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2d5d39e1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2d5d39e1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2cfb951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2cfb951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24a8da80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24a8da80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63e1fc0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63e1fc0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63e1fc0b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63e1fc0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63e1fc0b0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63e1fc0b0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2d5d39e1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2d5d39e1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2d5d39e1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2d5d39e1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2cfb951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2cfb951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4a8da803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4a8da803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27" name="Shape 127"/>
        <p:cNvGrpSpPr/>
        <p:nvPr/>
      </p:nvGrpSpPr>
      <p:grpSpPr>
        <a:xfrm>
          <a:off x="0" y="0"/>
          <a:ext cx="0" cy="0"/>
          <a:chOff x="0" y="0"/>
          <a:chExt cx="0" cy="0"/>
        </a:xfrm>
      </p:grpSpPr>
      <p:sp>
        <p:nvSpPr>
          <p:cNvPr id="128" name="Google Shape;128;p13"/>
          <p:cNvSpPr txBox="1"/>
          <p:nvPr/>
        </p:nvSpPr>
        <p:spPr>
          <a:xfrm>
            <a:off x="283425" y="431325"/>
            <a:ext cx="6038400" cy="24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3800">
                <a:solidFill>
                  <a:srgbClr val="FFF2CC"/>
                </a:solidFill>
                <a:latin typeface="Calibri"/>
                <a:ea typeface="Calibri"/>
                <a:cs typeface="Calibri"/>
                <a:sym typeface="Calibri"/>
              </a:rPr>
              <a:t>            </a:t>
            </a:r>
            <a:r>
              <a:rPr b="1" lang="en-GB" sz="5000">
                <a:solidFill>
                  <a:srgbClr val="FFF2CC"/>
                </a:solidFill>
                <a:latin typeface="Calibri"/>
                <a:ea typeface="Calibri"/>
                <a:cs typeface="Calibri"/>
                <a:sym typeface="Calibri"/>
              </a:rPr>
              <a:t>  </a:t>
            </a:r>
            <a:r>
              <a:rPr b="1" lang="en-GB" sz="9800" u="sng">
                <a:solidFill>
                  <a:srgbClr val="0B5394"/>
                </a:solidFill>
                <a:latin typeface="Calibri"/>
                <a:ea typeface="Calibri"/>
                <a:cs typeface="Calibri"/>
                <a:sym typeface="Calibri"/>
              </a:rPr>
              <a:t>H</a:t>
            </a:r>
            <a:r>
              <a:rPr b="1" lang="en-GB" sz="9800" u="sng">
                <a:solidFill>
                  <a:srgbClr val="0B5394"/>
                </a:solidFill>
                <a:latin typeface="Calibri"/>
                <a:ea typeface="Calibri"/>
                <a:cs typeface="Calibri"/>
                <a:sym typeface="Calibri"/>
              </a:rPr>
              <a:t>ealthTech</a:t>
            </a:r>
            <a:endParaRPr b="1" sz="9800" u="sng">
              <a:solidFill>
                <a:srgbClr val="0B5394"/>
              </a:solidFill>
              <a:latin typeface="Calibri"/>
              <a:ea typeface="Calibri"/>
              <a:cs typeface="Calibri"/>
              <a:sym typeface="Calibri"/>
            </a:endParaRPr>
          </a:p>
        </p:txBody>
      </p:sp>
      <p:sp>
        <p:nvSpPr>
          <p:cNvPr id="129" name="Google Shape;129;p13"/>
          <p:cNvSpPr/>
          <p:nvPr/>
        </p:nvSpPr>
        <p:spPr>
          <a:xfrm>
            <a:off x="4756300" y="3767625"/>
            <a:ext cx="4082893" cy="382099"/>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000000"/>
                </a:solidFill>
                <a:latin typeface="Permanent Marker"/>
              </a:rPr>
              <a:t>Team 'Rockers'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2"/>
          <p:cNvPicPr preferRelativeResize="0"/>
          <p:nvPr/>
        </p:nvPicPr>
        <p:blipFill rotWithShape="1">
          <a:blip r:embed="rId3">
            <a:alphaModFix/>
          </a:blip>
          <a:srcRect b="6129" l="0" r="0" t="0"/>
          <a:stretch/>
        </p:blipFill>
        <p:spPr>
          <a:xfrm>
            <a:off x="668275" y="1281313"/>
            <a:ext cx="7746775" cy="2747700"/>
          </a:xfrm>
          <a:prstGeom prst="rect">
            <a:avLst/>
          </a:prstGeom>
          <a:noFill/>
          <a:ln>
            <a:noFill/>
          </a:ln>
        </p:spPr>
      </p:pic>
      <p:sp>
        <p:nvSpPr>
          <p:cNvPr id="182" name="Google Shape;182;p22"/>
          <p:cNvSpPr/>
          <p:nvPr/>
        </p:nvSpPr>
        <p:spPr>
          <a:xfrm>
            <a:off x="698600" y="4387175"/>
            <a:ext cx="3710806" cy="320750"/>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rgbClr val="000000"/>
                </a:solidFill>
                <a:latin typeface="Permanent Marker"/>
              </a:rPr>
              <a:t>Team 'Rockers'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000000"/>
                </a:solidFill>
              </a:rPr>
              <a:t>           </a:t>
            </a:r>
            <a:r>
              <a:rPr b="1" lang="en-GB" sz="4000" u="sng">
                <a:solidFill>
                  <a:srgbClr val="000000"/>
                </a:solidFill>
              </a:rPr>
              <a:t>Team Members..</a:t>
            </a:r>
            <a:endParaRPr b="1" sz="4000" u="sng">
              <a:solidFill>
                <a:srgbClr val="000000"/>
              </a:solidFill>
            </a:endParaRPr>
          </a:p>
        </p:txBody>
      </p:sp>
      <p:sp>
        <p:nvSpPr>
          <p:cNvPr id="135" name="Google Shape;135;p14"/>
          <p:cNvSpPr txBox="1"/>
          <p:nvPr>
            <p:ph idx="1" type="body"/>
          </p:nvPr>
        </p:nvSpPr>
        <p:spPr>
          <a:xfrm>
            <a:off x="1018375" y="1746075"/>
            <a:ext cx="4046700" cy="2801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b="1" lang="en-GB" sz="2300"/>
              <a:t>Chirag Chetnani</a:t>
            </a:r>
            <a:endParaRPr b="1" sz="2300"/>
          </a:p>
          <a:p>
            <a:pPr indent="-374650" lvl="0" marL="457200" rtl="0" algn="l">
              <a:spcBef>
                <a:spcPts val="0"/>
              </a:spcBef>
              <a:spcAft>
                <a:spcPts val="0"/>
              </a:spcAft>
              <a:buSzPts val="2300"/>
              <a:buChar char="●"/>
            </a:pPr>
            <a:r>
              <a:rPr b="1" lang="en-GB" sz="2300"/>
              <a:t>Shikhar Tiwari</a:t>
            </a:r>
            <a:endParaRPr b="1" sz="2300"/>
          </a:p>
          <a:p>
            <a:pPr indent="-374650" lvl="0" marL="457200" rtl="0" algn="l">
              <a:spcBef>
                <a:spcPts val="0"/>
              </a:spcBef>
              <a:spcAft>
                <a:spcPts val="0"/>
              </a:spcAft>
              <a:buSzPts val="2300"/>
              <a:buChar char="●"/>
            </a:pPr>
            <a:r>
              <a:rPr b="1" lang="en-GB" sz="2300"/>
              <a:t>Kush Sharma</a:t>
            </a:r>
            <a:endParaRPr b="1" sz="2300"/>
          </a:p>
          <a:p>
            <a:pPr indent="-374650" lvl="0" marL="457200" rtl="0" algn="l">
              <a:spcBef>
                <a:spcPts val="0"/>
              </a:spcBef>
              <a:spcAft>
                <a:spcPts val="0"/>
              </a:spcAft>
              <a:buSzPts val="2300"/>
              <a:buChar char="●"/>
            </a:pPr>
            <a:r>
              <a:rPr b="1" lang="en-GB" sz="2300"/>
              <a:t>Anjali Hasani</a:t>
            </a:r>
            <a:endParaRPr b="1" sz="2300"/>
          </a:p>
          <a:p>
            <a:pPr indent="0" lvl="0" marL="0" rtl="0" algn="l">
              <a:spcBef>
                <a:spcPts val="1600"/>
              </a:spcBef>
              <a:spcAft>
                <a:spcPts val="1600"/>
              </a:spcAft>
              <a:buNone/>
            </a:pPr>
            <a:r>
              <a:t/>
            </a:r>
            <a:endParaRPr b="1"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311700" y="116950"/>
            <a:ext cx="8520600" cy="10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5500" u="sng"/>
              <a:t>Webapp for healthtech</a:t>
            </a:r>
            <a:endParaRPr b="1" sz="5500" u="sng"/>
          </a:p>
        </p:txBody>
      </p:sp>
      <p:sp>
        <p:nvSpPr>
          <p:cNvPr id="141" name="Google Shape;141;p15"/>
          <p:cNvSpPr txBox="1"/>
          <p:nvPr>
            <p:ph idx="1" type="body"/>
          </p:nvPr>
        </p:nvSpPr>
        <p:spPr>
          <a:xfrm>
            <a:off x="311700" y="1141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GB" sz="2000">
                <a:solidFill>
                  <a:srgbClr val="222222"/>
                </a:solidFill>
                <a:highlight>
                  <a:srgbClr val="FFFFFF"/>
                </a:highlight>
              </a:rPr>
              <a:t>Hello,</a:t>
            </a:r>
            <a:endParaRPr b="1" i="1" sz="20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b="1" lang="en-GB" sz="1600">
                <a:solidFill>
                  <a:srgbClr val="222222"/>
                </a:solidFill>
                <a:highlight>
                  <a:srgbClr val="FFFFFF"/>
                </a:highlight>
              </a:rPr>
              <a:t>We would like to submit my project proposal under the topic </a:t>
            </a:r>
            <a:r>
              <a:rPr b="1" i="1" lang="en-GB" sz="1600">
                <a:solidFill>
                  <a:srgbClr val="222222"/>
                </a:solidFill>
                <a:highlight>
                  <a:srgbClr val="FFFFFF"/>
                </a:highlight>
              </a:rPr>
              <a:t>"</a:t>
            </a:r>
            <a:r>
              <a:rPr b="1" i="1" lang="en-GB" sz="1600" u="sng">
                <a:solidFill>
                  <a:srgbClr val="222222"/>
                </a:solidFill>
                <a:highlight>
                  <a:srgbClr val="FFFFFF"/>
                </a:highlight>
              </a:rPr>
              <a:t>HealthTech</a:t>
            </a:r>
            <a:r>
              <a:rPr b="1" lang="en-GB" sz="1600">
                <a:solidFill>
                  <a:srgbClr val="222222"/>
                </a:solidFill>
                <a:highlight>
                  <a:srgbClr val="FFFFFF"/>
                </a:highlight>
              </a:rPr>
              <a:t>"</a:t>
            </a:r>
            <a:endParaRPr b="1" sz="16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b="1" lang="en-GB" sz="1600">
                <a:solidFill>
                  <a:srgbClr val="222222"/>
                </a:solidFill>
                <a:highlight>
                  <a:srgbClr val="FFFFFF"/>
                </a:highlight>
              </a:rPr>
              <a:t>We have thought of making a WebApp, implementing two functionalities as mentioned below:</a:t>
            </a:r>
            <a:endParaRPr b="1" sz="16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b="1" lang="en-GB" sz="1600">
                <a:solidFill>
                  <a:srgbClr val="222222"/>
                </a:solidFill>
                <a:highlight>
                  <a:srgbClr val="FFFFFF"/>
                </a:highlight>
              </a:rPr>
              <a:t>1. Symptoms diagnosing and assisting with Over-the-Counter Medicines prescription </a:t>
            </a:r>
            <a:endParaRPr b="1" sz="1600">
              <a:solidFill>
                <a:srgbClr val="222222"/>
              </a:solidFill>
              <a:highlight>
                <a:srgbClr val="FFFFFF"/>
              </a:highlight>
            </a:endParaRPr>
          </a:p>
          <a:p>
            <a:pPr indent="0" lvl="0" marL="0" rtl="0" algn="ctr">
              <a:spcBef>
                <a:spcPts val="1600"/>
              </a:spcBef>
              <a:spcAft>
                <a:spcPts val="0"/>
              </a:spcAft>
              <a:buClr>
                <a:schemeClr val="dk1"/>
              </a:buClr>
              <a:buSzPts val="1100"/>
              <a:buFont typeface="Arial"/>
              <a:buNone/>
            </a:pPr>
            <a:r>
              <a:rPr b="1" lang="en-GB" sz="2300">
                <a:solidFill>
                  <a:srgbClr val="222222"/>
                </a:solidFill>
                <a:highlight>
                  <a:srgbClr val="FFFFFF"/>
                </a:highlight>
              </a:rPr>
              <a:t> &amp; </a:t>
            </a:r>
            <a:endParaRPr b="1" sz="23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rPr b="1" lang="en-GB" sz="1600">
                <a:solidFill>
                  <a:srgbClr val="222222"/>
                </a:solidFill>
                <a:highlight>
                  <a:srgbClr val="FFFFFF"/>
                </a:highlight>
              </a:rPr>
              <a:t>2. For Maintaining a nation-wide Database of patient medical records to enable an efficient system for patient and doctor centered information exchange.</a:t>
            </a:r>
            <a:endParaRPr b="1" sz="1600">
              <a:solidFill>
                <a:srgbClr val="222222"/>
              </a:solidFill>
              <a:highlight>
                <a:srgbClr val="FFFFFF"/>
              </a:highlight>
            </a:endParaRPr>
          </a:p>
          <a:p>
            <a:pPr indent="0" lvl="0" marL="0" rtl="0" algn="l">
              <a:spcBef>
                <a:spcPts val="1600"/>
              </a:spcBef>
              <a:spcAft>
                <a:spcPts val="0"/>
              </a:spcAft>
              <a:buClr>
                <a:schemeClr val="dk1"/>
              </a:buClr>
              <a:buSzPts val="1100"/>
              <a:buFont typeface="Arial"/>
              <a:buNone/>
            </a:pPr>
            <a:r>
              <a:t/>
            </a:r>
            <a:endParaRPr b="1" sz="1600">
              <a:solidFill>
                <a:srgbClr val="222222"/>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idx="1" type="body"/>
          </p:nvPr>
        </p:nvSpPr>
        <p:spPr>
          <a:xfrm>
            <a:off x="232150" y="219900"/>
            <a:ext cx="8601000" cy="46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3500" u="sng">
                <a:solidFill>
                  <a:schemeClr val="lt1"/>
                </a:solidFill>
                <a:highlight>
                  <a:srgbClr val="FFFFFF"/>
                </a:highlight>
              </a:rPr>
              <a:t>Description:</a:t>
            </a:r>
            <a:r>
              <a:rPr b="1" lang="en-GB" sz="2200" u="sng">
                <a:solidFill>
                  <a:schemeClr val="lt1"/>
                </a:solidFill>
                <a:highlight>
                  <a:srgbClr val="FFFFFF"/>
                </a:highlight>
              </a:rPr>
              <a:t> </a:t>
            </a:r>
            <a:endParaRPr b="1" sz="2200" u="sng">
              <a:solidFill>
                <a:schemeClr val="lt1"/>
              </a:solidFill>
              <a:highlight>
                <a:srgbClr val="FFFFFF"/>
              </a:highlight>
            </a:endParaRPr>
          </a:p>
          <a:p>
            <a:pPr indent="0" lvl="0" marL="0" rtl="0" algn="l">
              <a:spcBef>
                <a:spcPts val="1600"/>
              </a:spcBef>
              <a:spcAft>
                <a:spcPts val="0"/>
              </a:spcAft>
              <a:buClr>
                <a:schemeClr val="dk1"/>
              </a:buClr>
              <a:buSzPts val="1100"/>
              <a:buFont typeface="Arial"/>
              <a:buNone/>
            </a:pPr>
            <a:r>
              <a:rPr b="1" lang="en-GB" sz="1700">
                <a:solidFill>
                  <a:srgbClr val="222222"/>
                </a:solidFill>
                <a:highlight>
                  <a:srgbClr val="FFFFFF"/>
                </a:highlight>
              </a:rPr>
              <a:t>In the first functionality, we will ask patients for their symptoms and search in our DB(Data Base) for most appropriate diseases which they might have and we will provide them some medicines which could be taken without the prescription of doctors. If a patient's symptoms don't match with symptoms of diseases in our DB then we will advise them to consult a doctor. For this part, we will search for diseases and their symptoms and populate them in our DB.</a:t>
            </a:r>
            <a:endParaRPr b="1" sz="1700">
              <a:solidFill>
                <a:srgbClr val="222222"/>
              </a:solidFill>
              <a:highlight>
                <a:srgbClr val="FFFFFF"/>
              </a:highlight>
            </a:endParaRPr>
          </a:p>
          <a:p>
            <a:pPr indent="0" lvl="0" marL="0" rtl="0" algn="l">
              <a:spcBef>
                <a:spcPts val="1600"/>
              </a:spcBef>
              <a:spcAft>
                <a:spcPts val="1600"/>
              </a:spcAft>
              <a:buNone/>
            </a:pPr>
            <a:r>
              <a:rPr b="1" lang="en-GB" sz="1700">
                <a:solidFill>
                  <a:srgbClr val="222222"/>
                </a:solidFill>
                <a:highlight>
                  <a:srgbClr val="FFFFFF"/>
                </a:highlight>
              </a:rPr>
              <a:t>In the second functionality, we will make an architecture for information exchange between patients and doctors. The main attribute of this functionality would be maintaining chronological record of the patient's information. It will encompass data regarding various aspects of patients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idx="1" type="body"/>
          </p:nvPr>
        </p:nvSpPr>
        <p:spPr>
          <a:xfrm>
            <a:off x="315525" y="364938"/>
            <a:ext cx="8516700" cy="43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solidFill>
                  <a:srgbClr val="222222"/>
                </a:solidFill>
                <a:highlight>
                  <a:srgbClr val="FFFFFF"/>
                </a:highlight>
              </a:rPr>
              <a:t>like general &amp; demographic information, personal and family history, treatment and investigations prescribed, etc. All this information will be linked to patient's unique Aadhar id or mobile number.</a:t>
            </a:r>
            <a:r>
              <a:rPr lang="en-GB" sz="1700">
                <a:solidFill>
                  <a:srgbClr val="222222"/>
                </a:solidFill>
                <a:highlight>
                  <a:srgbClr val="FFFFFF"/>
                </a:highlight>
              </a:rPr>
              <a:t> </a:t>
            </a:r>
            <a:endParaRPr sz="2000"/>
          </a:p>
          <a:p>
            <a:pPr indent="0" lvl="0" marL="0" rtl="0" algn="l">
              <a:spcBef>
                <a:spcPts val="1600"/>
              </a:spcBef>
              <a:spcAft>
                <a:spcPts val="0"/>
              </a:spcAft>
              <a:buNone/>
            </a:pPr>
            <a:r>
              <a:rPr b="1" lang="en-GB" sz="1700">
                <a:solidFill>
                  <a:srgbClr val="222222"/>
                </a:solidFill>
                <a:highlight>
                  <a:srgbClr val="FFFFFF"/>
                </a:highlight>
              </a:rPr>
              <a:t>This will make all information and records very easily accessible to all healthcare workers for future use and reference. In this, the treating doctor can edit or can change the report according to him and patient will only be able to see what all tests have gone through. This feature could also be used to roll out the COVID-19 vaccine throughout India. This will make it easy to track down people for getting vaccinated.</a:t>
            </a:r>
            <a:endParaRPr b="1" sz="1700">
              <a:solidFill>
                <a:srgbClr val="222222"/>
              </a:solidFill>
              <a:highlight>
                <a:srgbClr val="FFFFFF"/>
              </a:highlight>
            </a:endParaRPr>
          </a:p>
          <a:p>
            <a:pPr indent="0" lvl="0" marL="0" rtl="0" algn="l">
              <a:spcBef>
                <a:spcPts val="1600"/>
              </a:spcBef>
              <a:spcAft>
                <a:spcPts val="0"/>
              </a:spcAft>
              <a:buNone/>
            </a:pPr>
            <a:r>
              <a:t/>
            </a:r>
            <a:endParaRPr b="1" sz="1400"/>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nvSpPr>
        <p:spPr>
          <a:xfrm>
            <a:off x="639300" y="559925"/>
            <a:ext cx="7865400" cy="127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latin typeface="Calibri"/>
                <a:ea typeface="Calibri"/>
                <a:cs typeface="Calibri"/>
                <a:sym typeface="Calibri"/>
              </a:rPr>
              <a:t>ABOUT </a:t>
            </a:r>
            <a:r>
              <a:rPr b="1" lang="en-GB" sz="2000">
                <a:latin typeface="Calibri"/>
                <a:ea typeface="Calibri"/>
                <a:cs typeface="Calibri"/>
                <a:sym typeface="Calibri"/>
              </a:rPr>
              <a:t>REGISTRATION</a:t>
            </a:r>
            <a:r>
              <a:rPr b="1" lang="en-GB" sz="2000">
                <a:latin typeface="Calibri"/>
                <a:ea typeface="Calibri"/>
                <a:cs typeface="Calibri"/>
                <a:sym typeface="Calibri"/>
              </a:rPr>
              <a:t> PAGE</a:t>
            </a:r>
            <a:endParaRPr b="1" sz="2000">
              <a:latin typeface="Calibri"/>
              <a:ea typeface="Calibri"/>
              <a:cs typeface="Calibri"/>
              <a:sym typeface="Calibri"/>
            </a:endParaRPr>
          </a:p>
          <a:p>
            <a:pPr indent="0" lvl="0" marL="0" rtl="0" algn="ctr">
              <a:spcBef>
                <a:spcPts val="0"/>
              </a:spcBef>
              <a:spcAft>
                <a:spcPts val="0"/>
              </a:spcAft>
              <a:buNone/>
            </a:pPr>
            <a:r>
              <a:rPr b="1" i="1" lang="en-GB" sz="1800">
                <a:latin typeface="Calibri"/>
                <a:ea typeface="Calibri"/>
                <a:cs typeface="Calibri"/>
                <a:sym typeface="Calibri"/>
              </a:rPr>
              <a:t>This is the </a:t>
            </a:r>
            <a:r>
              <a:rPr b="1" i="1" lang="en-GB" sz="1800">
                <a:latin typeface="Calibri"/>
                <a:ea typeface="Calibri"/>
                <a:cs typeface="Calibri"/>
                <a:sym typeface="Calibri"/>
              </a:rPr>
              <a:t>front-end registration page of healthtech using HTML; CSS; PHP. </a:t>
            </a:r>
            <a:r>
              <a:rPr i="1" lang="en-GB" sz="1500">
                <a:latin typeface="Calibri"/>
                <a:ea typeface="Calibri"/>
                <a:cs typeface="Calibri"/>
                <a:sym typeface="Calibri"/>
              </a:rPr>
              <a:t> </a:t>
            </a:r>
            <a:endParaRPr i="1" sz="1500">
              <a:latin typeface="Calibri"/>
              <a:ea typeface="Calibri"/>
              <a:cs typeface="Calibri"/>
              <a:sym typeface="Calibri"/>
            </a:endParaRPr>
          </a:p>
          <a:p>
            <a:pPr indent="0" lvl="0" marL="0" rtl="0" algn="ctr">
              <a:spcBef>
                <a:spcPts val="0"/>
              </a:spcBef>
              <a:spcAft>
                <a:spcPts val="0"/>
              </a:spcAft>
              <a:buNone/>
            </a:pPr>
            <a:r>
              <a:t/>
            </a:r>
            <a:endParaRPr b="1">
              <a:latin typeface="Calibri"/>
              <a:ea typeface="Calibri"/>
              <a:cs typeface="Calibri"/>
              <a:sym typeface="Calibri"/>
            </a:endParaRPr>
          </a:p>
        </p:txBody>
      </p:sp>
      <p:pic>
        <p:nvPicPr>
          <p:cNvPr id="157" name="Google Shape;157;p18"/>
          <p:cNvPicPr preferRelativeResize="0"/>
          <p:nvPr/>
        </p:nvPicPr>
        <p:blipFill>
          <a:blip r:embed="rId3">
            <a:alphaModFix/>
          </a:blip>
          <a:stretch>
            <a:fillRect/>
          </a:stretch>
        </p:blipFill>
        <p:spPr>
          <a:xfrm>
            <a:off x="1822424" y="1839423"/>
            <a:ext cx="5627301" cy="286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9"/>
          <p:cNvPicPr preferRelativeResize="0"/>
          <p:nvPr/>
        </p:nvPicPr>
        <p:blipFill>
          <a:blip r:embed="rId3">
            <a:alphaModFix/>
          </a:blip>
          <a:stretch>
            <a:fillRect/>
          </a:stretch>
        </p:blipFill>
        <p:spPr>
          <a:xfrm>
            <a:off x="1878561" y="1996423"/>
            <a:ext cx="5386976" cy="2742824"/>
          </a:xfrm>
          <a:prstGeom prst="rect">
            <a:avLst/>
          </a:prstGeom>
          <a:noFill/>
          <a:ln>
            <a:noFill/>
          </a:ln>
        </p:spPr>
      </p:pic>
      <p:sp>
        <p:nvSpPr>
          <p:cNvPr id="163" name="Google Shape;163;p19"/>
          <p:cNvSpPr txBox="1"/>
          <p:nvPr/>
        </p:nvSpPr>
        <p:spPr>
          <a:xfrm>
            <a:off x="492950" y="542225"/>
            <a:ext cx="8158200" cy="135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800">
                <a:latin typeface="Calibri"/>
                <a:ea typeface="Calibri"/>
                <a:cs typeface="Calibri"/>
                <a:sym typeface="Calibri"/>
              </a:rPr>
              <a:t>This is the login page where patients and doctors can login and from here the rights of both will be defines that patient can only see the data but doctor can edit it or can replace it with the new data(patients reports)</a:t>
            </a:r>
            <a:endParaRPr b="1" i="1"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0"/>
          <p:cNvPicPr preferRelativeResize="0"/>
          <p:nvPr/>
        </p:nvPicPr>
        <p:blipFill>
          <a:blip r:embed="rId3">
            <a:alphaModFix/>
          </a:blip>
          <a:stretch>
            <a:fillRect/>
          </a:stretch>
        </p:blipFill>
        <p:spPr>
          <a:xfrm>
            <a:off x="1811538" y="2185074"/>
            <a:ext cx="5520923" cy="2703602"/>
          </a:xfrm>
          <a:prstGeom prst="rect">
            <a:avLst/>
          </a:prstGeom>
          <a:noFill/>
          <a:ln>
            <a:noFill/>
          </a:ln>
        </p:spPr>
      </p:pic>
      <p:sp>
        <p:nvSpPr>
          <p:cNvPr id="169" name="Google Shape;169;p20"/>
          <p:cNvSpPr txBox="1"/>
          <p:nvPr/>
        </p:nvSpPr>
        <p:spPr>
          <a:xfrm>
            <a:off x="445775" y="450925"/>
            <a:ext cx="8217600" cy="12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0" name="Google Shape;170;p20"/>
          <p:cNvSpPr txBox="1"/>
          <p:nvPr/>
        </p:nvSpPr>
        <p:spPr>
          <a:xfrm>
            <a:off x="445775" y="176425"/>
            <a:ext cx="8133600" cy="15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a:latin typeface="Calibri"/>
                <a:ea typeface="Calibri"/>
                <a:cs typeface="Calibri"/>
                <a:sym typeface="Calibri"/>
              </a:rPr>
              <a:t>T</a:t>
            </a:r>
            <a:r>
              <a:rPr b="1" i="1" lang="en-GB" sz="1800">
                <a:latin typeface="Calibri"/>
                <a:ea typeface="Calibri"/>
                <a:cs typeface="Calibri"/>
                <a:sym typeface="Calibri"/>
              </a:rPr>
              <a:t>his is the first page which comes to both the Patient and the Doctor after they login which gives them the option to select there disease or just select the multiple symptomes on the basis of this the webapp will provide some medicines which can be taken </a:t>
            </a:r>
            <a:r>
              <a:rPr b="1" i="1" lang="en-GB" sz="1800">
                <a:latin typeface="Calibri"/>
                <a:ea typeface="Calibri"/>
                <a:cs typeface="Calibri"/>
                <a:sym typeface="Calibri"/>
              </a:rPr>
              <a:t>off</a:t>
            </a:r>
            <a:r>
              <a:rPr b="1" i="1" lang="en-GB" sz="1800">
                <a:latin typeface="Calibri"/>
                <a:ea typeface="Calibri"/>
                <a:cs typeface="Calibri"/>
                <a:sym typeface="Calibri"/>
              </a:rPr>
              <a:t> without Doctor’s </a:t>
            </a:r>
            <a:r>
              <a:rPr b="1" i="1" lang="en-GB" sz="1800">
                <a:latin typeface="Calibri"/>
                <a:ea typeface="Calibri"/>
                <a:cs typeface="Calibri"/>
                <a:sym typeface="Calibri"/>
              </a:rPr>
              <a:t>prescription and will suggest you what to do next.</a:t>
            </a:r>
            <a:br>
              <a:rPr b="1" i="1" lang="en-GB" sz="1800">
                <a:latin typeface="Calibri"/>
                <a:ea typeface="Calibri"/>
                <a:cs typeface="Calibri"/>
                <a:sym typeface="Calibri"/>
              </a:rPr>
            </a:br>
            <a:br>
              <a:rPr b="1" i="1" lang="en-GB" sz="1800">
                <a:latin typeface="Calibri"/>
                <a:ea typeface="Calibri"/>
                <a:cs typeface="Calibri"/>
                <a:sym typeface="Calibri"/>
              </a:rPr>
            </a:br>
            <a:r>
              <a:rPr b="1" i="1" lang="en-GB" sz="1800">
                <a:latin typeface="Calibri"/>
                <a:ea typeface="Calibri"/>
                <a:cs typeface="Calibri"/>
                <a:sym typeface="Calibri"/>
              </a:rPr>
              <a:t>And from here we will define a drop down menu box which will be defining  the rights of the Patient and the Doctor</a:t>
            </a:r>
            <a:endParaRPr b="1" i="1"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93100" y="8541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200"/>
              <a:t>Note</a:t>
            </a:r>
            <a:endParaRPr b="1" sz="3200"/>
          </a:p>
        </p:txBody>
      </p:sp>
      <p:sp>
        <p:nvSpPr>
          <p:cNvPr id="176" name="Google Shape;176;p2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2100"/>
              <a:t>The further work is in progress and we will try to complete it as soon as possible …..</a:t>
            </a:r>
            <a:endParaRPr b="1" sz="2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