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334" r:id="rId3"/>
    <p:sldId id="333" r:id="rId4"/>
    <p:sldId id="310" r:id="rId5"/>
    <p:sldId id="335" r:id="rId6"/>
    <p:sldId id="336" r:id="rId7"/>
    <p:sldId id="337" r:id="rId8"/>
    <p:sldId id="340" r:id="rId9"/>
    <p:sldId id="341" r:id="rId10"/>
    <p:sldId id="338" r:id="rId11"/>
    <p:sldId id="339" r:id="rId12"/>
    <p:sldId id="342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43" r:id="rId21"/>
    <p:sldId id="352" r:id="rId22"/>
    <p:sldId id="351" r:id="rId23"/>
    <p:sldId id="353" r:id="rId24"/>
    <p:sldId id="355" r:id="rId25"/>
    <p:sldId id="356" r:id="rId26"/>
    <p:sldId id="354" r:id="rId27"/>
    <p:sldId id="358" r:id="rId28"/>
    <p:sldId id="360" r:id="rId29"/>
    <p:sldId id="361" r:id="rId30"/>
    <p:sldId id="357" r:id="rId31"/>
    <p:sldId id="302" r:id="rId32"/>
  </p:sldIdLst>
  <p:sldSz cx="12192000" cy="6858000"/>
  <p:notesSz cx="7023100" cy="93091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3C8"/>
    <a:srgbClr val="F2EAD7"/>
    <a:srgbClr val="ECE1C2"/>
    <a:srgbClr val="F3EAD9"/>
    <a:srgbClr val="ECE0C1"/>
    <a:srgbClr val="2044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CCC00C6-3B7F-4CDC-81AD-A11A0AA7F6E4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A61464-D324-48C6-9BD8-E32B8AE4301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604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E550275-FE2B-4C19-82D2-37A4882A17E5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7CFABC4-9B30-4529-82E0-E11A2824E6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0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580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896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554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805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59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00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85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434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60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8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57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30D0-88F9-462D-9693-25EBCAB6C5AC}" type="datetimeFigureOut">
              <a:rPr lang="es-PE" smtClean="0"/>
              <a:t>22/03/24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A21F-D836-4A28-9F24-3F8298AAD3B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156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Taxicab_geometry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Taxicab_geometry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Taxicab_geometr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oxelart.blogspot.com/2014/04/que-es-voxel-y-el-voxel-ar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83934"/>
            <a:ext cx="10058400" cy="28699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“Ciencia y Tecnología al Servicio del País”</a:t>
            </a:r>
          </a:p>
        </p:txBody>
      </p:sp>
    </p:spTree>
    <p:extLst>
      <p:ext uri="{BB962C8B-B14F-4D97-AF65-F5344CB8AC3E}">
        <p14:creationId xmlns:p14="http://schemas.microsoft.com/office/powerpoint/2010/main" val="348647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Resolución espacial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pic>
        <p:nvPicPr>
          <p:cNvPr id="5" name="Google Shape;112;p20">
            <a:extLst>
              <a:ext uri="{FF2B5EF4-FFF2-40B4-BE49-F238E27FC236}">
                <a16:creationId xmlns:a16="http://schemas.microsoft.com/office/drawing/2014/main" id="{A932D04E-681E-48CB-B989-BB99C8FD14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13681"/>
          <a:stretch/>
        </p:blipFill>
        <p:spPr>
          <a:xfrm>
            <a:off x="6939421" y="1114540"/>
            <a:ext cx="4383899" cy="5701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13;p20">
            <a:extLst>
              <a:ext uri="{FF2B5EF4-FFF2-40B4-BE49-F238E27FC236}">
                <a16:creationId xmlns:a16="http://schemas.microsoft.com/office/drawing/2014/main" id="{8F19E5F6-F39F-42D1-8432-3DCC053F677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845" y="5640470"/>
            <a:ext cx="5879576" cy="11657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14;p20">
            <a:extLst>
              <a:ext uri="{FF2B5EF4-FFF2-40B4-BE49-F238E27FC236}">
                <a16:creationId xmlns:a16="http://schemas.microsoft.com/office/drawing/2014/main" id="{0A23A5F8-ADBE-4062-A605-D71C5F34B9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8680" y="1167150"/>
            <a:ext cx="4595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medida de resolución son los dpi “dots per inch”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este ejemplo se compara el efecto de reducir una imagen y volver a ampliarla </a:t>
            </a:r>
            <a:endParaRPr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15;p20">
            <a:extLst>
              <a:ext uri="{FF2B5EF4-FFF2-40B4-BE49-F238E27FC236}">
                <a16:creationId xmlns:a16="http://schemas.microsoft.com/office/drawing/2014/main" id="{291BC3DF-156F-45DD-A243-AFC1855A8CF4}"/>
              </a:ext>
            </a:extLst>
          </p:cNvPr>
          <p:cNvSpPr/>
          <p:nvPr/>
        </p:nvSpPr>
        <p:spPr>
          <a:xfrm>
            <a:off x="1521380" y="3707250"/>
            <a:ext cx="955800" cy="876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Original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116;p20">
            <a:extLst>
              <a:ext uri="{FF2B5EF4-FFF2-40B4-BE49-F238E27FC236}">
                <a16:creationId xmlns:a16="http://schemas.microsoft.com/office/drawing/2014/main" id="{50A9CFA5-ABA4-4855-992F-574D2A66A1FA}"/>
              </a:ext>
            </a:extLst>
          </p:cNvPr>
          <p:cNvSpPr/>
          <p:nvPr/>
        </p:nvSpPr>
        <p:spPr>
          <a:xfrm>
            <a:off x="2605905" y="3973650"/>
            <a:ext cx="569100" cy="34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17;p20">
            <a:extLst>
              <a:ext uri="{FF2B5EF4-FFF2-40B4-BE49-F238E27FC236}">
                <a16:creationId xmlns:a16="http://schemas.microsoft.com/office/drawing/2014/main" id="{EAA1DFA7-ED6F-4F62-9CEA-5FD51F0436C1}"/>
              </a:ext>
            </a:extLst>
          </p:cNvPr>
          <p:cNvSpPr/>
          <p:nvPr/>
        </p:nvSpPr>
        <p:spPr>
          <a:xfrm>
            <a:off x="3303730" y="3939600"/>
            <a:ext cx="448800" cy="4116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18;p20">
            <a:extLst>
              <a:ext uri="{FF2B5EF4-FFF2-40B4-BE49-F238E27FC236}">
                <a16:creationId xmlns:a16="http://schemas.microsoft.com/office/drawing/2014/main" id="{AA15198D-A498-463E-BA1B-3FBC3AD1C950}"/>
              </a:ext>
            </a:extLst>
          </p:cNvPr>
          <p:cNvSpPr/>
          <p:nvPr/>
        </p:nvSpPr>
        <p:spPr>
          <a:xfrm>
            <a:off x="4508580" y="3707250"/>
            <a:ext cx="955800" cy="876300"/>
          </a:xfrm>
          <a:prstGeom prst="rect">
            <a:avLst/>
          </a:prstGeom>
          <a:solidFill>
            <a:srgbClr val="B7B7B7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+Zoom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" name="Google Shape;119;p20">
            <a:extLst>
              <a:ext uri="{FF2B5EF4-FFF2-40B4-BE49-F238E27FC236}">
                <a16:creationId xmlns:a16="http://schemas.microsoft.com/office/drawing/2014/main" id="{0D231420-9AE3-4A47-B686-1246BA6B6BB6}"/>
              </a:ext>
            </a:extLst>
          </p:cNvPr>
          <p:cNvSpPr/>
          <p:nvPr/>
        </p:nvSpPr>
        <p:spPr>
          <a:xfrm>
            <a:off x="3846005" y="3973650"/>
            <a:ext cx="569100" cy="34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20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¿Cómo puedo medir?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pic>
        <p:nvPicPr>
          <p:cNvPr id="13" name="Google Shape;126;p21">
            <a:extLst>
              <a:ext uri="{FF2B5EF4-FFF2-40B4-BE49-F238E27FC236}">
                <a16:creationId xmlns:a16="http://schemas.microsoft.com/office/drawing/2014/main" id="{BEF27115-BDC5-40BB-B0CA-BF11D644B8C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485" y="1399257"/>
            <a:ext cx="7587030" cy="4713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28;p21">
            <a:extLst>
              <a:ext uri="{FF2B5EF4-FFF2-40B4-BE49-F238E27FC236}">
                <a16:creationId xmlns:a16="http://schemas.microsoft.com/office/drawing/2014/main" id="{E40E34F5-E909-4F4F-A9EB-6BFD20803C3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4477" y="3756101"/>
            <a:ext cx="2756850" cy="1157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5" name="Google Shape;129;p21">
            <a:extLst>
              <a:ext uri="{FF2B5EF4-FFF2-40B4-BE49-F238E27FC236}">
                <a16:creationId xmlns:a16="http://schemas.microsoft.com/office/drawing/2014/main" id="{7E37EE51-6B5F-4E96-A78B-050E16E321D9}"/>
              </a:ext>
            </a:extLst>
          </p:cNvPr>
          <p:cNvCxnSpPr/>
          <p:nvPr/>
        </p:nvCxnSpPr>
        <p:spPr>
          <a:xfrm flipH="1">
            <a:off x="9295365" y="5008512"/>
            <a:ext cx="1188300" cy="853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130;p21">
            <a:extLst>
              <a:ext uri="{FF2B5EF4-FFF2-40B4-BE49-F238E27FC236}">
                <a16:creationId xmlns:a16="http://schemas.microsoft.com/office/drawing/2014/main" id="{06B404A1-205B-43CB-A2CD-93032F9CF5C5}"/>
              </a:ext>
            </a:extLst>
          </p:cNvPr>
          <p:cNvSpPr txBox="1"/>
          <p:nvPr/>
        </p:nvSpPr>
        <p:spPr>
          <a:xfrm>
            <a:off x="511205" y="6342091"/>
            <a:ext cx="26643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maps.google.com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8786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1 – Parte 1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Google Shape;136;p22">
            <a:extLst>
              <a:ext uri="{FF2B5EF4-FFF2-40B4-BE49-F238E27FC236}">
                <a16:creationId xmlns:a16="http://schemas.microsoft.com/office/drawing/2014/main" id="{63ECE38F-A2FC-4CAE-BCC2-6DF567C3A028}"/>
              </a:ext>
            </a:extLst>
          </p:cNvPr>
          <p:cNvSpPr txBox="1"/>
          <p:nvPr/>
        </p:nvSpPr>
        <p:spPr>
          <a:xfrm>
            <a:off x="766010" y="1500655"/>
            <a:ext cx="5751168" cy="302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Tengo una imagen satelital de tamaño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2000x2000 pixeles 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representando una región de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4km x 4km.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el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tamaño del pixel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7;p22">
            <a:extLst>
              <a:ext uri="{FF2B5EF4-FFF2-40B4-BE49-F238E27FC236}">
                <a16:creationId xmlns:a16="http://schemas.microsoft.com/office/drawing/2014/main" id="{9375ECDB-0CE7-42CB-965E-7DD737008AAD}"/>
              </a:ext>
            </a:extLst>
          </p:cNvPr>
          <p:cNvSpPr/>
          <p:nvPr/>
        </p:nvSpPr>
        <p:spPr>
          <a:xfrm>
            <a:off x="8256609" y="1796766"/>
            <a:ext cx="2393331" cy="8208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2 x 2 metros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138;p22">
            <a:extLst>
              <a:ext uri="{FF2B5EF4-FFF2-40B4-BE49-F238E27FC236}">
                <a16:creationId xmlns:a16="http://schemas.microsoft.com/office/drawing/2014/main" id="{F146CC95-D86E-4633-9AAE-FDA88EF157EC}"/>
              </a:ext>
            </a:extLst>
          </p:cNvPr>
          <p:cNvSpPr/>
          <p:nvPr/>
        </p:nvSpPr>
        <p:spPr>
          <a:xfrm>
            <a:off x="8256609" y="2822266"/>
            <a:ext cx="2393331" cy="8208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 x 20 centímetros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139;p22">
            <a:extLst>
              <a:ext uri="{FF2B5EF4-FFF2-40B4-BE49-F238E27FC236}">
                <a16:creationId xmlns:a16="http://schemas.microsoft.com/office/drawing/2014/main" id="{83B2A837-6C58-4C8E-A69D-76CCA60F0A2E}"/>
              </a:ext>
            </a:extLst>
          </p:cNvPr>
          <p:cNvSpPr/>
          <p:nvPr/>
        </p:nvSpPr>
        <p:spPr>
          <a:xfrm>
            <a:off x="8256609" y="3847754"/>
            <a:ext cx="2393331" cy="8208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 	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 x 20 metros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51687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1 – Parte 1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Google Shape;136;p22">
            <a:extLst>
              <a:ext uri="{FF2B5EF4-FFF2-40B4-BE49-F238E27FC236}">
                <a16:creationId xmlns:a16="http://schemas.microsoft.com/office/drawing/2014/main" id="{63ECE38F-A2FC-4CAE-BCC2-6DF567C3A028}"/>
              </a:ext>
            </a:extLst>
          </p:cNvPr>
          <p:cNvSpPr txBox="1"/>
          <p:nvPr/>
        </p:nvSpPr>
        <p:spPr>
          <a:xfrm>
            <a:off x="766010" y="1500655"/>
            <a:ext cx="5751168" cy="3021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Tengo una imagen satelital de tamaño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2000x2000 pixeles 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representando una región de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4km x 4km.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el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tamaño del pixel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37;p22">
            <a:extLst>
              <a:ext uri="{FF2B5EF4-FFF2-40B4-BE49-F238E27FC236}">
                <a16:creationId xmlns:a16="http://schemas.microsoft.com/office/drawing/2014/main" id="{9375ECDB-0CE7-42CB-965E-7DD737008AAD}"/>
              </a:ext>
            </a:extLst>
          </p:cNvPr>
          <p:cNvSpPr/>
          <p:nvPr/>
        </p:nvSpPr>
        <p:spPr>
          <a:xfrm>
            <a:off x="8256609" y="1796766"/>
            <a:ext cx="2393331" cy="820841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 dirty="0">
                <a:latin typeface="Oswald"/>
                <a:ea typeface="Oswald"/>
                <a:cs typeface="Oswald"/>
                <a:sym typeface="Oswald"/>
              </a:rPr>
              <a:t>2 x 2 metros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" name="Google Shape;138;p22">
            <a:extLst>
              <a:ext uri="{FF2B5EF4-FFF2-40B4-BE49-F238E27FC236}">
                <a16:creationId xmlns:a16="http://schemas.microsoft.com/office/drawing/2014/main" id="{F146CC95-D86E-4633-9AAE-FDA88EF157EC}"/>
              </a:ext>
            </a:extLst>
          </p:cNvPr>
          <p:cNvSpPr/>
          <p:nvPr/>
        </p:nvSpPr>
        <p:spPr>
          <a:xfrm>
            <a:off x="8256609" y="2822266"/>
            <a:ext cx="2393331" cy="8208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 x 20 centímetros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139;p22">
            <a:extLst>
              <a:ext uri="{FF2B5EF4-FFF2-40B4-BE49-F238E27FC236}">
                <a16:creationId xmlns:a16="http://schemas.microsoft.com/office/drawing/2014/main" id="{83B2A837-6C58-4C8E-A69D-76CCA60F0A2E}"/>
              </a:ext>
            </a:extLst>
          </p:cNvPr>
          <p:cNvSpPr/>
          <p:nvPr/>
        </p:nvSpPr>
        <p:spPr>
          <a:xfrm>
            <a:off x="8256609" y="3847754"/>
            <a:ext cx="2393331" cy="82084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 	</a:t>
            </a: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 x 20 metros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5713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1 – Parte 2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2" name="Google Shape;154;p24">
            <a:extLst>
              <a:ext uri="{FF2B5EF4-FFF2-40B4-BE49-F238E27FC236}">
                <a16:creationId xmlns:a16="http://schemas.microsoft.com/office/drawing/2014/main" id="{1D86FBB5-7DD1-4353-BBE5-CBCB4A3A9E76}"/>
              </a:ext>
            </a:extLst>
          </p:cNvPr>
          <p:cNvSpPr txBox="1"/>
          <p:nvPr/>
        </p:nvSpPr>
        <p:spPr>
          <a:xfrm>
            <a:off x="766010" y="1554895"/>
            <a:ext cx="4835400" cy="31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Tengo una imagen satelital de tamaño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2000x2000 pixeles 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representando una región de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4km x 4km.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dimensión de un terreno de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300x300 pixeles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55;p24">
            <a:extLst>
              <a:ext uri="{FF2B5EF4-FFF2-40B4-BE49-F238E27FC236}">
                <a16:creationId xmlns:a16="http://schemas.microsoft.com/office/drawing/2014/main" id="{6F5D7EA4-E0EA-47F5-9B45-7C64CBA4A3EC}"/>
              </a:ext>
            </a:extLst>
          </p:cNvPr>
          <p:cNvSpPr/>
          <p:nvPr/>
        </p:nvSpPr>
        <p:spPr>
          <a:xfrm>
            <a:off x="7563989" y="1554895"/>
            <a:ext cx="2511035" cy="861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6m x 6m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" name="Google Shape;156;p24">
            <a:extLst>
              <a:ext uri="{FF2B5EF4-FFF2-40B4-BE49-F238E27FC236}">
                <a16:creationId xmlns:a16="http://schemas.microsoft.com/office/drawing/2014/main" id="{6930DC35-B1B8-4616-98EC-A12DDFD2FFD5}"/>
              </a:ext>
            </a:extLst>
          </p:cNvPr>
          <p:cNvSpPr/>
          <p:nvPr/>
        </p:nvSpPr>
        <p:spPr>
          <a:xfrm>
            <a:off x="7563989" y="2580395"/>
            <a:ext cx="2511035" cy="861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60m x 60m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" name="Google Shape;157;p24">
            <a:extLst>
              <a:ext uri="{FF2B5EF4-FFF2-40B4-BE49-F238E27FC236}">
                <a16:creationId xmlns:a16="http://schemas.microsoft.com/office/drawing/2014/main" id="{C25FA380-3065-4302-B188-3D811E9A3730}"/>
              </a:ext>
            </a:extLst>
          </p:cNvPr>
          <p:cNvSpPr/>
          <p:nvPr/>
        </p:nvSpPr>
        <p:spPr>
          <a:xfrm>
            <a:off x="7563989" y="3605883"/>
            <a:ext cx="2511035" cy="861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 	600m x 600m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0153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Ejercicio 1 – Parte 2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2" name="Google Shape;154;p24">
            <a:extLst>
              <a:ext uri="{FF2B5EF4-FFF2-40B4-BE49-F238E27FC236}">
                <a16:creationId xmlns:a16="http://schemas.microsoft.com/office/drawing/2014/main" id="{1D86FBB5-7DD1-4353-BBE5-CBCB4A3A9E76}"/>
              </a:ext>
            </a:extLst>
          </p:cNvPr>
          <p:cNvSpPr txBox="1"/>
          <p:nvPr/>
        </p:nvSpPr>
        <p:spPr>
          <a:xfrm>
            <a:off x="766010" y="1554895"/>
            <a:ext cx="4835400" cy="31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Tengo una imagen satelital de tamaño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2000x2000 pixeles 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representando una región de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4km x 4km.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dimensión de un terreno de </a:t>
            </a:r>
            <a:r>
              <a:rPr lang="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300x300 pixeles</a:t>
            </a:r>
            <a:r>
              <a:rPr lang="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155;p24">
            <a:extLst>
              <a:ext uri="{FF2B5EF4-FFF2-40B4-BE49-F238E27FC236}">
                <a16:creationId xmlns:a16="http://schemas.microsoft.com/office/drawing/2014/main" id="{6F5D7EA4-E0EA-47F5-9B45-7C64CBA4A3EC}"/>
              </a:ext>
            </a:extLst>
          </p:cNvPr>
          <p:cNvSpPr/>
          <p:nvPr/>
        </p:nvSpPr>
        <p:spPr>
          <a:xfrm>
            <a:off x="7563989" y="1554895"/>
            <a:ext cx="2511035" cy="861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6m x 6m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" name="Google Shape;156;p24">
            <a:extLst>
              <a:ext uri="{FF2B5EF4-FFF2-40B4-BE49-F238E27FC236}">
                <a16:creationId xmlns:a16="http://schemas.microsoft.com/office/drawing/2014/main" id="{6930DC35-B1B8-4616-98EC-A12DDFD2FFD5}"/>
              </a:ext>
            </a:extLst>
          </p:cNvPr>
          <p:cNvSpPr/>
          <p:nvPr/>
        </p:nvSpPr>
        <p:spPr>
          <a:xfrm>
            <a:off x="7563989" y="2580395"/>
            <a:ext cx="2511035" cy="86121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60m x 60m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" name="Google Shape;157;p24">
            <a:extLst>
              <a:ext uri="{FF2B5EF4-FFF2-40B4-BE49-F238E27FC236}">
                <a16:creationId xmlns:a16="http://schemas.microsoft.com/office/drawing/2014/main" id="{C25FA380-3065-4302-B188-3D811E9A3730}"/>
              </a:ext>
            </a:extLst>
          </p:cNvPr>
          <p:cNvSpPr/>
          <p:nvPr/>
        </p:nvSpPr>
        <p:spPr>
          <a:xfrm>
            <a:off x="7563989" y="3605883"/>
            <a:ext cx="2511035" cy="86121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 	600m x 600m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3987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entre píxeles: horizontal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graphicFrame>
        <p:nvGraphicFramePr>
          <p:cNvPr id="10" name="Google Shape;172;p26">
            <a:extLst>
              <a:ext uri="{FF2B5EF4-FFF2-40B4-BE49-F238E27FC236}">
                <a16:creationId xmlns:a16="http://schemas.microsoft.com/office/drawing/2014/main" id="{44EB1546-A297-4A5F-9F98-78BD41058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9600804"/>
              </p:ext>
            </p:extLst>
          </p:nvPr>
        </p:nvGraphicFramePr>
        <p:xfrm>
          <a:off x="2811028" y="2688096"/>
          <a:ext cx="2154700" cy="943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173;p26">
            <a:extLst>
              <a:ext uri="{FF2B5EF4-FFF2-40B4-BE49-F238E27FC236}">
                <a16:creationId xmlns:a16="http://schemas.microsoft.com/office/drawing/2014/main" id="{08F9C2D5-9C32-4DF7-9C76-86FD1F06BC6F}"/>
              </a:ext>
            </a:extLst>
          </p:cNvPr>
          <p:cNvSpPr/>
          <p:nvPr/>
        </p:nvSpPr>
        <p:spPr>
          <a:xfrm>
            <a:off x="8281022" y="2079084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" name="Google Shape;174;p26">
            <a:extLst>
              <a:ext uri="{FF2B5EF4-FFF2-40B4-BE49-F238E27FC236}">
                <a16:creationId xmlns:a16="http://schemas.microsoft.com/office/drawing/2014/main" id="{2E4B9619-E4D3-426B-B6B0-161FBDBE7FC4}"/>
              </a:ext>
            </a:extLst>
          </p:cNvPr>
          <p:cNvSpPr/>
          <p:nvPr/>
        </p:nvSpPr>
        <p:spPr>
          <a:xfrm>
            <a:off x="8281022" y="3104584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" name="Google Shape;175;p26">
            <a:extLst>
              <a:ext uri="{FF2B5EF4-FFF2-40B4-BE49-F238E27FC236}">
                <a16:creationId xmlns:a16="http://schemas.microsoft.com/office/drawing/2014/main" id="{57F94908-AEC8-46FE-BA1D-124D60F19493}"/>
              </a:ext>
            </a:extLst>
          </p:cNvPr>
          <p:cNvCxnSpPr>
            <a:cxnSpLocks/>
          </p:cNvCxnSpPr>
          <p:nvPr/>
        </p:nvCxnSpPr>
        <p:spPr>
          <a:xfrm>
            <a:off x="3316478" y="2334646"/>
            <a:ext cx="0" cy="3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76;p26">
            <a:extLst>
              <a:ext uri="{FF2B5EF4-FFF2-40B4-BE49-F238E27FC236}">
                <a16:creationId xmlns:a16="http://schemas.microsoft.com/office/drawing/2014/main" id="{6DDB352F-237E-4A30-85B0-BC31B423B808}"/>
              </a:ext>
            </a:extLst>
          </p:cNvPr>
          <p:cNvCxnSpPr>
            <a:cxnSpLocks/>
          </p:cNvCxnSpPr>
          <p:nvPr/>
        </p:nvCxnSpPr>
        <p:spPr>
          <a:xfrm>
            <a:off x="4460578" y="2334646"/>
            <a:ext cx="0" cy="3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6240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entre píxeles: horizontal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graphicFrame>
        <p:nvGraphicFramePr>
          <p:cNvPr id="10" name="Google Shape;172;p26">
            <a:extLst>
              <a:ext uri="{FF2B5EF4-FFF2-40B4-BE49-F238E27FC236}">
                <a16:creationId xmlns:a16="http://schemas.microsoft.com/office/drawing/2014/main" id="{44EB1546-A297-4A5F-9F98-78BD41058D4C}"/>
              </a:ext>
            </a:extLst>
          </p:cNvPr>
          <p:cNvGraphicFramePr/>
          <p:nvPr/>
        </p:nvGraphicFramePr>
        <p:xfrm>
          <a:off x="2811028" y="2688096"/>
          <a:ext cx="2154700" cy="943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Google Shape;173;p26">
            <a:extLst>
              <a:ext uri="{FF2B5EF4-FFF2-40B4-BE49-F238E27FC236}">
                <a16:creationId xmlns:a16="http://schemas.microsoft.com/office/drawing/2014/main" id="{08F9C2D5-9C32-4DF7-9C76-86FD1F06BC6F}"/>
              </a:ext>
            </a:extLst>
          </p:cNvPr>
          <p:cNvSpPr/>
          <p:nvPr/>
        </p:nvSpPr>
        <p:spPr>
          <a:xfrm>
            <a:off x="8281022" y="2079084"/>
            <a:ext cx="2199900" cy="75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" name="Google Shape;174;p26">
            <a:extLst>
              <a:ext uri="{FF2B5EF4-FFF2-40B4-BE49-F238E27FC236}">
                <a16:creationId xmlns:a16="http://schemas.microsoft.com/office/drawing/2014/main" id="{2E4B9619-E4D3-426B-B6B0-161FBDBE7FC4}"/>
              </a:ext>
            </a:extLst>
          </p:cNvPr>
          <p:cNvSpPr/>
          <p:nvPr/>
        </p:nvSpPr>
        <p:spPr>
          <a:xfrm>
            <a:off x="8281022" y="3104584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" name="Google Shape;185;p27">
            <a:extLst>
              <a:ext uri="{FF2B5EF4-FFF2-40B4-BE49-F238E27FC236}">
                <a16:creationId xmlns:a16="http://schemas.microsoft.com/office/drawing/2014/main" id="{40597650-EEDA-4728-A902-30A931EC7D17}"/>
              </a:ext>
            </a:extLst>
          </p:cNvPr>
          <p:cNvCxnSpPr/>
          <p:nvPr/>
        </p:nvCxnSpPr>
        <p:spPr>
          <a:xfrm>
            <a:off x="3277878" y="3182484"/>
            <a:ext cx="1221000" cy="7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934415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entre píxeles: vertical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3" name="Google Shape;191;p28">
            <a:extLst>
              <a:ext uri="{FF2B5EF4-FFF2-40B4-BE49-F238E27FC236}">
                <a16:creationId xmlns:a16="http://schemas.microsoft.com/office/drawing/2014/main" id="{B6A0FD85-3D48-4CCE-BDF0-E7FF964F07F3}"/>
              </a:ext>
            </a:extLst>
          </p:cNvPr>
          <p:cNvSpPr/>
          <p:nvPr/>
        </p:nvSpPr>
        <p:spPr>
          <a:xfrm>
            <a:off x="8281022" y="2099171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" name="Google Shape;192;p28">
            <a:extLst>
              <a:ext uri="{FF2B5EF4-FFF2-40B4-BE49-F238E27FC236}">
                <a16:creationId xmlns:a16="http://schemas.microsoft.com/office/drawing/2014/main" id="{A2E3A30A-D6B9-4DB7-A1CA-648866971F9F}"/>
              </a:ext>
            </a:extLst>
          </p:cNvPr>
          <p:cNvSpPr/>
          <p:nvPr/>
        </p:nvSpPr>
        <p:spPr>
          <a:xfrm>
            <a:off x="8281022" y="3124671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" name="Google Shape;193;p28">
            <a:extLst>
              <a:ext uri="{FF2B5EF4-FFF2-40B4-BE49-F238E27FC236}">
                <a16:creationId xmlns:a16="http://schemas.microsoft.com/office/drawing/2014/main" id="{47F5BC6C-6264-4F70-B408-51F2918F2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9046275"/>
              </p:ext>
            </p:extLst>
          </p:nvPr>
        </p:nvGraphicFramePr>
        <p:xfrm>
          <a:off x="3767549" y="2388421"/>
          <a:ext cx="992800" cy="1472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Google Shape;194;p28">
            <a:extLst>
              <a:ext uri="{FF2B5EF4-FFF2-40B4-BE49-F238E27FC236}">
                <a16:creationId xmlns:a16="http://schemas.microsoft.com/office/drawing/2014/main" id="{540DE389-7914-4F86-92E4-4D2C2082D9FF}"/>
              </a:ext>
            </a:extLst>
          </p:cNvPr>
          <p:cNvCxnSpPr/>
          <p:nvPr/>
        </p:nvCxnSpPr>
        <p:spPr>
          <a:xfrm>
            <a:off x="3478949" y="2802821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95;p28">
            <a:extLst>
              <a:ext uri="{FF2B5EF4-FFF2-40B4-BE49-F238E27FC236}">
                <a16:creationId xmlns:a16="http://schemas.microsoft.com/office/drawing/2014/main" id="{3EB4E3FF-2716-4628-97C3-D6F14E9582C8}"/>
              </a:ext>
            </a:extLst>
          </p:cNvPr>
          <p:cNvCxnSpPr/>
          <p:nvPr/>
        </p:nvCxnSpPr>
        <p:spPr>
          <a:xfrm>
            <a:off x="3478949" y="3510271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27086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entre píxeles: vertical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3" name="Google Shape;191;p28">
            <a:extLst>
              <a:ext uri="{FF2B5EF4-FFF2-40B4-BE49-F238E27FC236}">
                <a16:creationId xmlns:a16="http://schemas.microsoft.com/office/drawing/2014/main" id="{B6A0FD85-3D48-4CCE-BDF0-E7FF964F07F3}"/>
              </a:ext>
            </a:extLst>
          </p:cNvPr>
          <p:cNvSpPr/>
          <p:nvPr/>
        </p:nvSpPr>
        <p:spPr>
          <a:xfrm>
            <a:off x="8281022" y="2099171"/>
            <a:ext cx="2199900" cy="75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" name="Google Shape;192;p28">
            <a:extLst>
              <a:ext uri="{FF2B5EF4-FFF2-40B4-BE49-F238E27FC236}">
                <a16:creationId xmlns:a16="http://schemas.microsoft.com/office/drawing/2014/main" id="{A2E3A30A-D6B9-4DB7-A1CA-648866971F9F}"/>
              </a:ext>
            </a:extLst>
          </p:cNvPr>
          <p:cNvSpPr/>
          <p:nvPr/>
        </p:nvSpPr>
        <p:spPr>
          <a:xfrm>
            <a:off x="8281022" y="3124671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15" name="Google Shape;193;p28">
            <a:extLst>
              <a:ext uri="{FF2B5EF4-FFF2-40B4-BE49-F238E27FC236}">
                <a16:creationId xmlns:a16="http://schemas.microsoft.com/office/drawing/2014/main" id="{47F5BC6C-6264-4F70-B408-51F2918F2898}"/>
              </a:ext>
            </a:extLst>
          </p:cNvPr>
          <p:cNvGraphicFramePr/>
          <p:nvPr/>
        </p:nvGraphicFramePr>
        <p:xfrm>
          <a:off x="3767549" y="2388421"/>
          <a:ext cx="992800" cy="1472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7" name="Google Shape;194;p28">
            <a:extLst>
              <a:ext uri="{FF2B5EF4-FFF2-40B4-BE49-F238E27FC236}">
                <a16:creationId xmlns:a16="http://schemas.microsoft.com/office/drawing/2014/main" id="{540DE389-7914-4F86-92E4-4D2C2082D9FF}"/>
              </a:ext>
            </a:extLst>
          </p:cNvPr>
          <p:cNvCxnSpPr/>
          <p:nvPr/>
        </p:nvCxnSpPr>
        <p:spPr>
          <a:xfrm>
            <a:off x="3478949" y="2802821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95;p28">
            <a:extLst>
              <a:ext uri="{FF2B5EF4-FFF2-40B4-BE49-F238E27FC236}">
                <a16:creationId xmlns:a16="http://schemas.microsoft.com/office/drawing/2014/main" id="{3EB4E3FF-2716-4628-97C3-D6F14E9582C8}"/>
              </a:ext>
            </a:extLst>
          </p:cNvPr>
          <p:cNvCxnSpPr/>
          <p:nvPr/>
        </p:nvCxnSpPr>
        <p:spPr>
          <a:xfrm>
            <a:off x="3478949" y="3510271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03;p29">
            <a:extLst>
              <a:ext uri="{FF2B5EF4-FFF2-40B4-BE49-F238E27FC236}">
                <a16:creationId xmlns:a16="http://schemas.microsoft.com/office/drawing/2014/main" id="{8BFB8372-5D5C-46B5-82DE-6653262FBADE}"/>
              </a:ext>
            </a:extLst>
          </p:cNvPr>
          <p:cNvCxnSpPr/>
          <p:nvPr/>
        </p:nvCxnSpPr>
        <p:spPr>
          <a:xfrm>
            <a:off x="4260199" y="2695151"/>
            <a:ext cx="7500" cy="7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diamond" w="med" len="med"/>
            <a:tailEnd type="diamond" w="med" len="med"/>
          </a:ln>
        </p:spPr>
      </p:cxnSp>
    </p:spTree>
    <p:extLst>
      <p:ext uri="{BB962C8B-B14F-4D97-AF65-F5344CB8AC3E}">
        <p14:creationId xmlns:p14="http://schemas.microsoft.com/office/powerpoint/2010/main" val="36319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970105" y="3865730"/>
            <a:ext cx="88350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Curso: </a:t>
            </a:r>
            <a:r>
              <a:rPr lang="es-PE" sz="32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Computación Gráfica</a:t>
            </a:r>
          </a:p>
          <a:p>
            <a:endParaRPr lang="es-PE" sz="3200" b="1" dirty="0">
              <a:ln w="19050"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sz="32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3200" b="1" dirty="0">
                <a:ln w="19050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Peter Jonathan Montalvo García</a:t>
            </a:r>
            <a:endParaRPr lang="es-P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386839" y="1965961"/>
            <a:ext cx="941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48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Facultad de Ciencias</a:t>
            </a:r>
            <a:endParaRPr lang="es-PE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24-I</a:t>
            </a:r>
            <a:endParaRPr lang="es-PE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riángulo isósceles 13"/>
          <p:cNvSpPr/>
          <p:nvPr/>
        </p:nvSpPr>
        <p:spPr>
          <a:xfrm rot="5400000">
            <a:off x="1609689" y="4094843"/>
            <a:ext cx="494024" cy="22680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CuadroTexto 10"/>
          <p:cNvSpPr txBox="1"/>
          <p:nvPr/>
        </p:nvSpPr>
        <p:spPr>
          <a:xfrm>
            <a:off x="1059903" y="5679247"/>
            <a:ext cx="9745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2024-I</a:t>
            </a:r>
            <a:endParaRPr lang="es-PE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47" y="286269"/>
            <a:ext cx="5577840" cy="1591543"/>
          </a:xfrm>
          <a:prstGeom prst="rect">
            <a:avLst/>
          </a:prstGeom>
        </p:spPr>
      </p:pic>
      <p:sp>
        <p:nvSpPr>
          <p:cNvPr id="13" name="Triángulo isósceles 12"/>
          <p:cNvSpPr/>
          <p:nvPr/>
        </p:nvSpPr>
        <p:spPr>
          <a:xfrm rot="5400000">
            <a:off x="1609690" y="5059734"/>
            <a:ext cx="494024" cy="226809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5275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entre píxeles: Diagonal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cxnSp>
        <p:nvCxnSpPr>
          <p:cNvPr id="5" name="Google Shape;212;p30">
            <a:extLst>
              <a:ext uri="{FF2B5EF4-FFF2-40B4-BE49-F238E27FC236}">
                <a16:creationId xmlns:a16="http://schemas.microsoft.com/office/drawing/2014/main" id="{22502B21-08BE-4CE6-AD3B-0A68F406FC00}"/>
              </a:ext>
            </a:extLst>
          </p:cNvPr>
          <p:cNvCxnSpPr/>
          <p:nvPr/>
        </p:nvCxnSpPr>
        <p:spPr>
          <a:xfrm>
            <a:off x="2605678" y="2855595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8" name="Google Shape;213;p30">
            <a:extLst>
              <a:ext uri="{FF2B5EF4-FFF2-40B4-BE49-F238E27FC236}">
                <a16:creationId xmlns:a16="http://schemas.microsoft.com/office/drawing/2014/main" id="{005C8C7F-83F4-4490-A65A-201925C08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2267481"/>
              </p:ext>
            </p:extLst>
          </p:nvPr>
        </p:nvGraphicFramePr>
        <p:xfrm>
          <a:off x="2894278" y="2435670"/>
          <a:ext cx="1988200" cy="173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66BD84A7-C186-46D9-8F31-5E3A62DDDDBC}"/>
              </a:ext>
            </a:extLst>
          </p:cNvPr>
          <p:cNvCxnSpPr/>
          <p:nvPr/>
        </p:nvCxnSpPr>
        <p:spPr>
          <a:xfrm>
            <a:off x="4882478" y="3762870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" name="Google Shape;210;p30">
            <a:extLst>
              <a:ext uri="{FF2B5EF4-FFF2-40B4-BE49-F238E27FC236}">
                <a16:creationId xmlns:a16="http://schemas.microsoft.com/office/drawing/2014/main" id="{ABAB570F-4FC3-440F-8790-D896F3499C34}"/>
              </a:ext>
            </a:extLst>
          </p:cNvPr>
          <p:cNvSpPr/>
          <p:nvPr/>
        </p:nvSpPr>
        <p:spPr>
          <a:xfrm>
            <a:off x="8073729" y="16811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211;p30">
            <a:extLst>
              <a:ext uri="{FF2B5EF4-FFF2-40B4-BE49-F238E27FC236}">
                <a16:creationId xmlns:a16="http://schemas.microsoft.com/office/drawing/2014/main" id="{8BF8C3F6-01A7-48A9-B054-2D42F7F27836}"/>
              </a:ext>
            </a:extLst>
          </p:cNvPr>
          <p:cNvSpPr/>
          <p:nvPr/>
        </p:nvSpPr>
        <p:spPr>
          <a:xfrm>
            <a:off x="8073729" y="27066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Oswald"/>
                <a:ea typeface="Oswald"/>
                <a:cs typeface="Oswald"/>
                <a:sym typeface="Oswald"/>
              </a:rPr>
              <a:t>  B)	√2 pixeles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15;p30">
            <a:extLst>
              <a:ext uri="{FF2B5EF4-FFF2-40B4-BE49-F238E27FC236}">
                <a16:creationId xmlns:a16="http://schemas.microsoft.com/office/drawing/2014/main" id="{036085C8-9DCC-46B4-A25D-17DDC61EE1FE}"/>
              </a:ext>
            </a:extLst>
          </p:cNvPr>
          <p:cNvSpPr/>
          <p:nvPr/>
        </p:nvSpPr>
        <p:spPr>
          <a:xfrm>
            <a:off x="8073729" y="3802745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07917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entre píxeles: Diagonal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cxnSp>
        <p:nvCxnSpPr>
          <p:cNvPr id="5" name="Google Shape;212;p30">
            <a:extLst>
              <a:ext uri="{FF2B5EF4-FFF2-40B4-BE49-F238E27FC236}">
                <a16:creationId xmlns:a16="http://schemas.microsoft.com/office/drawing/2014/main" id="{22502B21-08BE-4CE6-AD3B-0A68F406FC00}"/>
              </a:ext>
            </a:extLst>
          </p:cNvPr>
          <p:cNvCxnSpPr/>
          <p:nvPr/>
        </p:nvCxnSpPr>
        <p:spPr>
          <a:xfrm>
            <a:off x="2605678" y="2855595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8" name="Google Shape;213;p30">
            <a:extLst>
              <a:ext uri="{FF2B5EF4-FFF2-40B4-BE49-F238E27FC236}">
                <a16:creationId xmlns:a16="http://schemas.microsoft.com/office/drawing/2014/main" id="{005C8C7F-83F4-4490-A65A-201925C08337}"/>
              </a:ext>
            </a:extLst>
          </p:cNvPr>
          <p:cNvGraphicFramePr/>
          <p:nvPr/>
        </p:nvGraphicFramePr>
        <p:xfrm>
          <a:off x="2894278" y="2435670"/>
          <a:ext cx="1988200" cy="173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66BD84A7-C186-46D9-8F31-5E3A62DDDDBC}"/>
              </a:ext>
            </a:extLst>
          </p:cNvPr>
          <p:cNvCxnSpPr/>
          <p:nvPr/>
        </p:nvCxnSpPr>
        <p:spPr>
          <a:xfrm>
            <a:off x="4882478" y="3762870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" name="Google Shape;210;p30">
            <a:extLst>
              <a:ext uri="{FF2B5EF4-FFF2-40B4-BE49-F238E27FC236}">
                <a16:creationId xmlns:a16="http://schemas.microsoft.com/office/drawing/2014/main" id="{ABAB570F-4FC3-440F-8790-D896F3499C34}"/>
              </a:ext>
            </a:extLst>
          </p:cNvPr>
          <p:cNvSpPr/>
          <p:nvPr/>
        </p:nvSpPr>
        <p:spPr>
          <a:xfrm>
            <a:off x="8073729" y="16811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211;p30">
            <a:extLst>
              <a:ext uri="{FF2B5EF4-FFF2-40B4-BE49-F238E27FC236}">
                <a16:creationId xmlns:a16="http://schemas.microsoft.com/office/drawing/2014/main" id="{8BF8C3F6-01A7-48A9-B054-2D42F7F27836}"/>
              </a:ext>
            </a:extLst>
          </p:cNvPr>
          <p:cNvSpPr/>
          <p:nvPr/>
        </p:nvSpPr>
        <p:spPr>
          <a:xfrm>
            <a:off x="8073729" y="2706670"/>
            <a:ext cx="2199900" cy="75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Oswald"/>
                <a:ea typeface="Oswald"/>
                <a:cs typeface="Oswald"/>
                <a:sym typeface="Oswald"/>
              </a:rPr>
              <a:t>  B)	√2 pixeles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" name="Google Shape;215;p30">
            <a:extLst>
              <a:ext uri="{FF2B5EF4-FFF2-40B4-BE49-F238E27FC236}">
                <a16:creationId xmlns:a16="http://schemas.microsoft.com/office/drawing/2014/main" id="{036085C8-9DCC-46B4-A25D-17DDC61EE1FE}"/>
              </a:ext>
            </a:extLst>
          </p:cNvPr>
          <p:cNvSpPr/>
          <p:nvPr/>
        </p:nvSpPr>
        <p:spPr>
          <a:xfrm>
            <a:off x="8073729" y="3802745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" name="Google Shape;229;p31">
            <a:extLst>
              <a:ext uri="{FF2B5EF4-FFF2-40B4-BE49-F238E27FC236}">
                <a16:creationId xmlns:a16="http://schemas.microsoft.com/office/drawing/2014/main" id="{C4011D2E-4A6F-416D-BD2C-56CC4230DC04}"/>
              </a:ext>
            </a:extLst>
          </p:cNvPr>
          <p:cNvCxnSpPr/>
          <p:nvPr/>
        </p:nvCxnSpPr>
        <p:spPr>
          <a:xfrm>
            <a:off x="3377728" y="2956195"/>
            <a:ext cx="0" cy="81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</p:spPr>
      </p:cxnSp>
      <p:cxnSp>
        <p:nvCxnSpPr>
          <p:cNvPr id="15" name="Google Shape;230;p31">
            <a:extLst>
              <a:ext uri="{FF2B5EF4-FFF2-40B4-BE49-F238E27FC236}">
                <a16:creationId xmlns:a16="http://schemas.microsoft.com/office/drawing/2014/main" id="{662F9AFE-82B9-42F9-8ECC-97268764714E}"/>
              </a:ext>
            </a:extLst>
          </p:cNvPr>
          <p:cNvCxnSpPr/>
          <p:nvPr/>
        </p:nvCxnSpPr>
        <p:spPr>
          <a:xfrm rot="10800000">
            <a:off x="3385128" y="3762870"/>
            <a:ext cx="10065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diamond" w="med" len="med"/>
            <a:tailEnd type="none" w="med" len="med"/>
          </a:ln>
        </p:spPr>
      </p:cxnSp>
      <p:sp>
        <p:nvSpPr>
          <p:cNvPr id="16" name="Google Shape;231;p31">
            <a:extLst>
              <a:ext uri="{FF2B5EF4-FFF2-40B4-BE49-F238E27FC236}">
                <a16:creationId xmlns:a16="http://schemas.microsoft.com/office/drawing/2014/main" id="{8CBBF40C-3976-4DC8-84A3-B76C144C3314}"/>
              </a:ext>
            </a:extLst>
          </p:cNvPr>
          <p:cNvSpPr txBox="1"/>
          <p:nvPr/>
        </p:nvSpPr>
        <p:spPr>
          <a:xfrm>
            <a:off x="3081728" y="3270745"/>
            <a:ext cx="24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" name="Google Shape;232;p31">
            <a:extLst>
              <a:ext uri="{FF2B5EF4-FFF2-40B4-BE49-F238E27FC236}">
                <a16:creationId xmlns:a16="http://schemas.microsoft.com/office/drawing/2014/main" id="{D73A1A17-9617-4029-BB17-1E2141E9DFF4}"/>
              </a:ext>
            </a:extLst>
          </p:cNvPr>
          <p:cNvSpPr txBox="1"/>
          <p:nvPr/>
        </p:nvSpPr>
        <p:spPr>
          <a:xfrm>
            <a:off x="3614803" y="3762870"/>
            <a:ext cx="24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429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Euclidiana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Google Shape;238;p32">
            <a:extLst>
              <a:ext uri="{FF2B5EF4-FFF2-40B4-BE49-F238E27FC236}">
                <a16:creationId xmlns:a16="http://schemas.microsoft.com/office/drawing/2014/main" id="{55BE0058-988A-4DC9-AF17-F43C34213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6010" y="1435106"/>
            <a:ext cx="10140288" cy="4621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distancia que hemos visto hasta el momento se llama “euclidiana” </a:t>
            </a:r>
            <a:endParaRPr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tenemos dos píxeles </a:t>
            </a:r>
            <a:r>
              <a:rPr lang="e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coordenadas (</a:t>
            </a:r>
            <a:r>
              <a:rPr lang="e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(</a:t>
            </a:r>
            <a:r>
              <a:rPr lang="e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t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entonces</a:t>
            </a:r>
            <a:b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" sz="3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</a:t>
            </a:r>
            <a:r>
              <a:rPr lang="es" sz="3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[(</a:t>
            </a:r>
            <a:r>
              <a:rPr lang="e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x-s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s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y-t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s" sz="36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endParaRPr sz="3600" baseline="30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076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36276" y="326808"/>
            <a:ext cx="578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City-Block / Manhattan / o D4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pic>
        <p:nvPicPr>
          <p:cNvPr id="5" name="Google Shape;244;p33">
            <a:extLst>
              <a:ext uri="{FF2B5EF4-FFF2-40B4-BE49-F238E27FC236}">
                <a16:creationId xmlns:a16="http://schemas.microsoft.com/office/drawing/2014/main" id="{E43B103F-27F0-4857-A2D7-ACB193D529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74" y="2050264"/>
            <a:ext cx="3268524" cy="32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C3D24E08-068F-4F56-ACA9-C255344B39A6}"/>
              </a:ext>
            </a:extLst>
          </p:cNvPr>
          <p:cNvSpPr txBox="1"/>
          <p:nvPr/>
        </p:nvSpPr>
        <p:spPr>
          <a:xfrm>
            <a:off x="2073999" y="5443389"/>
            <a:ext cx="3522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https://en.wikipedia.org/wiki/Taxicab_geometry</a:t>
            </a:r>
            <a:endParaRPr/>
          </a:p>
        </p:txBody>
      </p:sp>
      <p:sp>
        <p:nvSpPr>
          <p:cNvPr id="10" name="Google Shape;247;p33">
            <a:extLst>
              <a:ext uri="{FF2B5EF4-FFF2-40B4-BE49-F238E27FC236}">
                <a16:creationId xmlns:a16="http://schemas.microsoft.com/office/drawing/2014/main" id="{109BA621-C91B-43B8-9E8C-D3A486A5D249}"/>
              </a:ext>
            </a:extLst>
          </p:cNvPr>
          <p:cNvSpPr/>
          <p:nvPr/>
        </p:nvSpPr>
        <p:spPr>
          <a:xfrm>
            <a:off x="7482149" y="3334614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Verdadero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248;p33">
            <a:extLst>
              <a:ext uri="{FF2B5EF4-FFF2-40B4-BE49-F238E27FC236}">
                <a16:creationId xmlns:a16="http://schemas.microsoft.com/office/drawing/2014/main" id="{360982ED-AEE4-4A30-8A87-FBE323BECD57}"/>
              </a:ext>
            </a:extLst>
          </p:cNvPr>
          <p:cNvSpPr/>
          <p:nvPr/>
        </p:nvSpPr>
        <p:spPr>
          <a:xfrm>
            <a:off x="7482149" y="4360114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Oswald"/>
                <a:ea typeface="Oswald"/>
                <a:cs typeface="Oswald"/>
                <a:sym typeface="Oswald"/>
              </a:rPr>
              <a:t>  B)	Fals</a:t>
            </a:r>
            <a:r>
              <a:rPr lang="es-PE" dirty="0">
                <a:latin typeface="Oswald"/>
                <a:ea typeface="Oswald"/>
                <a:cs typeface="Oswald"/>
                <a:sym typeface="Oswald"/>
              </a:rPr>
              <a:t>o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246;p33">
            <a:extLst>
              <a:ext uri="{FF2B5EF4-FFF2-40B4-BE49-F238E27FC236}">
                <a16:creationId xmlns:a16="http://schemas.microsoft.com/office/drawing/2014/main" id="{8B35CDC9-95C7-4C5E-88A1-EC2937521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5233" y="1727557"/>
            <a:ext cx="3513731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¿El camino mínimo cityblock entre dos puntos es único?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2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36276" y="326808"/>
            <a:ext cx="578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City-Block / Manhattan / o D4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pic>
        <p:nvPicPr>
          <p:cNvPr id="5" name="Google Shape;244;p33">
            <a:extLst>
              <a:ext uri="{FF2B5EF4-FFF2-40B4-BE49-F238E27FC236}">
                <a16:creationId xmlns:a16="http://schemas.microsoft.com/office/drawing/2014/main" id="{E43B103F-27F0-4857-A2D7-ACB193D529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74" y="2050264"/>
            <a:ext cx="3268524" cy="32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C3D24E08-068F-4F56-ACA9-C255344B39A6}"/>
              </a:ext>
            </a:extLst>
          </p:cNvPr>
          <p:cNvSpPr txBox="1"/>
          <p:nvPr/>
        </p:nvSpPr>
        <p:spPr>
          <a:xfrm>
            <a:off x="2073999" y="5443389"/>
            <a:ext cx="3522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https://en.wikipedia.org/wiki/Taxicab_geometry</a:t>
            </a:r>
            <a:endParaRPr/>
          </a:p>
        </p:txBody>
      </p:sp>
      <p:sp>
        <p:nvSpPr>
          <p:cNvPr id="10" name="Google Shape;247;p33">
            <a:extLst>
              <a:ext uri="{FF2B5EF4-FFF2-40B4-BE49-F238E27FC236}">
                <a16:creationId xmlns:a16="http://schemas.microsoft.com/office/drawing/2014/main" id="{109BA621-C91B-43B8-9E8C-D3A486A5D249}"/>
              </a:ext>
            </a:extLst>
          </p:cNvPr>
          <p:cNvSpPr/>
          <p:nvPr/>
        </p:nvSpPr>
        <p:spPr>
          <a:xfrm>
            <a:off x="7482149" y="3334614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Verdadero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" name="Google Shape;248;p33">
            <a:extLst>
              <a:ext uri="{FF2B5EF4-FFF2-40B4-BE49-F238E27FC236}">
                <a16:creationId xmlns:a16="http://schemas.microsoft.com/office/drawing/2014/main" id="{360982ED-AEE4-4A30-8A87-FBE323BECD57}"/>
              </a:ext>
            </a:extLst>
          </p:cNvPr>
          <p:cNvSpPr/>
          <p:nvPr/>
        </p:nvSpPr>
        <p:spPr>
          <a:xfrm>
            <a:off x="7482149" y="4360114"/>
            <a:ext cx="2199900" cy="75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Oswald"/>
                <a:ea typeface="Oswald"/>
                <a:cs typeface="Oswald"/>
                <a:sym typeface="Oswald"/>
              </a:rPr>
              <a:t>  B)	Fals</a:t>
            </a:r>
            <a:r>
              <a:rPr lang="es-PE" dirty="0">
                <a:latin typeface="Oswald"/>
                <a:ea typeface="Oswald"/>
                <a:cs typeface="Oswald"/>
                <a:sym typeface="Oswald"/>
              </a:rPr>
              <a:t>o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" name="Google Shape;246;p33">
            <a:extLst>
              <a:ext uri="{FF2B5EF4-FFF2-40B4-BE49-F238E27FC236}">
                <a16:creationId xmlns:a16="http://schemas.microsoft.com/office/drawing/2014/main" id="{8B35CDC9-95C7-4C5E-88A1-EC2937521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25233" y="1727557"/>
            <a:ext cx="3513731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¿El camino mínimo cityblock entre dos puntos es único?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33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36276" y="326808"/>
            <a:ext cx="5787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City-Block / Manhattan / o D4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pic>
        <p:nvPicPr>
          <p:cNvPr id="5" name="Google Shape;244;p33">
            <a:extLst>
              <a:ext uri="{FF2B5EF4-FFF2-40B4-BE49-F238E27FC236}">
                <a16:creationId xmlns:a16="http://schemas.microsoft.com/office/drawing/2014/main" id="{E43B103F-27F0-4857-A2D7-ACB193D529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74" y="2050264"/>
            <a:ext cx="3268524" cy="32685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5;p33">
            <a:extLst>
              <a:ext uri="{FF2B5EF4-FFF2-40B4-BE49-F238E27FC236}">
                <a16:creationId xmlns:a16="http://schemas.microsoft.com/office/drawing/2014/main" id="{C3D24E08-068F-4F56-ACA9-C255344B39A6}"/>
              </a:ext>
            </a:extLst>
          </p:cNvPr>
          <p:cNvSpPr txBox="1"/>
          <p:nvPr/>
        </p:nvSpPr>
        <p:spPr>
          <a:xfrm>
            <a:off x="2073999" y="5443389"/>
            <a:ext cx="35229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hlinkClick r:id="rId4"/>
              </a:rPr>
              <a:t>https://en.wikipedia.org/wiki/Taxicab_geometry</a:t>
            </a:r>
            <a:endParaRPr/>
          </a:p>
        </p:txBody>
      </p:sp>
      <p:sp>
        <p:nvSpPr>
          <p:cNvPr id="13" name="Google Shape;256;p34">
            <a:extLst>
              <a:ext uri="{FF2B5EF4-FFF2-40B4-BE49-F238E27FC236}">
                <a16:creationId xmlns:a16="http://schemas.microsoft.com/office/drawing/2014/main" id="{6BFC8FAF-C36A-49A1-8241-4342CF1E2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29703" y="2268299"/>
            <a:ext cx="5184517" cy="3268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146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tenemos dos píxeles </a:t>
            </a:r>
            <a:r>
              <a:rPr lang="e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coordenadas (</a:t>
            </a:r>
            <a:r>
              <a:rPr lang="e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(</a:t>
            </a:r>
            <a:r>
              <a:rPr lang="e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s, t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entonces</a:t>
            </a:r>
            <a:b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" sz="2800" b="1" baseline="-25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cityblock</a:t>
            </a:r>
            <a:r>
              <a:rPr lang="es" sz="2800" baseline="-25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e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x-s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s" sz="2800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y-t</a:t>
            </a:r>
            <a:r>
              <a:rPr lang="es" sz="2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sz="2800" baseline="30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7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03025" y="326808"/>
            <a:ext cx="582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ES" sz="2400" b="1" dirty="0" err="1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cityblock</a:t>
            </a:r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píxeles: Diagonal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Google Shape;262;p35">
            <a:extLst>
              <a:ext uri="{FF2B5EF4-FFF2-40B4-BE49-F238E27FC236}">
                <a16:creationId xmlns:a16="http://schemas.microsoft.com/office/drawing/2014/main" id="{64A6113A-9775-4E6B-B165-CFD3D80410B0}"/>
              </a:ext>
            </a:extLst>
          </p:cNvPr>
          <p:cNvSpPr/>
          <p:nvPr/>
        </p:nvSpPr>
        <p:spPr>
          <a:xfrm>
            <a:off x="7658093" y="20326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263;p35">
            <a:extLst>
              <a:ext uri="{FF2B5EF4-FFF2-40B4-BE49-F238E27FC236}">
                <a16:creationId xmlns:a16="http://schemas.microsoft.com/office/drawing/2014/main" id="{0D4D3422-8D4C-49BA-AB45-FEE170B9FBE9}"/>
              </a:ext>
            </a:extLst>
          </p:cNvPr>
          <p:cNvSpPr/>
          <p:nvPr/>
        </p:nvSpPr>
        <p:spPr>
          <a:xfrm>
            <a:off x="7658093" y="30581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√2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" name="Google Shape;264;p35">
            <a:extLst>
              <a:ext uri="{FF2B5EF4-FFF2-40B4-BE49-F238E27FC236}">
                <a16:creationId xmlns:a16="http://schemas.microsoft.com/office/drawing/2014/main" id="{43331A9C-82EE-40B8-9452-281634DE2CBD}"/>
              </a:ext>
            </a:extLst>
          </p:cNvPr>
          <p:cNvCxnSpPr/>
          <p:nvPr/>
        </p:nvCxnSpPr>
        <p:spPr>
          <a:xfrm>
            <a:off x="3420043" y="2838970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" name="Google Shape;265;p35">
            <a:extLst>
              <a:ext uri="{FF2B5EF4-FFF2-40B4-BE49-F238E27FC236}">
                <a16:creationId xmlns:a16="http://schemas.microsoft.com/office/drawing/2014/main" id="{B846BA43-EDE3-4561-A0C9-9D74AC5ABF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8299876"/>
              </p:ext>
            </p:extLst>
          </p:nvPr>
        </p:nvGraphicFramePr>
        <p:xfrm>
          <a:off x="3708643" y="2419045"/>
          <a:ext cx="1988200" cy="173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Google Shape;266;p35">
            <a:extLst>
              <a:ext uri="{FF2B5EF4-FFF2-40B4-BE49-F238E27FC236}">
                <a16:creationId xmlns:a16="http://schemas.microsoft.com/office/drawing/2014/main" id="{CC5AD1FC-9B4F-48B5-AB83-F283AED0EA9C}"/>
              </a:ext>
            </a:extLst>
          </p:cNvPr>
          <p:cNvCxnSpPr/>
          <p:nvPr/>
        </p:nvCxnSpPr>
        <p:spPr>
          <a:xfrm>
            <a:off x="5696843" y="3746245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" name="Google Shape;267;p35">
            <a:extLst>
              <a:ext uri="{FF2B5EF4-FFF2-40B4-BE49-F238E27FC236}">
                <a16:creationId xmlns:a16="http://schemas.microsoft.com/office/drawing/2014/main" id="{93812A09-4EBC-4EFB-AF17-1D795E639F13}"/>
              </a:ext>
            </a:extLst>
          </p:cNvPr>
          <p:cNvSpPr/>
          <p:nvPr/>
        </p:nvSpPr>
        <p:spPr>
          <a:xfrm>
            <a:off x="7658093" y="4154245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243006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5503025" y="326808"/>
            <a:ext cx="582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 </a:t>
            </a:r>
            <a:r>
              <a:rPr lang="es-ES" sz="2400" b="1" dirty="0" err="1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cityblock</a:t>
            </a:r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píxeles: Diagonal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Google Shape;262;p35">
            <a:extLst>
              <a:ext uri="{FF2B5EF4-FFF2-40B4-BE49-F238E27FC236}">
                <a16:creationId xmlns:a16="http://schemas.microsoft.com/office/drawing/2014/main" id="{64A6113A-9775-4E6B-B165-CFD3D80410B0}"/>
              </a:ext>
            </a:extLst>
          </p:cNvPr>
          <p:cNvSpPr/>
          <p:nvPr/>
        </p:nvSpPr>
        <p:spPr>
          <a:xfrm>
            <a:off x="7658093" y="20326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swald"/>
              <a:buAutoNum type="alphaUcParenR"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1 pixel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" name="Google Shape;263;p35">
            <a:extLst>
              <a:ext uri="{FF2B5EF4-FFF2-40B4-BE49-F238E27FC236}">
                <a16:creationId xmlns:a16="http://schemas.microsoft.com/office/drawing/2014/main" id="{0D4D3422-8D4C-49BA-AB45-FEE170B9FBE9}"/>
              </a:ext>
            </a:extLst>
          </p:cNvPr>
          <p:cNvSpPr/>
          <p:nvPr/>
        </p:nvSpPr>
        <p:spPr>
          <a:xfrm>
            <a:off x="7658093" y="3058170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B)	√2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" name="Google Shape;264;p35">
            <a:extLst>
              <a:ext uri="{FF2B5EF4-FFF2-40B4-BE49-F238E27FC236}">
                <a16:creationId xmlns:a16="http://schemas.microsoft.com/office/drawing/2014/main" id="{43331A9C-82EE-40B8-9452-281634DE2CBD}"/>
              </a:ext>
            </a:extLst>
          </p:cNvPr>
          <p:cNvCxnSpPr/>
          <p:nvPr/>
        </p:nvCxnSpPr>
        <p:spPr>
          <a:xfrm>
            <a:off x="3420043" y="2838970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" name="Google Shape;265;p35">
            <a:extLst>
              <a:ext uri="{FF2B5EF4-FFF2-40B4-BE49-F238E27FC236}">
                <a16:creationId xmlns:a16="http://schemas.microsoft.com/office/drawing/2014/main" id="{B846BA43-EDE3-4561-A0C9-9D74AC5ABFF5}"/>
              </a:ext>
            </a:extLst>
          </p:cNvPr>
          <p:cNvGraphicFramePr/>
          <p:nvPr/>
        </p:nvGraphicFramePr>
        <p:xfrm>
          <a:off x="3708643" y="2419045"/>
          <a:ext cx="1988200" cy="1735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Google Shape;266;p35">
            <a:extLst>
              <a:ext uri="{FF2B5EF4-FFF2-40B4-BE49-F238E27FC236}">
                <a16:creationId xmlns:a16="http://schemas.microsoft.com/office/drawing/2014/main" id="{CC5AD1FC-9B4F-48B5-AB83-F283AED0EA9C}"/>
              </a:ext>
            </a:extLst>
          </p:cNvPr>
          <p:cNvCxnSpPr/>
          <p:nvPr/>
        </p:nvCxnSpPr>
        <p:spPr>
          <a:xfrm>
            <a:off x="5696843" y="3746245"/>
            <a:ext cx="288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3" name="Google Shape;267;p35">
            <a:extLst>
              <a:ext uri="{FF2B5EF4-FFF2-40B4-BE49-F238E27FC236}">
                <a16:creationId xmlns:a16="http://schemas.microsoft.com/office/drawing/2014/main" id="{93812A09-4EBC-4EFB-AF17-1D795E639F13}"/>
              </a:ext>
            </a:extLst>
          </p:cNvPr>
          <p:cNvSpPr/>
          <p:nvPr/>
        </p:nvSpPr>
        <p:spPr>
          <a:xfrm>
            <a:off x="7658093" y="4154245"/>
            <a:ext cx="2199900" cy="7545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  C)	2 pixeles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" name="Google Shape;281;p36">
            <a:extLst>
              <a:ext uri="{FF2B5EF4-FFF2-40B4-BE49-F238E27FC236}">
                <a16:creationId xmlns:a16="http://schemas.microsoft.com/office/drawing/2014/main" id="{60FABC1C-821E-410E-A78B-741928C71CBA}"/>
              </a:ext>
            </a:extLst>
          </p:cNvPr>
          <p:cNvCxnSpPr/>
          <p:nvPr/>
        </p:nvCxnSpPr>
        <p:spPr>
          <a:xfrm>
            <a:off x="4184378" y="2939570"/>
            <a:ext cx="0" cy="81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diamond" w="med" len="med"/>
            <a:tailEnd type="none" w="med" len="med"/>
          </a:ln>
        </p:spPr>
      </p:cxnSp>
      <p:cxnSp>
        <p:nvCxnSpPr>
          <p:cNvPr id="15" name="Google Shape;282;p36">
            <a:extLst>
              <a:ext uri="{FF2B5EF4-FFF2-40B4-BE49-F238E27FC236}">
                <a16:creationId xmlns:a16="http://schemas.microsoft.com/office/drawing/2014/main" id="{ACC97D88-E48B-48B1-AFED-3100F1892974}"/>
              </a:ext>
            </a:extLst>
          </p:cNvPr>
          <p:cNvCxnSpPr/>
          <p:nvPr/>
        </p:nvCxnSpPr>
        <p:spPr>
          <a:xfrm rot="10800000">
            <a:off x="4191778" y="3746245"/>
            <a:ext cx="10065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diamond" w="med" len="med"/>
            <a:tailEnd type="none" w="med" len="med"/>
          </a:ln>
        </p:spPr>
      </p:cxnSp>
      <p:sp>
        <p:nvSpPr>
          <p:cNvPr id="16" name="Google Shape;283;p36">
            <a:extLst>
              <a:ext uri="{FF2B5EF4-FFF2-40B4-BE49-F238E27FC236}">
                <a16:creationId xmlns:a16="http://schemas.microsoft.com/office/drawing/2014/main" id="{D82243B2-87D0-4463-B39C-67B4B57F427A}"/>
              </a:ext>
            </a:extLst>
          </p:cNvPr>
          <p:cNvSpPr txBox="1"/>
          <p:nvPr/>
        </p:nvSpPr>
        <p:spPr>
          <a:xfrm>
            <a:off x="3888378" y="3254120"/>
            <a:ext cx="24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" name="Google Shape;284;p36">
            <a:extLst>
              <a:ext uri="{FF2B5EF4-FFF2-40B4-BE49-F238E27FC236}">
                <a16:creationId xmlns:a16="http://schemas.microsoft.com/office/drawing/2014/main" id="{B2760816-C848-4363-8DFB-FA30DD253AFA}"/>
              </a:ext>
            </a:extLst>
          </p:cNvPr>
          <p:cNvSpPr txBox="1"/>
          <p:nvPr/>
        </p:nvSpPr>
        <p:spPr>
          <a:xfrm>
            <a:off x="4421453" y="3746245"/>
            <a:ext cx="244200" cy="1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92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EEB0F3-531A-4F7D-B463-D1CE6641ACFD}"/>
              </a:ext>
            </a:extLst>
          </p:cNvPr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píxeles: vecindad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Google Shape;291;p37">
            <a:extLst>
              <a:ext uri="{FF2B5EF4-FFF2-40B4-BE49-F238E27FC236}">
                <a16:creationId xmlns:a16="http://schemas.microsoft.com/office/drawing/2014/main" id="{54D74AA0-9464-4A39-9F61-A244FB4BA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86038"/>
              </p:ext>
            </p:extLst>
          </p:nvPr>
        </p:nvGraphicFramePr>
        <p:xfrm>
          <a:off x="4962359" y="3129023"/>
          <a:ext cx="2918105" cy="29994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1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(x,y-1)</a:t>
                      </a:r>
                      <a:endParaRPr sz="25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(x-1,y)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(x,y)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dirty="0"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(x+1,y)</a:t>
                      </a:r>
                      <a:endParaRPr sz="25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(x,y+1)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Google Shape;290;p37">
            <a:extLst>
              <a:ext uri="{FF2B5EF4-FFF2-40B4-BE49-F238E27FC236}">
                <a16:creationId xmlns:a16="http://schemas.microsoft.com/office/drawing/2014/main" id="{E0D81CC9-AA33-425F-B5B0-FCC571FE79DA}"/>
              </a:ext>
            </a:extLst>
          </p:cNvPr>
          <p:cNvSpPr txBox="1">
            <a:spLocks/>
          </p:cNvSpPr>
          <p:nvPr/>
        </p:nvSpPr>
        <p:spPr>
          <a:xfrm>
            <a:off x="766009" y="1290927"/>
            <a:ext cx="10748211" cy="15000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4327">
              <a:spcBef>
                <a:spcPts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●"/>
            </a:pP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conjunto de los 4-vecinos de un pixel </a:t>
            </a:r>
            <a:r>
              <a:rPr lang="es-E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coordenadas (x, y) están dadas por (x+1,y), (x-1,y), (x,y+1), (x,y-1) y es denotado por N</a:t>
            </a:r>
            <a:r>
              <a:rPr lang="es-ES" sz="3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s-E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00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7EEB0F3-531A-4F7D-B463-D1CE6641ACFD}"/>
              </a:ext>
            </a:extLst>
          </p:cNvPr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píxeles: vecindad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97;p38">
            <a:extLst>
              <a:ext uri="{FF2B5EF4-FFF2-40B4-BE49-F238E27FC236}">
                <a16:creationId xmlns:a16="http://schemas.microsoft.com/office/drawing/2014/main" id="{AADBD8A4-DD2C-49E0-A0F5-2C7B497400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6010" y="1290927"/>
            <a:ext cx="10557310" cy="151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conjunto de los vecinos diagonales de un pixel </a:t>
            </a:r>
            <a:r>
              <a:rPr lang="e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coordenadas (x, y) están dadas por (x-1,y-1), (x+1,y-1), (x-1,y+1), (x+1,y+1) y es denotado por N</a:t>
            </a:r>
            <a:r>
              <a:rPr lang="es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Google Shape;298;p38">
            <a:extLst>
              <a:ext uri="{FF2B5EF4-FFF2-40B4-BE49-F238E27FC236}">
                <a16:creationId xmlns:a16="http://schemas.microsoft.com/office/drawing/2014/main" id="{2F42BFA0-E58A-47B5-9B78-03010C64B73D}"/>
              </a:ext>
            </a:extLst>
          </p:cNvPr>
          <p:cNvGraphicFramePr/>
          <p:nvPr/>
        </p:nvGraphicFramePr>
        <p:xfrm>
          <a:off x="4316929" y="2809694"/>
          <a:ext cx="3646372" cy="34916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98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7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(x-1,y-1)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(x+1,y-1)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2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(x,y)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7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9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(x-1,y+1)</a:t>
                      </a: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9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9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(x+1,y+1)</a:t>
                      </a:r>
                      <a:endParaRPr sz="29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47134" marR="147134" marT="147134" marB="147134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77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CuadroTexto 9"/>
          <p:cNvSpPr txBox="1"/>
          <p:nvPr/>
        </p:nvSpPr>
        <p:spPr>
          <a:xfrm>
            <a:off x="3100974" y="2309490"/>
            <a:ext cx="7887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PE" sz="48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RESOLUCIÓN ESPACIAL,</a:t>
            </a:r>
          </a:p>
          <a:p>
            <a:pPr lvl="0"/>
            <a:r>
              <a:rPr lang="es-PE" sz="48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Oswald"/>
              </a:rPr>
              <a:t>RELACIÓN ENTRE PÍXELES Y DISTANCIA</a:t>
            </a:r>
          </a:p>
        </p:txBody>
      </p:sp>
      <p:sp>
        <p:nvSpPr>
          <p:cNvPr id="2" name="Triángulo isósceles 1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/>
          </a:prstGeom>
          <a:solidFill>
            <a:srgbClr val="EEE3C8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535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55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píxeles: vecindad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5" name="Google Shape;297;p38">
            <a:extLst>
              <a:ext uri="{FF2B5EF4-FFF2-40B4-BE49-F238E27FC236}">
                <a16:creationId xmlns:a16="http://schemas.microsoft.com/office/drawing/2014/main" id="{C363ACA5-9F0A-4606-A218-1B40122A5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6010" y="1290927"/>
            <a:ext cx="10557310" cy="1518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conjunto de los 8-vecinos de un pixel </a:t>
            </a:r>
            <a:r>
              <a:rPr lang="es-E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coordenadas (x, y) están dadas por N</a:t>
            </a:r>
            <a:r>
              <a:rPr lang="es-ES" sz="3200" baseline="-25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s-ES" sz="3200" baseline="-25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32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ES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E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Google Shape;291;p37">
            <a:extLst>
              <a:ext uri="{FF2B5EF4-FFF2-40B4-BE49-F238E27FC236}">
                <a16:creationId xmlns:a16="http://schemas.microsoft.com/office/drawing/2014/main" id="{229E2C7E-0698-44B6-9ED3-3FA5E63BC9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494012"/>
              </p:ext>
            </p:extLst>
          </p:nvPr>
        </p:nvGraphicFramePr>
        <p:xfrm>
          <a:off x="261860" y="3245138"/>
          <a:ext cx="2918105" cy="29994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2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1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(x,y-1)</a:t>
                      </a:r>
                      <a:endParaRPr sz="25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(x-1,y)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(x,y)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500" dirty="0"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(x+1,y)</a:t>
                      </a:r>
                      <a:endParaRPr sz="25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5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(x,y+1)</a:t>
                      </a:r>
                      <a:endParaRPr sz="25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27993" marR="127993" marT="127993" marB="127993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Google Shape;298;p38">
            <a:extLst>
              <a:ext uri="{FF2B5EF4-FFF2-40B4-BE49-F238E27FC236}">
                <a16:creationId xmlns:a16="http://schemas.microsoft.com/office/drawing/2014/main" id="{C9DADE06-2A3F-4B11-966D-02525C70F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483770"/>
              </p:ext>
            </p:extLst>
          </p:nvPr>
        </p:nvGraphicFramePr>
        <p:xfrm>
          <a:off x="3888378" y="3245138"/>
          <a:ext cx="3253176" cy="31228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69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544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(x-1,y-1)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6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(x+1,y-1)</a:t>
                      </a:r>
                      <a:endParaRPr sz="26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8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(x,y)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44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60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(x-1,y+1)</a:t>
                      </a: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2600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(x+1,y+1)</a:t>
                      </a:r>
                      <a:endParaRPr sz="2600"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131268" marR="131268" marT="131268" marB="131268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308;p39">
            <a:extLst>
              <a:ext uri="{FF2B5EF4-FFF2-40B4-BE49-F238E27FC236}">
                <a16:creationId xmlns:a16="http://schemas.microsoft.com/office/drawing/2014/main" id="{23B809DD-057C-49F5-A7F2-3C41BA54DBFC}"/>
              </a:ext>
            </a:extLst>
          </p:cNvPr>
          <p:cNvSpPr txBox="1"/>
          <p:nvPr/>
        </p:nvSpPr>
        <p:spPr>
          <a:xfrm>
            <a:off x="3356571" y="4485073"/>
            <a:ext cx="355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0000"/>
                </a:solidFill>
              </a:rPr>
              <a:t>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" name="Google Shape;309;p39">
            <a:extLst>
              <a:ext uri="{FF2B5EF4-FFF2-40B4-BE49-F238E27FC236}">
                <a16:creationId xmlns:a16="http://schemas.microsoft.com/office/drawing/2014/main" id="{F6454F69-1448-4241-A117-6E5A344750DA}"/>
              </a:ext>
            </a:extLst>
          </p:cNvPr>
          <p:cNvSpPr txBox="1"/>
          <p:nvPr/>
        </p:nvSpPr>
        <p:spPr>
          <a:xfrm>
            <a:off x="7494767" y="4485073"/>
            <a:ext cx="355200" cy="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0000"/>
                </a:solidFill>
              </a:rPr>
              <a:t>=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18" name="Google Shape;305;p39">
            <a:extLst>
              <a:ext uri="{FF2B5EF4-FFF2-40B4-BE49-F238E27FC236}">
                <a16:creationId xmlns:a16="http://schemas.microsoft.com/office/drawing/2014/main" id="{BA9EFDA1-4C6A-4AF6-A30C-2D86373271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326984"/>
              </p:ext>
            </p:extLst>
          </p:nvPr>
        </p:nvGraphicFramePr>
        <p:xfrm>
          <a:off x="8203179" y="3557847"/>
          <a:ext cx="3311040" cy="26867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63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(x-1,y-1)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(x,y-1)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(x+1,y-1)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63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(x-1,y+1)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(x,y+1)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>
                          <a:solidFill>
                            <a:schemeClr val="dk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(x+1,y+1)</a:t>
                      </a:r>
                      <a:endParaRPr dirty="0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20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12192001" cy="6867852"/>
          </a:xfrm>
          <a:prstGeom prst="rect">
            <a:avLst/>
          </a:prstGeom>
          <a:gradFill flip="none" rotWithShape="1">
            <a:gsLst>
              <a:gs pos="0">
                <a:srgbClr val="ECE0C1"/>
              </a:gs>
              <a:gs pos="50000">
                <a:srgbClr val="F3EAD9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/>
          <p:cNvSpPr txBox="1"/>
          <p:nvPr/>
        </p:nvSpPr>
        <p:spPr>
          <a:xfrm>
            <a:off x="2270908" y="3792512"/>
            <a:ext cx="78614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6000" b="1" i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¡MUCHAS GRACIAS!</a:t>
            </a:r>
            <a:endParaRPr lang="es-PE" sz="60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73" y="1964161"/>
            <a:ext cx="5577840" cy="15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5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0" name="Marcador de contenido 2"/>
          <p:cNvSpPr txBox="1">
            <a:spLocks/>
          </p:cNvSpPr>
          <p:nvPr/>
        </p:nvSpPr>
        <p:spPr>
          <a:xfrm>
            <a:off x="661508" y="1525178"/>
            <a:ext cx="10852713" cy="489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s-PE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Resolución espacial.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s-PE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Distancia.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s-PE" sz="32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píxeles.</a:t>
            </a:r>
          </a:p>
          <a:p>
            <a:endParaRPr lang="es-ES" noProof="1"/>
          </a:p>
        </p:txBody>
      </p:sp>
    </p:spTree>
    <p:extLst>
      <p:ext uri="{BB962C8B-B14F-4D97-AF65-F5344CB8AC3E}">
        <p14:creationId xmlns:p14="http://schemas.microsoft.com/office/powerpoint/2010/main" val="17110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8" name="Google Shape;67;p15"/>
          <p:cNvSpPr txBox="1">
            <a:spLocks noGrp="1"/>
          </p:cNvSpPr>
          <p:nvPr>
            <p:ph type="body" idx="1"/>
          </p:nvPr>
        </p:nvSpPr>
        <p:spPr>
          <a:xfrm>
            <a:off x="766009" y="1475509"/>
            <a:ext cx="5925735" cy="4862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sesión está basada en el libro “Digital Image Processing” 3ra edición de Rafael C. González y Richard E. Woods. En especial el capítulo </a:t>
            </a:r>
            <a:r>
              <a:rPr lang="e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0058">
            <a:off x="7796542" y="1629050"/>
            <a:ext cx="2840388" cy="416101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61925" dir="3960000" algn="bl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483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 err="1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pic>
        <p:nvPicPr>
          <p:cNvPr id="13" name="Google Shape;73;p16">
            <a:extLst>
              <a:ext uri="{FF2B5EF4-FFF2-40B4-BE49-F238E27FC236}">
                <a16:creationId xmlns:a16="http://schemas.microsoft.com/office/drawing/2014/main" id="{6EA1FD54-A6B2-4E63-9519-81375AF3DD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664" y="1643889"/>
            <a:ext cx="6036557" cy="357022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76;p16">
            <a:extLst>
              <a:ext uri="{FF2B5EF4-FFF2-40B4-BE49-F238E27FC236}">
                <a16:creationId xmlns:a16="http://schemas.microsoft.com/office/drawing/2014/main" id="{AD72D29B-D5FF-4739-AB4F-BB0D0B121EEB}"/>
              </a:ext>
            </a:extLst>
          </p:cNvPr>
          <p:cNvSpPr txBox="1"/>
          <p:nvPr/>
        </p:nvSpPr>
        <p:spPr>
          <a:xfrm>
            <a:off x="6297221" y="5703587"/>
            <a:ext cx="5217000" cy="6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u="sng" dirty="0">
                <a:solidFill>
                  <a:schemeClr val="hlink"/>
                </a:solidFill>
                <a:hlinkClick r:id="rId4"/>
              </a:rPr>
              <a:t>http://voxelart.blogspot.com/2014/04/que-es-voxel-y-el-voxel-art.html</a:t>
            </a:r>
            <a:endParaRPr dirty="0"/>
          </a:p>
        </p:txBody>
      </p:sp>
      <p:sp>
        <p:nvSpPr>
          <p:cNvPr id="20" name="Google Shape;75;p16">
            <a:extLst>
              <a:ext uri="{FF2B5EF4-FFF2-40B4-BE49-F238E27FC236}">
                <a16:creationId xmlns:a16="http://schemas.microsoft.com/office/drawing/2014/main" id="{56FB09FB-EF3D-47B9-A89F-0060797F4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1544" y="1720799"/>
            <a:ext cx="386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spels</a:t>
            </a:r>
            <a:br>
              <a:rPr lang="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spatial elements 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br>
              <a:rPr lang="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pictures elements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voxels</a:t>
            </a:r>
            <a:br>
              <a:rPr lang="e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elements</a:t>
            </a: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4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Resolución Espacial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0" name="Google Shape;82;p17">
            <a:extLst>
              <a:ext uri="{FF2B5EF4-FFF2-40B4-BE49-F238E27FC236}">
                <a16:creationId xmlns:a16="http://schemas.microsoft.com/office/drawing/2014/main" id="{01BD1FC1-E9A6-4EBF-B52E-437E7F2DE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3549" y="1167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resolución espacial está asociada a la “densidad” de los píxeles de una imagen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83;p17">
            <a:extLst>
              <a:ext uri="{FF2B5EF4-FFF2-40B4-BE49-F238E27FC236}">
                <a16:creationId xmlns:a16="http://schemas.microsoft.com/office/drawing/2014/main" id="{4377CCE5-0B84-414B-9A94-B62F6BEE97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87" y="2518139"/>
            <a:ext cx="3825016" cy="35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4;p17">
            <a:extLst>
              <a:ext uri="{FF2B5EF4-FFF2-40B4-BE49-F238E27FC236}">
                <a16:creationId xmlns:a16="http://schemas.microsoft.com/office/drawing/2014/main" id="{4095C206-2DE3-4E7E-85D2-D459955D8006}"/>
              </a:ext>
            </a:extLst>
          </p:cNvPr>
          <p:cNvSpPr txBox="1"/>
          <p:nvPr/>
        </p:nvSpPr>
        <p:spPr>
          <a:xfrm>
            <a:off x="6262143" y="2875350"/>
            <a:ext cx="3418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Comenzamos con una imagen continua</a:t>
            </a:r>
            <a:endParaRPr sz="2400" dirty="0">
              <a:latin typeface="Times New Roman" panose="02020603050405020304" pitchFamily="18" charset="0"/>
              <a:ea typeface="Oswald"/>
              <a:cs typeface="Times New Roman" panose="02020603050405020304" pitchFamily="18" charset="0"/>
              <a:sym typeface="Oswald"/>
            </a:endParaRPr>
          </a:p>
        </p:txBody>
      </p:sp>
      <p:sp>
        <p:nvSpPr>
          <p:cNvPr id="14" name="Google Shape;85;p17">
            <a:extLst>
              <a:ext uri="{FF2B5EF4-FFF2-40B4-BE49-F238E27FC236}">
                <a16:creationId xmlns:a16="http://schemas.microsoft.com/office/drawing/2014/main" id="{DF803DF9-261B-4793-BF7B-20C6E69B1699}"/>
              </a:ext>
            </a:extLst>
          </p:cNvPr>
          <p:cNvSpPr txBox="1"/>
          <p:nvPr/>
        </p:nvSpPr>
        <p:spPr>
          <a:xfrm>
            <a:off x="5808870" y="6064377"/>
            <a:ext cx="5929857" cy="41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https://en.unitec-group.com/images/inglese/peppers.jpg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609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Resolución Espacial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0" name="Google Shape;82;p17">
            <a:extLst>
              <a:ext uri="{FF2B5EF4-FFF2-40B4-BE49-F238E27FC236}">
                <a16:creationId xmlns:a16="http://schemas.microsoft.com/office/drawing/2014/main" id="{01BD1FC1-E9A6-4EBF-B52E-437E7F2DE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3549" y="1167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resolución espacial está asociada a la “densidad” de los píxeles de una imagen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83;p17">
            <a:extLst>
              <a:ext uri="{FF2B5EF4-FFF2-40B4-BE49-F238E27FC236}">
                <a16:creationId xmlns:a16="http://schemas.microsoft.com/office/drawing/2014/main" id="{4377CCE5-0B84-414B-9A94-B62F6BEE97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87" y="2518139"/>
            <a:ext cx="3825016" cy="35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4;p17">
            <a:extLst>
              <a:ext uri="{FF2B5EF4-FFF2-40B4-BE49-F238E27FC236}">
                <a16:creationId xmlns:a16="http://schemas.microsoft.com/office/drawing/2014/main" id="{4095C206-2DE3-4E7E-85D2-D459955D8006}"/>
              </a:ext>
            </a:extLst>
          </p:cNvPr>
          <p:cNvSpPr txBox="1"/>
          <p:nvPr/>
        </p:nvSpPr>
        <p:spPr>
          <a:xfrm>
            <a:off x="6262143" y="2875350"/>
            <a:ext cx="3418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La resolución espacial, tiene que ver con la cantidad de píxeles por unidad de área</a:t>
            </a:r>
          </a:p>
        </p:txBody>
      </p:sp>
      <p:sp>
        <p:nvSpPr>
          <p:cNvPr id="14" name="Google Shape;85;p17">
            <a:extLst>
              <a:ext uri="{FF2B5EF4-FFF2-40B4-BE49-F238E27FC236}">
                <a16:creationId xmlns:a16="http://schemas.microsoft.com/office/drawing/2014/main" id="{DF803DF9-261B-4793-BF7B-20C6E69B1699}"/>
              </a:ext>
            </a:extLst>
          </p:cNvPr>
          <p:cNvSpPr txBox="1"/>
          <p:nvPr/>
        </p:nvSpPr>
        <p:spPr>
          <a:xfrm>
            <a:off x="5808870" y="6064377"/>
            <a:ext cx="5929857" cy="41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https://en.unitec-group.com/images/inglese/peppers.jpg</a:t>
            </a:r>
            <a:endParaRPr/>
          </a:p>
        </p:txBody>
      </p:sp>
      <p:graphicFrame>
        <p:nvGraphicFramePr>
          <p:cNvPr id="13" name="Google Shape;93;p18">
            <a:extLst>
              <a:ext uri="{FF2B5EF4-FFF2-40B4-BE49-F238E27FC236}">
                <a16:creationId xmlns:a16="http://schemas.microsoft.com/office/drawing/2014/main" id="{2F5912A4-E215-4B99-8F91-28077FB790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9870130"/>
              </p:ext>
            </p:extLst>
          </p:nvPr>
        </p:nvGraphicFramePr>
        <p:xfrm>
          <a:off x="1856281" y="2346064"/>
          <a:ext cx="3825016" cy="3544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347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400" b="1" dirty="0">
                <a:ln w="19050">
                  <a:noFill/>
                </a:ln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Resolución Espacial</a:t>
            </a:r>
            <a:endParaRPr 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recto 6"/>
          <p:cNvCxnSpPr/>
          <p:nvPr/>
        </p:nvCxnSpPr>
        <p:spPr>
          <a:xfrm>
            <a:off x="766010" y="977811"/>
            <a:ext cx="107482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49" y="274200"/>
            <a:ext cx="3254829" cy="566883"/>
          </a:xfrm>
          <a:prstGeom prst="rect">
            <a:avLst/>
          </a:prstGeom>
        </p:spPr>
      </p:pic>
      <p:sp>
        <p:nvSpPr>
          <p:cNvPr id="10" name="Google Shape;82;p17">
            <a:extLst>
              <a:ext uri="{FF2B5EF4-FFF2-40B4-BE49-F238E27FC236}">
                <a16:creationId xmlns:a16="http://schemas.microsoft.com/office/drawing/2014/main" id="{01BD1FC1-E9A6-4EBF-B52E-437E7F2DE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3549" y="1167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resolución espacial está asociada a la “densidad” de los píxeles de una imagen</a:t>
            </a: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83;p17">
            <a:extLst>
              <a:ext uri="{FF2B5EF4-FFF2-40B4-BE49-F238E27FC236}">
                <a16:creationId xmlns:a16="http://schemas.microsoft.com/office/drawing/2014/main" id="{4377CCE5-0B84-414B-9A94-B62F6BEE97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387" y="2518139"/>
            <a:ext cx="3825016" cy="35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84;p17">
            <a:extLst>
              <a:ext uri="{FF2B5EF4-FFF2-40B4-BE49-F238E27FC236}">
                <a16:creationId xmlns:a16="http://schemas.microsoft.com/office/drawing/2014/main" id="{4095C206-2DE3-4E7E-85D2-D459955D8006}"/>
              </a:ext>
            </a:extLst>
          </p:cNvPr>
          <p:cNvSpPr txBox="1"/>
          <p:nvPr/>
        </p:nvSpPr>
        <p:spPr>
          <a:xfrm>
            <a:off x="6262143" y="2875350"/>
            <a:ext cx="3418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latin typeface="Times New Roman" panose="02020603050405020304" pitchFamily="18" charset="0"/>
                <a:ea typeface="Oswald"/>
                <a:cs typeface="Times New Roman" panose="02020603050405020304" pitchFamily="18" charset="0"/>
                <a:sym typeface="Oswald"/>
              </a:rPr>
              <a:t>… por ejemplo aquí estamos aumentando la resolución.</a:t>
            </a:r>
          </a:p>
        </p:txBody>
      </p:sp>
      <p:sp>
        <p:nvSpPr>
          <p:cNvPr id="14" name="Google Shape;85;p17">
            <a:extLst>
              <a:ext uri="{FF2B5EF4-FFF2-40B4-BE49-F238E27FC236}">
                <a16:creationId xmlns:a16="http://schemas.microsoft.com/office/drawing/2014/main" id="{DF803DF9-261B-4793-BF7B-20C6E69B1699}"/>
              </a:ext>
            </a:extLst>
          </p:cNvPr>
          <p:cNvSpPr txBox="1"/>
          <p:nvPr/>
        </p:nvSpPr>
        <p:spPr>
          <a:xfrm>
            <a:off x="5808870" y="6064377"/>
            <a:ext cx="5929857" cy="41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https://en.unitec-group.com/images/inglese/peppers.jpg</a:t>
            </a:r>
            <a:endParaRPr dirty="0"/>
          </a:p>
        </p:txBody>
      </p:sp>
      <p:graphicFrame>
        <p:nvGraphicFramePr>
          <p:cNvPr id="13" name="Google Shape;93;p18">
            <a:extLst>
              <a:ext uri="{FF2B5EF4-FFF2-40B4-BE49-F238E27FC236}">
                <a16:creationId xmlns:a16="http://schemas.microsoft.com/office/drawing/2014/main" id="{2F5912A4-E215-4B99-8F91-28077FB79063}"/>
              </a:ext>
            </a:extLst>
          </p:cNvPr>
          <p:cNvGraphicFramePr/>
          <p:nvPr/>
        </p:nvGraphicFramePr>
        <p:xfrm>
          <a:off x="1856281" y="2346064"/>
          <a:ext cx="3825016" cy="3544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100" dirty="0"/>
                    </a:p>
                  </a:txBody>
                  <a:tcPr marL="108813" marR="108813" marT="108813" marB="108813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042F2FD-374D-454D-8127-5EDE44F0B758}"/>
              </a:ext>
            </a:extLst>
          </p:cNvPr>
          <p:cNvCxnSpPr>
            <a:cxnSpLocks/>
          </p:cNvCxnSpPr>
          <p:nvPr/>
        </p:nvCxnSpPr>
        <p:spPr>
          <a:xfrm>
            <a:off x="2356701" y="2328801"/>
            <a:ext cx="0" cy="35615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283DAB5-ADD2-40AC-884B-DD0CE61E4A7F}"/>
              </a:ext>
            </a:extLst>
          </p:cNvPr>
          <p:cNvCxnSpPr>
            <a:cxnSpLocks/>
          </p:cNvCxnSpPr>
          <p:nvPr/>
        </p:nvCxnSpPr>
        <p:spPr>
          <a:xfrm>
            <a:off x="3282099" y="2346064"/>
            <a:ext cx="0" cy="35615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1518BC6-F617-4131-AD0B-DD9C6822CE17}"/>
              </a:ext>
            </a:extLst>
          </p:cNvPr>
          <p:cNvCxnSpPr>
            <a:cxnSpLocks/>
          </p:cNvCxnSpPr>
          <p:nvPr/>
        </p:nvCxnSpPr>
        <p:spPr>
          <a:xfrm>
            <a:off x="4235777" y="2328801"/>
            <a:ext cx="0" cy="35615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A3054FB-E0AD-482A-83C1-DE449213153D}"/>
              </a:ext>
            </a:extLst>
          </p:cNvPr>
          <p:cNvCxnSpPr>
            <a:cxnSpLocks/>
          </p:cNvCxnSpPr>
          <p:nvPr/>
        </p:nvCxnSpPr>
        <p:spPr>
          <a:xfrm>
            <a:off x="5236589" y="2328801"/>
            <a:ext cx="0" cy="356151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FA26F27-EED6-4912-A8FF-1AB0322B79F8}"/>
              </a:ext>
            </a:extLst>
          </p:cNvPr>
          <p:cNvCxnSpPr>
            <a:cxnSpLocks/>
          </p:cNvCxnSpPr>
          <p:nvPr/>
        </p:nvCxnSpPr>
        <p:spPr>
          <a:xfrm>
            <a:off x="1856281" y="2752627"/>
            <a:ext cx="3825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0F406C1-C767-4361-BB51-12D302E4F697}"/>
              </a:ext>
            </a:extLst>
          </p:cNvPr>
          <p:cNvCxnSpPr>
            <a:cxnSpLocks/>
          </p:cNvCxnSpPr>
          <p:nvPr/>
        </p:nvCxnSpPr>
        <p:spPr>
          <a:xfrm>
            <a:off x="1856281" y="3687452"/>
            <a:ext cx="3825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374A8F8-86BB-4CCC-A946-3D47F83B2F3E}"/>
              </a:ext>
            </a:extLst>
          </p:cNvPr>
          <p:cNvCxnSpPr>
            <a:cxnSpLocks/>
          </p:cNvCxnSpPr>
          <p:nvPr/>
        </p:nvCxnSpPr>
        <p:spPr>
          <a:xfrm>
            <a:off x="1856281" y="4567839"/>
            <a:ext cx="3825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1681DCF-BEE2-4EEB-82F6-2D0BF8AB5866}"/>
              </a:ext>
            </a:extLst>
          </p:cNvPr>
          <p:cNvCxnSpPr>
            <a:cxnSpLocks/>
          </p:cNvCxnSpPr>
          <p:nvPr/>
        </p:nvCxnSpPr>
        <p:spPr>
          <a:xfrm>
            <a:off x="1856281" y="5474383"/>
            <a:ext cx="3825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208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1129</Words>
  <Application>Microsoft Macintosh PowerPoint</Application>
  <PresentationFormat>Panorámica</PresentationFormat>
  <Paragraphs>155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Oswald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Peter Montalvo García</cp:lastModifiedBy>
  <cp:revision>297</cp:revision>
  <cp:lastPrinted>2022-04-04T15:02:37Z</cp:lastPrinted>
  <dcterms:created xsi:type="dcterms:W3CDTF">2017-10-09T22:38:48Z</dcterms:created>
  <dcterms:modified xsi:type="dcterms:W3CDTF">2024-03-22T15:18:02Z</dcterms:modified>
</cp:coreProperties>
</file>