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7023100" cy="9309100"/>
  <p:embeddedFontLst>
    <p:embeddedFont>
      <p:font typeface="Oswald" pitchFamily="2" charset="77"/>
      <p:regular r:id="rId24"/>
      <p:bold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ho2y4xbhKgZKTMYa+pFqEBfACO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3"/>
  </p:normalViewPr>
  <p:slideViewPr>
    <p:cSldViewPr snapToGrid="0">
      <p:cViewPr varScale="1">
        <p:scale>
          <a:sx n="124" d="100"/>
          <a:sy n="124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8132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0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3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5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7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2" name="Google Shape;35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9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1" name="Google Shape;3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0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1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www.chiappori.com/la-camera-oscura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hyperlink" Target="http://www.guidetofilmphotography.com/black-and-white-film.html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uidetofilmphotography.com/black-and-white-film.html" TargetMode="Externa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uidetofilmphotography.com/black-and-white-film.html" TargetMode="Externa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uidetofilmphotography.com/black-and-white-film.html" TargetMode="Externa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uidetofilmphotography.com/black-and-white-film.html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hyperlink" Target="http://www.guidetofilmphotography.com/black-and-white-film.html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guidetofilmphotography.com/black-and-white-film.html" TargetMode="External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uidetofilmphotography.com/black-and-white-film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uidetofilmphotography.com/black-and-white-film.htm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uidetofilmphotography.com/black-and-white-film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uidetofilmphotography.com/black-and-white-film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1883934"/>
            <a:ext cx="10058400" cy="286999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2209800" y="4753930"/>
            <a:ext cx="7442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“Ciencia y Tecnología al Servicio del País”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0"/>
          <p:cNvSpPr txBox="1"/>
          <p:nvPr/>
        </p:nvSpPr>
        <p:spPr>
          <a:xfrm>
            <a:off x="5094517" y="196178"/>
            <a:ext cx="643781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TRANSFORMACIÓN DE INTENSIDAD: NEGATIVO DE UNA IMAGEN</a:t>
            </a:r>
            <a:endParaRPr sz="2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93" name="Google Shape;193;p10"/>
          <p:cNvCxnSpPr/>
          <p:nvPr/>
        </p:nvCxnSpPr>
        <p:spPr>
          <a:xfrm>
            <a:off x="766010" y="977811"/>
            <a:ext cx="10748211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94" name="Google Shape;19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12970" y="1556359"/>
            <a:ext cx="5719357" cy="3888477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0"/>
          <p:cNvSpPr txBox="1"/>
          <p:nvPr/>
        </p:nvSpPr>
        <p:spPr>
          <a:xfrm>
            <a:off x="7525637" y="5806579"/>
            <a:ext cx="25419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imes New Roman"/>
              <a:buNone/>
            </a:pPr>
            <a:r>
              <a:rPr lang="es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http://www.guidetofilmphotography.com/black-and-white-film.html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66010" y="1995844"/>
            <a:ext cx="4460968" cy="2950228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0"/>
          <p:cNvSpPr txBox="1"/>
          <p:nvPr/>
        </p:nvSpPr>
        <p:spPr>
          <a:xfrm>
            <a:off x="1386994" y="5718854"/>
            <a:ext cx="32190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imes New Roman"/>
              <a:buNone/>
            </a:pPr>
            <a:r>
              <a:rPr lang="es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https://www.chiappori.com/la-camera-oscura/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"/>
          <p:cNvSpPr txBox="1"/>
          <p:nvPr/>
        </p:nvSpPr>
        <p:spPr>
          <a:xfrm>
            <a:off x="5094517" y="196178"/>
            <a:ext cx="643781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TRANSFORMACIÓN DE INTENSIDAD: NEGATIVO DE UNA IMAGEN</a:t>
            </a:r>
            <a:endParaRPr sz="2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4" name="Google Shape;204;p11"/>
          <p:cNvCxnSpPr/>
          <p:nvPr/>
        </p:nvCxnSpPr>
        <p:spPr>
          <a:xfrm>
            <a:off x="766010" y="977811"/>
            <a:ext cx="10748211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5" name="Google Shape;205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11"/>
          <p:cNvPicPr preferRelativeResize="0"/>
          <p:nvPr/>
        </p:nvPicPr>
        <p:blipFill rotWithShape="1">
          <a:blip r:embed="rId4">
            <a:alphaModFix/>
          </a:blip>
          <a:srcRect r="50246"/>
          <a:stretch/>
        </p:blipFill>
        <p:spPr>
          <a:xfrm>
            <a:off x="766010" y="2614392"/>
            <a:ext cx="2193088" cy="2597688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11"/>
          <p:cNvSpPr txBox="1"/>
          <p:nvPr/>
        </p:nvSpPr>
        <p:spPr>
          <a:xfrm>
            <a:off x="766010" y="5710842"/>
            <a:ext cx="46425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imes New Roman"/>
              <a:buNone/>
            </a:pPr>
            <a:r>
              <a:rPr lang="es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http://www.guidetofilmphotography.com/black-and-white-film.html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11"/>
          <p:cNvPicPr preferRelativeResize="0"/>
          <p:nvPr/>
        </p:nvPicPr>
        <p:blipFill rotWithShape="1">
          <a:blip r:embed="rId4">
            <a:alphaModFix/>
          </a:blip>
          <a:srcRect l="49175"/>
          <a:stretch/>
        </p:blipFill>
        <p:spPr>
          <a:xfrm>
            <a:off x="4238099" y="2613407"/>
            <a:ext cx="2193088" cy="2597688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1"/>
          <p:cNvSpPr/>
          <p:nvPr/>
        </p:nvSpPr>
        <p:spPr>
          <a:xfrm rot="5400000">
            <a:off x="3262598" y="3465364"/>
            <a:ext cx="672000" cy="707400"/>
          </a:xfrm>
          <a:prstGeom prst="up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7710188" y="3105813"/>
            <a:ext cx="2199900" cy="7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     (-1)*</a:t>
            </a:r>
            <a:r>
              <a:rPr lang="e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24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sz="2400" b="1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1"/>
          <p:cNvSpPr/>
          <p:nvPr/>
        </p:nvSpPr>
        <p:spPr>
          <a:xfrm>
            <a:off x="7710188" y="4131313"/>
            <a:ext cx="2199900" cy="7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B)	255 - </a:t>
            </a:r>
            <a:r>
              <a:rPr lang="e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24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1"/>
          <p:cNvSpPr txBox="1"/>
          <p:nvPr/>
        </p:nvSpPr>
        <p:spPr>
          <a:xfrm>
            <a:off x="675141" y="1302765"/>
            <a:ext cx="9579201" cy="103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¿Qué transformación en el nivel de intensidad de cada píxel </a:t>
            </a:r>
            <a:r>
              <a:rPr lang="e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24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nos permite “revelar” un negativo? Si </a:t>
            </a:r>
            <a:r>
              <a:rPr lang="e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24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representado con un entero sin signo de 8 bits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"/>
          <p:cNvSpPr txBox="1"/>
          <p:nvPr/>
        </p:nvSpPr>
        <p:spPr>
          <a:xfrm>
            <a:off x="5094517" y="196178"/>
            <a:ext cx="643781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TRANSFORMACIÓN DE INTENSIDAD: NEGATIVO DE UNA IMAGEN</a:t>
            </a:r>
            <a:endParaRPr sz="2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18" name="Google Shape;218;p12"/>
          <p:cNvCxnSpPr/>
          <p:nvPr/>
        </p:nvCxnSpPr>
        <p:spPr>
          <a:xfrm>
            <a:off x="766010" y="977811"/>
            <a:ext cx="10748211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19" name="Google Shape;21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2"/>
          <p:cNvPicPr preferRelativeResize="0"/>
          <p:nvPr/>
        </p:nvPicPr>
        <p:blipFill rotWithShape="1">
          <a:blip r:embed="rId4">
            <a:alphaModFix/>
          </a:blip>
          <a:srcRect r="50246"/>
          <a:stretch/>
        </p:blipFill>
        <p:spPr>
          <a:xfrm>
            <a:off x="766010" y="2614392"/>
            <a:ext cx="2193088" cy="259768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2"/>
          <p:cNvSpPr txBox="1"/>
          <p:nvPr/>
        </p:nvSpPr>
        <p:spPr>
          <a:xfrm>
            <a:off x="766010" y="5710842"/>
            <a:ext cx="46425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imes New Roman"/>
              <a:buNone/>
            </a:pPr>
            <a:r>
              <a:rPr lang="es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http://www.guidetofilmphotography.com/black-and-white-film.html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12"/>
          <p:cNvPicPr preferRelativeResize="0"/>
          <p:nvPr/>
        </p:nvPicPr>
        <p:blipFill rotWithShape="1">
          <a:blip r:embed="rId4">
            <a:alphaModFix/>
          </a:blip>
          <a:srcRect l="49175"/>
          <a:stretch/>
        </p:blipFill>
        <p:spPr>
          <a:xfrm>
            <a:off x="4238099" y="2613407"/>
            <a:ext cx="2193088" cy="259768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2"/>
          <p:cNvSpPr/>
          <p:nvPr/>
        </p:nvSpPr>
        <p:spPr>
          <a:xfrm rot="5400000">
            <a:off x="3262598" y="3465364"/>
            <a:ext cx="672000" cy="707400"/>
          </a:xfrm>
          <a:prstGeom prst="upArrow">
            <a:avLst>
              <a:gd name="adj1" fmla="val 50000"/>
              <a:gd name="adj2" fmla="val 50000"/>
            </a:avLst>
          </a:prstGeom>
          <a:noFill/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2"/>
          <p:cNvSpPr/>
          <p:nvPr/>
        </p:nvSpPr>
        <p:spPr>
          <a:xfrm>
            <a:off x="7710188" y="3105813"/>
            <a:ext cx="2199900" cy="754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     (-1)*</a:t>
            </a:r>
            <a:r>
              <a:rPr lang="e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24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sz="2400" b="1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2"/>
          <p:cNvSpPr txBox="1"/>
          <p:nvPr/>
        </p:nvSpPr>
        <p:spPr>
          <a:xfrm>
            <a:off x="675141" y="1302765"/>
            <a:ext cx="9579201" cy="10396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¿Qué transformación en el nivel de intensidad de cada píxel </a:t>
            </a:r>
            <a:r>
              <a:rPr lang="e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24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nos permite “revelar” un negativo? Si </a:t>
            </a:r>
            <a:r>
              <a:rPr lang="e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24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 </a:t>
            </a: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 representado con un entero sin signo de 8 bits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12"/>
          <p:cNvSpPr/>
          <p:nvPr/>
        </p:nvSpPr>
        <p:spPr>
          <a:xfrm>
            <a:off x="7710188" y="4128938"/>
            <a:ext cx="2199900" cy="7545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B)	255 - </a:t>
            </a:r>
            <a:r>
              <a:rPr lang="es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2400" b="1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EJERCICIO</a:t>
            </a:r>
            <a:endParaRPr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2" name="Google Shape;232;p13"/>
          <p:cNvCxnSpPr/>
          <p:nvPr/>
        </p:nvCxnSpPr>
        <p:spPr>
          <a:xfrm>
            <a:off x="766010" y="977811"/>
            <a:ext cx="10748211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3" name="Google Shape;23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3"/>
          <p:cNvSpPr txBox="1"/>
          <p:nvPr/>
        </p:nvSpPr>
        <p:spPr>
          <a:xfrm>
            <a:off x="1432560" y="1397483"/>
            <a:ext cx="91440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None/>
            </a:pPr>
            <a:r>
              <a:rPr lang="e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Revelar una imagen en negativo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5" name="Google Shape;23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68701" y="2452883"/>
            <a:ext cx="2962379" cy="31232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59306" y="2452883"/>
            <a:ext cx="2962379" cy="312329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3"/>
          <p:cNvSpPr/>
          <p:nvPr/>
        </p:nvSpPr>
        <p:spPr>
          <a:xfrm rot="5400000">
            <a:off x="5407986" y="3223785"/>
            <a:ext cx="874414" cy="1083789"/>
          </a:xfrm>
          <a:prstGeom prst="upArrow">
            <a:avLst>
              <a:gd name="adj1" fmla="val 48035"/>
              <a:gd name="adj2" fmla="val 50500"/>
            </a:avLst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"/>
          <p:cNvSpPr txBox="1"/>
          <p:nvPr/>
        </p:nvSpPr>
        <p:spPr>
          <a:xfrm>
            <a:off x="5029201" y="181334"/>
            <a:ext cx="643959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TRANSFORMACIÓN DE INTENSIDAD: NEGATIVO -&gt; POSITIVO</a:t>
            </a:r>
            <a:endParaRPr sz="2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3" name="Google Shape;243;p14"/>
          <p:cNvCxnSpPr/>
          <p:nvPr/>
        </p:nvCxnSpPr>
        <p:spPr>
          <a:xfrm>
            <a:off x="766010" y="977811"/>
            <a:ext cx="10748211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44" name="Google Shape;24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4"/>
          <p:cNvSpPr/>
          <p:nvPr/>
        </p:nvSpPr>
        <p:spPr>
          <a:xfrm>
            <a:off x="6182119" y="2681734"/>
            <a:ext cx="2199900" cy="201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</a:pPr>
            <a:endParaRPr sz="1800" baseline="-25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46" name="Google Shape;246;p14"/>
          <p:cNvSpPr txBox="1"/>
          <p:nvPr/>
        </p:nvSpPr>
        <p:spPr>
          <a:xfrm>
            <a:off x="766010" y="1121825"/>
            <a:ext cx="10481110" cy="9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¿Cuál es el gráfico de la función de transferencia para realizar la siguiente transformación?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47" name="Google Shape;247;p14"/>
          <p:cNvCxnSpPr/>
          <p:nvPr/>
        </p:nvCxnSpPr>
        <p:spPr>
          <a:xfrm rot="10800000">
            <a:off x="6916644" y="3186284"/>
            <a:ext cx="0" cy="919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8" name="Google Shape;248;p14"/>
          <p:cNvCxnSpPr/>
          <p:nvPr/>
        </p:nvCxnSpPr>
        <p:spPr>
          <a:xfrm>
            <a:off x="6916644" y="4106084"/>
            <a:ext cx="969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49" name="Google Shape;249;p14"/>
          <p:cNvCxnSpPr/>
          <p:nvPr/>
        </p:nvCxnSpPr>
        <p:spPr>
          <a:xfrm>
            <a:off x="6895419" y="3391509"/>
            <a:ext cx="707400" cy="72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50" name="Google Shape;250;p14"/>
          <p:cNvSpPr txBox="1"/>
          <p:nvPr/>
        </p:nvSpPr>
        <p:spPr>
          <a:xfrm>
            <a:off x="7713920" y="4106084"/>
            <a:ext cx="346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14"/>
          <p:cNvSpPr txBox="1"/>
          <p:nvPr/>
        </p:nvSpPr>
        <p:spPr>
          <a:xfrm>
            <a:off x="6481469" y="2812516"/>
            <a:ext cx="6120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f(I</a:t>
            </a:r>
            <a:r>
              <a:rPr lang="e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p14"/>
          <p:cNvSpPr txBox="1"/>
          <p:nvPr/>
        </p:nvSpPr>
        <p:spPr>
          <a:xfrm>
            <a:off x="7391244" y="4106084"/>
            <a:ext cx="4953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None/>
            </a:pPr>
            <a:r>
              <a:rPr lang="es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255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3" name="Google Shape;253;p14"/>
          <p:cNvSpPr txBox="1"/>
          <p:nvPr/>
        </p:nvSpPr>
        <p:spPr>
          <a:xfrm>
            <a:off x="6598169" y="3289109"/>
            <a:ext cx="4953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None/>
            </a:pPr>
            <a:r>
              <a:rPr lang="es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255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54" name="Google Shape;254;p14"/>
          <p:cNvSpPr/>
          <p:nvPr/>
        </p:nvSpPr>
        <p:spPr>
          <a:xfrm>
            <a:off x="8670144" y="2681734"/>
            <a:ext cx="2199900" cy="201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</a:pPr>
            <a:r>
              <a:rPr lang="es" sz="2400" baseline="-25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B)</a:t>
            </a:r>
            <a:endParaRPr sz="2400" baseline="-25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55" name="Google Shape;255;p14"/>
          <p:cNvCxnSpPr/>
          <p:nvPr/>
        </p:nvCxnSpPr>
        <p:spPr>
          <a:xfrm rot="10800000">
            <a:off x="9404669" y="3186284"/>
            <a:ext cx="0" cy="919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6" name="Google Shape;256;p14"/>
          <p:cNvCxnSpPr/>
          <p:nvPr/>
        </p:nvCxnSpPr>
        <p:spPr>
          <a:xfrm>
            <a:off x="9404669" y="4106084"/>
            <a:ext cx="969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57" name="Google Shape;257;p14"/>
          <p:cNvCxnSpPr/>
          <p:nvPr/>
        </p:nvCxnSpPr>
        <p:spPr>
          <a:xfrm rot="10800000" flipH="1">
            <a:off x="9407019" y="3433909"/>
            <a:ext cx="679200" cy="665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58" name="Google Shape;258;p14"/>
          <p:cNvSpPr txBox="1"/>
          <p:nvPr/>
        </p:nvSpPr>
        <p:spPr>
          <a:xfrm>
            <a:off x="8962529" y="2810161"/>
            <a:ext cx="6120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f(I</a:t>
            </a:r>
            <a:r>
              <a:rPr lang="e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14"/>
          <p:cNvSpPr txBox="1"/>
          <p:nvPr/>
        </p:nvSpPr>
        <p:spPr>
          <a:xfrm>
            <a:off x="9086194" y="3289109"/>
            <a:ext cx="4953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None/>
            </a:pPr>
            <a:r>
              <a:rPr lang="es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255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60" name="Google Shape;260;p14"/>
          <p:cNvPicPr preferRelativeResize="0"/>
          <p:nvPr/>
        </p:nvPicPr>
        <p:blipFill rotWithShape="1">
          <a:blip r:embed="rId4">
            <a:alphaModFix/>
          </a:blip>
          <a:srcRect r="50246"/>
          <a:stretch/>
        </p:blipFill>
        <p:spPr>
          <a:xfrm>
            <a:off x="864328" y="2769494"/>
            <a:ext cx="1722537" cy="1923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14"/>
          <p:cNvPicPr preferRelativeResize="0"/>
          <p:nvPr/>
        </p:nvPicPr>
        <p:blipFill rotWithShape="1">
          <a:blip r:embed="rId4">
            <a:alphaModFix/>
          </a:blip>
          <a:srcRect l="49175"/>
          <a:stretch/>
        </p:blipFill>
        <p:spPr>
          <a:xfrm>
            <a:off x="3400172" y="2769494"/>
            <a:ext cx="1759525" cy="192374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14"/>
          <p:cNvSpPr/>
          <p:nvPr/>
        </p:nvSpPr>
        <p:spPr>
          <a:xfrm rot="5400000">
            <a:off x="2732518" y="3366355"/>
            <a:ext cx="522000" cy="657107"/>
          </a:xfrm>
          <a:prstGeom prst="up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10240069" y="4097021"/>
            <a:ext cx="346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p14"/>
          <p:cNvSpPr txBox="1"/>
          <p:nvPr/>
        </p:nvSpPr>
        <p:spPr>
          <a:xfrm>
            <a:off x="9943519" y="4097021"/>
            <a:ext cx="4953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None/>
            </a:pPr>
            <a:r>
              <a:rPr lang="es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255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65" name="Google Shape;265;p14"/>
          <p:cNvSpPr txBox="1"/>
          <p:nvPr/>
        </p:nvSpPr>
        <p:spPr>
          <a:xfrm>
            <a:off x="766010" y="5985714"/>
            <a:ext cx="46425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imes New Roman"/>
              <a:buNone/>
            </a:pPr>
            <a:r>
              <a:rPr lang="es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http://www.guidetofilmphotography.com/black-and-white-film.html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"/>
          <p:cNvSpPr txBox="1"/>
          <p:nvPr/>
        </p:nvSpPr>
        <p:spPr>
          <a:xfrm>
            <a:off x="5029201" y="181334"/>
            <a:ext cx="643959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TRANSFORMACIÓN DE INTENSIDAD: NEGATIVO -&gt; POSITIVO</a:t>
            </a:r>
            <a:endParaRPr sz="2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71" name="Google Shape;271;p15"/>
          <p:cNvCxnSpPr/>
          <p:nvPr/>
        </p:nvCxnSpPr>
        <p:spPr>
          <a:xfrm>
            <a:off x="766010" y="977811"/>
            <a:ext cx="10748211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72" name="Google Shape;27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15"/>
          <p:cNvSpPr txBox="1"/>
          <p:nvPr/>
        </p:nvSpPr>
        <p:spPr>
          <a:xfrm>
            <a:off x="766010" y="1121825"/>
            <a:ext cx="10481110" cy="9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¿Cuál es el gráfico de la función de transferencia para realizar la siguiente transformación?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15"/>
          <p:cNvSpPr/>
          <p:nvPr/>
        </p:nvSpPr>
        <p:spPr>
          <a:xfrm>
            <a:off x="8670144" y="2681734"/>
            <a:ext cx="2199900" cy="201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</a:pPr>
            <a:r>
              <a:rPr lang="es" sz="2400" baseline="-25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B)</a:t>
            </a:r>
            <a:endParaRPr sz="2400" baseline="-25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75" name="Google Shape;275;p15"/>
          <p:cNvCxnSpPr/>
          <p:nvPr/>
        </p:nvCxnSpPr>
        <p:spPr>
          <a:xfrm rot="10800000">
            <a:off x="9404669" y="3186284"/>
            <a:ext cx="0" cy="919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6" name="Google Shape;276;p15"/>
          <p:cNvCxnSpPr/>
          <p:nvPr/>
        </p:nvCxnSpPr>
        <p:spPr>
          <a:xfrm>
            <a:off x="9404669" y="4106084"/>
            <a:ext cx="969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7" name="Google Shape;277;p15"/>
          <p:cNvCxnSpPr/>
          <p:nvPr/>
        </p:nvCxnSpPr>
        <p:spPr>
          <a:xfrm rot="10800000" flipH="1">
            <a:off x="9407019" y="3433909"/>
            <a:ext cx="679200" cy="665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78" name="Google Shape;278;p15"/>
          <p:cNvSpPr txBox="1"/>
          <p:nvPr/>
        </p:nvSpPr>
        <p:spPr>
          <a:xfrm>
            <a:off x="8962529" y="2810161"/>
            <a:ext cx="6120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f(I</a:t>
            </a:r>
            <a:r>
              <a:rPr lang="e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5"/>
          <p:cNvSpPr txBox="1"/>
          <p:nvPr/>
        </p:nvSpPr>
        <p:spPr>
          <a:xfrm>
            <a:off x="9086194" y="3289109"/>
            <a:ext cx="4953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None/>
            </a:pPr>
            <a:r>
              <a:rPr lang="es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255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280" name="Google Shape;280;p15"/>
          <p:cNvPicPr preferRelativeResize="0"/>
          <p:nvPr/>
        </p:nvPicPr>
        <p:blipFill rotWithShape="1">
          <a:blip r:embed="rId4">
            <a:alphaModFix/>
          </a:blip>
          <a:srcRect r="50246"/>
          <a:stretch/>
        </p:blipFill>
        <p:spPr>
          <a:xfrm>
            <a:off x="864328" y="2769494"/>
            <a:ext cx="1722537" cy="1923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5"/>
          <p:cNvPicPr preferRelativeResize="0"/>
          <p:nvPr/>
        </p:nvPicPr>
        <p:blipFill rotWithShape="1">
          <a:blip r:embed="rId4">
            <a:alphaModFix/>
          </a:blip>
          <a:srcRect l="49175"/>
          <a:stretch/>
        </p:blipFill>
        <p:spPr>
          <a:xfrm>
            <a:off x="3400172" y="2769494"/>
            <a:ext cx="1759525" cy="192374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5"/>
          <p:cNvSpPr/>
          <p:nvPr/>
        </p:nvSpPr>
        <p:spPr>
          <a:xfrm rot="5400000">
            <a:off x="2732518" y="3366355"/>
            <a:ext cx="522000" cy="657107"/>
          </a:xfrm>
          <a:prstGeom prst="up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5"/>
          <p:cNvSpPr txBox="1"/>
          <p:nvPr/>
        </p:nvSpPr>
        <p:spPr>
          <a:xfrm>
            <a:off x="10240069" y="4097021"/>
            <a:ext cx="346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15"/>
          <p:cNvSpPr txBox="1"/>
          <p:nvPr/>
        </p:nvSpPr>
        <p:spPr>
          <a:xfrm>
            <a:off x="9943519" y="4097021"/>
            <a:ext cx="4953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None/>
            </a:pPr>
            <a:r>
              <a:rPr lang="es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255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85" name="Google Shape;285;p15"/>
          <p:cNvSpPr txBox="1"/>
          <p:nvPr/>
        </p:nvSpPr>
        <p:spPr>
          <a:xfrm>
            <a:off x="766010" y="5985714"/>
            <a:ext cx="46425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imes New Roman"/>
              <a:buNone/>
            </a:pPr>
            <a:r>
              <a:rPr lang="es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http://www.guidetofilmphotography.com/black-and-white-film.html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15"/>
          <p:cNvSpPr/>
          <p:nvPr/>
        </p:nvSpPr>
        <p:spPr>
          <a:xfrm>
            <a:off x="6182959" y="2681734"/>
            <a:ext cx="2199900" cy="20115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</a:pPr>
            <a:endParaRPr sz="1800" baseline="-25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87" name="Google Shape;287;p15"/>
          <p:cNvCxnSpPr/>
          <p:nvPr/>
        </p:nvCxnSpPr>
        <p:spPr>
          <a:xfrm rot="10800000">
            <a:off x="6917484" y="3186284"/>
            <a:ext cx="0" cy="919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8" name="Google Shape;288;p15"/>
          <p:cNvCxnSpPr/>
          <p:nvPr/>
        </p:nvCxnSpPr>
        <p:spPr>
          <a:xfrm>
            <a:off x="6917484" y="4106084"/>
            <a:ext cx="969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89" name="Google Shape;289;p15"/>
          <p:cNvCxnSpPr/>
          <p:nvPr/>
        </p:nvCxnSpPr>
        <p:spPr>
          <a:xfrm>
            <a:off x="6896259" y="3391509"/>
            <a:ext cx="707400" cy="72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90" name="Google Shape;290;p15"/>
          <p:cNvSpPr txBox="1"/>
          <p:nvPr/>
        </p:nvSpPr>
        <p:spPr>
          <a:xfrm>
            <a:off x="7727823" y="4106084"/>
            <a:ext cx="346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15"/>
          <p:cNvSpPr txBox="1"/>
          <p:nvPr/>
        </p:nvSpPr>
        <p:spPr>
          <a:xfrm>
            <a:off x="6482309" y="2817694"/>
            <a:ext cx="6120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f(I</a:t>
            </a:r>
            <a:r>
              <a:rPr lang="e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15"/>
          <p:cNvSpPr txBox="1"/>
          <p:nvPr/>
        </p:nvSpPr>
        <p:spPr>
          <a:xfrm>
            <a:off x="7392084" y="4106084"/>
            <a:ext cx="4953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None/>
            </a:pPr>
            <a:r>
              <a:rPr lang="es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255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93" name="Google Shape;293;p15"/>
          <p:cNvSpPr txBox="1"/>
          <p:nvPr/>
        </p:nvSpPr>
        <p:spPr>
          <a:xfrm>
            <a:off x="6599009" y="3289109"/>
            <a:ext cx="4953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None/>
            </a:pPr>
            <a:r>
              <a:rPr lang="es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255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/>
        </p:nvSpPr>
        <p:spPr>
          <a:xfrm>
            <a:off x="5029202" y="170052"/>
            <a:ext cx="643781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TRANSFORMACIÓN DE INTENSIDAD: POSITIVO -&gt; NEGATIVO </a:t>
            </a:r>
            <a:endParaRPr sz="2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99" name="Google Shape;299;p16"/>
          <p:cNvCxnSpPr/>
          <p:nvPr/>
        </p:nvCxnSpPr>
        <p:spPr>
          <a:xfrm>
            <a:off x="766010" y="977811"/>
            <a:ext cx="10748211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00" name="Google Shape;300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6"/>
          <p:cNvSpPr txBox="1"/>
          <p:nvPr/>
        </p:nvSpPr>
        <p:spPr>
          <a:xfrm>
            <a:off x="766010" y="1187234"/>
            <a:ext cx="9849031" cy="86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¿Cuál es el gráfico de la función de transferencia para realizar la siguiente transformación?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16"/>
          <p:cNvSpPr txBox="1"/>
          <p:nvPr/>
        </p:nvSpPr>
        <p:spPr>
          <a:xfrm>
            <a:off x="749311" y="5968508"/>
            <a:ext cx="46425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imes New Roman"/>
              <a:buNone/>
            </a:pPr>
            <a:r>
              <a:rPr lang="es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http://www.guidetofilmphotography.com/black-and-white-film.html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3" name="Google Shape;303;p16"/>
          <p:cNvPicPr preferRelativeResize="0"/>
          <p:nvPr/>
        </p:nvPicPr>
        <p:blipFill rotWithShape="1">
          <a:blip r:embed="rId5">
            <a:alphaModFix/>
          </a:blip>
          <a:srcRect r="50246"/>
          <a:stretch/>
        </p:blipFill>
        <p:spPr>
          <a:xfrm>
            <a:off x="3475922" y="2756540"/>
            <a:ext cx="1722537" cy="1923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16"/>
          <p:cNvPicPr preferRelativeResize="0"/>
          <p:nvPr/>
        </p:nvPicPr>
        <p:blipFill rotWithShape="1">
          <a:blip r:embed="rId5">
            <a:alphaModFix/>
          </a:blip>
          <a:srcRect l="49175"/>
          <a:stretch/>
        </p:blipFill>
        <p:spPr>
          <a:xfrm>
            <a:off x="749311" y="2756540"/>
            <a:ext cx="1759525" cy="192374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6"/>
          <p:cNvSpPr/>
          <p:nvPr/>
        </p:nvSpPr>
        <p:spPr>
          <a:xfrm rot="5400000">
            <a:off x="2732518" y="3366355"/>
            <a:ext cx="522000" cy="657107"/>
          </a:xfrm>
          <a:prstGeom prst="up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6"/>
          <p:cNvSpPr/>
          <p:nvPr/>
        </p:nvSpPr>
        <p:spPr>
          <a:xfrm>
            <a:off x="6182119" y="2681734"/>
            <a:ext cx="2199900" cy="201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</a:pPr>
            <a:endParaRPr sz="1800" baseline="-25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07" name="Google Shape;307;p16"/>
          <p:cNvCxnSpPr/>
          <p:nvPr/>
        </p:nvCxnSpPr>
        <p:spPr>
          <a:xfrm rot="10800000">
            <a:off x="6916644" y="3186284"/>
            <a:ext cx="0" cy="919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8" name="Google Shape;308;p16"/>
          <p:cNvCxnSpPr/>
          <p:nvPr/>
        </p:nvCxnSpPr>
        <p:spPr>
          <a:xfrm>
            <a:off x="6916644" y="4106084"/>
            <a:ext cx="969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09" name="Google Shape;309;p16"/>
          <p:cNvCxnSpPr/>
          <p:nvPr/>
        </p:nvCxnSpPr>
        <p:spPr>
          <a:xfrm>
            <a:off x="6895419" y="3391509"/>
            <a:ext cx="707400" cy="72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10" name="Google Shape;310;p16"/>
          <p:cNvSpPr txBox="1"/>
          <p:nvPr/>
        </p:nvSpPr>
        <p:spPr>
          <a:xfrm>
            <a:off x="7713920" y="4106084"/>
            <a:ext cx="346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16"/>
          <p:cNvSpPr txBox="1"/>
          <p:nvPr/>
        </p:nvSpPr>
        <p:spPr>
          <a:xfrm>
            <a:off x="6481469" y="2812516"/>
            <a:ext cx="6120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f(I</a:t>
            </a:r>
            <a:r>
              <a:rPr lang="e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16"/>
          <p:cNvSpPr txBox="1"/>
          <p:nvPr/>
        </p:nvSpPr>
        <p:spPr>
          <a:xfrm>
            <a:off x="7391244" y="4106084"/>
            <a:ext cx="4953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None/>
            </a:pPr>
            <a:r>
              <a:rPr lang="es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255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3" name="Google Shape;313;p16"/>
          <p:cNvSpPr txBox="1"/>
          <p:nvPr/>
        </p:nvSpPr>
        <p:spPr>
          <a:xfrm>
            <a:off x="6598169" y="3289109"/>
            <a:ext cx="4953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None/>
            </a:pPr>
            <a:r>
              <a:rPr lang="es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255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14" name="Google Shape;314;p16"/>
          <p:cNvSpPr/>
          <p:nvPr/>
        </p:nvSpPr>
        <p:spPr>
          <a:xfrm>
            <a:off x="8670144" y="2681734"/>
            <a:ext cx="2199900" cy="201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</a:pPr>
            <a:r>
              <a:rPr lang="es" sz="2400" baseline="-25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B)</a:t>
            </a:r>
            <a:endParaRPr sz="2400" baseline="-25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15" name="Google Shape;315;p16"/>
          <p:cNvCxnSpPr/>
          <p:nvPr/>
        </p:nvCxnSpPr>
        <p:spPr>
          <a:xfrm rot="10800000">
            <a:off x="9404669" y="3186284"/>
            <a:ext cx="0" cy="919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6" name="Google Shape;316;p16"/>
          <p:cNvCxnSpPr/>
          <p:nvPr/>
        </p:nvCxnSpPr>
        <p:spPr>
          <a:xfrm>
            <a:off x="9404669" y="4106084"/>
            <a:ext cx="969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7" name="Google Shape;317;p16"/>
          <p:cNvCxnSpPr/>
          <p:nvPr/>
        </p:nvCxnSpPr>
        <p:spPr>
          <a:xfrm rot="10800000" flipH="1">
            <a:off x="9407019" y="3433909"/>
            <a:ext cx="679200" cy="665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18" name="Google Shape;318;p16"/>
          <p:cNvSpPr txBox="1"/>
          <p:nvPr/>
        </p:nvSpPr>
        <p:spPr>
          <a:xfrm>
            <a:off x="8962529" y="2810161"/>
            <a:ext cx="6120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f(I</a:t>
            </a:r>
            <a:r>
              <a:rPr lang="e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p16"/>
          <p:cNvSpPr txBox="1"/>
          <p:nvPr/>
        </p:nvSpPr>
        <p:spPr>
          <a:xfrm>
            <a:off x="9086194" y="3289109"/>
            <a:ext cx="4953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None/>
            </a:pPr>
            <a:r>
              <a:rPr lang="es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255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20" name="Google Shape;320;p16"/>
          <p:cNvSpPr txBox="1"/>
          <p:nvPr/>
        </p:nvSpPr>
        <p:spPr>
          <a:xfrm>
            <a:off x="10240069" y="4097021"/>
            <a:ext cx="346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16"/>
          <p:cNvSpPr txBox="1"/>
          <p:nvPr/>
        </p:nvSpPr>
        <p:spPr>
          <a:xfrm>
            <a:off x="9943519" y="4097021"/>
            <a:ext cx="4953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None/>
            </a:pPr>
            <a:r>
              <a:rPr lang="es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255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"/>
          <p:cNvSpPr txBox="1"/>
          <p:nvPr/>
        </p:nvSpPr>
        <p:spPr>
          <a:xfrm>
            <a:off x="5029202" y="170052"/>
            <a:ext cx="643781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TRANSFORMACIÓN DE INTENSIDAD: POSITIVO -&gt; NEGATIVO </a:t>
            </a:r>
            <a:endParaRPr sz="2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27" name="Google Shape;327;p17"/>
          <p:cNvCxnSpPr/>
          <p:nvPr/>
        </p:nvCxnSpPr>
        <p:spPr>
          <a:xfrm>
            <a:off x="766010" y="977811"/>
            <a:ext cx="10748211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28" name="Google Shape;328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17"/>
          <p:cNvSpPr txBox="1"/>
          <p:nvPr/>
        </p:nvSpPr>
        <p:spPr>
          <a:xfrm>
            <a:off x="766010" y="1187234"/>
            <a:ext cx="9849031" cy="8646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¿Cuál es el gráfico de la función de transferencia para realizar la siguiente transformación?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30" name="Google Shape;330;p17"/>
          <p:cNvPicPr preferRelativeResize="0"/>
          <p:nvPr/>
        </p:nvPicPr>
        <p:blipFill rotWithShape="1">
          <a:blip r:embed="rId4">
            <a:alphaModFix/>
          </a:blip>
          <a:srcRect r="50246"/>
          <a:stretch/>
        </p:blipFill>
        <p:spPr>
          <a:xfrm>
            <a:off x="3475922" y="2756540"/>
            <a:ext cx="1722537" cy="19237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17"/>
          <p:cNvPicPr preferRelativeResize="0"/>
          <p:nvPr/>
        </p:nvPicPr>
        <p:blipFill rotWithShape="1">
          <a:blip r:embed="rId4">
            <a:alphaModFix/>
          </a:blip>
          <a:srcRect l="49175"/>
          <a:stretch/>
        </p:blipFill>
        <p:spPr>
          <a:xfrm>
            <a:off x="749311" y="2756540"/>
            <a:ext cx="1759525" cy="1923740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17"/>
          <p:cNvSpPr/>
          <p:nvPr/>
        </p:nvSpPr>
        <p:spPr>
          <a:xfrm rot="5400000">
            <a:off x="2732518" y="3366355"/>
            <a:ext cx="522000" cy="657107"/>
          </a:xfrm>
          <a:prstGeom prst="upArrow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17"/>
          <p:cNvSpPr/>
          <p:nvPr/>
        </p:nvSpPr>
        <p:spPr>
          <a:xfrm>
            <a:off x="8670144" y="2681734"/>
            <a:ext cx="2199900" cy="201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swald"/>
              <a:buNone/>
            </a:pPr>
            <a:r>
              <a:rPr lang="es" sz="2400" baseline="-25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B)</a:t>
            </a:r>
            <a:endParaRPr sz="2400" baseline="-25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34" name="Google Shape;334;p17"/>
          <p:cNvCxnSpPr/>
          <p:nvPr/>
        </p:nvCxnSpPr>
        <p:spPr>
          <a:xfrm rot="10800000">
            <a:off x="9404669" y="3186284"/>
            <a:ext cx="0" cy="919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5" name="Google Shape;335;p17"/>
          <p:cNvCxnSpPr/>
          <p:nvPr/>
        </p:nvCxnSpPr>
        <p:spPr>
          <a:xfrm>
            <a:off x="9404669" y="4106084"/>
            <a:ext cx="969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36" name="Google Shape;336;p17"/>
          <p:cNvCxnSpPr/>
          <p:nvPr/>
        </p:nvCxnSpPr>
        <p:spPr>
          <a:xfrm rot="10800000" flipH="1">
            <a:off x="9407019" y="3433909"/>
            <a:ext cx="679200" cy="665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37" name="Google Shape;337;p17"/>
          <p:cNvSpPr txBox="1"/>
          <p:nvPr/>
        </p:nvSpPr>
        <p:spPr>
          <a:xfrm>
            <a:off x="8962529" y="2810161"/>
            <a:ext cx="6120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f(I</a:t>
            </a:r>
            <a:r>
              <a:rPr lang="e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17"/>
          <p:cNvSpPr txBox="1"/>
          <p:nvPr/>
        </p:nvSpPr>
        <p:spPr>
          <a:xfrm>
            <a:off x="9086194" y="3289109"/>
            <a:ext cx="4953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None/>
            </a:pPr>
            <a:r>
              <a:rPr lang="es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255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39" name="Google Shape;339;p17"/>
          <p:cNvSpPr txBox="1"/>
          <p:nvPr/>
        </p:nvSpPr>
        <p:spPr>
          <a:xfrm>
            <a:off x="10240069" y="4097021"/>
            <a:ext cx="346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17"/>
          <p:cNvSpPr txBox="1"/>
          <p:nvPr/>
        </p:nvSpPr>
        <p:spPr>
          <a:xfrm>
            <a:off x="9943519" y="4097021"/>
            <a:ext cx="4953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None/>
            </a:pPr>
            <a:r>
              <a:rPr lang="es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255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1" name="Google Shape;341;p17"/>
          <p:cNvSpPr/>
          <p:nvPr/>
        </p:nvSpPr>
        <p:spPr>
          <a:xfrm>
            <a:off x="6182959" y="2681734"/>
            <a:ext cx="2199900" cy="20115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swald"/>
              <a:buNone/>
            </a:pPr>
            <a:endParaRPr sz="1800" baseline="-25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42" name="Google Shape;342;p17"/>
          <p:cNvCxnSpPr/>
          <p:nvPr/>
        </p:nvCxnSpPr>
        <p:spPr>
          <a:xfrm rot="10800000">
            <a:off x="6917484" y="3186284"/>
            <a:ext cx="0" cy="919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3" name="Google Shape;343;p17"/>
          <p:cNvCxnSpPr/>
          <p:nvPr/>
        </p:nvCxnSpPr>
        <p:spPr>
          <a:xfrm>
            <a:off x="6917484" y="4106084"/>
            <a:ext cx="969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44" name="Google Shape;344;p17"/>
          <p:cNvCxnSpPr/>
          <p:nvPr/>
        </p:nvCxnSpPr>
        <p:spPr>
          <a:xfrm>
            <a:off x="6896259" y="3391509"/>
            <a:ext cx="707400" cy="7287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345" name="Google Shape;345;p17"/>
          <p:cNvSpPr txBox="1"/>
          <p:nvPr/>
        </p:nvSpPr>
        <p:spPr>
          <a:xfrm>
            <a:off x="7727823" y="4106084"/>
            <a:ext cx="346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6" name="Google Shape;346;p17"/>
          <p:cNvSpPr txBox="1"/>
          <p:nvPr/>
        </p:nvSpPr>
        <p:spPr>
          <a:xfrm>
            <a:off x="6482309" y="2817694"/>
            <a:ext cx="6120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f(I</a:t>
            </a:r>
            <a:r>
              <a:rPr lang="e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p17"/>
          <p:cNvSpPr txBox="1"/>
          <p:nvPr/>
        </p:nvSpPr>
        <p:spPr>
          <a:xfrm>
            <a:off x="7392084" y="4106084"/>
            <a:ext cx="4953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None/>
            </a:pPr>
            <a:r>
              <a:rPr lang="es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255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8" name="Google Shape;348;p17"/>
          <p:cNvSpPr txBox="1"/>
          <p:nvPr/>
        </p:nvSpPr>
        <p:spPr>
          <a:xfrm>
            <a:off x="6599009" y="3289109"/>
            <a:ext cx="4953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None/>
            </a:pPr>
            <a:r>
              <a:rPr lang="es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255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49" name="Google Shape;349;p17"/>
          <p:cNvSpPr txBox="1"/>
          <p:nvPr/>
        </p:nvSpPr>
        <p:spPr>
          <a:xfrm>
            <a:off x="749311" y="5968508"/>
            <a:ext cx="4642500" cy="4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200"/>
              <a:buFont typeface="Times New Roman"/>
              <a:buNone/>
            </a:pPr>
            <a:r>
              <a:rPr lang="es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http://www.guidetofilmphotography.com/black-and-white-film.html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8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UMBRALIZACIÓN</a:t>
            </a:r>
            <a:endParaRPr sz="2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5" name="Google Shape;355;p18"/>
          <p:cNvCxnSpPr/>
          <p:nvPr/>
        </p:nvCxnSpPr>
        <p:spPr>
          <a:xfrm>
            <a:off x="766010" y="977811"/>
            <a:ext cx="10748211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56" name="Google Shape;35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357" name="Google Shape;357;p18"/>
          <p:cNvSpPr/>
          <p:nvPr/>
        </p:nvSpPr>
        <p:spPr>
          <a:xfrm>
            <a:off x="6424348" y="2054321"/>
            <a:ext cx="2199900" cy="201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8" name="Google Shape;358;p18"/>
          <p:cNvCxnSpPr/>
          <p:nvPr/>
        </p:nvCxnSpPr>
        <p:spPr>
          <a:xfrm rot="10800000">
            <a:off x="4010400" y="3601035"/>
            <a:ext cx="0" cy="919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59" name="Google Shape;359;p18"/>
          <p:cNvCxnSpPr/>
          <p:nvPr/>
        </p:nvCxnSpPr>
        <p:spPr>
          <a:xfrm>
            <a:off x="4010400" y="4520835"/>
            <a:ext cx="969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60" name="Google Shape;360;p18"/>
          <p:cNvSpPr txBox="1"/>
          <p:nvPr/>
        </p:nvSpPr>
        <p:spPr>
          <a:xfrm>
            <a:off x="4899117" y="4494709"/>
            <a:ext cx="346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18"/>
          <p:cNvSpPr txBox="1"/>
          <p:nvPr/>
        </p:nvSpPr>
        <p:spPr>
          <a:xfrm>
            <a:off x="3529071" y="3203320"/>
            <a:ext cx="6120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f(I</a:t>
            </a:r>
            <a:r>
              <a:rPr lang="e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18"/>
          <p:cNvSpPr txBox="1"/>
          <p:nvPr/>
        </p:nvSpPr>
        <p:spPr>
          <a:xfrm>
            <a:off x="4576450" y="4520835"/>
            <a:ext cx="4953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None/>
            </a:pPr>
            <a:r>
              <a:rPr lang="es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255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3" name="Google Shape;363;p18"/>
          <p:cNvSpPr txBox="1"/>
          <p:nvPr/>
        </p:nvSpPr>
        <p:spPr>
          <a:xfrm>
            <a:off x="3691925" y="3703860"/>
            <a:ext cx="4953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None/>
            </a:pPr>
            <a:r>
              <a:rPr lang="es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255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8858123" y="2054321"/>
            <a:ext cx="2199900" cy="201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65" name="Google Shape;365;p18"/>
          <p:cNvCxnSpPr/>
          <p:nvPr/>
        </p:nvCxnSpPr>
        <p:spPr>
          <a:xfrm rot="10800000">
            <a:off x="4010400" y="4520847"/>
            <a:ext cx="4599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66" name="Google Shape;366;p18"/>
          <p:cNvCxnSpPr/>
          <p:nvPr/>
        </p:nvCxnSpPr>
        <p:spPr>
          <a:xfrm rot="10800000">
            <a:off x="4399350" y="3868822"/>
            <a:ext cx="3822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67" name="Google Shape;367;p18"/>
          <p:cNvCxnSpPr/>
          <p:nvPr/>
        </p:nvCxnSpPr>
        <p:spPr>
          <a:xfrm>
            <a:off x="4431375" y="3875022"/>
            <a:ext cx="0" cy="701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68" name="Google Shape;368;p18"/>
          <p:cNvSpPr txBox="1"/>
          <p:nvPr/>
        </p:nvSpPr>
        <p:spPr>
          <a:xfrm>
            <a:off x="4328700" y="4520847"/>
            <a:ext cx="1416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</a:pPr>
            <a:r>
              <a:rPr lang="es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69" name="Google Shape;369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3492" y="3157117"/>
            <a:ext cx="2116451" cy="1817407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8"/>
          <p:cNvSpPr txBox="1"/>
          <p:nvPr/>
        </p:nvSpPr>
        <p:spPr>
          <a:xfrm>
            <a:off x="3089164" y="3442614"/>
            <a:ext cx="4599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</a:pPr>
            <a:r>
              <a:rPr lang="es"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+</a:t>
            </a:r>
            <a:endParaRPr sz="6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71" name="Google Shape;371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44749" y="2390006"/>
            <a:ext cx="1675216" cy="13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58473" y="2359268"/>
            <a:ext cx="1675225" cy="134019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18"/>
          <p:cNvSpPr/>
          <p:nvPr/>
        </p:nvSpPr>
        <p:spPr>
          <a:xfrm>
            <a:off x="6373598" y="4227096"/>
            <a:ext cx="2199900" cy="201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18"/>
          <p:cNvSpPr/>
          <p:nvPr/>
        </p:nvSpPr>
        <p:spPr>
          <a:xfrm>
            <a:off x="8919936" y="4227096"/>
            <a:ext cx="2199900" cy="201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18"/>
          <p:cNvSpPr txBox="1"/>
          <p:nvPr/>
        </p:nvSpPr>
        <p:spPr>
          <a:xfrm>
            <a:off x="766010" y="1264889"/>
            <a:ext cx="7556814" cy="67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¿Cuál es la imagen resultante de esta transformación?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76" name="Google Shape;376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9748" y="4562783"/>
            <a:ext cx="1675225" cy="13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258472" y="4562783"/>
            <a:ext cx="1675225" cy="134018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18"/>
          <p:cNvSpPr txBox="1"/>
          <p:nvPr/>
        </p:nvSpPr>
        <p:spPr>
          <a:xfrm>
            <a:off x="5389485" y="3436610"/>
            <a:ext cx="4599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</a:pPr>
            <a:r>
              <a:rPr lang="es"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</a:t>
            </a:r>
            <a:endParaRPr sz="6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9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UMBRALIZACIÓN</a:t>
            </a:r>
            <a:endParaRPr sz="24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84" name="Google Shape;384;p19"/>
          <p:cNvCxnSpPr/>
          <p:nvPr/>
        </p:nvCxnSpPr>
        <p:spPr>
          <a:xfrm>
            <a:off x="766010" y="977811"/>
            <a:ext cx="10748211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85" name="Google Shape;385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6" name="Google Shape;386;p19"/>
          <p:cNvCxnSpPr/>
          <p:nvPr/>
        </p:nvCxnSpPr>
        <p:spPr>
          <a:xfrm rot="10800000">
            <a:off x="4010400" y="3601035"/>
            <a:ext cx="0" cy="9198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87" name="Google Shape;387;p19"/>
          <p:cNvCxnSpPr/>
          <p:nvPr/>
        </p:nvCxnSpPr>
        <p:spPr>
          <a:xfrm>
            <a:off x="4010400" y="4520835"/>
            <a:ext cx="9699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88" name="Google Shape;388;p19"/>
          <p:cNvSpPr txBox="1"/>
          <p:nvPr/>
        </p:nvSpPr>
        <p:spPr>
          <a:xfrm>
            <a:off x="4899117" y="4494709"/>
            <a:ext cx="3468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19"/>
          <p:cNvSpPr txBox="1"/>
          <p:nvPr/>
        </p:nvSpPr>
        <p:spPr>
          <a:xfrm>
            <a:off x="3529071" y="3203320"/>
            <a:ext cx="612000" cy="3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f(I</a:t>
            </a:r>
            <a:r>
              <a:rPr lang="es" sz="18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lang="e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0" name="Google Shape;390;p19"/>
          <p:cNvSpPr txBox="1"/>
          <p:nvPr/>
        </p:nvSpPr>
        <p:spPr>
          <a:xfrm>
            <a:off x="4576450" y="4520835"/>
            <a:ext cx="4953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None/>
            </a:pPr>
            <a:r>
              <a:rPr lang="es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255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1" name="Google Shape;391;p19"/>
          <p:cNvSpPr txBox="1"/>
          <p:nvPr/>
        </p:nvSpPr>
        <p:spPr>
          <a:xfrm>
            <a:off x="3691925" y="3703860"/>
            <a:ext cx="495300" cy="1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Oswald"/>
              <a:buNone/>
            </a:pPr>
            <a:r>
              <a:rPr lang="es" sz="1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255</a:t>
            </a:r>
            <a:endParaRPr sz="1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92" name="Google Shape;392;p19"/>
          <p:cNvSpPr/>
          <p:nvPr/>
        </p:nvSpPr>
        <p:spPr>
          <a:xfrm>
            <a:off x="8858123" y="2054321"/>
            <a:ext cx="2199900" cy="201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2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B)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93" name="Google Shape;393;p19"/>
          <p:cNvCxnSpPr/>
          <p:nvPr/>
        </p:nvCxnSpPr>
        <p:spPr>
          <a:xfrm rot="10800000">
            <a:off x="4010400" y="4520847"/>
            <a:ext cx="4599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94" name="Google Shape;394;p19"/>
          <p:cNvCxnSpPr/>
          <p:nvPr/>
        </p:nvCxnSpPr>
        <p:spPr>
          <a:xfrm rot="10800000">
            <a:off x="4399350" y="3868822"/>
            <a:ext cx="382200" cy="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395" name="Google Shape;395;p19"/>
          <p:cNvCxnSpPr/>
          <p:nvPr/>
        </p:nvCxnSpPr>
        <p:spPr>
          <a:xfrm>
            <a:off x="4431375" y="3875022"/>
            <a:ext cx="0" cy="701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96" name="Google Shape;396;p19"/>
          <p:cNvSpPr txBox="1"/>
          <p:nvPr/>
        </p:nvSpPr>
        <p:spPr>
          <a:xfrm>
            <a:off x="4328700" y="4520847"/>
            <a:ext cx="141600" cy="2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swald"/>
              <a:buNone/>
            </a:pPr>
            <a:r>
              <a:rPr lang="es" sz="1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T</a:t>
            </a:r>
            <a:endParaRPr sz="18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97" name="Google Shape;397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3492" y="3157117"/>
            <a:ext cx="2116451" cy="1817407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19"/>
          <p:cNvSpPr txBox="1"/>
          <p:nvPr/>
        </p:nvSpPr>
        <p:spPr>
          <a:xfrm>
            <a:off x="3089164" y="3442614"/>
            <a:ext cx="4599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</a:pPr>
            <a:r>
              <a:rPr lang="es"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+</a:t>
            </a:r>
            <a:endParaRPr sz="6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399" name="Google Shape;399;p1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258473" y="2359268"/>
            <a:ext cx="1675225" cy="134019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9"/>
          <p:cNvSpPr/>
          <p:nvPr/>
        </p:nvSpPr>
        <p:spPr>
          <a:xfrm>
            <a:off x="6373598" y="4227096"/>
            <a:ext cx="2199900" cy="201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C)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19"/>
          <p:cNvSpPr/>
          <p:nvPr/>
        </p:nvSpPr>
        <p:spPr>
          <a:xfrm>
            <a:off x="8919936" y="4227096"/>
            <a:ext cx="2199900" cy="2011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D)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19"/>
          <p:cNvSpPr txBox="1"/>
          <p:nvPr/>
        </p:nvSpPr>
        <p:spPr>
          <a:xfrm>
            <a:off x="766010" y="1264889"/>
            <a:ext cx="7556814" cy="677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¿Cuál es la imagen resultante de esta transformación?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3" name="Google Shape;403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29748" y="4562783"/>
            <a:ext cx="1675225" cy="134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1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258472" y="4562783"/>
            <a:ext cx="1675225" cy="1340180"/>
          </a:xfrm>
          <a:prstGeom prst="rect">
            <a:avLst/>
          </a:prstGeom>
          <a:noFill/>
          <a:ln>
            <a:noFill/>
          </a:ln>
        </p:spPr>
      </p:pic>
      <p:sp>
        <p:nvSpPr>
          <p:cNvPr id="405" name="Google Shape;405;p19"/>
          <p:cNvSpPr txBox="1"/>
          <p:nvPr/>
        </p:nvSpPr>
        <p:spPr>
          <a:xfrm>
            <a:off x="5389485" y="3436610"/>
            <a:ext cx="4599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Oswald"/>
              <a:buNone/>
            </a:pPr>
            <a:r>
              <a:rPr lang="es" sz="6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=</a:t>
            </a:r>
            <a:endParaRPr sz="60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06" name="Google Shape;406;p19"/>
          <p:cNvSpPr/>
          <p:nvPr/>
        </p:nvSpPr>
        <p:spPr>
          <a:xfrm>
            <a:off x="6427135" y="2054321"/>
            <a:ext cx="2199900" cy="2011500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 baseline="-25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</a:t>
            </a:r>
            <a:endParaRPr sz="1800" baseline="-25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07" name="Google Shape;407;p1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47536" y="2390006"/>
            <a:ext cx="1675216" cy="134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1970105" y="3865730"/>
            <a:ext cx="8835055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Curso: </a:t>
            </a:r>
            <a:r>
              <a:rPr lang="es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Computación Gráfica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Docente: </a:t>
            </a:r>
            <a:r>
              <a:rPr lang="es" sz="3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Peter Jonathan Montalvo García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1386839" y="1965961"/>
            <a:ext cx="941832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Facultad de Ciencias</a:t>
            </a:r>
            <a:endParaRPr sz="48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9199926" y="374037"/>
            <a:ext cx="25184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24-I</a:t>
            </a:r>
            <a:endParaRPr dirty="0"/>
          </a:p>
        </p:txBody>
      </p:sp>
      <p:sp>
        <p:nvSpPr>
          <p:cNvPr id="99" name="Google Shape;99;p2"/>
          <p:cNvSpPr/>
          <p:nvPr/>
        </p:nvSpPr>
        <p:spPr>
          <a:xfrm rot="5400000">
            <a:off x="1609689" y="4094843"/>
            <a:ext cx="494024" cy="226809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059903" y="5679247"/>
            <a:ext cx="9745258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0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2024-I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73447" y="286269"/>
            <a:ext cx="5577840" cy="1591543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/>
          <p:nvPr/>
        </p:nvSpPr>
        <p:spPr>
          <a:xfrm rot="5400000">
            <a:off x="1609690" y="5059734"/>
            <a:ext cx="494024" cy="226809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0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EJERCICIO</a:t>
            </a:r>
            <a:endParaRPr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13" name="Google Shape;413;p20"/>
          <p:cNvCxnSpPr/>
          <p:nvPr/>
        </p:nvCxnSpPr>
        <p:spPr>
          <a:xfrm>
            <a:off x="766010" y="977811"/>
            <a:ext cx="10748211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14" name="Google Shape;414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20"/>
          <p:cNvSpPr txBox="1"/>
          <p:nvPr/>
        </p:nvSpPr>
        <p:spPr>
          <a:xfrm>
            <a:off x="1432560" y="1366514"/>
            <a:ext cx="9144000" cy="105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Encontrar el umbral óptimo: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None/>
            </a:pPr>
            <a:r>
              <a:rPr lang="es" sz="3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 separar las monedas del fondo</a:t>
            </a:r>
            <a:endParaRPr sz="3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16" name="Google Shape;41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85147" y="2877455"/>
            <a:ext cx="3248160" cy="259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7" name="Google Shape;417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553761" y="2877455"/>
            <a:ext cx="3248160" cy="2595881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20"/>
          <p:cNvSpPr/>
          <p:nvPr/>
        </p:nvSpPr>
        <p:spPr>
          <a:xfrm rot="5400000">
            <a:off x="5641181" y="3848509"/>
            <a:ext cx="726756" cy="653773"/>
          </a:xfrm>
          <a:prstGeom prst="upArrow">
            <a:avLst>
              <a:gd name="adj1" fmla="val 48035"/>
              <a:gd name="adj2" fmla="val 50500"/>
            </a:avLst>
          </a:prstGeom>
          <a:solidFill>
            <a:srgbClr val="FFFFFF"/>
          </a:solidFill>
          <a:ln w="19050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21"/>
          <p:cNvSpPr/>
          <p:nvPr/>
        </p:nvSpPr>
        <p:spPr>
          <a:xfrm>
            <a:off x="0" y="0"/>
            <a:ext cx="12192001" cy="6867852"/>
          </a:xfrm>
          <a:prstGeom prst="rect">
            <a:avLst/>
          </a:prstGeom>
          <a:gradFill>
            <a:gsLst>
              <a:gs pos="0">
                <a:srgbClr val="ECE0C1"/>
              </a:gs>
              <a:gs pos="50000">
                <a:srgbClr val="F3EAD9"/>
              </a:gs>
              <a:gs pos="100000">
                <a:srgbClr val="FFF2CC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1"/>
          <p:cNvSpPr txBox="1"/>
          <p:nvPr/>
        </p:nvSpPr>
        <p:spPr>
          <a:xfrm>
            <a:off x="2270908" y="3792512"/>
            <a:ext cx="786144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 b="1" i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¡MUCHAS GRACIAS!</a:t>
            </a:r>
            <a:endParaRPr sz="6000" i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25" name="Google Shape;42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5273" y="1964161"/>
            <a:ext cx="5577840" cy="1591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/>
          <p:nvPr/>
        </p:nvSpPr>
        <p:spPr>
          <a:xfrm>
            <a:off x="1" y="0"/>
            <a:ext cx="2535382" cy="6867852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3100974" y="2309490"/>
            <a:ext cx="7887066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4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TRANSFORMACIONES DE INTENSIDAD</a:t>
            </a:r>
            <a:endParaRPr/>
          </a:p>
        </p:txBody>
      </p:sp>
      <p:sp>
        <p:nvSpPr>
          <p:cNvPr id="109" name="Google Shape;109;p3"/>
          <p:cNvSpPr/>
          <p:nvPr/>
        </p:nvSpPr>
        <p:spPr>
          <a:xfrm rot="5400000">
            <a:off x="2333581" y="2579243"/>
            <a:ext cx="732117" cy="328515"/>
          </a:xfrm>
          <a:prstGeom prst="triangle">
            <a:avLst>
              <a:gd name="adj" fmla="val 50000"/>
            </a:avLst>
          </a:prstGeom>
          <a:solidFill>
            <a:srgbClr val="EEE3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535381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AGENDA</a:t>
            </a:r>
            <a:endParaRPr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6" name="Google Shape;116;p4"/>
          <p:cNvCxnSpPr/>
          <p:nvPr/>
        </p:nvCxnSpPr>
        <p:spPr>
          <a:xfrm>
            <a:off x="766010" y="977811"/>
            <a:ext cx="10748211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7" name="Google Shape;11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 txBox="1"/>
          <p:nvPr/>
        </p:nvSpPr>
        <p:spPr>
          <a:xfrm>
            <a:off x="661508" y="1525178"/>
            <a:ext cx="10852713" cy="489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</a:pPr>
            <a:r>
              <a:rPr lang="e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Nivel de intensidad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Negativo de una imagen</a:t>
            </a:r>
            <a:endParaRPr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</a:pPr>
            <a:r>
              <a:rPr lang="e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Encontrar el umbral óptimo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</a:pPr>
            <a:endParaRPr sz="24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</a:t>
            </a:r>
            <a:endParaRPr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24" name="Google Shape;124;p5"/>
          <p:cNvCxnSpPr/>
          <p:nvPr/>
        </p:nvCxnSpPr>
        <p:spPr>
          <a:xfrm>
            <a:off x="766010" y="977811"/>
            <a:ext cx="10748211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>
            <a:spLocks noGrp="1"/>
          </p:cNvSpPr>
          <p:nvPr>
            <p:ph type="body" idx="1"/>
          </p:nvPr>
        </p:nvSpPr>
        <p:spPr>
          <a:xfrm>
            <a:off x="766009" y="1475509"/>
            <a:ext cx="5925735" cy="4862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 sesión está basada en el libro “Digital Image Processing” 3ra edición de Rafael C. González y Richard E. Woods. En especial el capítulo </a:t>
            </a:r>
            <a:r>
              <a:rPr lang="es" sz="28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8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7" name="Google Shape;127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400058">
            <a:off x="7796542" y="1629050"/>
            <a:ext cx="2840388" cy="4161012"/>
          </a:xfrm>
          <a:prstGeom prst="rect">
            <a:avLst/>
          </a:prstGeom>
          <a:noFill/>
          <a:ln w="19050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285750" dist="161925" dir="3960000" algn="bl" rotWithShape="0">
              <a:srgbClr val="000000">
                <a:alpha val="29803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ESCALA DE INTENSIDAD</a:t>
            </a:r>
            <a:endParaRPr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3" name="Google Shape;133;p6"/>
          <p:cNvCxnSpPr/>
          <p:nvPr/>
        </p:nvCxnSpPr>
        <p:spPr>
          <a:xfrm>
            <a:off x="766010" y="977811"/>
            <a:ext cx="10748211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34" name="Google Shape;13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6"/>
          <p:cNvSpPr txBox="1"/>
          <p:nvPr/>
        </p:nvSpPr>
        <p:spPr>
          <a:xfrm>
            <a:off x="942300" y="5241597"/>
            <a:ext cx="4544100" cy="767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Times New Roman"/>
              <a:buNone/>
            </a:pPr>
            <a:r>
              <a:rPr lang="es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http://www.guidetofilmphotography.com/black-and-white-film.html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6"/>
          <p:cNvSpPr/>
          <p:nvPr/>
        </p:nvSpPr>
        <p:spPr>
          <a:xfrm rot="5400000">
            <a:off x="3532573" y="1095385"/>
            <a:ext cx="849900" cy="4779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D1D1D"/>
              </a:gs>
            </a:gsLst>
            <a:lin ang="5400012" scaled="0"/>
          </a:gra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766010" y="1318578"/>
            <a:ext cx="5773200" cy="92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representamos el nivel de intensidad con un entero sin signo de 8 bits ¿qué valor tendrá el extremo más oscuro?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6"/>
          <p:cNvSpPr/>
          <p:nvPr/>
        </p:nvSpPr>
        <p:spPr>
          <a:xfrm>
            <a:off x="7503548" y="2850847"/>
            <a:ext cx="2319716" cy="83422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B)	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6"/>
          <p:cNvSpPr/>
          <p:nvPr/>
        </p:nvSpPr>
        <p:spPr>
          <a:xfrm>
            <a:off x="7503548" y="4002453"/>
            <a:ext cx="2319716" cy="83422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C) 	255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6"/>
          <p:cNvSpPr/>
          <p:nvPr/>
        </p:nvSpPr>
        <p:spPr>
          <a:xfrm>
            <a:off x="7503548" y="5154059"/>
            <a:ext cx="2319717" cy="83422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D) 	256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6"/>
          <p:cNvSpPr/>
          <p:nvPr/>
        </p:nvSpPr>
        <p:spPr>
          <a:xfrm>
            <a:off x="1224898" y="3909985"/>
            <a:ext cx="672000" cy="7074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1C23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6"/>
          <p:cNvSpPr/>
          <p:nvPr/>
        </p:nvSpPr>
        <p:spPr>
          <a:xfrm>
            <a:off x="7503548" y="1699241"/>
            <a:ext cx="2319716" cy="83422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A)	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ESCALA DE INTENSIDAD</a:t>
            </a:r>
            <a:endParaRPr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48" name="Google Shape;148;p7"/>
          <p:cNvCxnSpPr/>
          <p:nvPr/>
        </p:nvCxnSpPr>
        <p:spPr>
          <a:xfrm>
            <a:off x="766010" y="977811"/>
            <a:ext cx="10748211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9" name="Google Shape;149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7"/>
          <p:cNvSpPr txBox="1"/>
          <p:nvPr/>
        </p:nvSpPr>
        <p:spPr>
          <a:xfrm>
            <a:off x="942300" y="5241597"/>
            <a:ext cx="4544100" cy="767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Times New Roman"/>
              <a:buNone/>
            </a:pPr>
            <a:r>
              <a:rPr lang="es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http://www.guidetofilmphotography.com/black-and-white-film.html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7"/>
          <p:cNvSpPr/>
          <p:nvPr/>
        </p:nvSpPr>
        <p:spPr>
          <a:xfrm rot="5400000">
            <a:off x="3532573" y="1095385"/>
            <a:ext cx="849900" cy="4779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D1D1D"/>
              </a:gs>
            </a:gsLst>
            <a:lin ang="5400012" scaled="0"/>
          </a:gra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7"/>
          <p:cNvSpPr txBox="1"/>
          <p:nvPr/>
        </p:nvSpPr>
        <p:spPr>
          <a:xfrm>
            <a:off x="766010" y="1318578"/>
            <a:ext cx="5773200" cy="92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representamos el nivel de intensidad con un entero sin signo de 8 bits ¿qué valor tendrá el extremo más oscuro?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7"/>
          <p:cNvSpPr/>
          <p:nvPr/>
        </p:nvSpPr>
        <p:spPr>
          <a:xfrm>
            <a:off x="1224898" y="3909985"/>
            <a:ext cx="672000" cy="7074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1C23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7"/>
          <p:cNvSpPr/>
          <p:nvPr/>
        </p:nvSpPr>
        <p:spPr>
          <a:xfrm>
            <a:off x="7504081" y="1702206"/>
            <a:ext cx="2319717" cy="834229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A)      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7"/>
          <p:cNvSpPr/>
          <p:nvPr/>
        </p:nvSpPr>
        <p:spPr>
          <a:xfrm>
            <a:off x="7504081" y="2843714"/>
            <a:ext cx="2319716" cy="83422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B)	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7"/>
          <p:cNvSpPr/>
          <p:nvPr/>
        </p:nvSpPr>
        <p:spPr>
          <a:xfrm>
            <a:off x="7504081" y="3998285"/>
            <a:ext cx="2319716" cy="83422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C) 	255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7503548" y="5154059"/>
            <a:ext cx="2319717" cy="83422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D) 	256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8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ESCALA DE INTENSIDAD</a:t>
            </a:r>
            <a:endParaRPr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3" name="Google Shape;163;p8"/>
          <p:cNvCxnSpPr/>
          <p:nvPr/>
        </p:nvCxnSpPr>
        <p:spPr>
          <a:xfrm>
            <a:off x="766010" y="977811"/>
            <a:ext cx="10748211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4" name="Google Shape;164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8"/>
          <p:cNvSpPr txBox="1"/>
          <p:nvPr/>
        </p:nvSpPr>
        <p:spPr>
          <a:xfrm>
            <a:off x="942300" y="5241597"/>
            <a:ext cx="4544100" cy="767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Times New Roman"/>
              <a:buNone/>
            </a:pPr>
            <a:r>
              <a:rPr lang="es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http://www.guidetofilmphotography.com/black-and-white-film.html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8"/>
          <p:cNvSpPr/>
          <p:nvPr/>
        </p:nvSpPr>
        <p:spPr>
          <a:xfrm rot="5400000">
            <a:off x="3006498" y="1150005"/>
            <a:ext cx="849900" cy="4779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D1D1D"/>
              </a:gs>
            </a:gsLst>
            <a:lin ang="5400012" scaled="0"/>
          </a:gra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8"/>
          <p:cNvSpPr txBox="1"/>
          <p:nvPr/>
        </p:nvSpPr>
        <p:spPr>
          <a:xfrm>
            <a:off x="766010" y="1319363"/>
            <a:ext cx="5773200" cy="129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representamos el nivel de intensidad con un entero sin signo de 8 bits ¿qué valor tendrá el extremo más claro?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8"/>
          <p:cNvSpPr/>
          <p:nvPr/>
        </p:nvSpPr>
        <p:spPr>
          <a:xfrm>
            <a:off x="5495648" y="3964605"/>
            <a:ext cx="672000" cy="7074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1C23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8"/>
          <p:cNvSpPr/>
          <p:nvPr/>
        </p:nvSpPr>
        <p:spPr>
          <a:xfrm>
            <a:off x="7503548" y="2850847"/>
            <a:ext cx="2319716" cy="83422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B)	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7503548" y="4002453"/>
            <a:ext cx="2319716" cy="83422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C) 	255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7503548" y="5154059"/>
            <a:ext cx="2319717" cy="83422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D) 	256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8"/>
          <p:cNvSpPr/>
          <p:nvPr/>
        </p:nvSpPr>
        <p:spPr>
          <a:xfrm>
            <a:off x="7503548" y="1699241"/>
            <a:ext cx="2319716" cy="83422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A)	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"/>
          <p:cNvSpPr txBox="1"/>
          <p:nvPr/>
        </p:nvSpPr>
        <p:spPr>
          <a:xfrm>
            <a:off x="6004560" y="326808"/>
            <a:ext cx="531876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ESCALA DE INTENSIDAD</a:t>
            </a:r>
            <a:endParaRPr sz="240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78" name="Google Shape;178;p9"/>
          <p:cNvCxnSpPr/>
          <p:nvPr/>
        </p:nvCxnSpPr>
        <p:spPr>
          <a:xfrm>
            <a:off x="766010" y="977811"/>
            <a:ext cx="10748211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79" name="Google Shape;17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9"/>
          <p:cNvSpPr txBox="1"/>
          <p:nvPr/>
        </p:nvSpPr>
        <p:spPr>
          <a:xfrm>
            <a:off x="942300" y="5241597"/>
            <a:ext cx="4544100" cy="767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Times New Roman"/>
              <a:buNone/>
            </a:pPr>
            <a:r>
              <a:rPr lang="es" sz="14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http://www.guidetofilmphotography.com/black-and-white-film.html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1" name="Google Shape;181;p9"/>
          <p:cNvSpPr/>
          <p:nvPr/>
        </p:nvSpPr>
        <p:spPr>
          <a:xfrm rot="5400000">
            <a:off x="3006498" y="1150005"/>
            <a:ext cx="849900" cy="4779300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1D1D1D"/>
              </a:gs>
            </a:gsLst>
            <a:lin ang="5400012" scaled="0"/>
          </a:gra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9"/>
          <p:cNvSpPr txBox="1"/>
          <p:nvPr/>
        </p:nvSpPr>
        <p:spPr>
          <a:xfrm>
            <a:off x="766010" y="1319363"/>
            <a:ext cx="5773200" cy="1290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 representamos el nivel de intensidad con un entero sin signo de 8 bits ¿qué valor tendrá el extremo más claro?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p9"/>
          <p:cNvSpPr/>
          <p:nvPr/>
        </p:nvSpPr>
        <p:spPr>
          <a:xfrm>
            <a:off x="5495648" y="3964605"/>
            <a:ext cx="672000" cy="7074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F1C232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9"/>
          <p:cNvSpPr/>
          <p:nvPr/>
        </p:nvSpPr>
        <p:spPr>
          <a:xfrm>
            <a:off x="7501370" y="4002453"/>
            <a:ext cx="2319717" cy="834229"/>
          </a:xfrm>
          <a:prstGeom prst="roundRect">
            <a:avLst>
              <a:gd name="adj" fmla="val 16667"/>
            </a:avLst>
          </a:prstGeom>
          <a:solidFill>
            <a:srgbClr val="F1C232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C) 	255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7503548" y="2850847"/>
            <a:ext cx="2319716" cy="83422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B)	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7503548" y="5154059"/>
            <a:ext cx="2319717" cy="83422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D) 	256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7503548" y="1699241"/>
            <a:ext cx="2319716" cy="834229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lang="e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A)	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Microsoft Macintosh PowerPoint</Application>
  <PresentationFormat>Panorámica</PresentationFormat>
  <Paragraphs>135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6" baseType="lpstr">
      <vt:lpstr>Calibri</vt:lpstr>
      <vt:lpstr>Arial</vt:lpstr>
      <vt:lpstr>Oswald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Peter Montalvo García</cp:lastModifiedBy>
  <cp:revision>1</cp:revision>
  <dcterms:created xsi:type="dcterms:W3CDTF">2017-10-09T22:38:48Z</dcterms:created>
  <dcterms:modified xsi:type="dcterms:W3CDTF">2024-03-22T15:18:38Z</dcterms:modified>
</cp:coreProperties>
</file>