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7"/>
  </p:notesMasterIdLst>
  <p:sldIdLst>
    <p:sldId id="407" r:id="rId2"/>
    <p:sldId id="411" r:id="rId3"/>
    <p:sldId id="401" r:id="rId4"/>
    <p:sldId id="406" r:id="rId5"/>
    <p:sldId id="443" r:id="rId6"/>
    <p:sldId id="445" r:id="rId7"/>
    <p:sldId id="421" r:id="rId8"/>
    <p:sldId id="424" r:id="rId9"/>
    <p:sldId id="398" r:id="rId10"/>
    <p:sldId id="423" r:id="rId11"/>
    <p:sldId id="442" r:id="rId12"/>
    <p:sldId id="441" r:id="rId13"/>
    <p:sldId id="430" r:id="rId14"/>
    <p:sldId id="446" r:id="rId15"/>
    <p:sldId id="447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998"/>
    <a:srgbClr val="E6E6E6"/>
    <a:srgbClr val="2F5597"/>
    <a:srgbClr val="FFFFFF"/>
    <a:srgbClr val="F2F7FC"/>
    <a:srgbClr val="9E0000"/>
    <a:srgbClr val="DEEBF7"/>
    <a:srgbClr val="B4C7E7"/>
    <a:srgbClr val="DDE5EE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0A905-0AAF-4599-9CE9-B26C55B420FA}" v="12" dt="2023-02-06T15:00:1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84615" autoAdjust="0"/>
  </p:normalViewPr>
  <p:slideViewPr>
    <p:cSldViewPr>
      <p:cViewPr varScale="1">
        <p:scale>
          <a:sx n="84" d="100"/>
          <a:sy n="84" d="100"/>
        </p:scale>
        <p:origin x="1272" y="115"/>
      </p:cViewPr>
      <p:guideLst>
        <p:guide pos="2880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기" userId="82e090d44382e27a" providerId="LiveId" clId="{EB00A905-0AAF-4599-9CE9-B26C55B420FA}"/>
    <pc:docChg chg="undo custSel addSld delSld modSld sldOrd">
      <pc:chgData name="김 정기" userId="82e090d44382e27a" providerId="LiveId" clId="{EB00A905-0AAF-4599-9CE9-B26C55B420FA}" dt="2023-02-06T15:00:15.646" v="116"/>
      <pc:docMkLst>
        <pc:docMk/>
      </pc:docMkLst>
      <pc:sldChg chg="addSp modSp add del mod">
        <pc:chgData name="김 정기" userId="82e090d44382e27a" providerId="LiveId" clId="{EB00A905-0AAF-4599-9CE9-B26C55B420FA}" dt="2023-02-06T14:49:04.879" v="80" actId="47"/>
        <pc:sldMkLst>
          <pc:docMk/>
          <pc:sldMk cId="1351875041" sldId="397"/>
        </pc:sldMkLst>
        <pc:spChg chg="add mod">
          <ac:chgData name="김 정기" userId="82e090d44382e27a" providerId="LiveId" clId="{EB00A905-0AAF-4599-9CE9-B26C55B420FA}" dt="2023-02-06T14:45:34.302" v="14" actId="1076"/>
          <ac:spMkLst>
            <pc:docMk/>
            <pc:sldMk cId="1351875041" sldId="397"/>
            <ac:spMk id="15" creationId="{D6F80403-ED76-9DCC-5E89-E0BD5060A600}"/>
          </ac:spMkLst>
        </pc:spChg>
        <pc:spChg chg="mod">
          <ac:chgData name="김 정기" userId="82e090d44382e27a" providerId="LiveId" clId="{EB00A905-0AAF-4599-9CE9-B26C55B420FA}" dt="2023-02-06T14:45:21.006" v="12" actId="14100"/>
          <ac:spMkLst>
            <pc:docMk/>
            <pc:sldMk cId="1351875041" sldId="397"/>
            <ac:spMk id="28" creationId="{B5AE2BCF-5F6C-8C37-8136-525BBBDA1B93}"/>
          </ac:spMkLst>
        </pc:spChg>
        <pc:graphicFrameChg chg="modGraphic">
          <ac:chgData name="김 정기" userId="82e090d44382e27a" providerId="LiveId" clId="{EB00A905-0AAF-4599-9CE9-B26C55B420FA}" dt="2023-02-06T14:45:35.241" v="16" actId="113"/>
          <ac:graphicFrameMkLst>
            <pc:docMk/>
            <pc:sldMk cId="1351875041" sldId="397"/>
            <ac:graphicFrameMk id="8" creationId="{0FA523F8-C477-2A60-9CB1-8E31AF082C84}"/>
          </ac:graphicFrameMkLst>
        </pc:graphicFrameChg>
        <pc:picChg chg="add mod">
          <ac:chgData name="김 정기" userId="82e090d44382e27a" providerId="LiveId" clId="{EB00A905-0AAF-4599-9CE9-B26C55B420FA}" dt="2023-02-06T14:45:34.691" v="15" actId="1076"/>
          <ac:picMkLst>
            <pc:docMk/>
            <pc:sldMk cId="1351875041" sldId="397"/>
            <ac:picMk id="10" creationId="{8D7D355F-683D-854E-DBAA-4333FBC05B1B}"/>
          </ac:picMkLst>
        </pc:picChg>
      </pc:sldChg>
      <pc:sldChg chg="addSp modSp add">
        <pc:chgData name="김 정기" userId="82e090d44382e27a" providerId="LiveId" clId="{EB00A905-0AAF-4599-9CE9-B26C55B420FA}" dt="2023-02-06T14:58:46.366" v="112"/>
        <pc:sldMkLst>
          <pc:docMk/>
          <pc:sldMk cId="3710210864" sldId="404"/>
        </pc:sldMkLst>
        <pc:spChg chg="add mod">
          <ac:chgData name="김 정기" userId="82e090d44382e27a" providerId="LiveId" clId="{EB00A905-0AAF-4599-9CE9-B26C55B420FA}" dt="2023-02-06T14:58:46.366" v="112"/>
          <ac:spMkLst>
            <pc:docMk/>
            <pc:sldMk cId="3710210864" sldId="404"/>
            <ac:spMk id="4" creationId="{91390EDF-B47D-DA6D-56F5-7D139A0C381F}"/>
          </ac:spMkLst>
        </pc:spChg>
      </pc:sldChg>
      <pc:sldChg chg="addSp modSp add">
        <pc:chgData name="김 정기" userId="82e090d44382e27a" providerId="LiveId" clId="{EB00A905-0AAF-4599-9CE9-B26C55B420FA}" dt="2023-02-06T14:59:41.119" v="114"/>
        <pc:sldMkLst>
          <pc:docMk/>
          <pc:sldMk cId="832726452" sldId="405"/>
        </pc:sldMkLst>
        <pc:spChg chg="add mod">
          <ac:chgData name="김 정기" userId="82e090d44382e27a" providerId="LiveId" clId="{EB00A905-0AAF-4599-9CE9-B26C55B420FA}" dt="2023-02-06T14:59:41.119" v="114"/>
          <ac:spMkLst>
            <pc:docMk/>
            <pc:sldMk cId="832726452" sldId="405"/>
            <ac:spMk id="3" creationId="{5137DC3B-0914-5A56-61F7-2BAFAD7D496C}"/>
          </ac:spMkLst>
        </pc:spChg>
      </pc:sldChg>
      <pc:sldChg chg="ord">
        <pc:chgData name="김 정기" userId="82e090d44382e27a" providerId="LiveId" clId="{EB00A905-0AAF-4599-9CE9-B26C55B420FA}" dt="2023-02-06T14:21:46.382" v="1"/>
        <pc:sldMkLst>
          <pc:docMk/>
          <pc:sldMk cId="679728302" sldId="406"/>
        </pc:sldMkLst>
      </pc:sldChg>
      <pc:sldChg chg="addSp delSp modSp add del mod">
        <pc:chgData name="김 정기" userId="82e090d44382e27a" providerId="LiveId" clId="{EB00A905-0AAF-4599-9CE9-B26C55B420FA}" dt="2023-02-06T14:55:24.301" v="108"/>
        <pc:sldMkLst>
          <pc:docMk/>
          <pc:sldMk cId="3077796330" sldId="411"/>
        </pc:sldMkLst>
        <pc:spChg chg="add del mod">
          <ac:chgData name="김 정기" userId="82e090d44382e27a" providerId="LiveId" clId="{EB00A905-0AAF-4599-9CE9-B26C55B420FA}" dt="2023-02-06T14:47:48.642" v="68" actId="478"/>
          <ac:spMkLst>
            <pc:docMk/>
            <pc:sldMk cId="3077796330" sldId="411"/>
            <ac:spMk id="9" creationId="{2331A7FA-E0E9-23A8-B460-8736193B60FD}"/>
          </ac:spMkLst>
        </pc:spChg>
        <pc:spChg chg="mod">
          <ac:chgData name="김 정기" userId="82e090d44382e27a" providerId="LiveId" clId="{EB00A905-0AAF-4599-9CE9-B26C55B420FA}" dt="2023-02-06T14:48:19.645" v="70"/>
          <ac:spMkLst>
            <pc:docMk/>
            <pc:sldMk cId="3077796330" sldId="411"/>
            <ac:spMk id="11" creationId="{FC4A340D-0AE6-76AB-EF14-F091FD82BA97}"/>
          </ac:spMkLst>
        </pc:spChg>
        <pc:spChg chg="mod">
          <ac:chgData name="김 정기" userId="82e090d44382e27a" providerId="LiveId" clId="{EB00A905-0AAF-4599-9CE9-B26C55B420FA}" dt="2023-02-06T14:48:19.645" v="70"/>
          <ac:spMkLst>
            <pc:docMk/>
            <pc:sldMk cId="3077796330" sldId="411"/>
            <ac:spMk id="13" creationId="{41D57B94-864D-11D0-1633-B627EB56017B}"/>
          </ac:spMkLst>
        </pc:spChg>
        <pc:spChg chg="mod">
          <ac:chgData name="김 정기" userId="82e090d44382e27a" providerId="LiveId" clId="{EB00A905-0AAF-4599-9CE9-B26C55B420FA}" dt="2023-02-06T14:48:19.645" v="70"/>
          <ac:spMkLst>
            <pc:docMk/>
            <pc:sldMk cId="3077796330" sldId="411"/>
            <ac:spMk id="14" creationId="{EB15C670-E41D-C730-67F8-63BD68A58C89}"/>
          </ac:spMkLst>
        </pc:spChg>
        <pc:spChg chg="add mod">
          <ac:chgData name="김 정기" userId="82e090d44382e27a" providerId="LiveId" clId="{EB00A905-0AAF-4599-9CE9-B26C55B420FA}" dt="2023-02-06T14:55:24.301" v="108"/>
          <ac:spMkLst>
            <pc:docMk/>
            <pc:sldMk cId="3077796330" sldId="411"/>
            <ac:spMk id="15" creationId="{1D9071ED-D174-F399-2E4A-10E56CEA3C4D}"/>
          </ac:spMkLst>
        </pc:spChg>
        <pc:spChg chg="add mod">
          <ac:chgData name="김 정기" userId="82e090d44382e27a" providerId="LiveId" clId="{EB00A905-0AAF-4599-9CE9-B26C55B420FA}" dt="2023-02-06T14:48:52.246" v="79" actId="404"/>
          <ac:spMkLst>
            <pc:docMk/>
            <pc:sldMk cId="3077796330" sldId="411"/>
            <ac:spMk id="16" creationId="{F2F0B234-24D3-5B88-E131-56D394388D0A}"/>
          </ac:spMkLst>
        </pc:spChg>
        <pc:spChg chg="del">
          <ac:chgData name="김 정기" userId="82e090d44382e27a" providerId="LiveId" clId="{EB00A905-0AAF-4599-9CE9-B26C55B420FA}" dt="2023-02-06T14:48:19.168" v="69" actId="478"/>
          <ac:spMkLst>
            <pc:docMk/>
            <pc:sldMk cId="3077796330" sldId="411"/>
            <ac:spMk id="56" creationId="{87D34EFE-2FE6-4D98-BE42-E987AA3765BF}"/>
          </ac:spMkLst>
        </pc:spChg>
        <pc:grpChg chg="mod">
          <ac:chgData name="김 정기" userId="82e090d44382e27a" providerId="LiveId" clId="{EB00A905-0AAF-4599-9CE9-B26C55B420FA}" dt="2023-02-06T14:48:36.750" v="74" actId="1036"/>
          <ac:grpSpMkLst>
            <pc:docMk/>
            <pc:sldMk cId="3077796330" sldId="411"/>
            <ac:grpSpMk id="4" creationId="{17DE66CC-414A-65C0-86DA-1A0BBD4CB28A}"/>
          </ac:grpSpMkLst>
        </pc:grpChg>
        <pc:grpChg chg="add mod">
          <ac:chgData name="김 정기" userId="82e090d44382e27a" providerId="LiveId" clId="{EB00A905-0AAF-4599-9CE9-B26C55B420FA}" dt="2023-02-06T14:48:19.645" v="70"/>
          <ac:grpSpMkLst>
            <pc:docMk/>
            <pc:sldMk cId="3077796330" sldId="411"/>
            <ac:grpSpMk id="10" creationId="{02E8B494-0B2F-E232-8E16-D6E48B7C4C95}"/>
          </ac:grpSpMkLst>
        </pc:grpChg>
        <pc:grpChg chg="del">
          <ac:chgData name="김 정기" userId="82e090d44382e27a" providerId="LiveId" clId="{EB00A905-0AAF-4599-9CE9-B26C55B420FA}" dt="2023-02-06T14:48:19.168" v="69" actId="478"/>
          <ac:grpSpMkLst>
            <pc:docMk/>
            <pc:sldMk cId="3077796330" sldId="411"/>
            <ac:grpSpMk id="12" creationId="{65F18C45-85C1-2CB2-49F9-1E94203FA4EC}"/>
          </ac:grpSpMkLst>
        </pc:grpChg>
        <pc:graphicFrameChg chg="add mod modGraphic">
          <ac:chgData name="김 정기" userId="82e090d44382e27a" providerId="LiveId" clId="{EB00A905-0AAF-4599-9CE9-B26C55B420FA}" dt="2023-02-06T14:48:36.750" v="74" actId="1036"/>
          <ac:graphicFrameMkLst>
            <pc:docMk/>
            <pc:sldMk cId="3077796330" sldId="411"/>
            <ac:graphicFrameMk id="2" creationId="{E5818F5A-A00F-313F-A390-FB9B7B7A1CDB}"/>
          </ac:graphicFrameMkLst>
        </pc:graphicFrameChg>
        <pc:graphicFrameChg chg="del">
          <ac:chgData name="김 정기" userId="82e090d44382e27a" providerId="LiveId" clId="{EB00A905-0AAF-4599-9CE9-B26C55B420FA}" dt="2023-02-06T14:45:59.507" v="20" actId="478"/>
          <ac:graphicFrameMkLst>
            <pc:docMk/>
            <pc:sldMk cId="3077796330" sldId="411"/>
            <ac:graphicFrameMk id="44" creationId="{60745B2F-87B5-4C83-81EB-72D0A4113820}"/>
          </ac:graphicFrameMkLst>
        </pc:graphicFrameChg>
      </pc:sldChg>
      <pc:sldChg chg="delSp modSp mod">
        <pc:chgData name="김 정기" userId="82e090d44382e27a" providerId="LiveId" clId="{EB00A905-0AAF-4599-9CE9-B26C55B420FA}" dt="2023-02-06T14:51:14.308" v="107" actId="20577"/>
        <pc:sldMkLst>
          <pc:docMk/>
          <pc:sldMk cId="2255354684" sldId="421"/>
        </pc:sldMkLst>
        <pc:spChg chg="mod">
          <ac:chgData name="김 정기" userId="82e090d44382e27a" providerId="LiveId" clId="{EB00A905-0AAF-4599-9CE9-B26C55B420FA}" dt="2023-02-06T14:49:49.022" v="89" actId="1036"/>
          <ac:spMkLst>
            <pc:docMk/>
            <pc:sldMk cId="2255354684" sldId="421"/>
            <ac:spMk id="2" creationId="{949E16CF-5F3C-CBEB-BFF3-3EF3B2A7B158}"/>
          </ac:spMkLst>
        </pc:spChg>
        <pc:spChg chg="mod">
          <ac:chgData name="김 정기" userId="82e090d44382e27a" providerId="LiveId" clId="{EB00A905-0AAF-4599-9CE9-B26C55B420FA}" dt="2023-02-06T14:51:14.308" v="107" actId="20577"/>
          <ac:spMkLst>
            <pc:docMk/>
            <pc:sldMk cId="2255354684" sldId="421"/>
            <ac:spMk id="10" creationId="{78D45DF1-2C92-7CBD-08A5-7EB2B9576513}"/>
          </ac:spMkLst>
        </pc:spChg>
        <pc:spChg chg="del">
          <ac:chgData name="김 정기" userId="82e090d44382e27a" providerId="LiveId" clId="{EB00A905-0AAF-4599-9CE9-B26C55B420FA}" dt="2023-02-06T14:49:37.013" v="82" actId="478"/>
          <ac:spMkLst>
            <pc:docMk/>
            <pc:sldMk cId="2255354684" sldId="421"/>
            <ac:spMk id="19" creationId="{DE0BBFD0-F218-B113-9F15-6EB0F3EDB23E}"/>
          </ac:spMkLst>
        </pc:spChg>
        <pc:picChg chg="mod">
          <ac:chgData name="김 정기" userId="82e090d44382e27a" providerId="LiveId" clId="{EB00A905-0AAF-4599-9CE9-B26C55B420FA}" dt="2023-02-06T14:49:44.960" v="84" actId="12788"/>
          <ac:picMkLst>
            <pc:docMk/>
            <pc:sldMk cId="2255354684" sldId="421"/>
            <ac:picMk id="54" creationId="{8EF5934D-60D4-A573-BD7B-4F7114C2B3A7}"/>
          </ac:picMkLst>
        </pc:picChg>
      </pc:sldChg>
      <pc:sldChg chg="ord">
        <pc:chgData name="김 정기" userId="82e090d44382e27a" providerId="LiveId" clId="{EB00A905-0AAF-4599-9CE9-B26C55B420FA}" dt="2023-02-06T14:50:42.068" v="91"/>
        <pc:sldMkLst>
          <pc:docMk/>
          <pc:sldMk cId="1955163785" sldId="424"/>
        </pc:sldMkLst>
      </pc:sldChg>
      <pc:sldChg chg="ord">
        <pc:chgData name="김 정기" userId="82e090d44382e27a" providerId="LiveId" clId="{EB00A905-0AAF-4599-9CE9-B26C55B420FA}" dt="2023-02-06T14:23:04.438" v="4"/>
        <pc:sldMkLst>
          <pc:docMk/>
          <pc:sldMk cId="2506524294" sldId="426"/>
        </pc:sldMkLst>
      </pc:sldChg>
      <pc:sldChg chg="addSp modSp add">
        <pc:chgData name="김 정기" userId="82e090d44382e27a" providerId="LiveId" clId="{EB00A905-0AAF-4599-9CE9-B26C55B420FA}" dt="2023-02-06T15:00:15.646" v="116"/>
        <pc:sldMkLst>
          <pc:docMk/>
          <pc:sldMk cId="34986461" sldId="439"/>
        </pc:sldMkLst>
        <pc:spChg chg="add mod">
          <ac:chgData name="김 정기" userId="82e090d44382e27a" providerId="LiveId" clId="{EB00A905-0AAF-4599-9CE9-B26C55B420FA}" dt="2023-02-06T15:00:15.646" v="116"/>
          <ac:spMkLst>
            <pc:docMk/>
            <pc:sldMk cId="34986461" sldId="439"/>
            <ac:spMk id="4" creationId="{66FAB15B-237C-2AD8-D4F3-B164E54DAA1D}"/>
          </ac:spMkLst>
        </pc:spChg>
      </pc:sldChg>
      <pc:sldChg chg="new del">
        <pc:chgData name="김 정기" userId="82e090d44382e27a" providerId="LiveId" clId="{EB00A905-0AAF-4599-9CE9-B26C55B420FA}" dt="2023-02-06T14:58:36.151" v="110" actId="47"/>
        <pc:sldMkLst>
          <pc:docMk/>
          <pc:sldMk cId="2892147357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2753-D4D6-4A74-9D1A-5532F91880EE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ED85-558E-47A1-8407-C60FD5404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0ED85-558E-47A1-8407-C60FD5404E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2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0ED85-558E-47A1-8407-C60FD5404E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5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0ED85-558E-47A1-8407-C60FD5404E9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4">
            <a:extLst>
              <a:ext uri="{FF2B5EF4-FFF2-40B4-BE49-F238E27FC236}">
                <a16:creationId xmlns:a16="http://schemas.microsoft.com/office/drawing/2014/main" id="{1EB8658C-3D7B-4572-87DA-293B7167884A}"/>
              </a:ext>
            </a:extLst>
          </p:cNvPr>
          <p:cNvSpPr/>
          <p:nvPr userDrawn="1"/>
        </p:nvSpPr>
        <p:spPr>
          <a:xfrm flipH="1">
            <a:off x="1302" y="0"/>
            <a:ext cx="7343006" cy="440668"/>
          </a:xfrm>
          <a:custGeom>
            <a:avLst/>
            <a:gdLst/>
            <a:ahLst/>
            <a:cxnLst/>
            <a:rect l="l" t="t" r="r" b="b"/>
            <a:pathLst>
              <a:path w="8842103" h="365760">
                <a:moveTo>
                  <a:pt x="0" y="0"/>
                </a:moveTo>
                <a:lnTo>
                  <a:pt x="8842103" y="0"/>
                </a:lnTo>
                <a:lnTo>
                  <a:pt x="8842103" y="365760"/>
                </a:lnTo>
                <a:lnTo>
                  <a:pt x="365758" y="365760"/>
                </a:lnTo>
                <a:lnTo>
                  <a:pt x="0" y="2"/>
                </a:lnTo>
                <a:close/>
              </a:path>
            </a:pathLst>
          </a:cu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직사각형 14">
            <a:extLst>
              <a:ext uri="{FF2B5EF4-FFF2-40B4-BE49-F238E27FC236}">
                <a16:creationId xmlns:a16="http://schemas.microsoft.com/office/drawing/2014/main" id="{55EC1F26-E671-4AA8-8B89-9087B44A5F16}"/>
              </a:ext>
            </a:extLst>
          </p:cNvPr>
          <p:cNvSpPr/>
          <p:nvPr userDrawn="1"/>
        </p:nvSpPr>
        <p:spPr>
          <a:xfrm flipH="1">
            <a:off x="-1" y="0"/>
            <a:ext cx="7056277" cy="440668"/>
          </a:xfrm>
          <a:custGeom>
            <a:avLst/>
            <a:gdLst/>
            <a:ahLst/>
            <a:cxnLst/>
            <a:rect l="l" t="t" r="r" b="b"/>
            <a:pathLst>
              <a:path w="8842103" h="365760">
                <a:moveTo>
                  <a:pt x="0" y="0"/>
                </a:moveTo>
                <a:lnTo>
                  <a:pt x="8842103" y="0"/>
                </a:lnTo>
                <a:lnTo>
                  <a:pt x="8842103" y="365760"/>
                </a:lnTo>
                <a:lnTo>
                  <a:pt x="365758" y="365760"/>
                </a:lnTo>
                <a:lnTo>
                  <a:pt x="0" y="2"/>
                </a:lnTo>
                <a:close/>
              </a:path>
            </a:pathLst>
          </a:custGeom>
          <a:solidFill>
            <a:srgbClr val="BEBFC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3EF6C2E-FD4E-4364-9FAF-AA97A2D757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latinLnBrk="1"/>
            <a:endParaRPr lang="ko-KR" altLang="en-US" sz="1800">
              <a:solidFill>
                <a:prstClr val="black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10354B8F-DC32-49E4-99F6-D80715E93FE1}"/>
              </a:ext>
            </a:extLst>
          </p:cNvPr>
          <p:cNvSpPr/>
          <p:nvPr userDrawn="1"/>
        </p:nvSpPr>
        <p:spPr>
          <a:xfrm flipH="1">
            <a:off x="1" y="0"/>
            <a:ext cx="6768243" cy="440668"/>
          </a:xfrm>
          <a:custGeom>
            <a:avLst/>
            <a:gdLst/>
            <a:ahLst/>
            <a:cxnLst/>
            <a:rect l="l" t="t" r="r" b="b"/>
            <a:pathLst>
              <a:path w="8842103" h="365760">
                <a:moveTo>
                  <a:pt x="0" y="0"/>
                </a:moveTo>
                <a:lnTo>
                  <a:pt x="8842103" y="0"/>
                </a:lnTo>
                <a:lnTo>
                  <a:pt x="8842103" y="365760"/>
                </a:lnTo>
                <a:lnTo>
                  <a:pt x="365758" y="365760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72000">
                <a:srgbClr val="4073A6"/>
              </a:gs>
              <a:gs pos="51000">
                <a:srgbClr val="38699B"/>
              </a:gs>
              <a:gs pos="31000">
                <a:srgbClr val="306397"/>
              </a:gs>
              <a:gs pos="0">
                <a:srgbClr val="004D9A"/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AF41CF-22D0-4EED-9944-DA326B8A2E8F}"/>
              </a:ext>
            </a:extLst>
          </p:cNvPr>
          <p:cNvSpPr/>
          <p:nvPr userDrawn="1"/>
        </p:nvSpPr>
        <p:spPr>
          <a:xfrm flipH="1">
            <a:off x="2" y="6407634"/>
            <a:ext cx="9146949" cy="45719"/>
          </a:xfrm>
          <a:prstGeom prst="rect">
            <a:avLst/>
          </a:prstGeom>
          <a:gradFill>
            <a:gsLst>
              <a:gs pos="100000">
                <a:srgbClr val="B5121B"/>
              </a:gs>
              <a:gs pos="0">
                <a:srgbClr val="003E7E"/>
              </a:gs>
              <a:gs pos="38000">
                <a:srgbClr val="9FA1A4"/>
              </a:gs>
              <a:gs pos="62000">
                <a:srgbClr val="9FA1A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14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8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297F-8F91-402C-AC0C-E043592B8145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DBA3-9C25-4214-9D76-BA5398C6C2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8E7669-724D-4028-8005-0AD3A828DE9E}"/>
              </a:ext>
            </a:extLst>
          </p:cNvPr>
          <p:cNvSpPr/>
          <p:nvPr/>
        </p:nvSpPr>
        <p:spPr>
          <a:xfrm>
            <a:off x="288815" y="5133053"/>
            <a:ext cx="8566370" cy="960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3DC79C97-B531-2225-038B-DF9CE2A813B0}"/>
              </a:ext>
            </a:extLst>
          </p:cNvPr>
          <p:cNvSpPr txBox="1">
            <a:spLocks/>
          </p:cNvSpPr>
          <p:nvPr/>
        </p:nvSpPr>
        <p:spPr>
          <a:xfrm>
            <a:off x="760061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Research Interests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AD0928-C9A8-2757-C6E0-1D89732FBB3D}"/>
              </a:ext>
            </a:extLst>
          </p:cNvPr>
          <p:cNvGrpSpPr/>
          <p:nvPr/>
        </p:nvGrpSpPr>
        <p:grpSpPr>
          <a:xfrm>
            <a:off x="147993" y="548683"/>
            <a:ext cx="540060" cy="324040"/>
            <a:chOff x="-1333162" y="620690"/>
            <a:chExt cx="540060" cy="324040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AE9B24F-42B1-A58D-7A24-E02398B71AF7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F0C7BE56-FC76-80DD-E9EE-94B8C83F36D1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DDC37CF0-83F1-C392-8981-3A3D4902E87E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7D53A8-0A39-7B0A-87A8-D5440274FF3C}"/>
              </a:ext>
            </a:extLst>
          </p:cNvPr>
          <p:cNvSpPr txBox="1"/>
          <p:nvPr/>
        </p:nvSpPr>
        <p:spPr>
          <a:xfrm>
            <a:off x="527248" y="5197676"/>
            <a:ext cx="8089504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Balance the tradeoffs between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accuracy and energy efficiency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Low-power and resilient </a:t>
            </a:r>
            <a:r>
              <a:rPr lang="en-US" altLang="ko-KR" sz="2000" b="1" dirty="0">
                <a:latin typeface="+mn-ea"/>
              </a:rPr>
              <a:t>architecture and chip design</a:t>
            </a:r>
          </a:p>
        </p:txBody>
      </p:sp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8B460DEA-F375-EB00-DDCB-758D222D620D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1</a:t>
            </a:fld>
            <a:endParaRPr lang="ko-KR" altLang="en-US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D35BC9-8E7B-4BEB-8226-B606DBA950AF}"/>
              </a:ext>
            </a:extLst>
          </p:cNvPr>
          <p:cNvGrpSpPr/>
          <p:nvPr/>
        </p:nvGrpSpPr>
        <p:grpSpPr>
          <a:xfrm>
            <a:off x="264318" y="1007191"/>
            <a:ext cx="8615365" cy="3678182"/>
            <a:chOff x="241111" y="854539"/>
            <a:chExt cx="8615365" cy="367818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E0E9A54-E99C-4167-BDEC-AF548654016A}"/>
                </a:ext>
              </a:extLst>
            </p:cNvPr>
            <p:cNvGrpSpPr/>
            <p:nvPr/>
          </p:nvGrpSpPr>
          <p:grpSpPr>
            <a:xfrm>
              <a:off x="241111" y="867247"/>
              <a:ext cx="4235482" cy="3665474"/>
              <a:chOff x="241111" y="867247"/>
              <a:chExt cx="4235482" cy="366547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EE866A0-1958-423A-8C34-C7DEF90619FA}"/>
                  </a:ext>
                </a:extLst>
              </p:cNvPr>
              <p:cNvSpPr/>
              <p:nvPr/>
            </p:nvSpPr>
            <p:spPr>
              <a:xfrm>
                <a:off x="241111" y="1045886"/>
                <a:ext cx="4235482" cy="348683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F0DBA9-098F-4DD4-8660-262330D275F2}"/>
                  </a:ext>
                </a:extLst>
              </p:cNvPr>
              <p:cNvSpPr txBox="1"/>
              <p:nvPr/>
            </p:nvSpPr>
            <p:spPr>
              <a:xfrm>
                <a:off x="943469" y="867247"/>
                <a:ext cx="283076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cs typeface="+mj-cs"/>
                  </a:rPr>
                  <a:t>Stochastic computing</a:t>
                </a:r>
                <a:endParaRPr lang="ko-KR" altLang="en-US" sz="20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cs typeface="+mj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EB93F99-7D84-40EA-882F-F674E6C1F3EC}"/>
                </a:ext>
              </a:extLst>
            </p:cNvPr>
            <p:cNvGrpSpPr/>
            <p:nvPr/>
          </p:nvGrpSpPr>
          <p:grpSpPr>
            <a:xfrm>
              <a:off x="4620994" y="854539"/>
              <a:ext cx="4235482" cy="3678182"/>
              <a:chOff x="4572000" y="854539"/>
              <a:chExt cx="4235482" cy="367818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26B8883-B25E-4336-B57B-E4B0E405F221}"/>
                  </a:ext>
                </a:extLst>
              </p:cNvPr>
              <p:cNvGrpSpPr/>
              <p:nvPr/>
            </p:nvGrpSpPr>
            <p:grpSpPr>
              <a:xfrm>
                <a:off x="5305469" y="3197186"/>
                <a:ext cx="2768545" cy="1266091"/>
                <a:chOff x="5383979" y="3197186"/>
                <a:chExt cx="2768545" cy="1266091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5A85805-B778-4EB6-B014-8F7AC96E5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6804248" y="3197186"/>
                  <a:ext cx="1348276" cy="1266091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B0D08C25-23DE-4F03-9689-34DE5CFE1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383979" y="3197186"/>
                  <a:ext cx="1263845" cy="1266091"/>
                </a:xfrm>
                <a:prstGeom prst="rect">
                  <a:avLst/>
                </a:prstGeom>
              </p:spPr>
            </p:pic>
          </p:grp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254C5A6-26DC-473B-B7CF-1EA26E981572}"/>
                  </a:ext>
                </a:extLst>
              </p:cNvPr>
              <p:cNvSpPr/>
              <p:nvPr/>
            </p:nvSpPr>
            <p:spPr>
              <a:xfrm>
                <a:off x="4572000" y="1045886"/>
                <a:ext cx="4235482" cy="348683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4C365-A1DE-46A1-8CA7-31F127FE2D03}"/>
                  </a:ext>
                </a:extLst>
              </p:cNvPr>
              <p:cNvSpPr txBox="1"/>
              <p:nvPr/>
            </p:nvSpPr>
            <p:spPr>
              <a:xfrm>
                <a:off x="5321589" y="854539"/>
                <a:ext cx="273630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 b="1">
                    <a:latin typeface="+mn-ea"/>
                    <a:cs typeface="+mj-cs"/>
                  </a:defRPr>
                </a:lvl1pPr>
              </a:lstStyle>
              <a:p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Resilient architecture</a:t>
                </a:r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6277100-E42A-409C-A71C-51FDCC269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24352" y="1234852"/>
                <a:ext cx="3130779" cy="1892890"/>
              </a:xfrm>
              <a:prstGeom prst="rect">
                <a:avLst/>
              </a:prstGeom>
            </p:spPr>
          </p:pic>
        </p:grpSp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1A7A8BA-037D-454B-90C7-6A4232164FFC}"/>
              </a:ext>
            </a:extLst>
          </p:cNvPr>
          <p:cNvSpPr/>
          <p:nvPr/>
        </p:nvSpPr>
        <p:spPr>
          <a:xfrm>
            <a:off x="4174665" y="4501884"/>
            <a:ext cx="794671" cy="71306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4E4BFB-671D-4233-B489-D59DF524DE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1596919"/>
            <a:ext cx="4189789" cy="1909577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96872" y="3634361"/>
            <a:ext cx="3592538" cy="866209"/>
            <a:chOff x="571472" y="3643314"/>
            <a:chExt cx="3592538" cy="866209"/>
          </a:xfrm>
        </p:grpSpPr>
        <p:pic>
          <p:nvPicPr>
            <p:cNvPr id="28" name="그림 27" descr="건물, 우리, 네트, 바둑판식이(가) 표시된 사진&#10;&#10;자동 생성된 설명">
              <a:extLst>
                <a:ext uri="{FF2B5EF4-FFF2-40B4-BE49-F238E27FC236}">
                  <a16:creationId xmlns:a16="http://schemas.microsoft.com/office/drawing/2014/main" id="{86592979-2598-E66C-EF09-4FE808D8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35382" y="3643314"/>
              <a:ext cx="428628" cy="86620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1CDF9D5-E26D-8DEA-287F-67C6A2079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72" y="3643314"/>
              <a:ext cx="989505" cy="85725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6D41126-B2BF-266A-8C26-79DBE21CA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3174" y="3643314"/>
              <a:ext cx="1000917" cy="85725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2FBC08-E684-6C77-E9CF-62F7AFFB8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5588" y="3643314"/>
              <a:ext cx="972974" cy="857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9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>
            <a:extLst>
              <a:ext uri="{FF2B5EF4-FFF2-40B4-BE49-F238E27FC236}">
                <a16:creationId xmlns:a16="http://schemas.microsoft.com/office/drawing/2014/main" id="{679DD735-FBD8-2DBC-9F86-CE604B3F6D00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Introduction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- Benefits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54261D-1C64-0B36-0655-876232548248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861F89F2-2A01-2E21-D259-935724277FD1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B107947D-1A21-F3C1-97F7-6B577C9202B9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4FF449DA-AAA8-1499-8040-16F58BA7ECCB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46A88A-96DA-F4C4-34D4-68E962EFCB5D}"/>
              </a:ext>
            </a:extLst>
          </p:cNvPr>
          <p:cNvSpPr txBox="1"/>
          <p:nvPr/>
        </p:nvSpPr>
        <p:spPr>
          <a:xfrm>
            <a:off x="215516" y="1232756"/>
            <a:ext cx="8820472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Fault-Tolerance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247FA9-49A0-9B8B-5E19-764B735CE8C9}"/>
              </a:ext>
            </a:extLst>
          </p:cNvPr>
          <p:cNvSpPr/>
          <p:nvPr/>
        </p:nvSpPr>
        <p:spPr>
          <a:xfrm>
            <a:off x="755576" y="3947097"/>
            <a:ext cx="7596844" cy="1620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8E4B9-A598-8648-CC49-6DB88BD85EB9}"/>
              </a:ext>
            </a:extLst>
          </p:cNvPr>
          <p:cNvSpPr txBox="1"/>
          <p:nvPr/>
        </p:nvSpPr>
        <p:spPr>
          <a:xfrm>
            <a:off x="755576" y="1786108"/>
            <a:ext cx="8235916" cy="17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percentage of </a:t>
            </a:r>
            <a:r>
              <a:rPr lang="en-US" altLang="ko-KR" sz="1800" b="1" dirty="0">
                <a:solidFill>
                  <a:srgbClr val="2F5597"/>
                </a:solidFill>
                <a:latin typeface="+mj-ea"/>
                <a:ea typeface="+mj-ea"/>
              </a:rPr>
              <a:t>‘1’s in total length of the sequence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+mj-ea"/>
                <a:ea typeface="+mj-ea"/>
              </a:rPr>
              <a:t>	ex) (1,0,0,0) = (0,1,0,0) = (0,1,0,0,0,1,0,0) = 1/4  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+mj-ea"/>
                <a:ea typeface="+mj-ea"/>
              </a:rPr>
              <a:t>	(The longer sequence, the stronger to fault)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latin typeface="+mj-ea"/>
              <a:ea typeface="+mj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Each bit in the sequence has the </a:t>
            </a:r>
            <a:r>
              <a:rPr lang="en-US" altLang="ko-KR" b="1" dirty="0">
                <a:solidFill>
                  <a:srgbClr val="2F5597"/>
                </a:solidFill>
                <a:latin typeface="+mj-ea"/>
                <a:ea typeface="+mj-ea"/>
              </a:rPr>
              <a:t>same weight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rgbClr val="2F5597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+mj-ea"/>
                <a:ea typeface="+mj-ea"/>
              </a:rPr>
              <a:t>	ex)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ko-KR" sz="1600" dirty="0">
                <a:latin typeface="+mj-ea"/>
                <a:ea typeface="+mj-ea"/>
              </a:rPr>
              <a:t>/256 </a:t>
            </a:r>
            <a:r>
              <a:rPr lang="en-US" altLang="ko-KR" sz="1600" b="1" dirty="0">
                <a:latin typeface="+mn-ea"/>
              </a:rPr>
              <a:t>→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ko-KR" sz="1600" dirty="0">
                <a:latin typeface="+mj-ea"/>
                <a:ea typeface="+mj-ea"/>
              </a:rPr>
              <a:t>/256 or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ko-KR" sz="1600" dirty="0">
                <a:latin typeface="+mj-ea"/>
                <a:ea typeface="+mj-ea"/>
              </a:rPr>
              <a:t>/256  vs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sz="1600" dirty="0">
                <a:latin typeface="+mj-ea"/>
                <a:ea typeface="+mj-ea"/>
              </a:rPr>
              <a:t>1000001 </a:t>
            </a:r>
            <a:r>
              <a:rPr lang="en-US" altLang="ko-KR" sz="1600" b="1" dirty="0">
                <a:latin typeface="+mn-ea"/>
              </a:rPr>
              <a:t>→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sz="1600" dirty="0">
                <a:latin typeface="+mj-ea"/>
                <a:ea typeface="+mj-ea"/>
              </a:rPr>
              <a:t>1000001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724E75-91AB-CC56-DBA6-EB5A5D2FE737}"/>
              </a:ext>
            </a:extLst>
          </p:cNvPr>
          <p:cNvGrpSpPr/>
          <p:nvPr/>
        </p:nvGrpSpPr>
        <p:grpSpPr>
          <a:xfrm>
            <a:off x="2501770" y="3996457"/>
            <a:ext cx="5220580" cy="693368"/>
            <a:chOff x="2051720" y="5589240"/>
            <a:chExt cx="5220580" cy="69336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B128E6-0275-1F0D-F5A8-2F33877F81A0}"/>
                </a:ext>
              </a:extLst>
            </p:cNvPr>
            <p:cNvGrpSpPr/>
            <p:nvPr/>
          </p:nvGrpSpPr>
          <p:grpSpPr>
            <a:xfrm>
              <a:off x="2051720" y="5589240"/>
              <a:ext cx="5220580" cy="693368"/>
              <a:chOff x="2195736" y="5553236"/>
              <a:chExt cx="5220580" cy="69336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8ED3F94-0BF2-3968-0941-8044F9A2C1C7}"/>
                  </a:ext>
                </a:extLst>
              </p:cNvPr>
              <p:cNvGrpSpPr/>
              <p:nvPr/>
            </p:nvGrpSpPr>
            <p:grpSpPr>
              <a:xfrm>
                <a:off x="2195736" y="5553236"/>
                <a:ext cx="3253001" cy="693368"/>
                <a:chOff x="-871218" y="4617289"/>
                <a:chExt cx="3253001" cy="693368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4B05FBA0-8090-C6EC-C77C-451514A7B254}"/>
                    </a:ext>
                  </a:extLst>
                </p:cNvPr>
                <p:cNvGrpSpPr/>
                <p:nvPr/>
              </p:nvGrpSpPr>
              <p:grpSpPr>
                <a:xfrm>
                  <a:off x="-871218" y="4617289"/>
                  <a:ext cx="2979214" cy="693368"/>
                  <a:chOff x="486219" y="5293689"/>
                  <a:chExt cx="2979214" cy="693368"/>
                </a:xfrm>
              </p:grpSpPr>
              <p:sp>
                <p:nvSpPr>
                  <p:cNvPr id="16" name="순서도: 지연 15">
                    <a:extLst>
                      <a:ext uri="{FF2B5EF4-FFF2-40B4-BE49-F238E27FC236}">
                        <a16:creationId xmlns:a16="http://schemas.microsoft.com/office/drawing/2014/main" id="{7E055545-2407-CF3C-FD48-B60C18AB15F9}"/>
                      </a:ext>
                    </a:extLst>
                  </p:cNvPr>
                  <p:cNvSpPr/>
                  <p:nvPr/>
                </p:nvSpPr>
                <p:spPr>
                  <a:xfrm>
                    <a:off x="2864457" y="5342338"/>
                    <a:ext cx="600976" cy="55734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81DF843B-27DC-4229-A7FB-D30AD2D76949}"/>
                      </a:ext>
                    </a:extLst>
                  </p:cNvPr>
                  <p:cNvGrpSpPr/>
                  <p:nvPr/>
                </p:nvGrpSpPr>
                <p:grpSpPr>
                  <a:xfrm>
                    <a:off x="486219" y="5293689"/>
                    <a:ext cx="1944216" cy="693368"/>
                    <a:chOff x="486219" y="5293689"/>
                    <a:chExt cx="1944216" cy="693368"/>
                  </a:xfrm>
                </p:grpSpPr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CFE1BFF-693F-F33D-8D88-5D011A0E0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219" y="5293689"/>
                      <a:ext cx="1944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ko-KR" dirty="0"/>
                        <a:t>0 1 1 0 1 0 1 0 (4/8)</a:t>
                      </a:r>
                      <a:endParaRPr lang="ko-KR" altLang="en-US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48CCB56-736C-2325-0EC3-B5C73912BC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219" y="5617725"/>
                      <a:ext cx="1944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ko-KR" dirty="0"/>
                        <a:t>1 0 1 1 1 0 1 1 (6/8)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909FFC43-42E6-67C6-756B-448B5FD9CC60}"/>
                    </a:ext>
                  </a:extLst>
                </p:cNvPr>
                <p:cNvGrpSpPr/>
                <p:nvPr/>
              </p:nvGrpSpPr>
              <p:grpSpPr>
                <a:xfrm>
                  <a:off x="1096886" y="4807559"/>
                  <a:ext cx="399465" cy="274107"/>
                  <a:chOff x="1096886" y="4782905"/>
                  <a:chExt cx="399465" cy="274107"/>
                </a:xfrm>
              </p:grpSpPr>
              <p:cxnSp>
                <p:nvCxnSpPr>
                  <p:cNvPr id="14" name="직선 연결선 13">
                    <a:extLst>
                      <a:ext uri="{FF2B5EF4-FFF2-40B4-BE49-F238E27FC236}">
                        <a16:creationId xmlns:a16="http://schemas.microsoft.com/office/drawing/2014/main" id="{67564746-050E-6924-2D74-C9A1F6E067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6886" y="5057012"/>
                    <a:ext cx="39946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D9380413-EDF6-FB04-39F1-9CD751EC07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6886" y="4782905"/>
                    <a:ext cx="39946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92A5FF27-5C58-8625-CB90-8340B1ADF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6635" y="4944612"/>
                  <a:ext cx="265148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F833FC-4828-C1B3-3A77-B3F011934031}"/>
                  </a:ext>
                </a:extLst>
              </p:cNvPr>
              <p:cNvSpPr txBox="1"/>
              <p:nvPr/>
            </p:nvSpPr>
            <p:spPr>
              <a:xfrm>
                <a:off x="5472100" y="569725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0 0 1 0 1 0 1 0 (3/8)</a:t>
                </a:r>
                <a:endParaRPr lang="ko-KR" altLang="en-US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7E0C25-AADB-59AF-602E-F722AE1E00B8}"/>
                </a:ext>
              </a:extLst>
            </p:cNvPr>
            <p:cNvSpPr/>
            <p:nvPr/>
          </p:nvSpPr>
          <p:spPr>
            <a:xfrm>
              <a:off x="2468528" y="5661248"/>
              <a:ext cx="144016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02372A-8F15-5715-2158-D4958103A264}"/>
                </a:ext>
              </a:extLst>
            </p:cNvPr>
            <p:cNvSpPr/>
            <p:nvPr/>
          </p:nvSpPr>
          <p:spPr>
            <a:xfrm>
              <a:off x="2802280" y="5661248"/>
              <a:ext cx="144016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D4CEEC-7294-8917-ACF5-61A23BBF8265}"/>
                </a:ext>
              </a:extLst>
            </p:cNvPr>
            <p:cNvSpPr/>
            <p:nvPr/>
          </p:nvSpPr>
          <p:spPr>
            <a:xfrm>
              <a:off x="3136920" y="5661248"/>
              <a:ext cx="144016" cy="57606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F349BD-3F1C-9B0C-E46F-BDF16146E53B}"/>
              </a:ext>
            </a:extLst>
          </p:cNvPr>
          <p:cNvGrpSpPr/>
          <p:nvPr/>
        </p:nvGrpSpPr>
        <p:grpSpPr>
          <a:xfrm>
            <a:off x="2501770" y="4824549"/>
            <a:ext cx="5220580" cy="693368"/>
            <a:chOff x="2051720" y="5589240"/>
            <a:chExt cx="5220580" cy="69336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18F2DD4-B982-AB95-A687-8F9A9AD0A59B}"/>
                </a:ext>
              </a:extLst>
            </p:cNvPr>
            <p:cNvGrpSpPr/>
            <p:nvPr/>
          </p:nvGrpSpPr>
          <p:grpSpPr>
            <a:xfrm>
              <a:off x="2051720" y="5589240"/>
              <a:ext cx="5220580" cy="693368"/>
              <a:chOff x="2195736" y="5553236"/>
              <a:chExt cx="5220580" cy="69336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36368DC-554C-F507-350F-77D471B2EF33}"/>
                  </a:ext>
                </a:extLst>
              </p:cNvPr>
              <p:cNvGrpSpPr/>
              <p:nvPr/>
            </p:nvGrpSpPr>
            <p:grpSpPr>
              <a:xfrm>
                <a:off x="2195736" y="5553236"/>
                <a:ext cx="3253001" cy="693368"/>
                <a:chOff x="-871218" y="4617289"/>
                <a:chExt cx="3253001" cy="693368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9BA1D42-B2D7-3878-EDD2-D9C8B115CAA9}"/>
                    </a:ext>
                  </a:extLst>
                </p:cNvPr>
                <p:cNvGrpSpPr/>
                <p:nvPr/>
              </p:nvGrpSpPr>
              <p:grpSpPr>
                <a:xfrm>
                  <a:off x="-871218" y="4617289"/>
                  <a:ext cx="2979214" cy="693368"/>
                  <a:chOff x="486219" y="5293689"/>
                  <a:chExt cx="2979214" cy="693368"/>
                </a:xfrm>
              </p:grpSpPr>
              <p:sp>
                <p:nvSpPr>
                  <p:cNvPr id="66" name="순서도: 지연 65">
                    <a:extLst>
                      <a:ext uri="{FF2B5EF4-FFF2-40B4-BE49-F238E27FC236}">
                        <a16:creationId xmlns:a16="http://schemas.microsoft.com/office/drawing/2014/main" id="{978E8816-D2F4-FC7F-AACB-93B1AF93EF20}"/>
                      </a:ext>
                    </a:extLst>
                  </p:cNvPr>
                  <p:cNvSpPr/>
                  <p:nvPr/>
                </p:nvSpPr>
                <p:spPr>
                  <a:xfrm>
                    <a:off x="2864457" y="5342338"/>
                    <a:ext cx="600976" cy="55734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438F94AA-A208-940F-BAEB-47CF6012D952}"/>
                      </a:ext>
                    </a:extLst>
                  </p:cNvPr>
                  <p:cNvGrpSpPr/>
                  <p:nvPr/>
                </p:nvGrpSpPr>
                <p:grpSpPr>
                  <a:xfrm>
                    <a:off x="486219" y="5293689"/>
                    <a:ext cx="1944216" cy="693368"/>
                    <a:chOff x="486219" y="5293689"/>
                    <a:chExt cx="1944216" cy="693368"/>
                  </a:xfrm>
                </p:grpSpPr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3269C944-DBF2-A7C3-D3F1-30E72DF97D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219" y="5293689"/>
                      <a:ext cx="1944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ko-KR" dirty="0"/>
                        <a:t> 1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ko-KR" dirty="0"/>
                        <a:t> 0 1 0 1 0 (4/8)</a:t>
                      </a:r>
                      <a:endParaRPr lang="ko-KR" altLang="en-US" dirty="0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5B2418A0-53F7-3F1C-2F6C-F81E58B0A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219" y="5617725"/>
                      <a:ext cx="1944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ko-KR" dirty="0"/>
                        <a:t>1 0 1 1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ko-KR" dirty="0"/>
                        <a:t> 1 1 (6/8)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109F39B8-3111-7CE9-184B-81031E4C5E70}"/>
                    </a:ext>
                  </a:extLst>
                </p:cNvPr>
                <p:cNvGrpSpPr/>
                <p:nvPr/>
              </p:nvGrpSpPr>
              <p:grpSpPr>
                <a:xfrm>
                  <a:off x="1096886" y="4807559"/>
                  <a:ext cx="399465" cy="274107"/>
                  <a:chOff x="1096886" y="4782905"/>
                  <a:chExt cx="399465" cy="274107"/>
                </a:xfrm>
              </p:grpSpPr>
              <p:cxnSp>
                <p:nvCxnSpPr>
                  <p:cNvPr id="64" name="직선 연결선 63">
                    <a:extLst>
                      <a:ext uri="{FF2B5EF4-FFF2-40B4-BE49-F238E27FC236}">
                        <a16:creationId xmlns:a16="http://schemas.microsoft.com/office/drawing/2014/main" id="{0D42955C-59F0-F22E-4B78-B683475A8D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6886" y="5057012"/>
                    <a:ext cx="39946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>
                    <a:extLst>
                      <a:ext uri="{FF2B5EF4-FFF2-40B4-BE49-F238E27FC236}">
                        <a16:creationId xmlns:a16="http://schemas.microsoft.com/office/drawing/2014/main" id="{055456CE-1991-0E4D-91E2-3D1A0EECE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6886" y="4782905"/>
                    <a:ext cx="39946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433AC2D3-180E-A26B-E620-B0FDECF9E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6635" y="4944612"/>
                  <a:ext cx="265148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7B3ADF9-4C71-EC7C-D28C-05EC5B070119}"/>
                  </a:ext>
                </a:extLst>
              </p:cNvPr>
              <p:cNvSpPr txBox="1"/>
              <p:nvPr/>
            </p:nvSpPr>
            <p:spPr>
              <a:xfrm>
                <a:off x="5472100" y="569725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1 0 0 0 0 0 1 0 (2/8)</a:t>
                </a:r>
                <a:endParaRPr lang="ko-KR" altLang="en-US" dirty="0"/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DA0F0BE-9C29-0F2E-E852-D008E547FC27}"/>
                </a:ext>
              </a:extLst>
            </p:cNvPr>
            <p:cNvSpPr/>
            <p:nvPr/>
          </p:nvSpPr>
          <p:spPr>
            <a:xfrm>
              <a:off x="2132520" y="5661248"/>
              <a:ext cx="144016" cy="576064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B0E188B-CF8A-303E-AFA5-E040D829EE7F}"/>
                </a:ext>
              </a:extLst>
            </p:cNvPr>
            <p:cNvSpPr/>
            <p:nvPr/>
          </p:nvSpPr>
          <p:spPr>
            <a:xfrm>
              <a:off x="3136920" y="5661248"/>
              <a:ext cx="144016" cy="576064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F0B80D7-9C2A-FCA4-EBF0-1D943BBA99CD}"/>
              </a:ext>
            </a:extLst>
          </p:cNvPr>
          <p:cNvSpPr txBox="1"/>
          <p:nvPr/>
        </p:nvSpPr>
        <p:spPr>
          <a:xfrm>
            <a:off x="971682" y="4190077"/>
            <a:ext cx="1548172" cy="113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Ideal</a:t>
            </a:r>
          </a:p>
          <a:p>
            <a:pPr algn="ctr">
              <a:lnSpc>
                <a:spcPct val="120000"/>
              </a:lnSpc>
            </a:pPr>
            <a:endParaRPr lang="en-US" altLang="ko-KR" sz="5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vs </a:t>
            </a:r>
          </a:p>
          <a:p>
            <a:pPr algn="ctr">
              <a:lnSpc>
                <a:spcPct val="120000"/>
              </a:lnSpc>
            </a:pPr>
            <a:endParaRPr lang="en-US" altLang="ko-KR" sz="5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Fault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78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3955E62E-C693-06AF-818E-FC9CF6E1DF2A}"/>
              </a:ext>
            </a:extLst>
          </p:cNvPr>
          <p:cNvGrpSpPr/>
          <p:nvPr/>
        </p:nvGrpSpPr>
        <p:grpSpPr>
          <a:xfrm>
            <a:off x="939862" y="4014906"/>
            <a:ext cx="7264276" cy="1280643"/>
            <a:chOff x="1487679" y="3746920"/>
            <a:chExt cx="7264276" cy="12806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422C3DF-2DD3-FE8C-8BFB-4B88034B994D}"/>
                </a:ext>
              </a:extLst>
            </p:cNvPr>
            <p:cNvSpPr/>
            <p:nvPr/>
          </p:nvSpPr>
          <p:spPr>
            <a:xfrm>
              <a:off x="1878911" y="3763469"/>
              <a:ext cx="267301" cy="1009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524F010-6EDD-8693-3B50-801B38CA679B}"/>
                </a:ext>
              </a:extLst>
            </p:cNvPr>
            <p:cNvSpPr/>
            <p:nvPr/>
          </p:nvSpPr>
          <p:spPr>
            <a:xfrm>
              <a:off x="2625742" y="3763469"/>
              <a:ext cx="268832" cy="1009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169AFD-D8CD-81E7-DBF5-89E2E31C2CC4}"/>
                </a:ext>
              </a:extLst>
            </p:cNvPr>
            <p:cNvSpPr/>
            <p:nvPr/>
          </p:nvSpPr>
          <p:spPr>
            <a:xfrm>
              <a:off x="1515263" y="3763469"/>
              <a:ext cx="267301" cy="1009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순서도: 지연 4">
              <a:extLst>
                <a:ext uri="{FF2B5EF4-FFF2-40B4-BE49-F238E27FC236}">
                  <a16:creationId xmlns:a16="http://schemas.microsoft.com/office/drawing/2014/main" id="{F42B5CA4-D351-6FDD-DB82-D3FDA5DB8162}"/>
                </a:ext>
              </a:extLst>
            </p:cNvPr>
            <p:cNvSpPr/>
            <p:nvPr/>
          </p:nvSpPr>
          <p:spPr>
            <a:xfrm>
              <a:off x="4348970" y="3746920"/>
              <a:ext cx="1153756" cy="100965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CF96CD-6AAF-E914-C4AD-C7E15C59E1F3}"/>
                </a:ext>
              </a:extLst>
            </p:cNvPr>
            <p:cNvSpPr txBox="1"/>
            <p:nvPr/>
          </p:nvSpPr>
          <p:spPr>
            <a:xfrm>
              <a:off x="1487679" y="4319677"/>
              <a:ext cx="2688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0 1 1 1 0 1 1 (6/8)</a:t>
              </a:r>
              <a:endParaRPr lang="ko-KR" altLang="en-US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73FCA-3565-2C0B-C22E-535A8A0695AB}"/>
                </a:ext>
              </a:extLst>
            </p:cNvPr>
            <p:cNvSpPr txBox="1"/>
            <p:nvPr/>
          </p:nvSpPr>
          <p:spPr>
            <a:xfrm>
              <a:off x="1487679" y="3814481"/>
              <a:ext cx="2688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0 1 0 0 1 1 0 (4/8)</a:t>
              </a:r>
              <a:endParaRPr lang="ko-KR" altLang="en-US" sz="2000" b="1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86CC20-C3AD-0949-C620-8AEF50B4BDEA}"/>
                </a:ext>
              </a:extLst>
            </p:cNvPr>
            <p:cNvCxnSpPr>
              <a:cxnSpLocks/>
            </p:cNvCxnSpPr>
            <p:nvPr/>
          </p:nvCxnSpPr>
          <p:spPr>
            <a:xfrm>
              <a:off x="3742270" y="3999147"/>
              <a:ext cx="6060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1EBA706-7CD8-E431-BDDF-06131806F60B}"/>
                </a:ext>
              </a:extLst>
            </p:cNvPr>
            <p:cNvCxnSpPr>
              <a:cxnSpLocks/>
            </p:cNvCxnSpPr>
            <p:nvPr/>
          </p:nvCxnSpPr>
          <p:spPr>
            <a:xfrm>
              <a:off x="3748315" y="4504343"/>
              <a:ext cx="6060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F84A4C-E2FE-1126-E4F0-03ED913CF1E0}"/>
                </a:ext>
              </a:extLst>
            </p:cNvPr>
            <p:cNvSpPr txBox="1"/>
            <p:nvPr/>
          </p:nvSpPr>
          <p:spPr>
            <a:xfrm>
              <a:off x="6063678" y="4067079"/>
              <a:ext cx="2688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0 1 0 0 0 1 0 (3/8)</a:t>
              </a:r>
              <a:endParaRPr lang="ko-KR" altLang="en-US" sz="2000" b="1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5B640E6-64E4-05C9-C571-AB0E45840CA5}"/>
                </a:ext>
              </a:extLst>
            </p:cNvPr>
            <p:cNvCxnSpPr>
              <a:cxnSpLocks/>
            </p:cNvCxnSpPr>
            <p:nvPr/>
          </p:nvCxnSpPr>
          <p:spPr>
            <a:xfrm>
              <a:off x="5502726" y="4251745"/>
              <a:ext cx="537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E57309-1BB3-533D-60D5-D2C50EFAAD22}"/>
              </a:ext>
            </a:extLst>
          </p:cNvPr>
          <p:cNvSpPr txBox="1"/>
          <p:nvPr/>
        </p:nvSpPr>
        <p:spPr>
          <a:xfrm>
            <a:off x="171417" y="1172422"/>
            <a:ext cx="25186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100</a:t>
            </a:r>
            <a:r>
              <a:rPr lang="en-US" altLang="ko-KR" sz="1600" b="1" dirty="0"/>
              <a:t>(2)</a:t>
            </a:r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2600" b="1" dirty="0"/>
              <a:t>110</a:t>
            </a:r>
            <a:r>
              <a:rPr lang="en-US" altLang="ko-KR" sz="1600" b="1" dirty="0"/>
              <a:t>(2) </a:t>
            </a:r>
            <a:r>
              <a:rPr lang="en-US" altLang="ko-KR" sz="2600" b="1" dirty="0"/>
              <a:t>= ?</a:t>
            </a:r>
            <a:endParaRPr lang="ko-KR" altLang="en-US" sz="26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798175-7216-4FCE-0B80-DA9AD76BBD3D}"/>
              </a:ext>
            </a:extLst>
          </p:cNvPr>
          <p:cNvGrpSpPr/>
          <p:nvPr/>
        </p:nvGrpSpPr>
        <p:grpSpPr>
          <a:xfrm>
            <a:off x="1017407" y="1769698"/>
            <a:ext cx="7585492" cy="1379740"/>
            <a:chOff x="1655676" y="1038709"/>
            <a:chExt cx="7585492" cy="13797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1A5C49-85C8-DE25-2C4D-6D3D00B4D1B5}"/>
                </a:ext>
              </a:extLst>
            </p:cNvPr>
            <p:cNvSpPr/>
            <p:nvPr/>
          </p:nvSpPr>
          <p:spPr>
            <a:xfrm>
              <a:off x="5506745" y="2003321"/>
              <a:ext cx="3527081" cy="411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616987-EF04-3E64-B8D5-1E3E5F90DCAF}"/>
                </a:ext>
              </a:extLst>
            </p:cNvPr>
            <p:cNvSpPr/>
            <p:nvPr/>
          </p:nvSpPr>
          <p:spPr>
            <a:xfrm>
              <a:off x="1674929" y="2007066"/>
              <a:ext cx="3542473" cy="407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D08C2C-BE43-E683-DC7A-0270D2DAAC6A}"/>
                </a:ext>
              </a:extLst>
            </p:cNvPr>
            <p:cNvSpPr txBox="1"/>
            <p:nvPr/>
          </p:nvSpPr>
          <p:spPr>
            <a:xfrm>
              <a:off x="1655676" y="1482357"/>
              <a:ext cx="37417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Random:   2 6 1 7 4 2 1 5</a:t>
              </a:r>
              <a:endParaRPr lang="ko-KR" altLang="en-US" sz="2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D92A4C-D04D-D4C2-AF7F-811D88CB0F3F}"/>
                </a:ext>
              </a:extLst>
            </p:cNvPr>
            <p:cNvSpPr txBox="1"/>
            <p:nvPr/>
          </p:nvSpPr>
          <p:spPr>
            <a:xfrm>
              <a:off x="1655676" y="1038709"/>
              <a:ext cx="20941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Binary:      4 </a:t>
              </a:r>
              <a:endParaRPr lang="ko-KR" altLang="en-US" sz="2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DAEC13-374F-2A7C-2E6E-AC1963B9BC63}"/>
                </a:ext>
              </a:extLst>
            </p:cNvPr>
            <p:cNvSpPr txBox="1"/>
            <p:nvPr/>
          </p:nvSpPr>
          <p:spPr>
            <a:xfrm>
              <a:off x="1655676" y="1926006"/>
              <a:ext cx="36322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Sequence: 1 0 1 0 0 1 1 0</a:t>
              </a:r>
              <a:endParaRPr lang="ko-KR" altLang="en-US" sz="2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430549-44DB-9C6E-CCA3-D74A76E48EC6}"/>
                </a:ext>
              </a:extLst>
            </p:cNvPr>
            <p:cNvSpPr txBox="1"/>
            <p:nvPr/>
          </p:nvSpPr>
          <p:spPr>
            <a:xfrm>
              <a:off x="5499423" y="1482358"/>
              <a:ext cx="36322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Random:   5 7 4 1 3 6 2 1</a:t>
              </a:r>
              <a:endParaRPr lang="ko-KR" altLang="en-US" sz="2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FDC87-9CA1-9956-0653-8169D204A94B}"/>
                </a:ext>
              </a:extLst>
            </p:cNvPr>
            <p:cNvSpPr txBox="1"/>
            <p:nvPr/>
          </p:nvSpPr>
          <p:spPr>
            <a:xfrm>
              <a:off x="5499423" y="1038709"/>
              <a:ext cx="20941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Binary:      6 </a:t>
              </a:r>
              <a:endParaRPr lang="ko-KR" altLang="en-US" sz="2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1C91C6-1CA4-52EF-07E3-B0654B16E636}"/>
                </a:ext>
              </a:extLst>
            </p:cNvPr>
            <p:cNvSpPr txBox="1"/>
            <p:nvPr/>
          </p:nvSpPr>
          <p:spPr>
            <a:xfrm>
              <a:off x="5499423" y="1926006"/>
              <a:ext cx="37417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Sequence: 1 0 1 1 1 0 1 1</a:t>
              </a:r>
              <a:endParaRPr lang="ko-KR" altLang="en-US" sz="26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5F7805-A9BA-875F-A277-8AA3579D102C}"/>
                </a:ext>
              </a:extLst>
            </p:cNvPr>
            <p:cNvSpPr/>
            <p:nvPr/>
          </p:nvSpPr>
          <p:spPr>
            <a:xfrm>
              <a:off x="3169944" y="1152801"/>
              <a:ext cx="219430" cy="8227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4D4AF0-381C-B631-0583-687F0BDA2774}"/>
                </a:ext>
              </a:extLst>
            </p:cNvPr>
            <p:cNvSpPr/>
            <p:nvPr/>
          </p:nvSpPr>
          <p:spPr>
            <a:xfrm>
              <a:off x="7014197" y="1152034"/>
              <a:ext cx="219430" cy="8227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5">
            <a:extLst>
              <a:ext uri="{FF2B5EF4-FFF2-40B4-BE49-F238E27FC236}">
                <a16:creationId xmlns:a16="http://schemas.microsoft.com/office/drawing/2014/main" id="{A754F20A-D7AB-3E6B-ADBA-37FEE7E7B732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E4EF05-8E0C-8566-A4F9-402E7BFA17FD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46782A62-7B85-0176-DB5C-AC5109F0195A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F20AC797-F26A-462E-E859-BA875C7AFC29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16306E17-A0DA-92E1-13A3-85A7BE285545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508D4DE-A1A6-9C64-0167-72B25559CACA}"/>
              </a:ext>
            </a:extLst>
          </p:cNvPr>
          <p:cNvSpPr txBox="1"/>
          <p:nvPr/>
        </p:nvSpPr>
        <p:spPr>
          <a:xfrm>
            <a:off x="2158201" y="3204543"/>
            <a:ext cx="135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= 4/8</a:t>
            </a:r>
            <a:endParaRPr lang="ko-KR" altLang="en-US" sz="2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169C68-2A5C-40B3-650B-B7C2D3C5CE17}"/>
              </a:ext>
            </a:extLst>
          </p:cNvPr>
          <p:cNvSpPr txBox="1"/>
          <p:nvPr/>
        </p:nvSpPr>
        <p:spPr>
          <a:xfrm>
            <a:off x="6279927" y="3171333"/>
            <a:ext cx="135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= 6/8</a:t>
            </a:r>
            <a:endParaRPr lang="ko-KR" altLang="en-US" sz="2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DF5C4-34C9-4420-C783-84A32353AD3C}"/>
              </a:ext>
            </a:extLst>
          </p:cNvPr>
          <p:cNvSpPr txBox="1"/>
          <p:nvPr/>
        </p:nvSpPr>
        <p:spPr>
          <a:xfrm>
            <a:off x="2386160" y="5384829"/>
            <a:ext cx="4371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 b="1"/>
            </a:lvl1pPr>
          </a:lstStyle>
          <a:p>
            <a:pPr algn="ctr"/>
            <a:r>
              <a:rPr lang="en-US" altLang="ko-KR" dirty="0"/>
              <a:t>(4/8) ⅹ(6/8) = (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dirty="0"/>
              <a:t>*8)/(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altLang="ko-KR" dirty="0"/>
              <a:t>*8)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2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1CB90716-A028-58BA-F31A-7723B4735B7A}"/>
              </a:ext>
            </a:extLst>
          </p:cNvPr>
          <p:cNvSpPr/>
          <p:nvPr/>
        </p:nvSpPr>
        <p:spPr>
          <a:xfrm>
            <a:off x="918446" y="4048194"/>
            <a:ext cx="348334" cy="502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9FCDC7-BE57-145E-3B82-7FC17B0CFF07}"/>
              </a:ext>
            </a:extLst>
          </p:cNvPr>
          <p:cNvSpPr/>
          <p:nvPr/>
        </p:nvSpPr>
        <p:spPr>
          <a:xfrm>
            <a:off x="6145833" y="4389253"/>
            <a:ext cx="348334" cy="502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1233F5-5105-1550-AB42-C45E8D70C051}"/>
              </a:ext>
            </a:extLst>
          </p:cNvPr>
          <p:cNvSpPr/>
          <p:nvPr/>
        </p:nvSpPr>
        <p:spPr>
          <a:xfrm>
            <a:off x="3647875" y="3146418"/>
            <a:ext cx="348334" cy="502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9FF183-7F1A-3B41-873F-3BB7744182A8}"/>
              </a:ext>
            </a:extLst>
          </p:cNvPr>
          <p:cNvSpPr/>
          <p:nvPr/>
        </p:nvSpPr>
        <p:spPr>
          <a:xfrm>
            <a:off x="665566" y="4939194"/>
            <a:ext cx="348334" cy="5025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B800CE6-CEB3-44C1-ADF1-AD56AA66FFC2}"/>
              </a:ext>
            </a:extLst>
          </p:cNvPr>
          <p:cNvSpPr/>
          <p:nvPr/>
        </p:nvSpPr>
        <p:spPr>
          <a:xfrm>
            <a:off x="5907258" y="4389253"/>
            <a:ext cx="348334" cy="5025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70BB3BB-ED09-A38D-EB1C-5D74183326EF}"/>
              </a:ext>
            </a:extLst>
          </p:cNvPr>
          <p:cNvSpPr/>
          <p:nvPr/>
        </p:nvSpPr>
        <p:spPr>
          <a:xfrm>
            <a:off x="3395574" y="3146418"/>
            <a:ext cx="348334" cy="5025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5">
            <a:extLst>
              <a:ext uri="{FF2B5EF4-FFF2-40B4-BE49-F238E27FC236}">
                <a16:creationId xmlns:a16="http://schemas.microsoft.com/office/drawing/2014/main" id="{D13BC5E6-507F-FECB-D1A4-593EA7F3F1B8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3F371F-FFBA-5CCB-6607-15758BD4B69E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D307642D-352A-1A2B-6C18-723FE946583A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8602DC1A-A81E-C338-D2DF-85BFA29C1514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E5742164-42C5-0F31-F89B-9916339F9F4C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D4145E-2E17-3F3E-439E-8F8049A27D69}"/>
              </a:ext>
            </a:extLst>
          </p:cNvPr>
          <p:cNvGrpSpPr/>
          <p:nvPr/>
        </p:nvGrpSpPr>
        <p:grpSpPr>
          <a:xfrm>
            <a:off x="665566" y="3130724"/>
            <a:ext cx="8565736" cy="2523069"/>
            <a:chOff x="6571768" y="2493114"/>
            <a:chExt cx="8565736" cy="25230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DF0FF2-A15A-5D76-6A45-F10D59473397}"/>
                </a:ext>
              </a:extLst>
            </p:cNvPr>
            <p:cNvSpPr txBox="1"/>
            <p:nvPr/>
          </p:nvSpPr>
          <p:spPr>
            <a:xfrm>
              <a:off x="6571768" y="4303480"/>
              <a:ext cx="27769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1 1 1 1 1 0 1 1 (7/8)</a:t>
              </a:r>
              <a:endParaRPr lang="ko-KR" altLang="en-US" sz="2600" b="1" dirty="0"/>
            </a:p>
          </p:txBody>
        </p:sp>
        <p:sp>
          <p:nvSpPr>
            <p:cNvPr id="14" name="사다리꼴 13">
              <a:extLst>
                <a:ext uri="{FF2B5EF4-FFF2-40B4-BE49-F238E27FC236}">
                  <a16:creationId xmlns:a16="http://schemas.microsoft.com/office/drawing/2014/main" id="{20D2C124-CDF6-FE89-2DE8-A6196069C929}"/>
                </a:ext>
              </a:extLst>
            </p:cNvPr>
            <p:cNvSpPr/>
            <p:nvPr/>
          </p:nvSpPr>
          <p:spPr>
            <a:xfrm rot="5400000">
              <a:off x="9853284" y="3593199"/>
              <a:ext cx="2020483" cy="825485"/>
            </a:xfrm>
            <a:prstGeom prst="trapezoid">
              <a:avLst>
                <a:gd name="adj" fmla="val 64216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891F3-5364-C255-B2CD-A4B08CC17B2A}"/>
                </a:ext>
              </a:extLst>
            </p:cNvPr>
            <p:cNvSpPr txBox="1"/>
            <p:nvPr/>
          </p:nvSpPr>
          <p:spPr>
            <a:xfrm>
              <a:off x="6571768" y="3401000"/>
              <a:ext cx="36518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0 0 1 0 0 1 1 0 (3/8)</a:t>
              </a:r>
              <a:endParaRPr lang="ko-KR" altLang="en-US" sz="2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19BD2-1D8F-8667-F018-4842D6BFA7BA}"/>
                </a:ext>
              </a:extLst>
            </p:cNvPr>
            <p:cNvSpPr txBox="1"/>
            <p:nvPr/>
          </p:nvSpPr>
          <p:spPr>
            <a:xfrm>
              <a:off x="9301776" y="2493114"/>
              <a:ext cx="33608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1 0 1 1 0 0 1 0 (4/8)</a:t>
              </a:r>
              <a:endParaRPr lang="ko-KR" altLang="en-US" sz="2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EEEA1B-B791-25A8-68BF-47A010A2FBF9}"/>
                </a:ext>
              </a:extLst>
            </p:cNvPr>
            <p:cNvSpPr txBox="1"/>
            <p:nvPr/>
          </p:nvSpPr>
          <p:spPr>
            <a:xfrm>
              <a:off x="11813460" y="3775108"/>
              <a:ext cx="33240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1 0 1 1 0 1 1 0 (5/8)</a:t>
              </a:r>
              <a:endParaRPr lang="ko-KR" altLang="en-US" sz="2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0FAE84-F0F6-A1EB-A9D5-E9A72C4700B2}"/>
                </a:ext>
              </a:extLst>
            </p:cNvPr>
            <p:cNvSpPr txBox="1"/>
            <p:nvPr/>
          </p:nvSpPr>
          <p:spPr>
            <a:xfrm>
              <a:off x="10531873" y="3410196"/>
              <a:ext cx="3316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0</a:t>
              </a:r>
            </a:p>
            <a:p>
              <a:endParaRPr lang="en-US" altLang="ko-KR" sz="2600" b="1" dirty="0"/>
            </a:p>
            <a:p>
              <a:r>
                <a:rPr lang="en-US" altLang="ko-KR" sz="2600" b="1" dirty="0"/>
                <a:t>1</a:t>
              </a:r>
              <a:endParaRPr lang="ko-KR" altLang="en-US" sz="2600" b="1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5EDCFC-A37E-5551-66EE-E0418844D05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H="1">
              <a:off x="10863525" y="2995699"/>
              <a:ext cx="1" cy="265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0E92A34-240A-CC16-13DE-AB4D5A6BFA43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>
              <a:off x="11276268" y="4005942"/>
              <a:ext cx="537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9BB72D9-4BB1-D274-2D30-FA2E8C714C4E}"/>
                </a:ext>
              </a:extLst>
            </p:cNvPr>
            <p:cNvCxnSpPr>
              <a:cxnSpLocks/>
            </p:cNvCxnSpPr>
            <p:nvPr/>
          </p:nvCxnSpPr>
          <p:spPr>
            <a:xfrm>
              <a:off x="9357672" y="3574081"/>
              <a:ext cx="1093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1A5D942-CF1E-F1CB-8CFF-2DC8C7255AE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9348681" y="4463742"/>
              <a:ext cx="11074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7C3EDF-C93B-B6D9-2760-5E86989CAFD5}"/>
              </a:ext>
            </a:extLst>
          </p:cNvPr>
          <p:cNvSpPr txBox="1"/>
          <p:nvPr/>
        </p:nvSpPr>
        <p:spPr>
          <a:xfrm>
            <a:off x="171417" y="1050091"/>
            <a:ext cx="25186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010</a:t>
            </a:r>
            <a:r>
              <a:rPr lang="en-US" altLang="ko-KR" sz="1600" b="1" dirty="0"/>
              <a:t>(2)</a:t>
            </a:r>
            <a:r>
              <a:rPr lang="en-US" altLang="ko-KR" sz="2600" b="1" dirty="0"/>
              <a:t> + 101</a:t>
            </a:r>
            <a:r>
              <a:rPr lang="en-US" altLang="ko-KR" sz="1600" b="1" dirty="0"/>
              <a:t>(2) </a:t>
            </a:r>
            <a:r>
              <a:rPr lang="en-US" altLang="ko-KR" sz="2600" b="1" dirty="0"/>
              <a:t>= ?</a:t>
            </a:r>
            <a:endParaRPr lang="ko-KR" altLang="en-US" sz="26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92BE3E-B94B-91B0-D987-B2A3078E10C8}"/>
              </a:ext>
            </a:extLst>
          </p:cNvPr>
          <p:cNvGrpSpPr/>
          <p:nvPr/>
        </p:nvGrpSpPr>
        <p:grpSpPr>
          <a:xfrm>
            <a:off x="1017407" y="1594435"/>
            <a:ext cx="7585492" cy="1379740"/>
            <a:chOff x="1655676" y="1038709"/>
            <a:chExt cx="7585492" cy="137974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5AC2D4B-3EA2-B295-0B7F-BA35A266F534}"/>
                </a:ext>
              </a:extLst>
            </p:cNvPr>
            <p:cNvSpPr/>
            <p:nvPr/>
          </p:nvSpPr>
          <p:spPr>
            <a:xfrm>
              <a:off x="5506745" y="2003321"/>
              <a:ext cx="3527081" cy="411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D1E28E-DC41-060F-F39F-383D8ED3B2BA}"/>
                </a:ext>
              </a:extLst>
            </p:cNvPr>
            <p:cNvSpPr/>
            <p:nvPr/>
          </p:nvSpPr>
          <p:spPr>
            <a:xfrm>
              <a:off x="1674929" y="2007066"/>
              <a:ext cx="3542473" cy="407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F40429-2C80-9007-E346-47DF071EBC70}"/>
                </a:ext>
              </a:extLst>
            </p:cNvPr>
            <p:cNvSpPr txBox="1"/>
            <p:nvPr/>
          </p:nvSpPr>
          <p:spPr>
            <a:xfrm>
              <a:off x="1655676" y="1482357"/>
              <a:ext cx="37417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Random:   5 6 1 7 4 2 1 3</a:t>
              </a:r>
              <a:endParaRPr lang="ko-KR" altLang="en-US" sz="2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BB1A6E-BD7A-1C19-FB00-1C32C0D6DEAD}"/>
                </a:ext>
              </a:extLst>
            </p:cNvPr>
            <p:cNvSpPr txBox="1"/>
            <p:nvPr/>
          </p:nvSpPr>
          <p:spPr>
            <a:xfrm>
              <a:off x="1655676" y="1038709"/>
              <a:ext cx="20941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Binary:      3 </a:t>
              </a:r>
              <a:endParaRPr lang="ko-KR" altLang="en-US" sz="2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629A93-4F61-A740-9399-B33F574DB31C}"/>
                </a:ext>
              </a:extLst>
            </p:cNvPr>
            <p:cNvSpPr txBox="1"/>
            <p:nvPr/>
          </p:nvSpPr>
          <p:spPr>
            <a:xfrm>
              <a:off x="1655676" y="1926006"/>
              <a:ext cx="36322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Sequence: 0 0 1 0 0 1 1 0</a:t>
              </a:r>
              <a:endParaRPr lang="ko-KR" altLang="en-US" sz="2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C1AC19-3157-31E8-47E4-85765A96AF79}"/>
                </a:ext>
              </a:extLst>
            </p:cNvPr>
            <p:cNvSpPr txBox="1"/>
            <p:nvPr/>
          </p:nvSpPr>
          <p:spPr>
            <a:xfrm>
              <a:off x="5499423" y="1482358"/>
              <a:ext cx="36322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Random:   6 2 4 1 3 7 5 1</a:t>
              </a:r>
              <a:endParaRPr lang="ko-KR" altLang="en-US" sz="2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A136A5-6B22-6D73-2E82-8014E39A6BD0}"/>
                </a:ext>
              </a:extLst>
            </p:cNvPr>
            <p:cNvSpPr txBox="1"/>
            <p:nvPr/>
          </p:nvSpPr>
          <p:spPr>
            <a:xfrm>
              <a:off x="5499423" y="1038709"/>
              <a:ext cx="20941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Binary:      7 </a:t>
              </a:r>
              <a:endParaRPr lang="ko-KR" altLang="en-US" sz="2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A3A99D-C797-FC70-D676-61E5406D008A}"/>
                </a:ext>
              </a:extLst>
            </p:cNvPr>
            <p:cNvSpPr txBox="1"/>
            <p:nvPr/>
          </p:nvSpPr>
          <p:spPr>
            <a:xfrm>
              <a:off x="5499423" y="1926006"/>
              <a:ext cx="37417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/>
                <a:t>Sequence: 1 1 1 1 1 0 1 1</a:t>
              </a:r>
              <a:endParaRPr lang="ko-KR" altLang="en-US" sz="26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E51F840-40F9-038A-3DD4-9FBB41AC074C}"/>
                </a:ext>
              </a:extLst>
            </p:cNvPr>
            <p:cNvSpPr/>
            <p:nvPr/>
          </p:nvSpPr>
          <p:spPr>
            <a:xfrm>
              <a:off x="3169944" y="1152801"/>
              <a:ext cx="219430" cy="8227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25E165-99F0-E9B4-44AF-FC2710EF9922}"/>
                </a:ext>
              </a:extLst>
            </p:cNvPr>
            <p:cNvSpPr/>
            <p:nvPr/>
          </p:nvSpPr>
          <p:spPr>
            <a:xfrm>
              <a:off x="7014197" y="1152034"/>
              <a:ext cx="219430" cy="8227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F51000E-77EC-18DC-9F60-8230830E5068}"/>
              </a:ext>
            </a:extLst>
          </p:cNvPr>
          <p:cNvSpPr txBox="1"/>
          <p:nvPr/>
        </p:nvSpPr>
        <p:spPr>
          <a:xfrm>
            <a:off x="3258926" y="5744869"/>
            <a:ext cx="3175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4/8 (3/8 + 7/8) = </a:t>
            </a:r>
            <a:r>
              <a:rPr lang="en-US" altLang="ko-KR" sz="26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-KR" sz="2600" b="1" dirty="0"/>
              <a:t>/8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6499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2650CE7E-A600-B152-E033-75F5F2225E59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379B8F-2C6E-1D64-4B5A-D1A2C48BCACD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27E1B3BB-5F2D-180C-B5E4-1C4E3EC12B42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38A7BA72-472B-81AE-0E50-125480DE54A0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38C375F-1ED0-9A4B-7FDA-EDC79F8093FE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EFFA5-A631-15B2-79AF-709388F0CFD9}"/>
              </a:ext>
            </a:extLst>
          </p:cNvPr>
          <p:cNvSpPr/>
          <p:nvPr/>
        </p:nvSpPr>
        <p:spPr>
          <a:xfrm>
            <a:off x="3074874" y="5238806"/>
            <a:ext cx="787461" cy="1009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4E35CA-143D-6740-4050-9DDBA4D8EAEA}"/>
              </a:ext>
            </a:extLst>
          </p:cNvPr>
          <p:cNvSpPr/>
          <p:nvPr/>
        </p:nvSpPr>
        <p:spPr>
          <a:xfrm>
            <a:off x="2697684" y="3893098"/>
            <a:ext cx="267301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5C9EE-95B5-0E15-45D6-7B2E3B913C75}"/>
              </a:ext>
            </a:extLst>
          </p:cNvPr>
          <p:cNvSpPr/>
          <p:nvPr/>
        </p:nvSpPr>
        <p:spPr>
          <a:xfrm>
            <a:off x="3434914" y="3893098"/>
            <a:ext cx="267301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4D721-AD62-D59D-AE23-77B1B6529217}"/>
              </a:ext>
            </a:extLst>
          </p:cNvPr>
          <p:cNvSpPr/>
          <p:nvPr/>
        </p:nvSpPr>
        <p:spPr>
          <a:xfrm>
            <a:off x="2325612" y="3893098"/>
            <a:ext cx="267301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444B9953-E185-9B8E-2AA3-7D8ED9A3D60B}"/>
              </a:ext>
            </a:extLst>
          </p:cNvPr>
          <p:cNvSpPr/>
          <p:nvPr/>
        </p:nvSpPr>
        <p:spPr>
          <a:xfrm>
            <a:off x="5049726" y="3876549"/>
            <a:ext cx="1153756" cy="100965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2490C-C455-DA52-0C9D-9F9DF87460CA}"/>
              </a:ext>
            </a:extLst>
          </p:cNvPr>
          <p:cNvSpPr txBox="1"/>
          <p:nvPr/>
        </p:nvSpPr>
        <p:spPr>
          <a:xfrm>
            <a:off x="2298028" y="4449306"/>
            <a:ext cx="268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 0 1 1 1 0 1 1 (6/8)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A58FF-1AB2-69AB-6777-9EC00BF8B9F4}"/>
              </a:ext>
            </a:extLst>
          </p:cNvPr>
          <p:cNvSpPr txBox="1"/>
          <p:nvPr/>
        </p:nvSpPr>
        <p:spPr>
          <a:xfrm>
            <a:off x="2298028" y="3944110"/>
            <a:ext cx="268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 0 1 0 0 1 1 0 (4/8)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4720CA-5C45-6B61-F245-85BD9827B449}"/>
              </a:ext>
            </a:extLst>
          </p:cNvPr>
          <p:cNvCxnSpPr>
            <a:cxnSpLocks/>
          </p:cNvCxnSpPr>
          <p:nvPr/>
        </p:nvCxnSpPr>
        <p:spPr>
          <a:xfrm>
            <a:off x="4443026" y="4128776"/>
            <a:ext cx="6060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33CE06-7401-8B64-11C9-DB9864843A5E}"/>
              </a:ext>
            </a:extLst>
          </p:cNvPr>
          <p:cNvCxnSpPr>
            <a:cxnSpLocks/>
          </p:cNvCxnSpPr>
          <p:nvPr/>
        </p:nvCxnSpPr>
        <p:spPr>
          <a:xfrm>
            <a:off x="4449071" y="4633972"/>
            <a:ext cx="6060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2BF16-FC6B-ABE8-2DC3-F77580056BA0}"/>
              </a:ext>
            </a:extLst>
          </p:cNvPr>
          <p:cNvSpPr txBox="1"/>
          <p:nvPr/>
        </p:nvSpPr>
        <p:spPr>
          <a:xfrm>
            <a:off x="6764434" y="4196708"/>
            <a:ext cx="22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 0 1 0 0 0 1 0 (3/8)</a:t>
            </a:r>
            <a:endParaRPr lang="ko-KR" altLang="en-US" sz="20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D002720-9848-3B20-346D-55217F523304}"/>
              </a:ext>
            </a:extLst>
          </p:cNvPr>
          <p:cNvCxnSpPr>
            <a:cxnSpLocks/>
          </p:cNvCxnSpPr>
          <p:nvPr/>
        </p:nvCxnSpPr>
        <p:spPr>
          <a:xfrm>
            <a:off x="6203482" y="4381374"/>
            <a:ext cx="537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C1B99205-8F55-D871-3989-D40541DB5833}"/>
              </a:ext>
            </a:extLst>
          </p:cNvPr>
          <p:cNvSpPr/>
          <p:nvPr/>
        </p:nvSpPr>
        <p:spPr>
          <a:xfrm>
            <a:off x="5049726" y="5208697"/>
            <a:ext cx="1153756" cy="100965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6D8369-6416-126D-F04B-62B33053071A}"/>
              </a:ext>
            </a:extLst>
          </p:cNvPr>
          <p:cNvSpPr txBox="1"/>
          <p:nvPr/>
        </p:nvSpPr>
        <p:spPr>
          <a:xfrm>
            <a:off x="2298028" y="5781454"/>
            <a:ext cx="268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 0 1 1 1 1 1 1 (6/8)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5E5DD-A448-309E-A999-214066BE51FD}"/>
              </a:ext>
            </a:extLst>
          </p:cNvPr>
          <p:cNvSpPr txBox="1"/>
          <p:nvPr/>
        </p:nvSpPr>
        <p:spPr>
          <a:xfrm>
            <a:off x="2298028" y="5276258"/>
            <a:ext cx="268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 0 0 0 1 1 1 1 (4/8)</a:t>
            </a:r>
            <a:endParaRPr lang="ko-KR" altLang="en-US" sz="2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35123D-04FD-947C-1615-8AC91D97CF6E}"/>
              </a:ext>
            </a:extLst>
          </p:cNvPr>
          <p:cNvCxnSpPr>
            <a:cxnSpLocks/>
          </p:cNvCxnSpPr>
          <p:nvPr/>
        </p:nvCxnSpPr>
        <p:spPr>
          <a:xfrm>
            <a:off x="4443026" y="5460924"/>
            <a:ext cx="6060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03583C-3EE6-7EC0-30F3-B7AAD5B217C2}"/>
              </a:ext>
            </a:extLst>
          </p:cNvPr>
          <p:cNvCxnSpPr>
            <a:cxnSpLocks/>
          </p:cNvCxnSpPr>
          <p:nvPr/>
        </p:nvCxnSpPr>
        <p:spPr>
          <a:xfrm>
            <a:off x="4449071" y="5966120"/>
            <a:ext cx="6060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D3D68A-2574-6922-28AC-96C82A9AE762}"/>
              </a:ext>
            </a:extLst>
          </p:cNvPr>
          <p:cNvSpPr txBox="1"/>
          <p:nvPr/>
        </p:nvSpPr>
        <p:spPr>
          <a:xfrm>
            <a:off x="6764435" y="5528856"/>
            <a:ext cx="225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 0 0 0 1 1 1 1 (4/8)</a:t>
            </a:r>
            <a:endParaRPr lang="ko-KR" altLang="en-US" sz="20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5E4478-0DDF-73DB-9737-20CC3BB12071}"/>
              </a:ext>
            </a:extLst>
          </p:cNvPr>
          <p:cNvCxnSpPr>
            <a:cxnSpLocks/>
          </p:cNvCxnSpPr>
          <p:nvPr/>
        </p:nvCxnSpPr>
        <p:spPr>
          <a:xfrm>
            <a:off x="6203482" y="5713522"/>
            <a:ext cx="537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869EDC-A60C-B746-2B99-E792C6462930}"/>
              </a:ext>
            </a:extLst>
          </p:cNvPr>
          <p:cNvSpPr txBox="1"/>
          <p:nvPr/>
        </p:nvSpPr>
        <p:spPr>
          <a:xfrm>
            <a:off x="-144523" y="5436513"/>
            <a:ext cx="271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Low performance</a:t>
            </a:r>
          </a:p>
          <a:p>
            <a:pPr algn="ctr"/>
            <a:r>
              <a:rPr lang="en-US" altLang="ko-KR" sz="1600" b="1" dirty="0"/>
              <a:t>Random number generator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5127A-9FEC-50D6-DD48-34A8553CC44E}"/>
              </a:ext>
            </a:extLst>
          </p:cNvPr>
          <p:cNvSpPr txBox="1"/>
          <p:nvPr/>
        </p:nvSpPr>
        <p:spPr>
          <a:xfrm>
            <a:off x="-144524" y="4259183"/>
            <a:ext cx="2715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Ideal case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5D3BA-3DD4-7608-7B59-C274D7BE209D}"/>
              </a:ext>
            </a:extLst>
          </p:cNvPr>
          <p:cNvSpPr txBox="1"/>
          <p:nvPr/>
        </p:nvSpPr>
        <p:spPr>
          <a:xfrm>
            <a:off x="323528" y="980728"/>
            <a:ext cx="7814692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Relative between randomness and performance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1962B-3422-E77A-5998-CC751970CC3F}"/>
              </a:ext>
            </a:extLst>
          </p:cNvPr>
          <p:cNvSpPr txBox="1"/>
          <p:nvPr/>
        </p:nvSpPr>
        <p:spPr>
          <a:xfrm>
            <a:off x="377534" y="1453533"/>
            <a:ext cx="473817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(1) Distribution of random number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D94FB-0D49-27AF-0875-B1C88FD9FB68}"/>
              </a:ext>
            </a:extLst>
          </p:cNvPr>
          <p:cNvSpPr txBox="1"/>
          <p:nvPr/>
        </p:nvSpPr>
        <p:spPr>
          <a:xfrm>
            <a:off x="308392" y="3356992"/>
            <a:ext cx="4011580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(2) Dependent case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1B2AC-37C6-A87F-A273-FC6CE102B969}"/>
              </a:ext>
            </a:extLst>
          </p:cNvPr>
          <p:cNvSpPr/>
          <p:nvPr/>
        </p:nvSpPr>
        <p:spPr>
          <a:xfrm>
            <a:off x="4978037" y="2761844"/>
            <a:ext cx="3527081" cy="41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9B21A2-7B70-A5E9-683A-3EDA9D267213}"/>
              </a:ext>
            </a:extLst>
          </p:cNvPr>
          <p:cNvSpPr/>
          <p:nvPr/>
        </p:nvSpPr>
        <p:spPr>
          <a:xfrm>
            <a:off x="594809" y="2765589"/>
            <a:ext cx="3542473" cy="40763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C0B66-C9DE-0E40-1304-CEEB3FC18D18}"/>
              </a:ext>
            </a:extLst>
          </p:cNvPr>
          <p:cNvSpPr txBox="1"/>
          <p:nvPr/>
        </p:nvSpPr>
        <p:spPr>
          <a:xfrm>
            <a:off x="575556" y="2240880"/>
            <a:ext cx="37417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Random:   2 6 1 7 4 2 1 5</a:t>
            </a:r>
            <a:endParaRPr lang="ko-KR" altLang="en-US" sz="2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08681-2075-9FDC-726B-5DB8C7BBF115}"/>
              </a:ext>
            </a:extLst>
          </p:cNvPr>
          <p:cNvSpPr txBox="1"/>
          <p:nvPr/>
        </p:nvSpPr>
        <p:spPr>
          <a:xfrm>
            <a:off x="575556" y="1797232"/>
            <a:ext cx="2094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Binary:      4 </a:t>
            </a:r>
            <a:endParaRPr lang="ko-KR" alt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BB0DF6-71E7-FDA3-17B7-ECD16A0AC57A}"/>
              </a:ext>
            </a:extLst>
          </p:cNvPr>
          <p:cNvSpPr txBox="1"/>
          <p:nvPr/>
        </p:nvSpPr>
        <p:spPr>
          <a:xfrm>
            <a:off x="575556" y="2684529"/>
            <a:ext cx="36322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Sequence: 1 0 1 0 0 1 1 0</a:t>
            </a:r>
            <a:endParaRPr lang="ko-KR" altLang="en-US" sz="2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473BF-707A-BE26-A487-BD5330BF34A9}"/>
              </a:ext>
            </a:extLst>
          </p:cNvPr>
          <p:cNvSpPr txBox="1"/>
          <p:nvPr/>
        </p:nvSpPr>
        <p:spPr>
          <a:xfrm>
            <a:off x="4970715" y="2240881"/>
            <a:ext cx="36322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Random:   5 7 4 6 5 4 7 1</a:t>
            </a:r>
            <a:endParaRPr lang="ko-KR" altLang="en-US" sz="2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2D2E5-E3AA-7B52-36E3-2714BAA5BE52}"/>
              </a:ext>
            </a:extLst>
          </p:cNvPr>
          <p:cNvSpPr txBox="1"/>
          <p:nvPr/>
        </p:nvSpPr>
        <p:spPr>
          <a:xfrm>
            <a:off x="4970715" y="1797232"/>
            <a:ext cx="20941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Binary:      4 </a:t>
            </a:r>
            <a:endParaRPr lang="ko-KR" alt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7EFA3-4334-571D-0617-F1E8917ED33A}"/>
              </a:ext>
            </a:extLst>
          </p:cNvPr>
          <p:cNvSpPr txBox="1"/>
          <p:nvPr/>
        </p:nvSpPr>
        <p:spPr>
          <a:xfrm>
            <a:off x="4970715" y="2684529"/>
            <a:ext cx="37417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Sequence: 0 0 0 0 0 0 0 1</a:t>
            </a:r>
            <a:endParaRPr lang="ko-KR" altLang="en-US" sz="26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B50FB-CB4E-F050-508A-306D004E8752}"/>
              </a:ext>
            </a:extLst>
          </p:cNvPr>
          <p:cNvSpPr/>
          <p:nvPr/>
        </p:nvSpPr>
        <p:spPr>
          <a:xfrm>
            <a:off x="2089824" y="1911324"/>
            <a:ext cx="219430" cy="8227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820EC8-BBC7-4A48-FD7B-5527EFFBFD41}"/>
              </a:ext>
            </a:extLst>
          </p:cNvPr>
          <p:cNvSpPr/>
          <p:nvPr/>
        </p:nvSpPr>
        <p:spPr>
          <a:xfrm>
            <a:off x="6485489" y="1910557"/>
            <a:ext cx="219430" cy="822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053E15-A03A-05DE-E0B9-6F4CA3F9DDC0}"/>
              </a:ext>
            </a:extLst>
          </p:cNvPr>
          <p:cNvCxnSpPr>
            <a:cxnSpLocks/>
          </p:cNvCxnSpPr>
          <p:nvPr/>
        </p:nvCxnSpPr>
        <p:spPr>
          <a:xfrm>
            <a:off x="4190998" y="2487101"/>
            <a:ext cx="27299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DCA468-24F0-A429-1AF9-F46D868C17B6}"/>
              </a:ext>
            </a:extLst>
          </p:cNvPr>
          <p:cNvCxnSpPr>
            <a:cxnSpLocks/>
          </p:cNvCxnSpPr>
          <p:nvPr/>
        </p:nvCxnSpPr>
        <p:spPr>
          <a:xfrm>
            <a:off x="4190998" y="2967535"/>
            <a:ext cx="27299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4F83BD0-C68B-E937-5166-202D10D85609}"/>
              </a:ext>
            </a:extLst>
          </p:cNvPr>
          <p:cNvCxnSpPr>
            <a:cxnSpLocks/>
          </p:cNvCxnSpPr>
          <p:nvPr/>
        </p:nvCxnSpPr>
        <p:spPr>
          <a:xfrm>
            <a:off x="8559272" y="2487101"/>
            <a:ext cx="27299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A1700D-7F69-3C94-8453-3EBBE1BBE6F2}"/>
              </a:ext>
            </a:extLst>
          </p:cNvPr>
          <p:cNvCxnSpPr>
            <a:cxnSpLocks/>
          </p:cNvCxnSpPr>
          <p:nvPr/>
        </p:nvCxnSpPr>
        <p:spPr>
          <a:xfrm>
            <a:off x="8559272" y="2967535"/>
            <a:ext cx="27299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3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ster\Downloads\multistage_circui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09" y="1643050"/>
            <a:ext cx="8929782" cy="3738474"/>
          </a:xfrm>
          <a:prstGeom prst="rect">
            <a:avLst/>
          </a:prstGeom>
          <a:noFill/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2650CE7E-A600-B152-E033-75F5F2225E59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379B8F-2C6E-1D64-4B5A-D1A2C48BCACD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27E1B3BB-5F2D-180C-B5E4-1C4E3EC12B42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38A7BA72-472B-81AE-0E50-125480DE54A0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38C375F-1ED0-9A4B-7FDA-EDC79F8093FE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ster\Downloads\multistage_circu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64" y="737636"/>
            <a:ext cx="7715272" cy="5548884"/>
          </a:xfrm>
          <a:prstGeom prst="rect">
            <a:avLst/>
          </a:prstGeom>
          <a:noFill/>
        </p:spPr>
      </p:pic>
      <p:sp>
        <p:nvSpPr>
          <p:cNvPr id="3" name="제목 5">
            <a:extLst>
              <a:ext uri="{FF2B5EF4-FFF2-40B4-BE49-F238E27FC236}">
                <a16:creationId xmlns:a16="http://schemas.microsoft.com/office/drawing/2014/main" id="{2650CE7E-A600-B152-E033-75F5F2225E59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379B8F-2C6E-1D64-4B5A-D1A2C48BCACD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27E1B3BB-5F2D-180C-B5E4-1C4E3EC12B42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38A7BA72-472B-81AE-0E50-125480DE54A0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38C375F-1ED0-9A4B-7FDA-EDC79F8093FE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9">
            <a:extLst>
              <a:ext uri="{FF2B5EF4-FFF2-40B4-BE49-F238E27FC236}">
                <a16:creationId xmlns:a16="http://schemas.microsoft.com/office/drawing/2014/main" id="{F7A7DBCA-F777-478B-AE46-77CC177EC94C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2</a:t>
            </a:fld>
            <a:endParaRPr lang="ko-KR" altLang="en-US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E66CC-414A-65C0-86DA-1A0BBD4CB28A}"/>
              </a:ext>
            </a:extLst>
          </p:cNvPr>
          <p:cNvGrpSpPr/>
          <p:nvPr/>
        </p:nvGrpSpPr>
        <p:grpSpPr>
          <a:xfrm>
            <a:off x="251520" y="1367608"/>
            <a:ext cx="4333095" cy="2666657"/>
            <a:chOff x="348247" y="1098951"/>
            <a:chExt cx="4333095" cy="26666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54CE3-D254-A294-8137-99F323E7B935}"/>
                </a:ext>
              </a:extLst>
            </p:cNvPr>
            <p:cNvSpPr txBox="1"/>
            <p:nvPr/>
          </p:nvSpPr>
          <p:spPr>
            <a:xfrm>
              <a:off x="534574" y="3480915"/>
              <a:ext cx="396044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[Overview of a Processor based on SC]</a:t>
              </a:r>
              <a:endParaRPr lang="ko-KR" altLang="en-US" sz="1250" b="1" dirty="0">
                <a:latin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54349C-2B40-B92B-022F-E22212B3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47" y="1098951"/>
              <a:ext cx="4333095" cy="238196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68906D-BE29-ADC1-7E8C-6AEEB5DFD1AF}"/>
              </a:ext>
            </a:extLst>
          </p:cNvPr>
          <p:cNvGrpSpPr/>
          <p:nvPr/>
        </p:nvGrpSpPr>
        <p:grpSpPr>
          <a:xfrm>
            <a:off x="265402" y="4124555"/>
            <a:ext cx="8613196" cy="2184765"/>
            <a:chOff x="322006" y="4113076"/>
            <a:chExt cx="8613196" cy="21847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CDF9D5-E26D-8DEA-287F-67C6A2079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9056" y="4180534"/>
              <a:ext cx="1750631" cy="15166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6D41126-B2BF-266A-8C26-79DBE21CA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4380" y="4174987"/>
              <a:ext cx="1770822" cy="151665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12FBC08-E684-6C77-E9CF-62F7AFFB8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6341" y="4174988"/>
              <a:ext cx="1721385" cy="151665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FAC2B68-DE1B-AA65-83FA-449DD3B6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006" y="4113076"/>
              <a:ext cx="3083792" cy="190007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292FC6-1526-519D-C575-728FE2C4FB7E}"/>
                </a:ext>
              </a:extLst>
            </p:cNvPr>
            <p:cNvSpPr txBox="1"/>
            <p:nvPr/>
          </p:nvSpPr>
          <p:spPr>
            <a:xfrm>
              <a:off x="801790" y="6013148"/>
              <a:ext cx="212422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[Verification Prototype]</a:t>
              </a:r>
              <a:endParaRPr lang="ko-KR" altLang="en-US" sz="1250" b="1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CBFEC0-D57A-6309-4B68-47CA8F453CBE}"/>
                </a:ext>
              </a:extLst>
            </p:cNvPr>
            <p:cNvSpPr txBox="1"/>
            <p:nvPr/>
          </p:nvSpPr>
          <p:spPr>
            <a:xfrm>
              <a:off x="3664477" y="5777072"/>
              <a:ext cx="1499789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[Original Image]</a:t>
              </a:r>
              <a:endParaRPr lang="ko-KR" altLang="en-US" sz="1250" b="1" dirty="0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DEEC7A-8CE5-86FF-F16D-62D5DF18AAC4}"/>
                </a:ext>
              </a:extLst>
            </p:cNvPr>
            <p:cNvSpPr txBox="1"/>
            <p:nvPr/>
          </p:nvSpPr>
          <p:spPr>
            <a:xfrm>
              <a:off x="5477139" y="5718497"/>
              <a:ext cx="14997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[Deterministic Implementation]</a:t>
              </a:r>
              <a:endParaRPr lang="ko-KR" altLang="en-US" sz="1250" b="1" dirty="0"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DB3573-C180-9625-CE0A-0B4B6EB4C391}"/>
                </a:ext>
              </a:extLst>
            </p:cNvPr>
            <p:cNvSpPr txBox="1"/>
            <p:nvPr/>
          </p:nvSpPr>
          <p:spPr>
            <a:xfrm>
              <a:off x="7299897" y="5718497"/>
              <a:ext cx="14997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[Stochastic Implementation]</a:t>
              </a:r>
              <a:endParaRPr lang="ko-KR" altLang="en-US" sz="1250" b="1" dirty="0">
                <a:latin typeface="+mn-ea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18F5A-A00F-313F-A390-FB9B7B7A1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15048"/>
              </p:ext>
            </p:extLst>
          </p:nvPr>
        </p:nvGraphicFramePr>
        <p:xfrm>
          <a:off x="4711592" y="1406034"/>
          <a:ext cx="4051686" cy="22681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63095871"/>
                    </a:ext>
                  </a:extLst>
                </a:gridCol>
                <a:gridCol w="2719538">
                  <a:extLst>
                    <a:ext uri="{9D8B030D-6E8A-4147-A177-3AD203B41FA5}">
                      <a16:colId xmlns:a16="http://schemas.microsoft.com/office/drawing/2014/main" val="2074697186"/>
                    </a:ext>
                  </a:extLst>
                </a:gridCol>
              </a:tblGrid>
              <a:tr h="324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Arm Cortex-M0</a:t>
                      </a:r>
                      <a:endParaRPr lang="ko-KR" altLang="en-US" sz="125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2618575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Operation</a:t>
                      </a:r>
                      <a:r>
                        <a:rPr lang="ko-KR" altLang="en-US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Freq.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50MHz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45449836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Memory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Code : </a:t>
                      </a: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16KB, </a:t>
                      </a: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: </a:t>
                      </a: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128KB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42649630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AHB, APB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6557662"/>
                  </a:ext>
                </a:extLst>
              </a:tr>
              <a:tr h="3229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Stochastic</a:t>
                      </a:r>
                      <a:r>
                        <a:rPr lang="ko-KR" altLang="en-US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Accuracy: 92.4%</a:t>
                      </a:r>
                      <a:endParaRPr lang="ko-KR" altLang="en-US" sz="125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0139594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Accelerator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k-NN </a:t>
                      </a: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algorithm</a:t>
                      </a:r>
                      <a:endParaRPr lang="ko-KR" altLang="en-US" sz="125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33282607"/>
                  </a:ext>
                </a:extLst>
              </a:tr>
              <a:tr h="3229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Peripheral</a:t>
                      </a:r>
                      <a:endParaRPr lang="ko-KR" altLang="en-US" sz="12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Camera</a:t>
                      </a:r>
                      <a:r>
                        <a:rPr lang="ko-KR" alt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I/F, Serial</a:t>
                      </a:r>
                      <a:r>
                        <a:rPr lang="ko-KR" altLang="en-US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5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I/F, GPIO, Timer</a:t>
                      </a:r>
                      <a:endParaRPr lang="ko-KR" altLang="en-US" sz="125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5751415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02E8B494-0B2F-E232-8E16-D6E48B7C4C95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C4A340D-0AE6-76AB-EF14-F091FD82BA97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41D57B94-864D-11D0-1633-B627EB56017B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EB15C670-E41D-C730-67F8-63BD68A58C89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5" name="제목 5">
            <a:extLst>
              <a:ext uri="{FF2B5EF4-FFF2-40B4-BE49-F238E27FC236}">
                <a16:creationId xmlns:a16="http://schemas.microsoft.com/office/drawing/2014/main" id="{1D9071ED-D174-F399-2E4A-10E56CEA3C4D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Embedded AI Processor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0B234-24D3-5B88-E131-56D394388D0A}"/>
              </a:ext>
            </a:extLst>
          </p:cNvPr>
          <p:cNvSpPr txBox="1"/>
          <p:nvPr/>
        </p:nvSpPr>
        <p:spPr>
          <a:xfrm>
            <a:off x="323528" y="944724"/>
            <a:ext cx="8820472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Processor Architecture</a:t>
            </a:r>
            <a:endParaRPr lang="en-US" altLang="ko-KR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C56FD-3483-4DD3-BDBF-D538FADD169F}"/>
              </a:ext>
            </a:extLst>
          </p:cNvPr>
          <p:cNvSpPr txBox="1"/>
          <p:nvPr/>
        </p:nvSpPr>
        <p:spPr>
          <a:xfrm>
            <a:off x="0" y="34026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Stochastic Computing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건물, 우리, 네트, 바둑판식이(가) 표시된 사진&#10;&#10;자동 생성된 설명">
            <a:extLst>
              <a:ext uri="{FF2B5EF4-FFF2-40B4-BE49-F238E27FC236}">
                <a16:creationId xmlns:a16="http://schemas.microsoft.com/office/drawing/2014/main" id="{86592979-2598-E66C-EF09-4FE808D8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001167"/>
            <a:ext cx="2500330" cy="50528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D58DDA-7BEA-F122-AFED-0DA3B894449E}"/>
              </a:ext>
            </a:extLst>
          </p:cNvPr>
          <p:cNvSpPr/>
          <p:nvPr/>
        </p:nvSpPr>
        <p:spPr>
          <a:xfrm>
            <a:off x="1714480" y="4084642"/>
            <a:ext cx="571504" cy="55880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5">
            <a:extLst>
              <a:ext uri="{FF2B5EF4-FFF2-40B4-BE49-F238E27FC236}">
                <a16:creationId xmlns:a16="http://schemas.microsoft.com/office/drawing/2014/main" id="{93609036-00BD-E0BA-8B3E-D870E067EA78}"/>
              </a:ext>
            </a:extLst>
          </p:cNvPr>
          <p:cNvSpPr txBox="1">
            <a:spLocks/>
          </p:cNvSpPr>
          <p:nvPr/>
        </p:nvSpPr>
        <p:spPr>
          <a:xfrm>
            <a:off x="948586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ASIC Design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BC3CD2-3492-74CC-6FD3-C8D08D2F3A16}"/>
              </a:ext>
            </a:extLst>
          </p:cNvPr>
          <p:cNvGrpSpPr/>
          <p:nvPr/>
        </p:nvGrpSpPr>
        <p:grpSpPr>
          <a:xfrm>
            <a:off x="336518" y="548683"/>
            <a:ext cx="540060" cy="324040"/>
            <a:chOff x="-1333162" y="620690"/>
            <a:chExt cx="540060" cy="324040"/>
          </a:xfrm>
        </p:grpSpPr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1A30F4A0-72BB-C365-27DC-B6F7BEB22015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B03FF359-96A9-286C-0F92-72E0ACE5F516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1A091B80-4F05-7016-40FB-710CDEC45732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DF1F5E6-5838-4E53-4797-09AE86DD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67794"/>
              </p:ext>
            </p:extLst>
          </p:nvPr>
        </p:nvGraphicFramePr>
        <p:xfrm>
          <a:off x="3357554" y="1079677"/>
          <a:ext cx="3143272" cy="4941611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4002267518"/>
                    </a:ext>
                  </a:extLst>
                </a:gridCol>
                <a:gridCol w="2063152">
                  <a:extLst>
                    <a:ext uri="{9D8B030D-6E8A-4147-A177-3AD203B41FA5}">
                      <a16:colId xmlns:a16="http://schemas.microsoft.com/office/drawing/2014/main" val="1221010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Specifications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56589"/>
                  </a:ext>
                </a:extLst>
              </a:tr>
              <a:tr h="23001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Technology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Samsung 28nm CMOS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20794"/>
                  </a:ext>
                </a:extLst>
              </a:tr>
              <a:tr h="230010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Operation Power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Core: 1.0V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91220"/>
                  </a:ext>
                </a:extLst>
              </a:tr>
              <a:tr h="2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IO: 1.8V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50394"/>
                  </a:ext>
                </a:extLst>
              </a:tr>
              <a:tr h="23001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Operation Frequency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50MHz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567661"/>
                  </a:ext>
                </a:extLst>
              </a:tr>
              <a:tr h="23001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Gate Counts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1062K @ 50MHz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92864"/>
                  </a:ext>
                </a:extLst>
              </a:tr>
              <a:tr h="228801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Operation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Specification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Temp: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-40°C~125°C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96033"/>
                  </a:ext>
                </a:extLst>
              </a:tr>
              <a:tr h="22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Core Voltage: 0.9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V~1.1V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010643"/>
                  </a:ext>
                </a:extLst>
              </a:tr>
              <a:tr h="230010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Memory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region: 16KB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74978"/>
                  </a:ext>
                </a:extLst>
              </a:tr>
              <a:tr h="2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 region: 128KB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416761"/>
                  </a:ext>
                </a:extLst>
              </a:tr>
              <a:tr h="62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Accelerator: 1KB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271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Peripherals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Camera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I/F, UART, GPIO, Timer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01754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Interface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AHB, APB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954127"/>
                  </a:ext>
                </a:extLst>
              </a:tr>
              <a:tr h="2297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Dimension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2mm × 4mm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522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C0165B5-74CA-9F8E-62CF-492712EDC494}"/>
              </a:ext>
            </a:extLst>
          </p:cNvPr>
          <p:cNvSpPr txBox="1"/>
          <p:nvPr/>
        </p:nvSpPr>
        <p:spPr>
          <a:xfrm>
            <a:off x="1285852" y="6073265"/>
            <a:ext cx="121444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50" b="1" dirty="0">
                <a:latin typeface="+mn-ea"/>
              </a:rPr>
              <a:t>[Chip Layout]</a:t>
            </a:r>
            <a:endParaRPr lang="ko-KR" altLang="en-US" sz="125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293" y="3571876"/>
            <a:ext cx="22574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855" y="642918"/>
            <a:ext cx="23145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D58DDA-7BEA-F122-AFED-0DA3B894449E}"/>
              </a:ext>
            </a:extLst>
          </p:cNvPr>
          <p:cNvSpPr/>
          <p:nvPr/>
        </p:nvSpPr>
        <p:spPr>
          <a:xfrm>
            <a:off x="1857356" y="2941634"/>
            <a:ext cx="428628" cy="91599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D58DDA-7BEA-F122-AFED-0DA3B894449E}"/>
              </a:ext>
            </a:extLst>
          </p:cNvPr>
          <p:cNvSpPr/>
          <p:nvPr/>
        </p:nvSpPr>
        <p:spPr>
          <a:xfrm>
            <a:off x="2071670" y="2298692"/>
            <a:ext cx="214314" cy="50006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1703" y="42148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AI Acc.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5984" y="3139859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altLang="ko-KR" b="1" dirty="0" err="1">
                <a:solidFill>
                  <a:schemeClr val="bg1">
                    <a:lumMod val="85000"/>
                  </a:schemeClr>
                </a:solidFill>
              </a:rPr>
              <a:t>mem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5984" y="2211165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Code </a:t>
            </a:r>
            <a:r>
              <a:rPr lang="en-US" altLang="ko-KR" b="1" dirty="0" err="1">
                <a:solidFill>
                  <a:schemeClr val="bg1">
                    <a:lumMod val="85000"/>
                  </a:schemeClr>
                </a:solidFill>
              </a:rPr>
              <a:t>mem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9">
            <a:extLst>
              <a:ext uri="{FF2B5EF4-FFF2-40B4-BE49-F238E27FC236}">
                <a16:creationId xmlns:a16="http://schemas.microsoft.com/office/drawing/2014/main" id="{57270374-A8B9-0C56-2E57-6BA3C5E835C7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D3418-CDD9-E011-E010-F604E008F6DC}"/>
              </a:ext>
            </a:extLst>
          </p:cNvPr>
          <p:cNvSpPr txBox="1"/>
          <p:nvPr/>
        </p:nvSpPr>
        <p:spPr>
          <a:xfrm>
            <a:off x="0" y="34026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Stochastic Computing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BE0B8971-F3A7-0DDD-637D-733635FE9F78}"/>
              </a:ext>
            </a:extLst>
          </p:cNvPr>
          <p:cNvSpPr txBox="1">
            <a:spLocks/>
          </p:cNvSpPr>
          <p:nvPr/>
        </p:nvSpPr>
        <p:spPr>
          <a:xfrm>
            <a:off x="948586" y="620688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An Architecture for Resilient Federated Learning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B7065D-3D36-54EA-8CCA-7C32E6E25A67}"/>
              </a:ext>
            </a:extLst>
          </p:cNvPr>
          <p:cNvGrpSpPr/>
          <p:nvPr/>
        </p:nvGrpSpPr>
        <p:grpSpPr>
          <a:xfrm>
            <a:off x="336518" y="656695"/>
            <a:ext cx="540060" cy="324040"/>
            <a:chOff x="-1333162" y="620690"/>
            <a:chExt cx="540060" cy="324040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4C7DB0EF-AFE9-7F37-ACC0-C26ADB753E00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8EF188A8-5DF6-4F7C-CE33-03EDD7F6F6CE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F56EFCF6-C2B8-4921-AFE5-5111C28265EC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A9BBE-E2BD-6F53-BCC9-A41FF71657D5}"/>
              </a:ext>
            </a:extLst>
          </p:cNvPr>
          <p:cNvGrpSpPr/>
          <p:nvPr/>
        </p:nvGrpSpPr>
        <p:grpSpPr>
          <a:xfrm>
            <a:off x="637958" y="1160748"/>
            <a:ext cx="8038498" cy="5072034"/>
            <a:chOff x="731694" y="1196752"/>
            <a:chExt cx="8038498" cy="50720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0D9609-2D60-0144-080F-D16E92D0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953" y="4601500"/>
              <a:ext cx="5371239" cy="14934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CF6BA9-741A-3FD0-6A66-3DF4A3D0A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3317" y="1196752"/>
              <a:ext cx="5082510" cy="3072919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A019FF-B355-60CB-5181-E0CD72DC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739" y="1196752"/>
              <a:ext cx="2378100" cy="238232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823C3DE-13E4-910E-B450-AA6F582D9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694" y="3708952"/>
              <a:ext cx="2400146" cy="225384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FAB0D6-CA08-D9F6-691C-BE9AAA0D792A}"/>
                </a:ext>
              </a:extLst>
            </p:cNvPr>
            <p:cNvSpPr txBox="1"/>
            <p:nvPr/>
          </p:nvSpPr>
          <p:spPr>
            <a:xfrm>
              <a:off x="808700" y="5984093"/>
              <a:ext cx="224613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[FPGA Implementation]</a:t>
              </a:r>
              <a:endParaRPr lang="ko-KR" altLang="en-US" sz="1250" b="1" dirty="0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388225-D943-4CCC-32A2-05559B09AD11}"/>
                </a:ext>
              </a:extLst>
            </p:cNvPr>
            <p:cNvSpPr txBox="1"/>
            <p:nvPr/>
          </p:nvSpPr>
          <p:spPr>
            <a:xfrm>
              <a:off x="4248368" y="5984093"/>
              <a:ext cx="3672408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[Accuracy improvements (2.3% on average)]</a:t>
              </a:r>
              <a:endParaRPr lang="ko-KR" altLang="en-US" sz="1250" b="1" dirty="0"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D2E865-BADF-FE06-1E29-BA4A9F7DD016}"/>
                </a:ext>
              </a:extLst>
            </p:cNvPr>
            <p:cNvSpPr txBox="1"/>
            <p:nvPr/>
          </p:nvSpPr>
          <p:spPr>
            <a:xfrm>
              <a:off x="4961505" y="4269671"/>
              <a:ext cx="224613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50" b="1" dirty="0">
                  <a:latin typeface="+mn-ea"/>
                </a:rPr>
                <a:t>[Proposed Architecture]</a:t>
              </a:r>
              <a:endParaRPr lang="ko-KR" altLang="en-US" sz="1250" b="1" dirty="0">
                <a:latin typeface="+mn-ea"/>
              </a:endParaRPr>
            </a:p>
          </p:txBody>
        </p:sp>
      </p:grpSp>
      <p:sp>
        <p:nvSpPr>
          <p:cNvPr id="40" name="슬라이드 번호 개체 틀 9">
            <a:extLst>
              <a:ext uri="{FF2B5EF4-FFF2-40B4-BE49-F238E27FC236}">
                <a16:creationId xmlns:a16="http://schemas.microsoft.com/office/drawing/2014/main" id="{6EED9D2D-FA86-EC4F-32F8-729E0883943F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99591-BF18-4316-814C-6F8C6D46683F}"/>
              </a:ext>
            </a:extLst>
          </p:cNvPr>
          <p:cNvSpPr txBox="1"/>
          <p:nvPr/>
        </p:nvSpPr>
        <p:spPr>
          <a:xfrm>
            <a:off x="0" y="34026"/>
            <a:ext cx="23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Resilient Architecture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2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3DC79C97-B531-2225-038B-DF9CE2A813B0}"/>
              </a:ext>
            </a:extLst>
          </p:cNvPr>
          <p:cNvSpPr txBox="1">
            <a:spLocks/>
          </p:cNvSpPr>
          <p:nvPr/>
        </p:nvSpPr>
        <p:spPr>
          <a:xfrm>
            <a:off x="3583002" y="3198324"/>
            <a:ext cx="1751206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Appendix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8B460DEA-F375-EB00-DDCB-758D222D620D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5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60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668EC7-E17C-439A-BD41-36C801AB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071546"/>
            <a:ext cx="6552728" cy="1372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2145B-D570-40CA-A95F-41D0F0290347}"/>
              </a:ext>
            </a:extLst>
          </p:cNvPr>
          <p:cNvSpPr txBox="1"/>
          <p:nvPr/>
        </p:nvSpPr>
        <p:spPr>
          <a:xfrm>
            <a:off x="10700" y="2569485"/>
            <a:ext cx="8927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atin typeface="+mn-ea"/>
              </a:rPr>
              <a:t>Goal: </a:t>
            </a:r>
            <a:r>
              <a:rPr lang="en-US" altLang="ko-KR" sz="2200" b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Reduce the latency </a:t>
            </a:r>
            <a:r>
              <a:rPr lang="en-US" altLang="ko-KR" sz="2200" b="1" dirty="0">
                <a:latin typeface="+mn-ea"/>
              </a:rPr>
              <a:t>to generate stochastic sequence!</a:t>
            </a:r>
            <a:endParaRPr lang="ko-KR" altLang="en-US" sz="2200" b="1" dirty="0"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C1F730-966E-4984-BA85-90106CEAA13B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CF27BC36-56BD-4F0B-8C53-606676EFD6BD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B36A7BC1-C15E-4D73-8339-4997B0C329F0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BE19E9F3-B25A-40EA-99B8-06D50BCB5BDD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제목 5">
            <a:extLst>
              <a:ext uri="{FF2B5EF4-FFF2-40B4-BE49-F238E27FC236}">
                <a16:creationId xmlns:a16="http://schemas.microsoft.com/office/drawing/2014/main" id="{DF88974D-C5E1-45E5-8C19-C1F940EE2440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Parallel</a:t>
            </a:r>
            <a:r>
              <a:rPr lang="ko-KR" altLang="en-US" sz="2400" b="1" dirty="0">
                <a:solidFill>
                  <a:srgbClr val="2F5597"/>
                </a:solidFill>
                <a:latin typeface="+mn-ea"/>
                <a:ea typeface="+mn-ea"/>
              </a:rPr>
              <a:t> </a:t>
            </a:r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Stochastic Computing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619F80-4F62-4C7D-9877-D237F1CD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92" y="3409587"/>
            <a:ext cx="3172451" cy="24483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6237A9-A737-4B28-9425-CD281749992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4199" y="3562169"/>
            <a:ext cx="3507568" cy="2143140"/>
          </a:xfrm>
          <a:prstGeom prst="rect">
            <a:avLst/>
          </a:prstGeom>
        </p:spPr>
      </p:pic>
      <p:sp>
        <p:nvSpPr>
          <p:cNvPr id="17" name="사각형: 둥근 모서리 17">
            <a:extLst>
              <a:ext uri="{FF2B5EF4-FFF2-40B4-BE49-F238E27FC236}">
                <a16:creationId xmlns:a16="http://schemas.microsoft.com/office/drawing/2014/main" id="{2254C5A6-26DC-473B-B7CF-1EA26E981572}"/>
              </a:ext>
            </a:extLst>
          </p:cNvPr>
          <p:cNvSpPr/>
          <p:nvPr/>
        </p:nvSpPr>
        <p:spPr>
          <a:xfrm>
            <a:off x="642910" y="3250405"/>
            <a:ext cx="3786214" cy="30003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54C5A6-26DC-473B-B7CF-1EA26E981572}"/>
              </a:ext>
            </a:extLst>
          </p:cNvPr>
          <p:cNvSpPr/>
          <p:nvPr/>
        </p:nvSpPr>
        <p:spPr>
          <a:xfrm>
            <a:off x="4714876" y="3250405"/>
            <a:ext cx="3786214" cy="30003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BFEC0-D57A-6309-4B68-47CA8F453CBE}"/>
              </a:ext>
            </a:extLst>
          </p:cNvPr>
          <p:cNvSpPr txBox="1"/>
          <p:nvPr/>
        </p:nvSpPr>
        <p:spPr>
          <a:xfrm>
            <a:off x="1669883" y="3072869"/>
            <a:ext cx="17322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[Multiple LFSRs]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BFEC0-D57A-6309-4B68-47CA8F453CBE}"/>
              </a:ext>
            </a:extLst>
          </p:cNvPr>
          <p:cNvSpPr txBox="1"/>
          <p:nvPr/>
        </p:nvSpPr>
        <p:spPr>
          <a:xfrm>
            <a:off x="5741849" y="3072869"/>
            <a:ext cx="17322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[Shared LFSRs]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90EDF-B47D-DA6D-56F5-7D139A0C381F}"/>
              </a:ext>
            </a:extLst>
          </p:cNvPr>
          <p:cNvSpPr txBox="1"/>
          <p:nvPr/>
        </p:nvSpPr>
        <p:spPr>
          <a:xfrm>
            <a:off x="1143474" y="5925941"/>
            <a:ext cx="278508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Pro: High frequency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Con: Area overhead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F6C3D-28E7-4F52-B924-5D064E2C6D5E}"/>
              </a:ext>
            </a:extLst>
          </p:cNvPr>
          <p:cNvSpPr txBox="1"/>
          <p:nvPr/>
        </p:nvSpPr>
        <p:spPr>
          <a:xfrm>
            <a:off x="5071345" y="5925941"/>
            <a:ext cx="30732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Pro: Reduced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Con: High Dependency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9CE89672-E358-817C-49D0-8BB142D31A3F}"/>
              </a:ext>
            </a:extLst>
          </p:cNvPr>
          <p:cNvSpPr txBox="1">
            <a:spLocks/>
          </p:cNvSpPr>
          <p:nvPr/>
        </p:nvSpPr>
        <p:spPr>
          <a:xfrm>
            <a:off x="4061270" y="6440310"/>
            <a:ext cx="7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8841E4-82DA-4FE9-B175-8C506153A559}" type="slidenum">
              <a:rPr lang="ko-KR" altLang="en-US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78D45DF1-2C92-7CBD-08A5-7EB2B9576513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Parallel Stochastic Computing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F950D8-CAA6-8891-9A13-95AA3B33ED90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EDECA5E8-AAB3-66FE-F828-E2647AE7AD54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4B5C8308-C502-56E3-BACC-EC62E6A3A805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27200611-AF55-156D-0DFA-2BB367B0D6D8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8E91CF2-7706-4FF5-B654-123B2C145C22}"/>
              </a:ext>
            </a:extLst>
          </p:cNvPr>
          <p:cNvSpPr txBox="1"/>
          <p:nvPr/>
        </p:nvSpPr>
        <p:spPr>
          <a:xfrm>
            <a:off x="0" y="34026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Stochastic Computing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79582-C4EE-4478-B915-79CE2494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0" y="1394553"/>
            <a:ext cx="8585658" cy="2177323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DF4AC5-B292-4FDC-A3E2-A242681A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02831"/>
              </p:ext>
            </p:extLst>
          </p:nvPr>
        </p:nvGraphicFramePr>
        <p:xfrm>
          <a:off x="3571868" y="4058985"/>
          <a:ext cx="5214971" cy="197027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845435619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279898232"/>
                    </a:ext>
                  </a:extLst>
                </a:gridCol>
                <a:gridCol w="566625">
                  <a:extLst>
                    <a:ext uri="{9D8B030D-6E8A-4147-A177-3AD203B41FA5}">
                      <a16:colId xmlns:a16="http://schemas.microsoft.com/office/drawing/2014/main" val="2488235061"/>
                    </a:ext>
                  </a:extLst>
                </a:gridCol>
                <a:gridCol w="679880">
                  <a:extLst>
                    <a:ext uri="{9D8B030D-6E8A-4147-A177-3AD203B41FA5}">
                      <a16:colId xmlns:a16="http://schemas.microsoft.com/office/drawing/2014/main" val="1879795122"/>
                    </a:ext>
                  </a:extLst>
                </a:gridCol>
                <a:gridCol w="679880">
                  <a:extLst>
                    <a:ext uri="{9D8B030D-6E8A-4147-A177-3AD203B41FA5}">
                      <a16:colId xmlns:a16="http://schemas.microsoft.com/office/drawing/2014/main" val="546617558"/>
                    </a:ext>
                  </a:extLst>
                </a:gridCol>
                <a:gridCol w="679880">
                  <a:extLst>
                    <a:ext uri="{9D8B030D-6E8A-4147-A177-3AD203B41FA5}">
                      <a16:colId xmlns:a16="http://schemas.microsoft.com/office/drawing/2014/main" val="1756782603"/>
                    </a:ext>
                  </a:extLst>
                </a:gridCol>
                <a:gridCol w="679880">
                  <a:extLst>
                    <a:ext uri="{9D8B030D-6E8A-4147-A177-3AD203B41FA5}">
                      <a16:colId xmlns:a16="http://schemas.microsoft.com/office/drawing/2014/main" val="399390631"/>
                    </a:ext>
                  </a:extLst>
                </a:gridCol>
              </a:tblGrid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Multiple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Shared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Parallel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51343"/>
                  </a:ext>
                </a:extLst>
              </a:tr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LUT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FF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LUT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FF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</a:rPr>
                        <a:t>LUT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</a:rPr>
                        <a:t>FF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501098"/>
                  </a:ext>
                </a:extLst>
              </a:tr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SNG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ⅹ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3277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6529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5281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5407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1141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1183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639458"/>
                  </a:ext>
                </a:extLst>
              </a:tr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</a:t>
                      </a:r>
                      <a:r>
                        <a:rPr lang="en-US" sz="11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circuits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630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680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697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558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188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223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070075"/>
                  </a:ext>
                </a:extLst>
              </a:tr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Binary</a:t>
                      </a:r>
                      <a:r>
                        <a:rPr lang="en-US" sz="1100" b="1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</a:rPr>
                        <a:t>Converter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787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809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746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</a:rPr>
                        <a:t>768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655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677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368437"/>
                  </a:ext>
                </a:extLst>
              </a:tr>
              <a:tr h="3239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4694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8018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6724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6733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1984</a:t>
                      </a:r>
                      <a:endParaRPr lang="en-US" sz="1100" kern="0" spc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2083</a:t>
                      </a:r>
                      <a:endParaRPr lang="en-US" sz="1100" kern="0" spc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107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7A58BAA-B98E-4381-BA24-1B1980D68628}"/>
              </a:ext>
            </a:extLst>
          </p:cNvPr>
          <p:cNvSpPr txBox="1"/>
          <p:nvPr/>
        </p:nvSpPr>
        <p:spPr>
          <a:xfrm>
            <a:off x="5046938" y="3746588"/>
            <a:ext cx="226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[Hardware Resource Usage]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C2EA44-52D1-4702-BA5A-2668122FA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31569"/>
            <a:ext cx="3037454" cy="25692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F0B234-24D3-5B88-E131-56D394388D0A}"/>
              </a:ext>
            </a:extLst>
          </p:cNvPr>
          <p:cNvSpPr txBox="1"/>
          <p:nvPr/>
        </p:nvSpPr>
        <p:spPr>
          <a:xfrm>
            <a:off x="323528" y="944724"/>
            <a:ext cx="8820472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Parallel LFSR [1]</a:t>
            </a:r>
            <a:endParaRPr lang="en-US" altLang="ko-KR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0B234-24D3-5B88-E131-56D394388D0A}"/>
              </a:ext>
            </a:extLst>
          </p:cNvPr>
          <p:cNvSpPr txBox="1"/>
          <p:nvPr/>
        </p:nvSpPr>
        <p:spPr>
          <a:xfrm>
            <a:off x="323528" y="3537099"/>
            <a:ext cx="8820472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Hardware efficiency</a:t>
            </a:r>
            <a:endParaRPr lang="en-US" altLang="ko-KR" dirty="0">
              <a:latin typeface="+mn-ea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0" y="6427113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[1] Ekaterina LASKIN. (2006). “ON-CHIP SELF-TEST CIRCUIT BLOCKS FOR HIGH-SPEED APPLICATIONS”, Master Thesis, University of Toronto, p. 102.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857224" y="1500174"/>
            <a:ext cx="1071570" cy="7143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6FAB15B-237C-2AD8-D4F3-B164E54DAA1D}"/>
              </a:ext>
            </a:extLst>
          </p:cNvPr>
          <p:cNvSpPr txBox="1"/>
          <p:nvPr/>
        </p:nvSpPr>
        <p:spPr>
          <a:xfrm>
            <a:off x="5786446" y="857232"/>
            <a:ext cx="299036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Pro: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Area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Con: High frequency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35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>
            <a:extLst>
              <a:ext uri="{FF2B5EF4-FFF2-40B4-BE49-F238E27FC236}">
                <a16:creationId xmlns:a16="http://schemas.microsoft.com/office/drawing/2014/main" id="{679DD735-FBD8-2DBC-9F86-CE604B3F6D00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Related works</a:t>
            </a:r>
            <a:endParaRPr lang="ko-KR" altLang="en-US" sz="2400" b="1" dirty="0">
              <a:solidFill>
                <a:srgbClr val="2F5597"/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54261D-1C64-0B36-0655-876232548248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861F89F2-2A01-2E21-D259-935724277FD1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B107947D-1A21-F3C1-97F7-6B577C9202B9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4FF449DA-AAA8-1499-8040-16F58BA7ECCB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46A88A-96DA-F4C4-34D4-68E962EFCB5D}"/>
              </a:ext>
            </a:extLst>
          </p:cNvPr>
          <p:cNvSpPr txBox="1"/>
          <p:nvPr/>
        </p:nvSpPr>
        <p:spPr>
          <a:xfrm>
            <a:off x="457423" y="1090263"/>
            <a:ext cx="208791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Shared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LFSR</a:t>
            </a:r>
            <a:endParaRPr lang="en-US" altLang="ko-KR" sz="1900" u="sng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709927-F882-791B-AE37-55434DD30033}"/>
              </a:ext>
            </a:extLst>
          </p:cNvPr>
          <p:cNvSpPr txBox="1"/>
          <p:nvPr/>
        </p:nvSpPr>
        <p:spPr>
          <a:xfrm>
            <a:off x="4680902" y="1088740"/>
            <a:ext cx="2614362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Parallel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LFSR</a:t>
            </a:r>
            <a:endParaRPr lang="en-US" altLang="ko-KR" sz="1900" u="sng" dirty="0">
              <a:latin typeface="+mn-ea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A9DE533-0E04-DBB3-EDD5-0DBBB233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0" y="1731787"/>
            <a:ext cx="4263298" cy="2671482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FFEE643-9798-2B95-028A-1EC5B9373E25}"/>
              </a:ext>
            </a:extLst>
          </p:cNvPr>
          <p:cNvSpPr txBox="1"/>
          <p:nvPr/>
        </p:nvSpPr>
        <p:spPr>
          <a:xfrm>
            <a:off x="697573" y="4453709"/>
            <a:ext cx="313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[Stochastic number generation employing shared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LFSR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[2]]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EA4603-6C56-C1F2-CB8A-5F6779C6B530}"/>
              </a:ext>
            </a:extLst>
          </p:cNvPr>
          <p:cNvSpPr txBox="1"/>
          <p:nvPr/>
        </p:nvSpPr>
        <p:spPr>
          <a:xfrm>
            <a:off x="5219431" y="4669152"/>
            <a:ext cx="313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[Parallel LFSR [1]]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B47ED7AF-797B-E44D-9E6F-F63A3D69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77" y="1690241"/>
            <a:ext cx="3925727" cy="1370692"/>
          </a:xfrm>
          <a:prstGeom prst="rect">
            <a:avLst/>
          </a:prstGeom>
        </p:spPr>
      </p:pic>
      <p:graphicFrame>
        <p:nvGraphicFramePr>
          <p:cNvPr id="173" name="표 172">
            <a:extLst>
              <a:ext uri="{FF2B5EF4-FFF2-40B4-BE49-F238E27FC236}">
                <a16:creationId xmlns:a16="http://schemas.microsoft.com/office/drawing/2014/main" id="{5EB23CA8-BCC1-027C-5808-732CAC6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3266"/>
              </p:ext>
            </p:extLst>
          </p:nvPr>
        </p:nvGraphicFramePr>
        <p:xfrm>
          <a:off x="4790212" y="3157374"/>
          <a:ext cx="3994256" cy="1379476"/>
        </p:xfrm>
        <a:graphic>
          <a:graphicData uri="http://schemas.openxmlformats.org/drawingml/2006/table">
            <a:tbl>
              <a:tblPr/>
              <a:tblGrid>
                <a:gridCol w="869849">
                  <a:extLst>
                    <a:ext uri="{9D8B030D-6E8A-4147-A177-3AD203B41FA5}">
                      <a16:colId xmlns:a16="http://schemas.microsoft.com/office/drawing/2014/main" val="3650521896"/>
                    </a:ext>
                  </a:extLst>
                </a:gridCol>
                <a:gridCol w="1041469">
                  <a:extLst>
                    <a:ext uri="{9D8B030D-6E8A-4147-A177-3AD203B41FA5}">
                      <a16:colId xmlns:a16="http://schemas.microsoft.com/office/drawing/2014/main" val="1928599268"/>
                    </a:ext>
                  </a:extLst>
                </a:gridCol>
                <a:gridCol w="1041469">
                  <a:extLst>
                    <a:ext uri="{9D8B030D-6E8A-4147-A177-3AD203B41FA5}">
                      <a16:colId xmlns:a16="http://schemas.microsoft.com/office/drawing/2014/main" val="3813559998"/>
                    </a:ext>
                  </a:extLst>
                </a:gridCol>
                <a:gridCol w="1041469">
                  <a:extLst>
                    <a:ext uri="{9D8B030D-6E8A-4147-A177-3AD203B41FA5}">
                      <a16:colId xmlns:a16="http://schemas.microsoft.com/office/drawing/2014/main" val="1509228020"/>
                    </a:ext>
                  </a:extLst>
                </a:gridCol>
              </a:tblGrid>
              <a:tr h="187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Out1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Out0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8769"/>
                  </a:ext>
                </a:extLst>
              </a:tr>
              <a:tr h="187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Clock1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158935"/>
                  </a:ext>
                </a:extLst>
              </a:tr>
              <a:tr h="188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Clock2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08369"/>
                  </a:ext>
                </a:extLst>
              </a:tr>
              <a:tr h="188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Clock3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411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45E3CD-7919-42CF-B41C-DAD75AF702AA}"/>
              </a:ext>
            </a:extLst>
          </p:cNvPr>
          <p:cNvSpPr txBox="1"/>
          <p:nvPr/>
        </p:nvSpPr>
        <p:spPr>
          <a:xfrm>
            <a:off x="158836" y="5301208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+mn-ea"/>
              </a:rPr>
              <a:t>[1] M. </a:t>
            </a:r>
            <a:r>
              <a:rPr lang="en-US" altLang="ko-KR" sz="1200" dirty="0" err="1">
                <a:latin typeface="+mn-ea"/>
              </a:rPr>
              <a:t>Tawada</a:t>
            </a:r>
            <a:r>
              <a:rPr lang="en-US" altLang="ko-KR" sz="1200" dirty="0">
                <a:latin typeface="+mn-ea"/>
              </a:rPr>
              <a:t> and N. </a:t>
            </a:r>
            <a:r>
              <a:rPr lang="en-US" altLang="ko-KR" sz="1200" dirty="0" err="1">
                <a:latin typeface="+mn-ea"/>
              </a:rPr>
              <a:t>Togawa</a:t>
            </a:r>
            <a:r>
              <a:rPr lang="en-US" altLang="ko-KR" sz="1200" dirty="0">
                <a:latin typeface="+mn-ea"/>
              </a:rPr>
              <a:t>, "Designing Stochastic Number Generators Sharing a Random Number Source based on the Randomization Function," 2020 18th IEEE International New Circuits and Systems Conference (NEWCAS), 2020, pp. 271-274.</a:t>
            </a:r>
          </a:p>
          <a:p>
            <a:pPr algn="just"/>
            <a:endParaRPr lang="en-US" altLang="ko-KR" sz="1200" dirty="0">
              <a:latin typeface="+mn-ea"/>
            </a:endParaRPr>
          </a:p>
          <a:p>
            <a:pPr algn="just"/>
            <a:r>
              <a:rPr lang="en-US" altLang="ko-KR" sz="1200" dirty="0">
                <a:latin typeface="+mn-ea"/>
              </a:rPr>
              <a:t>[2] Ekaterina LASKIN. (2006). “ON-CHIP SELF-TEST CIRCUIT BLOCKS FOR HIGH-SPEED APPLICATIONS”, Master Thesis, University of Toronto, p. 102.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1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BF5C317-6C0E-DE44-123B-716A91F14D54}"/>
              </a:ext>
            </a:extLst>
          </p:cNvPr>
          <p:cNvSpPr txBox="1"/>
          <p:nvPr/>
        </p:nvSpPr>
        <p:spPr>
          <a:xfrm>
            <a:off x="1214837" y="1412776"/>
            <a:ext cx="6714327" cy="7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1700" dirty="0">
                <a:latin typeface="+mn-ea"/>
              </a:rPr>
              <a:t>P1, P2 : probability of '1' appearing in each input sequence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1700" dirty="0">
                <a:latin typeface="+mn-ea"/>
              </a:rPr>
              <a:t>Two </a:t>
            </a:r>
            <a:r>
              <a:rPr lang="en-US" altLang="ko-KR" sz="1700" b="1" dirty="0">
                <a:latin typeface="+mn-ea"/>
              </a:rPr>
              <a:t>independent</a:t>
            </a:r>
            <a:r>
              <a:rPr lang="en-US" altLang="ko-KR" sz="1700" dirty="0">
                <a:latin typeface="+mn-ea"/>
              </a:rPr>
              <a:t> events are </a:t>
            </a:r>
            <a:r>
              <a:rPr lang="en-US" altLang="ko-KR" sz="17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‘1’ at the same time </a:t>
            </a:r>
            <a:r>
              <a:rPr lang="en-US" altLang="ko-KR" sz="1700" dirty="0">
                <a:latin typeface="+mn-ea"/>
              </a:rPr>
              <a:t>= </a:t>
            </a:r>
            <a:r>
              <a:rPr lang="en-US" altLang="ko-KR" sz="1700" b="1" dirty="0">
                <a:solidFill>
                  <a:srgbClr val="C00000"/>
                </a:solidFill>
                <a:latin typeface="+mn-ea"/>
              </a:rPr>
              <a:t>P1</a:t>
            </a:r>
            <a:r>
              <a:rPr lang="en-US" altLang="ko-KR" sz="1700" b="1" i="0" dirty="0">
                <a:solidFill>
                  <a:srgbClr val="C00000"/>
                </a:solidFill>
                <a:effectLst/>
                <a:latin typeface="+mn-ea"/>
              </a:rPr>
              <a:t>×P</a:t>
            </a:r>
            <a:r>
              <a:rPr lang="en-US" altLang="ko-KR" sz="1700" b="1" dirty="0">
                <a:solidFill>
                  <a:srgbClr val="C00000"/>
                </a:solidFill>
                <a:latin typeface="+mn-ea"/>
              </a:rPr>
              <a:t>2</a:t>
            </a:r>
            <a:endParaRPr lang="en-US" altLang="ko-KR" sz="17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2A23D5-28D7-9041-3D76-F8EEA7BF74F8}"/>
              </a:ext>
            </a:extLst>
          </p:cNvPr>
          <p:cNvGrpSpPr/>
          <p:nvPr/>
        </p:nvGrpSpPr>
        <p:grpSpPr>
          <a:xfrm>
            <a:off x="773578" y="2267993"/>
            <a:ext cx="7596844" cy="756084"/>
            <a:chOff x="755576" y="5481228"/>
            <a:chExt cx="7596844" cy="75608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C5F15EF-E6AB-5ADA-0CA8-A5096CBE6850}"/>
                </a:ext>
              </a:extLst>
            </p:cNvPr>
            <p:cNvSpPr/>
            <p:nvPr/>
          </p:nvSpPr>
          <p:spPr>
            <a:xfrm>
              <a:off x="755576" y="5481228"/>
              <a:ext cx="7596844" cy="7560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06E9C8D-2ECD-26F2-A8BA-1FF5C10CFE5C}"/>
                </a:ext>
              </a:extLst>
            </p:cNvPr>
            <p:cNvGrpSpPr/>
            <p:nvPr/>
          </p:nvGrpSpPr>
          <p:grpSpPr>
            <a:xfrm>
              <a:off x="1943708" y="5512586"/>
              <a:ext cx="5220580" cy="693368"/>
              <a:chOff x="2051720" y="5589240"/>
              <a:chExt cx="5220580" cy="69336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3DE7D80-C153-74EC-C6FC-B68895E8ACB7}"/>
                  </a:ext>
                </a:extLst>
              </p:cNvPr>
              <p:cNvGrpSpPr/>
              <p:nvPr/>
            </p:nvGrpSpPr>
            <p:grpSpPr>
              <a:xfrm>
                <a:off x="2051720" y="5589240"/>
                <a:ext cx="5220580" cy="693368"/>
                <a:chOff x="2195736" y="5553236"/>
                <a:chExt cx="5220580" cy="693368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463079C0-1ACA-6988-5F04-6885796EE14E}"/>
                    </a:ext>
                  </a:extLst>
                </p:cNvPr>
                <p:cNvGrpSpPr/>
                <p:nvPr/>
              </p:nvGrpSpPr>
              <p:grpSpPr>
                <a:xfrm>
                  <a:off x="2195736" y="5553236"/>
                  <a:ext cx="3253001" cy="693368"/>
                  <a:chOff x="-871218" y="4617289"/>
                  <a:chExt cx="3253001" cy="693368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EFA31078-549B-8E78-3748-DC31B89042F1}"/>
                      </a:ext>
                    </a:extLst>
                  </p:cNvPr>
                  <p:cNvGrpSpPr/>
                  <p:nvPr/>
                </p:nvGrpSpPr>
                <p:grpSpPr>
                  <a:xfrm>
                    <a:off x="-871218" y="4617289"/>
                    <a:ext cx="2979214" cy="693368"/>
                    <a:chOff x="486219" y="5293689"/>
                    <a:chExt cx="2979214" cy="693368"/>
                  </a:xfrm>
                </p:grpSpPr>
                <p:sp>
                  <p:nvSpPr>
                    <p:cNvPr id="33" name="순서도: 지연 32">
                      <a:extLst>
                        <a:ext uri="{FF2B5EF4-FFF2-40B4-BE49-F238E27FC236}">
                          <a16:creationId xmlns:a16="http://schemas.microsoft.com/office/drawing/2014/main" id="{96E29532-A27D-9172-6575-DB23CBC51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4457" y="5342338"/>
                      <a:ext cx="600976" cy="557348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E383904B-23E8-6F1D-4A89-D574152869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219" y="5293689"/>
                      <a:ext cx="1944216" cy="693368"/>
                      <a:chOff x="486219" y="5293689"/>
                      <a:chExt cx="1944216" cy="693368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7DD9EA15-E335-FD3F-628E-6D025BC08D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219" y="5293689"/>
                        <a:ext cx="19442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ko-KR" dirty="0"/>
                          <a:t>0 1 1 0 1 0 1 0 (4/8)</a:t>
                        </a:r>
                        <a:endParaRPr lang="ko-KR" altLang="en-US" dirty="0"/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B521D927-5D5F-564D-BBDF-E6CA5D8FD8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219" y="5617725"/>
                        <a:ext cx="19442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ko-KR" dirty="0"/>
                          <a:t>1 0 1 1 1 0 1 1 (6/8)</a:t>
                        </a:r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52C73C72-C77C-F1D9-B981-423AEE424669}"/>
                      </a:ext>
                    </a:extLst>
                  </p:cNvPr>
                  <p:cNvGrpSpPr/>
                  <p:nvPr/>
                </p:nvGrpSpPr>
                <p:grpSpPr>
                  <a:xfrm>
                    <a:off x="1096886" y="4807559"/>
                    <a:ext cx="399465" cy="274107"/>
                    <a:chOff x="1096886" y="4782905"/>
                    <a:chExt cx="399465" cy="274107"/>
                  </a:xfrm>
                </p:grpSpPr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FA9F0474-A38A-5979-E942-D347AF28D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96886" y="5057012"/>
                      <a:ext cx="39946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id="{1C09DBE0-DA40-0620-D9FC-5F85E24A56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96886" y="4782905"/>
                      <a:ext cx="39946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910BF01D-88B6-7681-BFBC-473AFE216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6635" y="4944612"/>
                    <a:ext cx="265148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7F40DFF-1D3B-DC48-95DB-9E61EF229C6D}"/>
                    </a:ext>
                  </a:extLst>
                </p:cNvPr>
                <p:cNvSpPr txBox="1"/>
                <p:nvPr/>
              </p:nvSpPr>
              <p:spPr>
                <a:xfrm>
                  <a:off x="5472100" y="5697252"/>
                  <a:ext cx="19442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0 0 1 0 1 0 1 0 (3/8)</a:t>
                  </a:r>
                  <a:endParaRPr lang="ko-KR" altLang="en-US" dirty="0"/>
                </a:p>
              </p:txBody>
            </p: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C77A3E-1793-CBFE-A5F4-94287F6B324D}"/>
                  </a:ext>
                </a:extLst>
              </p:cNvPr>
              <p:cNvSpPr/>
              <p:nvPr/>
            </p:nvSpPr>
            <p:spPr>
              <a:xfrm>
                <a:off x="2468528" y="5661248"/>
                <a:ext cx="144016" cy="5760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2283E1B-2798-BE61-5E21-3201C657464D}"/>
                  </a:ext>
                </a:extLst>
              </p:cNvPr>
              <p:cNvSpPr/>
              <p:nvPr/>
            </p:nvSpPr>
            <p:spPr>
              <a:xfrm>
                <a:off x="2802280" y="5661248"/>
                <a:ext cx="144016" cy="5760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0A6F88-1E79-A35F-88AF-81894E08779A}"/>
                  </a:ext>
                </a:extLst>
              </p:cNvPr>
              <p:cNvSpPr/>
              <p:nvPr/>
            </p:nvSpPr>
            <p:spPr>
              <a:xfrm>
                <a:off x="3136920" y="5661248"/>
                <a:ext cx="144016" cy="5760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7" name="제목 5">
            <a:extLst>
              <a:ext uri="{FF2B5EF4-FFF2-40B4-BE49-F238E27FC236}">
                <a16:creationId xmlns:a16="http://schemas.microsoft.com/office/drawing/2014/main" id="{679DD735-FBD8-2DBC-9F86-CE604B3F6D00}"/>
              </a:ext>
            </a:extLst>
          </p:cNvPr>
          <p:cNvSpPr txBox="1">
            <a:spLocks/>
          </p:cNvSpPr>
          <p:nvPr/>
        </p:nvSpPr>
        <p:spPr>
          <a:xfrm>
            <a:off x="827584" y="512676"/>
            <a:ext cx="7814692" cy="46135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2F5597"/>
                </a:solidFill>
                <a:latin typeface="+mn-ea"/>
                <a:ea typeface="+mn-ea"/>
              </a:rPr>
              <a:t>Introduction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Benefits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54261D-1C64-0B36-0655-876232548248}"/>
              </a:ext>
            </a:extLst>
          </p:cNvPr>
          <p:cNvGrpSpPr/>
          <p:nvPr/>
        </p:nvGrpSpPr>
        <p:grpSpPr>
          <a:xfrm>
            <a:off x="215516" y="548683"/>
            <a:ext cx="540060" cy="324040"/>
            <a:chOff x="-1333162" y="620690"/>
            <a:chExt cx="540060" cy="324040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861F89F2-2A01-2E21-D259-935724277FD1}"/>
                </a:ext>
              </a:extLst>
            </p:cNvPr>
            <p:cNvSpPr/>
            <p:nvPr/>
          </p:nvSpPr>
          <p:spPr>
            <a:xfrm>
              <a:off x="-1333162" y="620690"/>
              <a:ext cx="324036" cy="324036"/>
            </a:xfrm>
            <a:prstGeom prst="homePlate">
              <a:avLst>
                <a:gd name="adj" fmla="val 35553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+mn-ea"/>
              </a:endParaRPr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B107947D-1A21-F3C1-97F7-6B577C9202B9}"/>
                </a:ext>
              </a:extLst>
            </p:cNvPr>
            <p:cNvSpPr/>
            <p:nvPr/>
          </p:nvSpPr>
          <p:spPr>
            <a:xfrm>
              <a:off x="-1081134" y="620692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4FF449DA-AAA8-1499-8040-16F58BA7ECCB}"/>
                </a:ext>
              </a:extLst>
            </p:cNvPr>
            <p:cNvSpPr/>
            <p:nvPr/>
          </p:nvSpPr>
          <p:spPr>
            <a:xfrm>
              <a:off x="-973122" y="620693"/>
              <a:ext cx="180020" cy="324037"/>
            </a:xfrm>
            <a:prstGeom prst="chevron">
              <a:avLst>
                <a:gd name="adj" fmla="val 67082"/>
              </a:avLst>
            </a:prstGeom>
            <a:gradFill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4E96C43-55E6-2464-A974-7B4BD0F2A32B}"/>
              </a:ext>
            </a:extLst>
          </p:cNvPr>
          <p:cNvSpPr/>
          <p:nvPr/>
        </p:nvSpPr>
        <p:spPr>
          <a:xfrm>
            <a:off x="4690291" y="3276105"/>
            <a:ext cx="4248472" cy="234696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6A97055-A9C5-8223-A161-B762FDA59669}"/>
              </a:ext>
            </a:extLst>
          </p:cNvPr>
          <p:cNvSpPr/>
          <p:nvPr/>
        </p:nvSpPr>
        <p:spPr>
          <a:xfrm>
            <a:off x="215113" y="3276105"/>
            <a:ext cx="4238597" cy="234696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73FF6-14B4-69B2-BA12-7BB6C5B9462A}"/>
              </a:ext>
            </a:extLst>
          </p:cNvPr>
          <p:cNvSpPr txBox="1"/>
          <p:nvPr/>
        </p:nvSpPr>
        <p:spPr>
          <a:xfrm>
            <a:off x="254282" y="56857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[Tri-linear interpolation [3]]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55A2-72C8-D689-087C-E7FD1D6FB715}"/>
              </a:ext>
            </a:extLst>
          </p:cNvPr>
          <p:cNvSpPr txBox="1"/>
          <p:nvPr/>
        </p:nvSpPr>
        <p:spPr>
          <a:xfrm>
            <a:off x="4530470" y="5675917"/>
            <a:ext cx="461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+mn-ea"/>
              </a:defRPr>
            </a:lvl1pPr>
          </a:lstStyle>
          <a:p>
            <a:r>
              <a:rPr lang="en-US" altLang="ko-KR" dirty="0"/>
              <a:t>[SC circuits for Tri-linear interpolation [4]]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43DE409-D6A5-28A1-2D77-3A3AA4029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942" y="3828261"/>
            <a:ext cx="1116124" cy="124264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779E1CE-357F-53A6-E9FD-2E7343DFC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053" y="3474224"/>
            <a:ext cx="1886834" cy="1950723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8F775BCF-6BE7-30F4-B79A-03F19E3EAA7A}"/>
              </a:ext>
            </a:extLst>
          </p:cNvPr>
          <p:cNvGrpSpPr/>
          <p:nvPr/>
        </p:nvGrpSpPr>
        <p:grpSpPr>
          <a:xfrm>
            <a:off x="4968044" y="3485868"/>
            <a:ext cx="2268252" cy="1927434"/>
            <a:chOff x="215516" y="3995453"/>
            <a:chExt cx="2268252" cy="192743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17D210-B2C1-BC75-CB0F-838B90EC9EFC}"/>
                </a:ext>
              </a:extLst>
            </p:cNvPr>
            <p:cNvSpPr txBox="1"/>
            <p:nvPr/>
          </p:nvSpPr>
          <p:spPr>
            <a:xfrm>
              <a:off x="215516" y="4967561"/>
              <a:ext cx="2268252" cy="955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400" b="1" dirty="0">
                  <a:solidFill>
                    <a:srgbClr val="1A5998"/>
                  </a:solidFill>
                  <a:latin typeface="+mn-ea"/>
                </a:rPr>
                <a:t>P(C) = (P(A)</a:t>
              </a:r>
              <a:r>
                <a:rPr lang="en-US" altLang="ko-KR" sz="1400" b="1" i="0" dirty="0">
                  <a:solidFill>
                    <a:srgbClr val="1A5998"/>
                  </a:solidFill>
                  <a:effectLst/>
                  <a:latin typeface="+mn-ea"/>
                </a:rPr>
                <a:t>×(1-</a:t>
              </a:r>
              <a:r>
                <a:rPr lang="en-US" altLang="ko-KR" sz="1400" b="1" dirty="0">
                  <a:solidFill>
                    <a:srgbClr val="1A5998"/>
                  </a:solidFill>
                  <a:latin typeface="+mn-ea"/>
                </a:rPr>
                <a:t>P(S)) 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ko-KR" sz="1400" b="1" dirty="0">
                  <a:solidFill>
                    <a:srgbClr val="1A5998"/>
                  </a:solidFill>
                  <a:latin typeface="+mn-ea"/>
                </a:rPr>
                <a:t>   +(P(B)</a:t>
              </a:r>
              <a:r>
                <a:rPr lang="en-US" altLang="ko-KR" sz="1400" b="1" i="0" dirty="0">
                  <a:solidFill>
                    <a:srgbClr val="1A5998"/>
                  </a:solidFill>
                  <a:effectLst/>
                  <a:latin typeface="+mn-ea"/>
                </a:rPr>
                <a:t>×</a:t>
              </a:r>
              <a:r>
                <a:rPr lang="en-US" altLang="ko-KR" sz="1400" b="1" dirty="0">
                  <a:solidFill>
                    <a:srgbClr val="1A5998"/>
                  </a:solidFill>
                  <a:latin typeface="+mn-ea"/>
                </a:rPr>
                <a:t>P(S))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ko-KR" sz="1200" dirty="0">
                  <a:latin typeface="+mn-ea"/>
                </a:rPr>
                <a:t>∴ if P(S)=0.5,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ko-KR" sz="1200" b="1" dirty="0">
                  <a:latin typeface="+mn-ea"/>
                </a:rPr>
                <a:t>P(C)=0.5(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</a:rPr>
                <a:t>P(A)+P(B)</a:t>
              </a:r>
              <a:r>
                <a:rPr lang="en-US" altLang="ko-KR" sz="1200" b="1" dirty="0">
                  <a:latin typeface="+mn-ea"/>
                </a:rPr>
                <a:t>) 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71C9C67-6DDF-B384-72EF-82A4F4F2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544" y="3995453"/>
              <a:ext cx="1836204" cy="96968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46A88A-96DA-F4C4-34D4-68E962EFCB5D}"/>
              </a:ext>
            </a:extLst>
          </p:cNvPr>
          <p:cNvSpPr txBox="1"/>
          <p:nvPr/>
        </p:nvSpPr>
        <p:spPr>
          <a:xfrm>
            <a:off x="323528" y="987531"/>
            <a:ext cx="8820472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Area Efficiency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AE07D-5715-F63B-C34F-1BB7E42EB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6167" y="3432980"/>
            <a:ext cx="2684266" cy="2033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9D0E35-137D-E07C-0EC5-CF772AE0C76B}"/>
              </a:ext>
            </a:extLst>
          </p:cNvPr>
          <p:cNvSpPr txBox="1"/>
          <p:nvPr/>
        </p:nvSpPr>
        <p:spPr>
          <a:xfrm>
            <a:off x="4013938" y="4562396"/>
            <a:ext cx="1116124" cy="923330"/>
          </a:xfrm>
          <a:prstGeom prst="rect">
            <a:avLst/>
          </a:prstGeom>
          <a:solidFill>
            <a:schemeClr val="bg1"/>
          </a:solidFill>
          <a:ln>
            <a:solidFill>
              <a:srgbClr val="1344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39%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area 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reduction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95883</TotalTime>
  <Words>1076</Words>
  <Application>Microsoft Office PowerPoint</Application>
  <PresentationFormat>화면 슬라이드 쇼(4:3)</PresentationFormat>
  <Paragraphs>237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HY중고딕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조권능</dc:creator>
  <cp:lastModifiedBy>kimjeongeun</cp:lastModifiedBy>
  <cp:revision>822</cp:revision>
  <cp:lastPrinted>2022-05-10T13:03:51Z</cp:lastPrinted>
  <dcterms:created xsi:type="dcterms:W3CDTF">2022-04-02T05:05:20Z</dcterms:created>
  <dcterms:modified xsi:type="dcterms:W3CDTF">2023-02-27T14:53:20Z</dcterms:modified>
</cp:coreProperties>
</file>