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60" r:id="rId5"/>
    <p:sldId id="266" r:id="rId6"/>
    <p:sldId id="261" r:id="rId7"/>
    <p:sldId id="267" r:id="rId8"/>
    <p:sldId id="265" r:id="rId9"/>
    <p:sldId id="268" r:id="rId10"/>
    <p:sldId id="269" r:id="rId11"/>
    <p:sldId id="270" r:id="rId12"/>
    <p:sldId id="271" r:id="rId13"/>
    <p:sldId id="272" r:id="rId14"/>
    <p:sldId id="262" r:id="rId15"/>
    <p:sldId id="273" r:id="rId16"/>
    <p:sldId id="274" r:id="rId17"/>
    <p:sldId id="264" r:id="rId18"/>
  </p:sldIdLst>
  <p:sldSz cx="18288000" cy="10287000"/>
  <p:notesSz cx="6858000" cy="9144000"/>
  <p:embeddedFontLst>
    <p:embeddedFont>
      <p:font typeface="Public Sans Bold" panose="020B0604020202020204" charset="0"/>
      <p:regular r:id="rId20"/>
    </p:embeddedFont>
    <p:embeddedFont>
      <p:font typeface="Public Sans"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5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41CDA-8BCE-4202-A090-8CD8D0813F8C}" type="doc">
      <dgm:prSet loTypeId="urn:microsoft.com/office/officeart/2005/8/layout/arrow2" loCatId="process" qsTypeId="urn:microsoft.com/office/officeart/2005/8/quickstyle/3d5" qsCatId="3D" csTypeId="urn:microsoft.com/office/officeart/2005/8/colors/accent0_3" csCatId="mainScheme" phldr="1"/>
      <dgm:spPr/>
    </dgm:pt>
    <dgm:pt modelId="{CA1D4864-F460-427F-8DB6-F556D534B173}">
      <dgm:prSet phldrT="[Text]" custT="1"/>
      <dgm:spPr/>
      <dgm:t>
        <a:bodyPr/>
        <a:lstStyle/>
        <a:p>
          <a:r>
            <a:rPr lang="en-US" sz="3200" dirty="0" smtClean="0">
              <a:latin typeface="Public Sans Bold" panose="020B0604020202020204" charset="0"/>
            </a:rPr>
            <a:t>2023</a:t>
          </a:r>
          <a:endParaRPr lang="en-US" sz="3200" dirty="0">
            <a:latin typeface="Public Sans Bold" panose="020B0604020202020204" charset="0"/>
          </a:endParaRPr>
        </a:p>
      </dgm:t>
    </dgm:pt>
    <dgm:pt modelId="{BAD1A4A6-019A-4267-925E-DF331BAB33EB}" type="parTrans" cxnId="{7022D226-DF56-4907-9A2C-B03FC5F01762}">
      <dgm:prSet/>
      <dgm:spPr/>
      <dgm:t>
        <a:bodyPr/>
        <a:lstStyle/>
        <a:p>
          <a:endParaRPr lang="en-US"/>
        </a:p>
      </dgm:t>
    </dgm:pt>
    <dgm:pt modelId="{7DE19BEA-B0A5-4B9F-9F93-E49CEFAC7E8F}" type="sibTrans" cxnId="{7022D226-DF56-4907-9A2C-B03FC5F01762}">
      <dgm:prSet/>
      <dgm:spPr/>
      <dgm:t>
        <a:bodyPr/>
        <a:lstStyle/>
        <a:p>
          <a:endParaRPr lang="en-US"/>
        </a:p>
      </dgm:t>
    </dgm:pt>
    <dgm:pt modelId="{735DBE92-44BB-4D6F-8F89-703DA21C6CA4}">
      <dgm:prSet phldrT="[Text]" custT="1"/>
      <dgm:spPr/>
      <dgm:t>
        <a:bodyPr/>
        <a:lstStyle/>
        <a:p>
          <a:r>
            <a:rPr lang="en-US" sz="3200" dirty="0" smtClean="0">
              <a:latin typeface="Public Sans Bold" panose="020B0604020202020204" charset="0"/>
            </a:rPr>
            <a:t>2028</a:t>
          </a:r>
          <a:endParaRPr lang="en-US" sz="3200" dirty="0">
            <a:latin typeface="Public Sans Bold" panose="020B0604020202020204" charset="0"/>
          </a:endParaRPr>
        </a:p>
      </dgm:t>
    </dgm:pt>
    <dgm:pt modelId="{9B9D5B61-14BA-48B4-9FC6-97B1572379F3}" type="parTrans" cxnId="{672A8F72-0B44-48FD-9D7E-59CA4A67BDB9}">
      <dgm:prSet/>
      <dgm:spPr/>
      <dgm:t>
        <a:bodyPr/>
        <a:lstStyle/>
        <a:p>
          <a:endParaRPr lang="en-US"/>
        </a:p>
      </dgm:t>
    </dgm:pt>
    <dgm:pt modelId="{D535C722-B2A7-44D4-ADEB-5622D24D9A7D}" type="sibTrans" cxnId="{672A8F72-0B44-48FD-9D7E-59CA4A67BDB9}">
      <dgm:prSet/>
      <dgm:spPr/>
      <dgm:t>
        <a:bodyPr/>
        <a:lstStyle/>
        <a:p>
          <a:endParaRPr lang="en-US"/>
        </a:p>
      </dgm:t>
    </dgm:pt>
    <dgm:pt modelId="{BB45A983-A8AB-4003-832E-951CA6E6C653}" type="pres">
      <dgm:prSet presAssocID="{6D741CDA-8BCE-4202-A090-8CD8D0813F8C}" presName="arrowDiagram" presStyleCnt="0">
        <dgm:presLayoutVars>
          <dgm:chMax val="5"/>
          <dgm:dir/>
          <dgm:resizeHandles val="exact"/>
        </dgm:presLayoutVars>
      </dgm:prSet>
      <dgm:spPr/>
    </dgm:pt>
    <dgm:pt modelId="{4146BCF7-E194-4909-9452-29E557A63F03}" type="pres">
      <dgm:prSet presAssocID="{6D741CDA-8BCE-4202-A090-8CD8D0813F8C}" presName="arrow" presStyleLbl="bgShp" presStyleIdx="0" presStyleCnt="1" custLinFactNeighborX="-26343" custLinFactNeighborY="-2283"/>
      <dgm:spPr>
        <a:effectLst>
          <a:outerShdw blurRad="76200" dir="18900000" sy="23000" kx="-1200000" algn="bl" rotWithShape="0">
            <a:prstClr val="black">
              <a:alpha val="20000"/>
            </a:prstClr>
          </a:outerShdw>
        </a:effectLst>
      </dgm:spPr>
    </dgm:pt>
    <dgm:pt modelId="{0E869434-1521-42D5-8C54-800682F6EB38}" type="pres">
      <dgm:prSet presAssocID="{6D741CDA-8BCE-4202-A090-8CD8D0813F8C}" presName="arrowDiagram2" presStyleCnt="0"/>
      <dgm:spPr/>
    </dgm:pt>
    <dgm:pt modelId="{41F7B8C1-5422-4A39-9A6D-C29998E751E1}" type="pres">
      <dgm:prSet presAssocID="{CA1D4864-F460-427F-8DB6-F556D534B173}" presName="bullet2a" presStyleLbl="node1" presStyleIdx="0" presStyleCnt="2" custLinFactX="-200000" custLinFactY="111446" custLinFactNeighborX="-211121" custLinFactNeighborY="200000"/>
      <dgm:spPr/>
    </dgm:pt>
    <dgm:pt modelId="{FFB48BFE-8CB4-4ABB-8BFE-DD113910F667}" type="pres">
      <dgm:prSet presAssocID="{CA1D4864-F460-427F-8DB6-F556D534B173}" presName="textBox2a" presStyleLbl="revTx" presStyleIdx="0" presStyleCnt="2" custLinFactNeighborX="-45764" custLinFactNeighborY="42067">
        <dgm:presLayoutVars>
          <dgm:bulletEnabled val="1"/>
        </dgm:presLayoutVars>
      </dgm:prSet>
      <dgm:spPr/>
      <dgm:t>
        <a:bodyPr/>
        <a:lstStyle/>
        <a:p>
          <a:endParaRPr lang="en-US"/>
        </a:p>
      </dgm:t>
    </dgm:pt>
    <dgm:pt modelId="{A3E606B9-9971-4656-9CC9-4F8EBE26338B}" type="pres">
      <dgm:prSet presAssocID="{735DBE92-44BB-4D6F-8F89-703DA21C6CA4}" presName="bullet2b" presStyleLbl="node1" presStyleIdx="1" presStyleCnt="2"/>
      <dgm:spPr/>
    </dgm:pt>
    <dgm:pt modelId="{D26A91EE-7300-45E3-BDA5-51C1A82BB28F}" type="pres">
      <dgm:prSet presAssocID="{735DBE92-44BB-4D6F-8F89-703DA21C6CA4}" presName="textBox2b" presStyleLbl="revTx" presStyleIdx="1" presStyleCnt="2">
        <dgm:presLayoutVars>
          <dgm:bulletEnabled val="1"/>
        </dgm:presLayoutVars>
      </dgm:prSet>
      <dgm:spPr/>
      <dgm:t>
        <a:bodyPr/>
        <a:lstStyle/>
        <a:p>
          <a:endParaRPr lang="en-US"/>
        </a:p>
      </dgm:t>
    </dgm:pt>
  </dgm:ptLst>
  <dgm:cxnLst>
    <dgm:cxn modelId="{3D36FDD5-4DB7-43F6-BC31-D623CD6CC80B}" type="presOf" srcId="{CA1D4864-F460-427F-8DB6-F556D534B173}" destId="{FFB48BFE-8CB4-4ABB-8BFE-DD113910F667}" srcOrd="0" destOrd="0" presId="urn:microsoft.com/office/officeart/2005/8/layout/arrow2"/>
    <dgm:cxn modelId="{85AA3370-A597-4B22-B4E7-A07E07AECFB0}" type="presOf" srcId="{735DBE92-44BB-4D6F-8F89-703DA21C6CA4}" destId="{D26A91EE-7300-45E3-BDA5-51C1A82BB28F}" srcOrd="0" destOrd="0" presId="urn:microsoft.com/office/officeart/2005/8/layout/arrow2"/>
    <dgm:cxn modelId="{672A8F72-0B44-48FD-9D7E-59CA4A67BDB9}" srcId="{6D741CDA-8BCE-4202-A090-8CD8D0813F8C}" destId="{735DBE92-44BB-4D6F-8F89-703DA21C6CA4}" srcOrd="1" destOrd="0" parTransId="{9B9D5B61-14BA-48B4-9FC6-97B1572379F3}" sibTransId="{D535C722-B2A7-44D4-ADEB-5622D24D9A7D}"/>
    <dgm:cxn modelId="{7022D226-DF56-4907-9A2C-B03FC5F01762}" srcId="{6D741CDA-8BCE-4202-A090-8CD8D0813F8C}" destId="{CA1D4864-F460-427F-8DB6-F556D534B173}" srcOrd="0" destOrd="0" parTransId="{BAD1A4A6-019A-4267-925E-DF331BAB33EB}" sibTransId="{7DE19BEA-B0A5-4B9F-9F93-E49CEFAC7E8F}"/>
    <dgm:cxn modelId="{02499506-5B6F-45B8-9732-D3919543E72F}" type="presOf" srcId="{6D741CDA-8BCE-4202-A090-8CD8D0813F8C}" destId="{BB45A983-A8AB-4003-832E-951CA6E6C653}" srcOrd="0" destOrd="0" presId="urn:microsoft.com/office/officeart/2005/8/layout/arrow2"/>
    <dgm:cxn modelId="{05034DCD-B4C3-40D5-B90C-DF0217EEF15F}" type="presParOf" srcId="{BB45A983-A8AB-4003-832E-951CA6E6C653}" destId="{4146BCF7-E194-4909-9452-29E557A63F03}" srcOrd="0" destOrd="0" presId="urn:microsoft.com/office/officeart/2005/8/layout/arrow2"/>
    <dgm:cxn modelId="{CD9911F3-8403-42AB-A428-C6D9970DDDB7}" type="presParOf" srcId="{BB45A983-A8AB-4003-832E-951CA6E6C653}" destId="{0E869434-1521-42D5-8C54-800682F6EB38}" srcOrd="1" destOrd="0" presId="urn:microsoft.com/office/officeart/2005/8/layout/arrow2"/>
    <dgm:cxn modelId="{A16B83DF-C036-43D4-B810-BFE608910D01}" type="presParOf" srcId="{0E869434-1521-42D5-8C54-800682F6EB38}" destId="{41F7B8C1-5422-4A39-9A6D-C29998E751E1}" srcOrd="0" destOrd="0" presId="urn:microsoft.com/office/officeart/2005/8/layout/arrow2"/>
    <dgm:cxn modelId="{E826D4C1-5D66-4B7D-BD5C-37F425A52279}" type="presParOf" srcId="{0E869434-1521-42D5-8C54-800682F6EB38}" destId="{FFB48BFE-8CB4-4ABB-8BFE-DD113910F667}" srcOrd="1" destOrd="0" presId="urn:microsoft.com/office/officeart/2005/8/layout/arrow2"/>
    <dgm:cxn modelId="{B5DD44DD-6D0F-465F-922D-BC4FFB65A3AE}" type="presParOf" srcId="{0E869434-1521-42D5-8C54-800682F6EB38}" destId="{A3E606B9-9971-4656-9CC9-4F8EBE26338B}" srcOrd="2" destOrd="0" presId="urn:microsoft.com/office/officeart/2005/8/layout/arrow2"/>
    <dgm:cxn modelId="{A5422BB0-5AB2-423C-93F8-3B11B7A65390}" type="presParOf" srcId="{0E869434-1521-42D5-8C54-800682F6EB38}" destId="{D26A91EE-7300-45E3-BDA5-51C1A82BB28F}"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6BCF7-E194-4909-9452-29E557A63F03}">
      <dsp:nvSpPr>
        <dsp:cNvPr id="0" name=""/>
        <dsp:cNvSpPr/>
      </dsp:nvSpPr>
      <dsp:spPr>
        <a:xfrm>
          <a:off x="0" y="76211"/>
          <a:ext cx="6019800" cy="3762375"/>
        </a:xfrm>
        <a:prstGeom prst="swooshArrow">
          <a:avLst>
            <a:gd name="adj1" fmla="val 25000"/>
            <a:gd name="adj2" fmla="val 25000"/>
          </a:avLst>
        </a:prstGeom>
        <a:solidFill>
          <a:schemeClr val="dk2">
            <a:tint val="40000"/>
            <a:hueOff val="0"/>
            <a:satOff val="0"/>
            <a:lumOff val="0"/>
            <a:alphaOff val="0"/>
          </a:schemeClr>
        </a:solidFill>
        <a:ln>
          <a:noFill/>
        </a:ln>
        <a:effectLst>
          <a:outerShdw blurRad="76200" dir="18900000" sy="23000" kx="-1200000" algn="bl" rotWithShape="0">
            <a:prstClr val="black">
              <a:alpha val="20000"/>
            </a:prstClr>
          </a:outerShdw>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1F7B8C1-5422-4A39-9A6D-C29998E751E1}">
      <dsp:nvSpPr>
        <dsp:cNvPr id="0" name=""/>
        <dsp:cNvSpPr/>
      </dsp:nvSpPr>
      <dsp:spPr>
        <a:xfrm>
          <a:off x="533400" y="2868795"/>
          <a:ext cx="210693" cy="210693"/>
        </a:xfrm>
        <a:prstGeom prst="ellipse">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FB48BFE-8CB4-4ABB-8BFE-DD113910F667}">
      <dsp:nvSpPr>
        <dsp:cNvPr id="0" name=""/>
        <dsp:cNvSpPr/>
      </dsp:nvSpPr>
      <dsp:spPr>
        <a:xfrm>
          <a:off x="609607" y="2480053"/>
          <a:ext cx="1956435" cy="160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42" tIns="0" rIns="0" bIns="0" numCol="1" spcCol="1270" anchor="t" anchorCtr="0">
          <a:noAutofit/>
        </a:bodyPr>
        <a:lstStyle/>
        <a:p>
          <a:pPr lvl="0" algn="l" defTabSz="1422400">
            <a:lnSpc>
              <a:spcPct val="90000"/>
            </a:lnSpc>
            <a:spcBef>
              <a:spcPct val="0"/>
            </a:spcBef>
            <a:spcAft>
              <a:spcPct val="35000"/>
            </a:spcAft>
          </a:pPr>
          <a:r>
            <a:rPr lang="en-US" sz="3200" kern="1200" dirty="0" smtClean="0">
              <a:latin typeface="Public Sans Bold" panose="020B0604020202020204" charset="0"/>
            </a:rPr>
            <a:t>2023</a:t>
          </a:r>
          <a:endParaRPr lang="en-US" sz="3200" kern="1200" dirty="0">
            <a:latin typeface="Public Sans Bold" panose="020B0604020202020204" charset="0"/>
          </a:endParaRPr>
        </a:p>
      </dsp:txBody>
      <dsp:txXfrm>
        <a:off x="609607" y="2480053"/>
        <a:ext cx="1956435" cy="1606534"/>
      </dsp:txXfrm>
    </dsp:sp>
    <dsp:sp modelId="{A3E606B9-9971-4656-9CC9-4F8EBE26338B}">
      <dsp:nvSpPr>
        <dsp:cNvPr id="0" name=""/>
        <dsp:cNvSpPr/>
      </dsp:nvSpPr>
      <dsp:spPr>
        <a:xfrm>
          <a:off x="3340989" y="1253195"/>
          <a:ext cx="361188" cy="361188"/>
        </a:xfrm>
        <a:prstGeom prst="ellipse">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26A91EE-7300-45E3-BDA5-51C1A82BB28F}">
      <dsp:nvSpPr>
        <dsp:cNvPr id="0" name=""/>
        <dsp:cNvSpPr/>
      </dsp:nvSpPr>
      <dsp:spPr>
        <a:xfrm>
          <a:off x="3521583" y="1433789"/>
          <a:ext cx="1956435" cy="249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86" tIns="0" rIns="0" bIns="0" numCol="1" spcCol="1270" anchor="t" anchorCtr="0">
          <a:noAutofit/>
        </a:bodyPr>
        <a:lstStyle/>
        <a:p>
          <a:pPr lvl="0" algn="l" defTabSz="1422400">
            <a:lnSpc>
              <a:spcPct val="90000"/>
            </a:lnSpc>
            <a:spcBef>
              <a:spcPct val="0"/>
            </a:spcBef>
            <a:spcAft>
              <a:spcPct val="35000"/>
            </a:spcAft>
          </a:pPr>
          <a:r>
            <a:rPr lang="en-US" sz="3200" kern="1200" dirty="0" smtClean="0">
              <a:latin typeface="Public Sans Bold" panose="020B0604020202020204" charset="0"/>
            </a:rPr>
            <a:t>2028</a:t>
          </a:r>
          <a:endParaRPr lang="en-US" sz="3200" kern="1200" dirty="0">
            <a:latin typeface="Public Sans Bold" panose="020B0604020202020204" charset="0"/>
          </a:endParaRPr>
        </a:p>
      </dsp:txBody>
      <dsp:txXfrm>
        <a:off x="3521583" y="1433789"/>
        <a:ext cx="1956435" cy="249069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B24DE-CB2F-42D3-B052-D38CD45EEDC1}" type="datetimeFigureOut">
              <a:rPr lang="en-ZA" smtClean="0"/>
              <a:t>2024/01/16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F4C36-CD81-44CF-9BD6-48233F4FEEB0}" type="slidenum">
              <a:rPr lang="en-ZA" smtClean="0"/>
              <a:t>‹#›</a:t>
            </a:fld>
            <a:endParaRPr lang="en-ZA"/>
          </a:p>
        </p:txBody>
      </p:sp>
    </p:spTree>
    <p:extLst>
      <p:ext uri="{BB962C8B-B14F-4D97-AF65-F5344CB8AC3E}">
        <p14:creationId xmlns:p14="http://schemas.microsoft.com/office/powerpoint/2010/main" val="85490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838200" y="5448300"/>
            <a:ext cx="7371882" cy="1231106"/>
          </a:xfrm>
          <a:prstGeom prst="rect">
            <a:avLst/>
          </a:prstGeom>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wrap="square" lIns="0" tIns="0" rIns="0" bIns="0" rtlCol="0" anchor="t">
            <a:spAutoFit/>
          </a:bodyPr>
          <a:lstStyle/>
          <a:p>
            <a:pPr>
              <a:lnSpc>
                <a:spcPts val="9600"/>
              </a:lnSpc>
            </a:pPr>
            <a:r>
              <a:rPr lang="en-US" sz="4800" spc="-248" dirty="0">
                <a:solidFill>
                  <a:srgbClr val="000000"/>
                </a:solidFill>
                <a:latin typeface="Public Sans Bold"/>
              </a:rPr>
              <a:t>Venture Capital Porto Folio</a:t>
            </a:r>
          </a:p>
        </p:txBody>
      </p:sp>
      <p:sp>
        <p:nvSpPr>
          <p:cNvPr id="12" name="TextBox 12"/>
          <p:cNvSpPr txBox="1"/>
          <p:nvPr/>
        </p:nvSpPr>
        <p:spPr>
          <a:xfrm>
            <a:off x="3060221" y="3462515"/>
            <a:ext cx="3886200" cy="1231106"/>
          </a:xfrm>
          <a:prstGeom prst="rect">
            <a:avLst/>
          </a:prstGeom>
        </p:spPr>
        <p:txBody>
          <a:bodyPr wrap="square" lIns="0" tIns="0" rIns="0" bIns="0" rtlCol="0" anchor="t">
            <a:spAutoFit/>
          </a:bodyPr>
          <a:lstStyle/>
          <a:p>
            <a:pPr>
              <a:lnSpc>
                <a:spcPts val="9600"/>
              </a:lnSpc>
              <a:spcBef>
                <a:spcPct val="0"/>
              </a:spcBef>
            </a:pPr>
            <a:r>
              <a:rPr lang="en-US" sz="9600" spc="-248" dirty="0" smtClean="0">
                <a:solidFill>
                  <a:srgbClr val="000000"/>
                </a:solidFill>
                <a:latin typeface="Public Sans Bold"/>
              </a:rPr>
              <a:t>JEDDT</a:t>
            </a:r>
            <a:endParaRPr lang="en-US" sz="9600" spc="-248" dirty="0">
              <a:solidFill>
                <a:srgbClr val="000000"/>
              </a:solidFill>
              <a:latin typeface="Public Sans Bold"/>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1" y="367341"/>
            <a:ext cx="7639518" cy="6111462"/>
          </a:xfrm>
          <a:prstGeom prst="rect">
            <a:avLst/>
          </a:prstGeom>
          <a:effectLst>
            <a:outerShdw blurRad="152400" dist="317500" dir="5400000" sx="90000" sy="-19000" rotWithShape="0">
              <a:prstClr val="black">
                <a:alpha val="15000"/>
              </a:prstClr>
            </a:outerShdw>
          </a:effec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576" y="2781300"/>
            <a:ext cx="1906564" cy="16764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038" y="6320287"/>
            <a:ext cx="4191000" cy="3802920"/>
          </a:xfrm>
          <a:prstGeom prst="rect">
            <a:avLst/>
          </a:prstGeom>
          <a:effectLst>
            <a:outerShdw blurRad="76200" dir="18900000" sy="23000" kx="-1200000" algn="bl" rotWithShape="0">
              <a:prstClr val="black">
                <a:alpha val="20000"/>
              </a:prstClr>
            </a:outerShdw>
          </a:effec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0" y="6372045"/>
            <a:ext cx="3296118" cy="3733190"/>
          </a:xfrm>
          <a:prstGeom prst="rect">
            <a:avLst/>
          </a:prstGeom>
          <a:effectLst>
            <a:outerShdw blurRad="76200" dir="18900000" sy="23000" kx="-1200000" algn="bl" rotWithShape="0">
              <a:prstClr val="black">
                <a:alpha val="20000"/>
              </a:prstClr>
            </a:outerShdw>
          </a:effectLst>
        </p:spPr>
      </p:pic>
      <p:sp>
        <p:nvSpPr>
          <p:cNvPr id="20" name="TextBox 19"/>
          <p:cNvSpPr txBox="1"/>
          <p:nvPr/>
        </p:nvSpPr>
        <p:spPr>
          <a:xfrm>
            <a:off x="998508" y="4629834"/>
            <a:ext cx="4004813" cy="646331"/>
          </a:xfrm>
          <a:prstGeom prst="rect">
            <a:avLst/>
          </a:prstGeom>
          <a:noFill/>
        </p:spPr>
        <p:txBody>
          <a:bodyPr wrap="square" rtlCol="0">
            <a:spAutoFit/>
          </a:bodyPr>
          <a:lstStyle/>
          <a:p>
            <a:r>
              <a:rPr lang="en-ZA" dirty="0" smtClean="0">
                <a:latin typeface="Public Sans" panose="020B0604020202020204" charset="0"/>
              </a:rPr>
              <a:t>Congolese Venture Capital for Innovative Businesses.</a:t>
            </a:r>
            <a:endParaRPr lang="en-ZA" dirty="0">
              <a:latin typeface="Public Sans" panose="020B0604020202020204" charset="0"/>
            </a:endParaRPr>
          </a:p>
        </p:txBody>
      </p:sp>
      <p:sp>
        <p:nvSpPr>
          <p:cNvPr id="23" name="TextBox 22"/>
          <p:cNvSpPr txBox="1"/>
          <p:nvPr/>
        </p:nvSpPr>
        <p:spPr>
          <a:xfrm>
            <a:off x="838200" y="9105900"/>
            <a:ext cx="4495800" cy="646331"/>
          </a:xfrm>
          <a:prstGeom prst="rect">
            <a:avLst/>
          </a:prstGeom>
          <a:noFill/>
        </p:spPr>
        <p:txBody>
          <a:bodyPr wrap="square" rtlCol="0">
            <a:spAutoFit/>
          </a:bodyPr>
          <a:lstStyle/>
          <a:p>
            <a:r>
              <a:rPr lang="en-ZA" dirty="0" smtClean="0">
                <a:latin typeface="Public Sans" panose="020B0604020202020204" charset="0"/>
              </a:rPr>
              <a:t>Note: </a:t>
            </a:r>
            <a:r>
              <a:rPr lang="en-ZA" dirty="0" err="1" smtClean="0">
                <a:latin typeface="Public Sans" panose="020B0604020202020204" charset="0"/>
              </a:rPr>
              <a:t>Jeddt</a:t>
            </a:r>
            <a:r>
              <a:rPr lang="en-ZA" dirty="0" smtClean="0">
                <a:latin typeface="Public Sans" panose="020B0604020202020204" charset="0"/>
              </a:rPr>
              <a:t> is not a real venture capital company</a:t>
            </a:r>
            <a:endParaRPr lang="en-ZA" dirty="0">
              <a:latin typeface="Public San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95400" y="4686300"/>
            <a:ext cx="7658100" cy="3531544"/>
          </a:xfrm>
          <a:prstGeom prst="rect">
            <a:avLst/>
          </a:prstGeom>
        </p:spPr>
        <p:txBody>
          <a:bodyPr wrap="square" lIns="0" tIns="0" rIns="0" bIns="0" rtlCol="0" anchor="t">
            <a:spAutoFit/>
          </a:bodyPr>
          <a:lstStyle/>
          <a:p>
            <a:pPr>
              <a:lnSpc>
                <a:spcPts val="3120"/>
              </a:lnSpc>
            </a:pP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stands out the best based on its revenue where it increased its revenue from $4M to $12M in a year. The company’s customer traction is quite good with more than 6000 business customers and serving 150 million people with fresh food, and the fact </a:t>
            </a: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focuses on food traceability, including quality as well, it reduces the impact of foodborne illness outbreak in emerging countries. Finally, the flexibility of financial model of </a:t>
            </a: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implemented in a public private partnership model which requires minimal investment, makes company very attractive to investors.</a:t>
            </a:r>
            <a:endParaRPr lang="en-US" sz="3200" b="1" spc="-24" dirty="0">
              <a:solidFill>
                <a:srgbClr val="000000"/>
              </a:solidFill>
              <a:latin typeface="Public Sans"/>
              <a:ea typeface="Public Sans"/>
            </a:endParaRPr>
          </a:p>
        </p:txBody>
      </p:sp>
      <p:sp>
        <p:nvSpPr>
          <p:cNvPr id="11" name="TextBox 11"/>
          <p:cNvSpPr txBox="1"/>
          <p:nvPr/>
        </p:nvSpPr>
        <p:spPr>
          <a:xfrm>
            <a:off x="2590800" y="2019300"/>
            <a:ext cx="5943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Startup Recommendation</a:t>
            </a:r>
            <a:endParaRPr lang="en-US" sz="4000" spc="-200" dirty="0">
              <a:solidFill>
                <a:srgbClr val="000000"/>
              </a:solidFill>
              <a:latin typeface="Public Sans Bold"/>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638300"/>
            <a:ext cx="6934200" cy="6934200"/>
          </a:xfrm>
          <a:prstGeom prst="rect">
            <a:avLst/>
          </a:prstGeom>
          <a:effectLst>
            <a:outerShdw blurRad="76200" dir="18900000" sy="23000" kx="-1200000" algn="bl" rotWithShape="0">
              <a:prstClr val="black">
                <a:alpha val="20000"/>
              </a:prstClr>
            </a:outerShdw>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865" y="1408989"/>
            <a:ext cx="1610585" cy="16105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0193" y="3786785"/>
            <a:ext cx="2521213" cy="899515"/>
          </a:xfrm>
          <a:prstGeom prst="rect">
            <a:avLst/>
          </a:prstGeom>
        </p:spPr>
      </p:pic>
    </p:spTree>
    <p:extLst>
      <p:ext uri="{BB962C8B-B14F-4D97-AF65-F5344CB8AC3E}">
        <p14:creationId xmlns:p14="http://schemas.microsoft.com/office/powerpoint/2010/main" val="251569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8" y="1638300"/>
            <a:ext cx="7848602"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a:t>
            </a:r>
            <a:r>
              <a:rPr lang="en-US" sz="4000" spc="-200" dirty="0" smtClean="0">
                <a:solidFill>
                  <a:srgbClr val="000000"/>
                </a:solidFill>
                <a:latin typeface="Public Sans Bold"/>
              </a:rPr>
              <a:t>Graphite Docs Failure</a:t>
            </a:r>
            <a:endParaRPr lang="en-US" sz="4000" spc="-200" dirty="0">
              <a:solidFill>
                <a:srgbClr val="000000"/>
              </a:solidFill>
              <a:latin typeface="Public Sans Bold"/>
            </a:endParaRPr>
          </a:p>
        </p:txBody>
      </p:sp>
      <p:sp>
        <p:nvSpPr>
          <p:cNvPr id="16" name="TextBox 7"/>
          <p:cNvSpPr txBox="1"/>
          <p:nvPr/>
        </p:nvSpPr>
        <p:spPr>
          <a:xfrm>
            <a:off x="1076541" y="2762608"/>
            <a:ext cx="6755655" cy="3688638"/>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Graphite Docs </a:t>
            </a:r>
            <a:r>
              <a:rPr lang="en-GB" spc="-24" dirty="0" smtClean="0">
                <a:solidFill>
                  <a:srgbClr val="000000"/>
                </a:solidFill>
                <a:latin typeface="Public Sans" panose="020B0604020202020204" charset="0"/>
                <a:cs typeface="Arial" panose="020B0604020202020204" pitchFamily="34" charset="0"/>
              </a:rPr>
              <a:t>was an </a:t>
            </a:r>
            <a:r>
              <a:rPr lang="en-GB" spc="-24" dirty="0">
                <a:solidFill>
                  <a:srgbClr val="000000"/>
                </a:solidFill>
                <a:latin typeface="Public Sans" panose="020B0604020202020204" charset="0"/>
                <a:cs typeface="Arial" panose="020B0604020202020204" pitchFamily="34" charset="0"/>
              </a:rPr>
              <a:t>open-source collaborative online office suite designed to facilitate document creation, editing, and collaboration in real-time. </a:t>
            </a:r>
            <a:r>
              <a:rPr lang="en-GB" spc="-24" dirty="0" smtClean="0">
                <a:solidFill>
                  <a:srgbClr val="000000"/>
                </a:solidFill>
                <a:latin typeface="Public Sans" panose="020B0604020202020204" charset="0"/>
                <a:cs typeface="Arial" panose="020B0604020202020204" pitchFamily="34" charset="0"/>
              </a:rPr>
              <a:t>Graphite </a:t>
            </a:r>
            <a:r>
              <a:rPr lang="en-GB" spc="-24" dirty="0">
                <a:solidFill>
                  <a:srgbClr val="000000"/>
                </a:solidFill>
                <a:latin typeface="Public Sans" panose="020B0604020202020204" charset="0"/>
                <a:cs typeface="Arial" panose="020B0604020202020204" pitchFamily="34" charset="0"/>
              </a:rPr>
              <a:t>Docs, a privacy-focused alternative to Google Docs powered by blockchain, that assured users that their saved files were indeed safe</a:t>
            </a:r>
            <a:r>
              <a:rPr lang="en-GB" spc="-24" dirty="0" smtClean="0">
                <a:solidFill>
                  <a:srgbClr val="000000"/>
                </a:solidFill>
                <a:latin typeface="Public Sans" panose="020B0604020202020204" charset="0"/>
                <a:cs typeface="Arial" panose="020B0604020202020204" pitchFamily="34" charset="0"/>
              </a:rPr>
              <a:t>.</a:t>
            </a:r>
          </a:p>
          <a:p>
            <a:pPr marL="259080" lvl="1">
              <a:lnSpc>
                <a:spcPct val="150000"/>
              </a:lnSpc>
            </a:pPr>
            <a:r>
              <a:rPr lang="en-GB" spc="-24" dirty="0" smtClean="0">
                <a:solidFill>
                  <a:srgbClr val="000000"/>
                </a:solidFill>
                <a:latin typeface="Public Sans" panose="020B0604020202020204" charset="0"/>
                <a:cs typeface="Arial" panose="020B0604020202020204" pitchFamily="34" charset="0"/>
              </a:rPr>
              <a:t>The company started </a:t>
            </a:r>
            <a:r>
              <a:rPr lang="en-GB" spc="-24" dirty="0">
                <a:solidFill>
                  <a:srgbClr val="000000"/>
                </a:solidFill>
                <a:latin typeface="Public Sans" panose="020B0604020202020204" charset="0"/>
                <a:cs typeface="Arial" panose="020B0604020202020204" pitchFamily="34" charset="0"/>
              </a:rPr>
              <a:t>gaining traction from individual users. However, </a:t>
            </a:r>
            <a:r>
              <a:rPr lang="en-GB" spc="-24" dirty="0" smtClean="0">
                <a:solidFill>
                  <a:srgbClr val="000000"/>
                </a:solidFill>
                <a:latin typeface="Public Sans" panose="020B0604020202020204" charset="0"/>
                <a:cs typeface="Arial" panose="020B0604020202020204" pitchFamily="34" charset="0"/>
              </a:rPr>
              <a:t>Graphite Docs focused </a:t>
            </a:r>
            <a:r>
              <a:rPr lang="en-GB" spc="-24" dirty="0">
                <a:solidFill>
                  <a:srgbClr val="000000"/>
                </a:solidFill>
                <a:latin typeface="Public Sans" panose="020B0604020202020204" charset="0"/>
                <a:cs typeface="Arial" panose="020B0604020202020204" pitchFamily="34" charset="0"/>
              </a:rPr>
              <a:t>on the B2B model, rather than B2C, and this </a:t>
            </a:r>
            <a:r>
              <a:rPr lang="en-GB" spc="-24" dirty="0" smtClean="0">
                <a:solidFill>
                  <a:srgbClr val="000000"/>
                </a:solidFill>
                <a:latin typeface="Public Sans" panose="020B0604020202020204" charset="0"/>
                <a:cs typeface="Arial" panose="020B0604020202020204" pitchFamily="34" charset="0"/>
              </a:rPr>
              <a:t>business model led the company to failure </a:t>
            </a:r>
            <a:r>
              <a:rPr lang="en-GB" spc="-24" dirty="0">
                <a:solidFill>
                  <a:srgbClr val="000000"/>
                </a:solidFill>
                <a:latin typeface="Public Sans" panose="020B0604020202020204" charset="0"/>
                <a:cs typeface="Arial" panose="020B0604020202020204" pitchFamily="34" charset="0"/>
              </a:rPr>
              <a:t>in 2020</a:t>
            </a:r>
            <a:r>
              <a:rPr lang="en-GB" spc="-24" dirty="0" smtClean="0">
                <a:solidFill>
                  <a:srgbClr val="000000"/>
                </a:solidFill>
                <a:latin typeface="Public Sans" panose="020B0604020202020204" charset="0"/>
                <a:cs typeface="Arial" panose="020B0604020202020204" pitchFamily="34" charset="0"/>
              </a:rPr>
              <a:t>. </a:t>
            </a:r>
            <a:endParaRPr lang="en-US" spc="-24" dirty="0">
              <a:solidFill>
                <a:srgbClr val="000000"/>
              </a:solidFill>
              <a:latin typeface="Public Sans" panose="020B060402020202020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1345388"/>
            <a:ext cx="6553200" cy="655320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5258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8" y="1638300"/>
            <a:ext cx="7696202"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a:t>
            </a:r>
            <a:r>
              <a:rPr lang="en-US" sz="4000" spc="-200" dirty="0" smtClean="0">
                <a:solidFill>
                  <a:srgbClr val="000000"/>
                </a:solidFill>
                <a:latin typeface="Public Sans Bold"/>
              </a:rPr>
              <a:t>Graphite Docs Failure</a:t>
            </a:r>
          </a:p>
        </p:txBody>
      </p:sp>
      <p:sp>
        <p:nvSpPr>
          <p:cNvPr id="16" name="TextBox 7"/>
          <p:cNvSpPr txBox="1"/>
          <p:nvPr/>
        </p:nvSpPr>
        <p:spPr>
          <a:xfrm>
            <a:off x="1524000" y="3263133"/>
            <a:ext cx="6755655" cy="5766066"/>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Graphite Docs failed primarily due to a lack of execution and a failure to adapt based on user feedback. The founder initially gained traction but misunderstood early success as achieving product/market fit. The focus on a niche market, namely blockchain enthusiasts and privacy-focused users, led to a misguided pivot towards a business-to-business (B2B) model. The founder's comfort with B2B operations overshadowed the existing user base, causing a mismatch between the product's complexity and the targeted audience. Grant money and external funding created a false sense of success, further delaying the realization that the chosen market was not adopting the product. The founder's reluctance to make tough decisions and the misalignment of business models ultimately led to Graphite Docs' closure.</a:t>
            </a:r>
            <a:endParaRPr lang="en-US" spc="-24"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2247900"/>
            <a:ext cx="6553200" cy="6553200"/>
          </a:xfrm>
          <a:prstGeom prst="rect">
            <a:avLst/>
          </a:prstGeom>
          <a:effectLst>
            <a:outerShdw blurRad="76200" dir="18900000" sy="23000" kx="-1200000" algn="bl" rotWithShape="0">
              <a:prstClr val="black">
                <a:alpha val="20000"/>
              </a:prstClr>
            </a:outerShdw>
          </a:effectLst>
        </p:spPr>
      </p:pic>
      <p:sp>
        <p:nvSpPr>
          <p:cNvPr id="3" name="TextBox 2"/>
          <p:cNvSpPr txBox="1"/>
          <p:nvPr/>
        </p:nvSpPr>
        <p:spPr>
          <a:xfrm>
            <a:off x="3352800" y="2860014"/>
            <a:ext cx="3581400" cy="369332"/>
          </a:xfrm>
          <a:prstGeom prst="rect">
            <a:avLst/>
          </a:prstGeom>
          <a:noFill/>
        </p:spPr>
        <p:txBody>
          <a:bodyPr wrap="square" rtlCol="0">
            <a:spAutoFit/>
          </a:bodyPr>
          <a:lstStyle/>
          <a:p>
            <a:r>
              <a:rPr lang="en-ZA" dirty="0" smtClean="0">
                <a:latin typeface="Public Sans" panose="020B0604020202020204" charset="0"/>
              </a:rPr>
              <a:t>Why did the </a:t>
            </a:r>
            <a:r>
              <a:rPr lang="en-ZA" dirty="0" err="1" smtClean="0">
                <a:latin typeface="Public Sans" panose="020B0604020202020204" charset="0"/>
              </a:rPr>
              <a:t>startup</a:t>
            </a:r>
            <a:r>
              <a:rPr lang="en-ZA" dirty="0" smtClean="0">
                <a:latin typeface="Public Sans" panose="020B0604020202020204" charset="0"/>
              </a:rPr>
              <a:t> fail?</a:t>
            </a:r>
            <a:endParaRPr lang="en-ZA" dirty="0">
              <a:latin typeface="Public Sans" panose="020B0604020202020204" charset="0"/>
            </a:endParaRPr>
          </a:p>
        </p:txBody>
      </p:sp>
    </p:spTree>
    <p:extLst>
      <p:ext uri="{BB962C8B-B14F-4D97-AF65-F5344CB8AC3E}">
        <p14:creationId xmlns:p14="http://schemas.microsoft.com/office/powerpoint/2010/main" val="397867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133600" y="1812048"/>
            <a:ext cx="7696202"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a:t>
            </a:r>
            <a:r>
              <a:rPr lang="en-US" sz="4000" spc="-200" dirty="0" smtClean="0">
                <a:solidFill>
                  <a:srgbClr val="000000"/>
                </a:solidFill>
                <a:latin typeface="Public Sans Bold"/>
              </a:rPr>
              <a:t>Graphite Docs Failure</a:t>
            </a:r>
          </a:p>
        </p:txBody>
      </p:sp>
      <p:sp>
        <p:nvSpPr>
          <p:cNvPr id="16" name="TextBox 7"/>
          <p:cNvSpPr txBox="1"/>
          <p:nvPr/>
        </p:nvSpPr>
        <p:spPr>
          <a:xfrm>
            <a:off x="1524000" y="3263133"/>
            <a:ext cx="6755655" cy="3739485"/>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To avoid the fate of Graphite Docs, </a:t>
            </a:r>
            <a:r>
              <a:rPr lang="en-GB" spc="-24" dirty="0" err="1">
                <a:solidFill>
                  <a:srgbClr val="000000"/>
                </a:solidFill>
                <a:latin typeface="Public Sans" panose="020B0604020202020204" charset="0"/>
                <a:cs typeface="Arial" panose="020B0604020202020204" pitchFamily="34" charset="0"/>
              </a:rPr>
              <a:t>startups</a:t>
            </a:r>
            <a:r>
              <a:rPr lang="en-GB" spc="-24" dirty="0">
                <a:solidFill>
                  <a:srgbClr val="000000"/>
                </a:solidFill>
                <a:latin typeface="Public Sans" panose="020B0604020202020204" charset="0"/>
                <a:cs typeface="Arial" panose="020B0604020202020204" pitchFamily="34" charset="0"/>
              </a:rPr>
              <a:t> should </a:t>
            </a:r>
            <a:r>
              <a:rPr lang="en-GB" spc="-24" dirty="0" smtClean="0">
                <a:solidFill>
                  <a:srgbClr val="000000"/>
                </a:solidFill>
                <a:latin typeface="Public Sans" panose="020B0604020202020204" charset="0"/>
                <a:cs typeface="Arial" panose="020B0604020202020204" pitchFamily="34" charset="0"/>
              </a:rPr>
              <a:t>prioritise </a:t>
            </a:r>
            <a:r>
              <a:rPr lang="en-GB" spc="-24" dirty="0">
                <a:solidFill>
                  <a:srgbClr val="000000"/>
                </a:solidFill>
                <a:latin typeface="Public Sans" panose="020B0604020202020204" charset="0"/>
                <a:cs typeface="Arial" panose="020B0604020202020204" pitchFamily="34" charset="0"/>
              </a:rPr>
              <a:t>continuous user feedback, conduct thorough market research, ensure genuine product-market fit, align the business model with the target market, focus on financial sustainability, maintain founder awareness and adaptability, proactively mitigate risks, understand the user base, engage in strategic planning, address legal considerations, and foster a strong team dynamic. Diligence in these areas increases the likelihood of </a:t>
            </a:r>
            <a:r>
              <a:rPr lang="en-GB" spc="-24" dirty="0" err="1">
                <a:solidFill>
                  <a:srgbClr val="000000"/>
                </a:solidFill>
                <a:latin typeface="Public Sans" panose="020B0604020202020204" charset="0"/>
                <a:cs typeface="Arial" panose="020B0604020202020204" pitchFamily="34" charset="0"/>
              </a:rPr>
              <a:t>startup</a:t>
            </a:r>
            <a:r>
              <a:rPr lang="en-GB" spc="-24" dirty="0">
                <a:solidFill>
                  <a:srgbClr val="000000"/>
                </a:solidFill>
                <a:latin typeface="Public Sans" panose="020B0604020202020204" charset="0"/>
                <a:cs typeface="Arial" panose="020B0604020202020204" pitchFamily="34" charset="0"/>
              </a:rPr>
              <a:t> success and minimizes the risk of failure.</a:t>
            </a:r>
            <a:endParaRPr lang="en-US" spc="-24"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460489"/>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1382050"/>
            <a:ext cx="6553200" cy="6553200"/>
          </a:xfrm>
          <a:prstGeom prst="rect">
            <a:avLst/>
          </a:prstGeom>
          <a:effectLst>
            <a:outerShdw blurRad="76200" dir="18900000" sy="23000" kx="-1200000" algn="bl" rotWithShape="0">
              <a:prstClr val="black">
                <a:alpha val="20000"/>
              </a:prstClr>
            </a:outerShdw>
          </a:effectLst>
        </p:spPr>
      </p:pic>
      <p:sp>
        <p:nvSpPr>
          <p:cNvPr id="3" name="TextBox 2"/>
          <p:cNvSpPr txBox="1"/>
          <p:nvPr/>
        </p:nvSpPr>
        <p:spPr>
          <a:xfrm>
            <a:off x="3505200" y="2716768"/>
            <a:ext cx="3581400" cy="461665"/>
          </a:xfrm>
          <a:prstGeom prst="rect">
            <a:avLst/>
          </a:prstGeom>
          <a:noFill/>
        </p:spPr>
        <p:txBody>
          <a:bodyPr wrap="square" rtlCol="0">
            <a:spAutoFit/>
          </a:bodyPr>
          <a:lstStyle/>
          <a:p>
            <a:r>
              <a:rPr lang="en-ZA" sz="2400" dirty="0" smtClean="0">
                <a:latin typeface="Public Sans" panose="020B0604020202020204" charset="0"/>
              </a:rPr>
              <a:t>Due Diligence Research</a:t>
            </a:r>
            <a:endParaRPr lang="en-ZA" sz="2400" dirty="0">
              <a:latin typeface="Public Sans" panose="020B0604020202020204" charset="0"/>
            </a:endParaRPr>
          </a:p>
        </p:txBody>
      </p:sp>
    </p:spTree>
    <p:extLst>
      <p:ext uri="{BB962C8B-B14F-4D97-AF65-F5344CB8AC3E}">
        <p14:creationId xmlns:p14="http://schemas.microsoft.com/office/powerpoint/2010/main" val="249192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smtClean="0">
                  <a:solidFill>
                    <a:srgbClr val="000000"/>
                  </a:solidFill>
                  <a:latin typeface="Public Sans Bold"/>
                </a:rPr>
                <a:t>Liquidity preferences</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sp>
        <p:nvSpPr>
          <p:cNvPr id="18" name="TextBox 18"/>
          <p:cNvSpPr txBox="1"/>
          <p:nvPr/>
        </p:nvSpPr>
        <p:spPr>
          <a:xfrm>
            <a:off x="457200" y="2823168"/>
            <a:ext cx="10439400" cy="6630020"/>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GB" spc="-24" dirty="0" smtClean="0">
                <a:solidFill>
                  <a:srgbClr val="000000"/>
                </a:solidFill>
                <a:latin typeface="Public Sans"/>
              </a:rPr>
              <a:t>The </a:t>
            </a:r>
            <a:r>
              <a:rPr lang="en-GB" spc="-24" dirty="0">
                <a:solidFill>
                  <a:srgbClr val="000000"/>
                </a:solidFill>
                <a:latin typeface="Public Sans"/>
              </a:rPr>
              <a:t>section is known as "Liquidation Preference," and its purpose is to </a:t>
            </a:r>
            <a:r>
              <a:rPr lang="en-GB" spc="-24" dirty="0" smtClean="0">
                <a:solidFill>
                  <a:srgbClr val="000000"/>
                </a:solidFill>
                <a:latin typeface="Public Sans"/>
              </a:rPr>
              <a:t>determine the order of how money comes out of the company </a:t>
            </a:r>
            <a:r>
              <a:rPr lang="en-GB" spc="-24" dirty="0">
                <a:solidFill>
                  <a:srgbClr val="000000"/>
                </a:solidFill>
                <a:latin typeface="Public Sans"/>
              </a:rPr>
              <a:t>in the event of the company's liquidation or </a:t>
            </a:r>
            <a:r>
              <a:rPr lang="en-GB" spc="-24" dirty="0" smtClean="0">
                <a:solidFill>
                  <a:srgbClr val="000000"/>
                </a:solidFill>
                <a:latin typeface="Public Sans"/>
              </a:rPr>
              <a:t>acquisition.</a:t>
            </a:r>
          </a:p>
          <a:p>
            <a:pPr marL="601980" lvl="1" indent="-342900">
              <a:lnSpc>
                <a:spcPct val="150000"/>
              </a:lnSpc>
              <a:buFont typeface="+mj-lt"/>
              <a:buAutoNum type="arabicPeriod"/>
            </a:pPr>
            <a:r>
              <a:rPr lang="en-GB" spc="-24" dirty="0" smtClean="0">
                <a:solidFill>
                  <a:srgbClr val="000000"/>
                </a:solidFill>
                <a:latin typeface="Public Sans"/>
              </a:rPr>
              <a:t>Rights </a:t>
            </a:r>
            <a:r>
              <a:rPr lang="en-GB" spc="-24" dirty="0">
                <a:solidFill>
                  <a:srgbClr val="000000"/>
                </a:solidFill>
                <a:latin typeface="Public Sans"/>
              </a:rPr>
              <a:t>or </a:t>
            </a:r>
            <a:r>
              <a:rPr lang="en-GB" spc="-24" dirty="0" smtClean="0">
                <a:solidFill>
                  <a:srgbClr val="000000"/>
                </a:solidFill>
                <a:latin typeface="Public Sans"/>
              </a:rPr>
              <a:t>Obligations in this context involves that Series </a:t>
            </a:r>
            <a:r>
              <a:rPr lang="en-GB" spc="-24" dirty="0">
                <a:solidFill>
                  <a:srgbClr val="000000"/>
                </a:solidFill>
                <a:latin typeface="Public Sans"/>
              </a:rPr>
              <a:t>A Preferred stockholders receive a per-share </a:t>
            </a:r>
            <a:r>
              <a:rPr lang="en-GB" spc="-24" dirty="0" smtClean="0">
                <a:solidFill>
                  <a:srgbClr val="000000"/>
                </a:solidFill>
                <a:latin typeface="Public Sans"/>
              </a:rPr>
              <a:t>amount, 2x times from the original purchase </a:t>
            </a:r>
            <a:r>
              <a:rPr lang="en-GB" spc="-24" dirty="0">
                <a:solidFill>
                  <a:srgbClr val="000000"/>
                </a:solidFill>
                <a:latin typeface="Public Sans"/>
              </a:rPr>
              <a:t>p</a:t>
            </a:r>
            <a:r>
              <a:rPr lang="en-GB" spc="-24" dirty="0" smtClean="0">
                <a:solidFill>
                  <a:srgbClr val="000000"/>
                </a:solidFill>
                <a:latin typeface="Public Sans"/>
              </a:rPr>
              <a:t>rice and </a:t>
            </a:r>
            <a:r>
              <a:rPr lang="en-GB" spc="-24" dirty="0">
                <a:solidFill>
                  <a:srgbClr val="000000"/>
                </a:solidFill>
                <a:latin typeface="Public Sans"/>
              </a:rPr>
              <a:t>any declared dividends before Common Stock holders.</a:t>
            </a:r>
          </a:p>
          <a:p>
            <a:pPr marL="544830" lvl="1" indent="-285750">
              <a:lnSpc>
                <a:spcPct val="150000"/>
              </a:lnSpc>
              <a:buFont typeface="Wingdings" panose="05000000000000000000" pitchFamily="2" charset="2"/>
              <a:buChar char="v"/>
            </a:pPr>
            <a:r>
              <a:rPr lang="en-GB" spc="-24" dirty="0">
                <a:solidFill>
                  <a:srgbClr val="000000"/>
                </a:solidFill>
                <a:latin typeface="Public Sans"/>
              </a:rPr>
              <a:t>Options for Distribution:</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1 (Fully Participating): </a:t>
            </a:r>
            <a:r>
              <a:rPr lang="en-GB" spc="-24" dirty="0" smtClean="0">
                <a:solidFill>
                  <a:srgbClr val="000000"/>
                </a:solidFill>
                <a:latin typeface="Public Sans"/>
              </a:rPr>
              <a:t>After the payment of the liquidation event, the investors take their money back and  the remaining </a:t>
            </a:r>
            <a:r>
              <a:rPr lang="en-GB" spc="-24" dirty="0">
                <a:solidFill>
                  <a:srgbClr val="000000"/>
                </a:solidFill>
                <a:latin typeface="Public Sans"/>
              </a:rPr>
              <a:t>assets </a:t>
            </a:r>
            <a:r>
              <a:rPr lang="en-GB" spc="-24" dirty="0" smtClean="0">
                <a:solidFill>
                  <a:srgbClr val="000000"/>
                </a:solidFill>
                <a:latin typeface="Public Sans"/>
              </a:rPr>
              <a:t>must be shared </a:t>
            </a:r>
            <a:r>
              <a:rPr lang="en-GB" spc="-24" dirty="0" err="1">
                <a:solidFill>
                  <a:srgbClr val="000000"/>
                </a:solidFill>
                <a:latin typeface="Public Sans"/>
              </a:rPr>
              <a:t>ratably</a:t>
            </a:r>
            <a:r>
              <a:rPr lang="en-GB" spc="-24" dirty="0">
                <a:solidFill>
                  <a:srgbClr val="000000"/>
                </a:solidFill>
                <a:latin typeface="Public Sans"/>
              </a:rPr>
              <a:t> between Series A Preferred and Common Stock holders.</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2 (Participating): Similar to Option 1 but with a cap on Series A Preferred participation.</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3 (Nonparticipating): Remaining assets go to Common Stock holders after paying Liquidation Preference.</a:t>
            </a:r>
          </a:p>
          <a:p>
            <a:pPr marL="259080" lvl="1">
              <a:lnSpc>
                <a:spcPct val="150000"/>
              </a:lnSpc>
            </a:pPr>
            <a:r>
              <a:rPr lang="en-GB" spc="-24" dirty="0" smtClean="0">
                <a:solidFill>
                  <a:srgbClr val="000000"/>
                </a:solidFill>
                <a:latin typeface="Public Sans"/>
              </a:rPr>
              <a:t>3. Influence </a:t>
            </a:r>
            <a:r>
              <a:rPr lang="en-GB" spc="-24" dirty="0">
                <a:solidFill>
                  <a:srgbClr val="000000"/>
                </a:solidFill>
                <a:latin typeface="Public Sans"/>
              </a:rPr>
              <a:t>on </a:t>
            </a:r>
            <a:r>
              <a:rPr lang="en-GB" spc="-24" dirty="0" smtClean="0">
                <a:solidFill>
                  <a:srgbClr val="000000"/>
                </a:solidFill>
                <a:latin typeface="Public Sans"/>
              </a:rPr>
              <a:t>Relationship: These </a:t>
            </a:r>
            <a:r>
              <a:rPr lang="en-GB" spc="-24" dirty="0">
                <a:solidFill>
                  <a:srgbClr val="000000"/>
                </a:solidFill>
                <a:latin typeface="Public Sans"/>
              </a:rPr>
              <a:t>sections define the financial terms during liquidation, impacting trust and collaboration between investors and founders based on the chosen distribution option.</a:t>
            </a:r>
            <a:endParaRPr lang="en-US" spc="-24" dirty="0">
              <a:solidFill>
                <a:srgbClr val="000000"/>
              </a:solidFill>
              <a:latin typeface="Public San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291142"/>
            <a:ext cx="4711942" cy="5207268"/>
          </a:xfrm>
          <a:prstGeom prst="rect">
            <a:avLst/>
          </a:prstGeom>
          <a:effectLst>
            <a:glow rad="228600">
              <a:schemeClr val="accent1">
                <a:satMod val="175000"/>
                <a:alpha val="40000"/>
              </a:schemeClr>
            </a:glow>
          </a:effectLst>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0" y="5541387"/>
            <a:ext cx="4597636" cy="3911801"/>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err="1" smtClean="0">
                  <a:solidFill>
                    <a:srgbClr val="000000"/>
                  </a:solidFill>
                  <a:latin typeface="Public Sans Bold"/>
                </a:rPr>
                <a:t>Antidilution</a:t>
              </a:r>
              <a:r>
                <a:rPr lang="en-US" sz="2400" spc="-24" dirty="0" smtClean="0">
                  <a:solidFill>
                    <a:srgbClr val="000000"/>
                  </a:solidFill>
                  <a:latin typeface="Public Sans Bold"/>
                </a:rPr>
                <a:t> Provisions</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sp>
        <p:nvSpPr>
          <p:cNvPr id="18" name="TextBox 18"/>
          <p:cNvSpPr txBox="1"/>
          <p:nvPr/>
        </p:nvSpPr>
        <p:spPr>
          <a:xfrm>
            <a:off x="457200" y="2823168"/>
            <a:ext cx="8304568" cy="6994672"/>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US" spc="-24" dirty="0" err="1">
                <a:solidFill>
                  <a:srgbClr val="000000"/>
                </a:solidFill>
                <a:latin typeface="Public Sans Bold"/>
              </a:rPr>
              <a:t>Antidilution</a:t>
            </a:r>
            <a:r>
              <a:rPr lang="en-US" spc="-24" dirty="0">
                <a:solidFill>
                  <a:srgbClr val="000000"/>
                </a:solidFill>
                <a:latin typeface="Public Sans Bold"/>
              </a:rPr>
              <a:t> Provisions </a:t>
            </a:r>
            <a:r>
              <a:rPr lang="en-GB" spc="-24" dirty="0" smtClean="0">
                <a:solidFill>
                  <a:srgbClr val="000000"/>
                </a:solidFill>
                <a:latin typeface="Public Sans"/>
              </a:rPr>
              <a:t>: It outlines the conditions and methods for adjusting the conversion price of existing investors’ share to prevent dilution when the company issues new equity at a lower price. For </a:t>
            </a:r>
            <a:r>
              <a:rPr lang="en-GB" spc="-24" dirty="0">
                <a:solidFill>
                  <a:srgbClr val="000000"/>
                </a:solidFill>
                <a:latin typeface="Public Sans"/>
              </a:rPr>
              <a:t>example If the company decides to sell new shares at a lower price, the investors who already invested at a higher price get some protection. The conversion price of their shares is adjusted to make sure they're not losing out if the company issues cheaper shares to others. It's like making sure everyone gets a fair deal.</a:t>
            </a:r>
          </a:p>
          <a:p>
            <a:pPr marL="601980" lvl="1" indent="-342900">
              <a:lnSpc>
                <a:spcPct val="150000"/>
              </a:lnSpc>
              <a:buFont typeface="+mj-lt"/>
              <a:buAutoNum type="arabicPeriod"/>
            </a:pPr>
            <a:r>
              <a:rPr lang="en-GB" b="1" spc="-24" dirty="0" smtClean="0">
                <a:solidFill>
                  <a:srgbClr val="000000"/>
                </a:solidFill>
                <a:latin typeface="Public Sans"/>
              </a:rPr>
              <a:t>Rights </a:t>
            </a:r>
            <a:r>
              <a:rPr lang="en-GB" b="1" spc="-24" dirty="0">
                <a:solidFill>
                  <a:srgbClr val="000000"/>
                </a:solidFill>
                <a:latin typeface="Public Sans"/>
              </a:rPr>
              <a:t>or Obligations Outlined for the </a:t>
            </a:r>
            <a:r>
              <a:rPr lang="en-GB" b="1" spc="-24" dirty="0" smtClean="0">
                <a:solidFill>
                  <a:srgbClr val="000000"/>
                </a:solidFill>
                <a:latin typeface="Public Sans"/>
              </a:rPr>
              <a:t>Parties: </a:t>
            </a:r>
            <a:r>
              <a:rPr lang="en-GB" spc="-24" dirty="0" smtClean="0">
                <a:solidFill>
                  <a:srgbClr val="000000"/>
                </a:solidFill>
                <a:latin typeface="Public Sans"/>
              </a:rPr>
              <a:t>Investors </a:t>
            </a:r>
            <a:r>
              <a:rPr lang="en-GB" spc="-24" dirty="0">
                <a:solidFill>
                  <a:srgbClr val="000000"/>
                </a:solidFill>
                <a:latin typeface="Public Sans"/>
              </a:rPr>
              <a:t>with Series A Preferred shares have the right to an adjustment in the conversion price if the company issues new equity securities at a lower price, protecting them from dilution</a:t>
            </a:r>
            <a:r>
              <a:rPr lang="en-GB" spc="-24" dirty="0" smtClean="0">
                <a:solidFill>
                  <a:srgbClr val="000000"/>
                </a:solidFill>
                <a:latin typeface="Public Sans"/>
              </a:rPr>
              <a:t>.</a:t>
            </a:r>
          </a:p>
          <a:p>
            <a:pPr marL="601980" lvl="1" indent="-342900">
              <a:lnSpc>
                <a:spcPct val="150000"/>
              </a:lnSpc>
              <a:buFont typeface="+mj-lt"/>
              <a:buAutoNum type="arabicPeriod"/>
            </a:pPr>
            <a:r>
              <a:rPr lang="en-GB" b="1" spc="-24" dirty="0" smtClean="0">
                <a:solidFill>
                  <a:srgbClr val="000000"/>
                </a:solidFill>
                <a:latin typeface="Public Sans"/>
              </a:rPr>
              <a:t>Influence </a:t>
            </a:r>
            <a:r>
              <a:rPr lang="en-GB" b="1" spc="-24" dirty="0">
                <a:solidFill>
                  <a:srgbClr val="000000"/>
                </a:solidFill>
                <a:latin typeface="Public Sans"/>
              </a:rPr>
              <a:t>on </a:t>
            </a:r>
            <a:r>
              <a:rPr lang="en-GB" b="1" spc="-24" dirty="0" smtClean="0">
                <a:solidFill>
                  <a:srgbClr val="000000"/>
                </a:solidFill>
                <a:latin typeface="Public Sans"/>
              </a:rPr>
              <a:t>Relationship: </a:t>
            </a:r>
            <a:r>
              <a:rPr lang="en-GB" spc="-24" dirty="0" smtClean="0">
                <a:solidFill>
                  <a:srgbClr val="000000"/>
                </a:solidFill>
                <a:latin typeface="Public Sans"/>
              </a:rPr>
              <a:t>This </a:t>
            </a:r>
            <a:r>
              <a:rPr lang="en-GB" spc="-24" dirty="0" err="1">
                <a:solidFill>
                  <a:srgbClr val="000000"/>
                </a:solidFill>
                <a:latin typeface="Public Sans"/>
              </a:rPr>
              <a:t>a</a:t>
            </a:r>
            <a:r>
              <a:rPr lang="en-GB" spc="-24" dirty="0" err="1" smtClean="0">
                <a:solidFill>
                  <a:srgbClr val="000000"/>
                </a:solidFill>
                <a:latin typeface="Public Sans"/>
              </a:rPr>
              <a:t>ntidilution</a:t>
            </a:r>
            <a:r>
              <a:rPr lang="en-GB" spc="-24" dirty="0" smtClean="0">
                <a:solidFill>
                  <a:srgbClr val="000000"/>
                </a:solidFill>
                <a:latin typeface="Public Sans"/>
              </a:rPr>
              <a:t> provision </a:t>
            </a:r>
            <a:r>
              <a:rPr lang="en-GB" spc="-24" dirty="0">
                <a:solidFill>
                  <a:srgbClr val="000000"/>
                </a:solidFill>
                <a:latin typeface="Public Sans"/>
              </a:rPr>
              <a:t>protects the Series A Preferred investors from dilution by adjusting the conversion price when new shares are issued at a lower price. It ensures fairness in the value of their investment.</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3162300"/>
            <a:ext cx="6781800" cy="5199646"/>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47330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smtClean="0">
                  <a:solidFill>
                    <a:srgbClr val="000000"/>
                  </a:solidFill>
                  <a:latin typeface="Public Sans Bold"/>
                </a:rPr>
                <a:t>Drag-Along Agreement</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2030692"/>
            <a:ext cx="7086600" cy="6885192"/>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
        <p:nvSpPr>
          <p:cNvPr id="8" name="TextBox 18"/>
          <p:cNvSpPr txBox="1"/>
          <p:nvPr/>
        </p:nvSpPr>
        <p:spPr>
          <a:xfrm>
            <a:off x="457200" y="2823168"/>
            <a:ext cx="8153400" cy="6214522"/>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US" spc="-24" dirty="0" smtClean="0">
                <a:solidFill>
                  <a:srgbClr val="000000"/>
                </a:solidFill>
                <a:latin typeface="Public Sans Bold"/>
              </a:rPr>
              <a:t>Drag-Along Agreement</a:t>
            </a:r>
            <a:r>
              <a:rPr lang="en-GB" spc="-24" dirty="0" smtClean="0">
                <a:solidFill>
                  <a:srgbClr val="000000"/>
                </a:solidFill>
                <a:latin typeface="Public Sans"/>
              </a:rPr>
              <a:t>: It gives the investors the ability to require start a sale forcing other shareholders to join in the sale of the company to facilitate the liquidity event.</a:t>
            </a:r>
          </a:p>
          <a:p>
            <a:pPr marL="601980" lvl="1" indent="-342900">
              <a:lnSpc>
                <a:spcPct val="150000"/>
              </a:lnSpc>
              <a:buFont typeface="+mj-lt"/>
              <a:buAutoNum type="arabicPeriod"/>
            </a:pPr>
            <a:r>
              <a:rPr lang="en-GB" b="1" spc="-24" dirty="0" smtClean="0">
                <a:solidFill>
                  <a:srgbClr val="000000"/>
                </a:solidFill>
                <a:latin typeface="Public Sans"/>
              </a:rPr>
              <a:t>Rights </a:t>
            </a:r>
            <a:r>
              <a:rPr lang="en-GB" b="1" spc="-24" dirty="0">
                <a:solidFill>
                  <a:srgbClr val="000000"/>
                </a:solidFill>
                <a:latin typeface="Public Sans"/>
              </a:rPr>
              <a:t>or Obligations Outlined for the </a:t>
            </a:r>
            <a:r>
              <a:rPr lang="en-GB" b="1" spc="-24" dirty="0" smtClean="0">
                <a:solidFill>
                  <a:srgbClr val="000000"/>
                </a:solidFill>
                <a:latin typeface="Public Sans"/>
              </a:rPr>
              <a:t>Parties:                                                 Rights</a:t>
            </a:r>
            <a:r>
              <a:rPr lang="en-GB" spc="-24" dirty="0" smtClean="0">
                <a:solidFill>
                  <a:srgbClr val="000000"/>
                </a:solidFill>
                <a:latin typeface="Public Sans"/>
              </a:rPr>
              <a:t>: In the context of the term sheet provided, The holders of series A preferred have the right to initiate and lead a sale or liquidation of the company.                                                                                                                </a:t>
            </a:r>
            <a:r>
              <a:rPr lang="en-GB" b="1" spc="-24" dirty="0" smtClean="0">
                <a:solidFill>
                  <a:srgbClr val="000000"/>
                </a:solidFill>
                <a:latin typeface="Public Sans"/>
              </a:rPr>
              <a:t>Obligations</a:t>
            </a:r>
            <a:r>
              <a:rPr lang="en-GB" spc="-24" dirty="0" smtClean="0">
                <a:solidFill>
                  <a:srgbClr val="000000"/>
                </a:solidFill>
                <a:latin typeface="Public Sans"/>
              </a:rPr>
              <a:t>: Other holders of Series A preferred and common stock are obligated to consent to and not object to the if a majority of Series A preferred holders choose to do so.</a:t>
            </a:r>
          </a:p>
          <a:p>
            <a:pPr marL="601980" lvl="1" indent="-342900">
              <a:lnSpc>
                <a:spcPct val="150000"/>
              </a:lnSpc>
              <a:buFont typeface="+mj-lt"/>
              <a:buAutoNum type="arabicPeriod"/>
            </a:pPr>
            <a:r>
              <a:rPr lang="en-GB" b="1" spc="-24" dirty="0" smtClean="0">
                <a:solidFill>
                  <a:srgbClr val="000000"/>
                </a:solidFill>
                <a:latin typeface="Public Sans"/>
              </a:rPr>
              <a:t>Influence </a:t>
            </a:r>
            <a:r>
              <a:rPr lang="en-GB" b="1" spc="-24" dirty="0">
                <a:solidFill>
                  <a:srgbClr val="000000"/>
                </a:solidFill>
                <a:latin typeface="Public Sans"/>
              </a:rPr>
              <a:t>on </a:t>
            </a:r>
            <a:r>
              <a:rPr lang="en-GB" b="1" spc="-24" dirty="0" smtClean="0">
                <a:solidFill>
                  <a:srgbClr val="000000"/>
                </a:solidFill>
                <a:latin typeface="Public Sans"/>
              </a:rPr>
              <a:t>Relationship: </a:t>
            </a:r>
            <a:r>
              <a:rPr lang="en-GB" spc="-24" dirty="0" smtClean="0">
                <a:solidFill>
                  <a:srgbClr val="000000"/>
                </a:solidFill>
                <a:latin typeface="Public Sans"/>
              </a:rPr>
              <a:t>This section ensures a streamlines process for a potential sale or liquidation. If a majority of series A preferred holders want to sell, others are obligated to go along with it. It helps in avoiding conflicts and ensures a unified decision.</a:t>
            </a:r>
            <a:endParaRPr lang="en-GB" spc="-24" dirty="0">
              <a:solidFill>
                <a:srgbClr val="000000"/>
              </a:solidFill>
              <a:latin typeface="Public Sans"/>
            </a:endParaRPr>
          </a:p>
        </p:txBody>
      </p:sp>
    </p:spTree>
    <p:extLst>
      <p:ext uri="{BB962C8B-B14F-4D97-AF65-F5344CB8AC3E}">
        <p14:creationId xmlns:p14="http://schemas.microsoft.com/office/powerpoint/2010/main" val="1704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C8DF"/>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866900"/>
            <a:ext cx="10134599" cy="6401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1019175"/>
            <a:ext cx="10665474"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Table of Contents</a:t>
            </a:r>
          </a:p>
        </p:txBody>
      </p:sp>
      <p:sp>
        <p:nvSpPr>
          <p:cNvPr id="8" name="TextBox 8"/>
          <p:cNvSpPr txBox="1"/>
          <p:nvPr/>
        </p:nvSpPr>
        <p:spPr>
          <a:xfrm>
            <a:off x="1028700" y="2202180"/>
            <a:ext cx="10665474" cy="3647187"/>
          </a:xfrm>
          <a:prstGeom prst="rect">
            <a:avLst/>
          </a:prstGeom>
        </p:spPr>
        <p:txBody>
          <a:bodyPr lIns="0" tIns="0" rIns="0" bIns="0" rtlCol="0" anchor="t">
            <a:spAutoFit/>
          </a:bodyPr>
          <a:lstStyle/>
          <a:p>
            <a:pPr marL="626107" lvl="1" indent="-313054">
              <a:lnSpc>
                <a:spcPts val="5886"/>
              </a:lnSpc>
              <a:buFont typeface="Arial"/>
              <a:buChar char="•"/>
            </a:pPr>
            <a:r>
              <a:rPr lang="en-US" sz="2899" spc="-28">
                <a:solidFill>
                  <a:srgbClr val="000000"/>
                </a:solidFill>
                <a:latin typeface="Public Sans"/>
              </a:rPr>
              <a:t> Project Overview</a:t>
            </a:r>
          </a:p>
          <a:p>
            <a:pPr marL="626107" lvl="1" indent="-313054">
              <a:lnSpc>
                <a:spcPts val="5886"/>
              </a:lnSpc>
              <a:buFont typeface="Arial"/>
              <a:buChar char="•"/>
            </a:pPr>
            <a:r>
              <a:rPr lang="en-US" sz="2899" spc="-28">
                <a:solidFill>
                  <a:srgbClr val="000000"/>
                </a:solidFill>
                <a:latin typeface="Public Sans"/>
              </a:rPr>
              <a:t> Market Analysis</a:t>
            </a:r>
          </a:p>
          <a:p>
            <a:pPr marL="626107" lvl="1" indent="-313054">
              <a:lnSpc>
                <a:spcPts val="5886"/>
              </a:lnSpc>
              <a:buFont typeface="Arial"/>
              <a:buChar char="•"/>
            </a:pPr>
            <a:r>
              <a:rPr lang="en-US" sz="2899" spc="-28">
                <a:solidFill>
                  <a:srgbClr val="000000"/>
                </a:solidFill>
                <a:latin typeface="Public Sans"/>
              </a:rPr>
              <a:t> Pitch Deck Analysis</a:t>
            </a:r>
          </a:p>
          <a:p>
            <a:pPr marL="626107" lvl="1" indent="-313054">
              <a:lnSpc>
                <a:spcPts val="5886"/>
              </a:lnSpc>
              <a:buFont typeface="Arial"/>
              <a:buChar char="•"/>
            </a:pPr>
            <a:r>
              <a:rPr lang="en-US" sz="2899" spc="-28">
                <a:solidFill>
                  <a:srgbClr val="000000"/>
                </a:solidFill>
                <a:latin typeface="Public Sans"/>
              </a:rPr>
              <a:t> Due Diligence Recommendations</a:t>
            </a:r>
          </a:p>
          <a:p>
            <a:pPr marL="626107" lvl="1" indent="-313054">
              <a:lnSpc>
                <a:spcPts val="5886"/>
              </a:lnSpc>
              <a:buFont typeface="Arial"/>
              <a:buChar char="•"/>
            </a:pPr>
            <a:r>
              <a:rPr lang="en-US" sz="2899" spc="-28">
                <a:solidFill>
                  <a:srgbClr val="000000"/>
                </a:solidFill>
                <a:latin typeface="Public Sans"/>
              </a:rPr>
              <a:t> Term Sheet Analysis</a:t>
            </a:r>
          </a:p>
        </p:txBody>
      </p:sp>
      <p:sp>
        <p:nvSpPr>
          <p:cNvPr id="9" name="Freeform 9"/>
          <p:cNvSpPr/>
          <p:nvPr/>
        </p:nvSpPr>
        <p:spPr>
          <a:xfrm>
            <a:off x="8763000" y="1409700"/>
            <a:ext cx="7945054" cy="6370488"/>
          </a:xfrm>
          <a:custGeom>
            <a:avLst/>
            <a:gdLst/>
            <a:ahLst/>
            <a:cxnLst/>
            <a:rect l="l" t="t" r="r" b="b"/>
            <a:pathLst>
              <a:path w="7945054" h="6370488">
                <a:moveTo>
                  <a:pt x="0" y="0"/>
                </a:moveTo>
                <a:lnTo>
                  <a:pt x="7945053" y="0"/>
                </a:lnTo>
                <a:lnTo>
                  <a:pt x="7945053" y="6370489"/>
                </a:lnTo>
                <a:lnTo>
                  <a:pt x="0" y="6370489"/>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a:effectLst>
            <a:outerShdw blurRad="76200" dir="18900000" sy="23000" kx="-1200000" algn="bl" rotWithShape="0">
              <a:prstClr val="black">
                <a:alpha val="20000"/>
              </a:prstClr>
            </a:outerShdw>
          </a:effectLst>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2814874"/>
            <a:ext cx="10622432" cy="1292662"/>
          </a:xfrm>
          <a:prstGeom prst="rect">
            <a:avLst/>
          </a:prstGeom>
        </p:spPr>
        <p:txBody>
          <a:bodyPr lIns="0" tIns="0" rIns="0" bIns="0" rtlCol="0" anchor="t">
            <a:spAutoFit/>
          </a:bodyPr>
          <a:lstStyle/>
          <a:p>
            <a:pPr>
              <a:lnSpc>
                <a:spcPts val="3600"/>
              </a:lnSpc>
            </a:pPr>
            <a:r>
              <a:rPr lang="en-US" sz="3000" spc="-93" dirty="0" smtClean="0">
                <a:solidFill>
                  <a:srgbClr val="000000"/>
                </a:solidFill>
                <a:latin typeface="Public Sans Bold"/>
              </a:rPr>
              <a:t>Focus</a:t>
            </a:r>
          </a:p>
          <a:p>
            <a:r>
              <a:rPr lang="en-GB" spc="-93" dirty="0" err="1">
                <a:solidFill>
                  <a:srgbClr val="000000"/>
                </a:solidFill>
                <a:latin typeface="Public Sans" panose="020B0604020202020204" charset="0"/>
              </a:rPr>
              <a:t>Jeddt</a:t>
            </a:r>
            <a:r>
              <a:rPr lang="en-GB" spc="-93" dirty="0">
                <a:solidFill>
                  <a:srgbClr val="000000"/>
                </a:solidFill>
                <a:latin typeface="Public Sans" panose="020B0604020202020204" charset="0"/>
              </a:rPr>
              <a:t> aims to invest in revolutionary blockchain supply chain technologies with the capacity to </a:t>
            </a:r>
            <a:r>
              <a:rPr lang="en-GB" spc="-93" dirty="0" smtClean="0">
                <a:solidFill>
                  <a:srgbClr val="000000"/>
                </a:solidFill>
                <a:latin typeface="Public Sans" panose="020B0604020202020204" charset="0"/>
              </a:rPr>
              <a:t>revolutionise </a:t>
            </a:r>
            <a:r>
              <a:rPr lang="en-GB" spc="-93" dirty="0">
                <a:solidFill>
                  <a:srgbClr val="000000"/>
                </a:solidFill>
                <a:latin typeface="Public Sans" panose="020B0604020202020204" charset="0"/>
              </a:rPr>
              <a:t>traditional industries, improve productivity, and fundamentally reshape business operations. Our focus is on supporting </a:t>
            </a:r>
            <a:r>
              <a:rPr lang="en-GB" spc="-93" dirty="0" smtClean="0">
                <a:solidFill>
                  <a:srgbClr val="000000"/>
                </a:solidFill>
                <a:latin typeface="Public Sans" panose="020B0604020202020204" charset="0"/>
              </a:rPr>
              <a:t>early-stage start-ups </a:t>
            </a:r>
            <a:r>
              <a:rPr lang="en-GB" spc="-93" dirty="0">
                <a:solidFill>
                  <a:srgbClr val="000000"/>
                </a:solidFill>
                <a:latin typeface="Public Sans" panose="020B0604020202020204" charset="0"/>
              </a:rPr>
              <a:t>with experience in supply chain </a:t>
            </a:r>
            <a:r>
              <a:rPr lang="en-GB" spc="-93" dirty="0" smtClean="0">
                <a:solidFill>
                  <a:srgbClr val="000000"/>
                </a:solidFill>
                <a:latin typeface="Public Sans" panose="020B0604020202020204" charset="0"/>
              </a:rPr>
              <a:t>and blockchain across </a:t>
            </a:r>
            <a:r>
              <a:rPr lang="en-GB" spc="-93" dirty="0">
                <a:solidFill>
                  <a:srgbClr val="000000"/>
                </a:solidFill>
                <a:latin typeface="Public Sans" panose="020B0604020202020204" charset="0"/>
              </a:rPr>
              <a:t>diverse sectors.</a:t>
            </a:r>
            <a:endParaRPr lang="en-US" sz="3600" spc="-93" dirty="0">
              <a:solidFill>
                <a:srgbClr val="000000"/>
              </a:solidFill>
              <a:latin typeface="Public Sans" panose="020B0604020202020204" charset="0"/>
            </a:endParaRPr>
          </a:p>
        </p:txBody>
      </p:sp>
      <p:sp>
        <p:nvSpPr>
          <p:cNvPr id="8" name="TextBox 8"/>
          <p:cNvSpPr txBox="1"/>
          <p:nvPr/>
        </p:nvSpPr>
        <p:spPr>
          <a:xfrm>
            <a:off x="1041580" y="4442532"/>
            <a:ext cx="8943792" cy="951543"/>
          </a:xfrm>
          <a:prstGeom prst="rect">
            <a:avLst/>
          </a:prstGeom>
        </p:spPr>
        <p:txBody>
          <a:bodyPr lIns="0" tIns="0" rIns="0" bIns="0" rtlCol="0" anchor="t">
            <a:spAutoFit/>
          </a:bodyPr>
          <a:lstStyle/>
          <a:p>
            <a:pPr>
              <a:lnSpc>
                <a:spcPts val="3120"/>
              </a:lnSpc>
            </a:pPr>
            <a:r>
              <a:rPr lang="en-US" sz="3000" spc="-24" dirty="0" smtClean="0">
                <a:solidFill>
                  <a:srgbClr val="000000"/>
                </a:solidFill>
                <a:latin typeface="Public Sans Bold" panose="020B0604020202020204" charset="0"/>
              </a:rPr>
              <a:t>Trend</a:t>
            </a:r>
          </a:p>
          <a:p>
            <a:r>
              <a:rPr lang="en-GB" spc="-24" dirty="0">
                <a:solidFill>
                  <a:srgbClr val="000000"/>
                </a:solidFill>
                <a:latin typeface="Public Sans" panose="020B0604020202020204" charset="0"/>
              </a:rPr>
              <a:t>Improving supply chain management </a:t>
            </a:r>
            <a:r>
              <a:rPr lang="en-GB" spc="-24" dirty="0" smtClean="0">
                <a:solidFill>
                  <a:srgbClr val="000000"/>
                </a:solidFill>
                <a:latin typeface="Public Sans" panose="020B0604020202020204" charset="0"/>
              </a:rPr>
              <a:t>by using blockchain to increase security and traceability.</a:t>
            </a:r>
            <a:endParaRPr lang="en-US" spc="-24" dirty="0">
              <a:solidFill>
                <a:srgbClr val="000000"/>
              </a:solidFill>
              <a:latin typeface="Public Sans" panose="020B0604020202020204" charset="0"/>
            </a:endParaRPr>
          </a:p>
        </p:txBody>
      </p:sp>
      <p:grpSp>
        <p:nvGrpSpPr>
          <p:cNvPr id="13" name="Group 13"/>
          <p:cNvGrpSpPr/>
          <p:nvPr/>
        </p:nvGrpSpPr>
        <p:grpSpPr>
          <a:xfrm>
            <a:off x="1207364" y="8064421"/>
            <a:ext cx="3330533" cy="1923036"/>
            <a:chOff x="0" y="0"/>
            <a:chExt cx="1737573" cy="1003267"/>
          </a:xfrm>
          <a:effectLst>
            <a:outerShdw blurRad="76200" dir="18900000" sy="23000" kx="-1200000" algn="bl" rotWithShape="0">
              <a:prstClr val="black">
                <a:alpha val="20000"/>
              </a:prstClr>
            </a:outerShdw>
          </a:effectLst>
        </p:grpSpPr>
        <p:sp>
          <p:nvSpPr>
            <p:cNvPr id="14" name="Freeform 14"/>
            <p:cNvSpPr/>
            <p:nvPr/>
          </p:nvSpPr>
          <p:spPr>
            <a:xfrm>
              <a:off x="0" y="0"/>
              <a:ext cx="1737573" cy="1003267"/>
            </a:xfrm>
            <a:custGeom>
              <a:avLst/>
              <a:gdLst/>
              <a:ahLst/>
              <a:cxnLst/>
              <a:rect l="l" t="t" r="r" b="b"/>
              <a:pathLst>
                <a:path w="1737573" h="1003267">
                  <a:moveTo>
                    <a:pt x="0" y="0"/>
                  </a:moveTo>
                  <a:lnTo>
                    <a:pt x="1737573" y="0"/>
                  </a:lnTo>
                  <a:lnTo>
                    <a:pt x="1737573" y="1003267"/>
                  </a:lnTo>
                  <a:lnTo>
                    <a:pt x="0" y="1003267"/>
                  </a:lnTo>
                  <a:close/>
                </a:path>
              </a:pathLst>
            </a:custGeom>
            <a:solidFill>
              <a:srgbClr val="F6696E"/>
            </a:solidFill>
          </p:spPr>
        </p:sp>
        <p:sp>
          <p:nvSpPr>
            <p:cNvPr id="15" name="TextBox 15"/>
            <p:cNvSpPr txBox="1"/>
            <p:nvPr/>
          </p:nvSpPr>
          <p:spPr>
            <a:xfrm>
              <a:off x="0" y="-9525"/>
              <a:ext cx="1737573" cy="1012792"/>
            </a:xfrm>
            <a:prstGeom prst="rect">
              <a:avLst/>
            </a:prstGeom>
          </p:spPr>
          <p:txBody>
            <a:bodyPr lIns="80497" tIns="80497" rIns="80497" bIns="80497" rtlCol="0" anchor="ctr"/>
            <a:lstStyle/>
            <a:p>
              <a:pPr algn="ctr">
                <a:lnSpc>
                  <a:spcPts val="2879"/>
                </a:lnSpc>
              </a:pPr>
              <a:endParaRPr/>
            </a:p>
          </p:txBody>
        </p:sp>
      </p:grpSp>
      <p:grpSp>
        <p:nvGrpSpPr>
          <p:cNvPr id="16" name="Group 16"/>
          <p:cNvGrpSpPr/>
          <p:nvPr/>
        </p:nvGrpSpPr>
        <p:grpSpPr>
          <a:xfrm>
            <a:off x="6797888" y="8064421"/>
            <a:ext cx="3330533" cy="1923036"/>
            <a:chOff x="0" y="0"/>
            <a:chExt cx="1737573" cy="1003267"/>
          </a:xfrm>
          <a:effectLst>
            <a:outerShdw blurRad="76200" dir="18900000" sy="23000" kx="-1200000" algn="bl" rotWithShape="0">
              <a:prstClr val="black">
                <a:alpha val="20000"/>
              </a:prstClr>
            </a:outerShdw>
          </a:effectLst>
        </p:grpSpPr>
        <p:sp>
          <p:nvSpPr>
            <p:cNvPr id="17" name="Freeform 17"/>
            <p:cNvSpPr/>
            <p:nvPr/>
          </p:nvSpPr>
          <p:spPr>
            <a:xfrm>
              <a:off x="0" y="0"/>
              <a:ext cx="1737573" cy="1003267"/>
            </a:xfrm>
            <a:custGeom>
              <a:avLst/>
              <a:gdLst/>
              <a:ahLst/>
              <a:cxnLst/>
              <a:rect l="l" t="t" r="r" b="b"/>
              <a:pathLst>
                <a:path w="1737573" h="1003267">
                  <a:moveTo>
                    <a:pt x="0" y="0"/>
                  </a:moveTo>
                  <a:lnTo>
                    <a:pt x="1737573" y="0"/>
                  </a:lnTo>
                  <a:lnTo>
                    <a:pt x="1737573" y="1003267"/>
                  </a:lnTo>
                  <a:lnTo>
                    <a:pt x="0" y="1003267"/>
                  </a:lnTo>
                  <a:close/>
                </a:path>
              </a:pathLst>
            </a:custGeom>
            <a:solidFill>
              <a:srgbClr val="62C8DF"/>
            </a:solidFill>
          </p:spPr>
        </p:sp>
        <p:sp>
          <p:nvSpPr>
            <p:cNvPr id="18" name="TextBox 18"/>
            <p:cNvSpPr txBox="1"/>
            <p:nvPr/>
          </p:nvSpPr>
          <p:spPr>
            <a:xfrm>
              <a:off x="0" y="-9525"/>
              <a:ext cx="1737573" cy="1012792"/>
            </a:xfrm>
            <a:prstGeom prst="rect">
              <a:avLst/>
            </a:prstGeom>
          </p:spPr>
          <p:txBody>
            <a:bodyPr lIns="80497" tIns="80497" rIns="80497" bIns="80497" rtlCol="0" anchor="ctr"/>
            <a:lstStyle/>
            <a:p>
              <a:pPr algn="ctr">
                <a:lnSpc>
                  <a:spcPts val="2879"/>
                </a:lnSpc>
              </a:pPr>
              <a:endParaRPr/>
            </a:p>
          </p:txBody>
        </p:sp>
      </p:grpSp>
      <p:sp>
        <p:nvSpPr>
          <p:cNvPr id="20" name="TextBox 20"/>
          <p:cNvSpPr txBox="1"/>
          <p:nvPr/>
        </p:nvSpPr>
        <p:spPr>
          <a:xfrm>
            <a:off x="7122240" y="7554025"/>
            <a:ext cx="2681828" cy="328231"/>
          </a:xfrm>
          <a:prstGeom prst="rect">
            <a:avLst/>
          </a:prstGeom>
        </p:spPr>
        <p:txBody>
          <a:bodyPr lIns="0" tIns="0" rIns="0" bIns="0" rtlCol="0" anchor="t">
            <a:spAutoFit/>
          </a:bodyPr>
          <a:lstStyle/>
          <a:p>
            <a:pPr algn="ctr">
              <a:lnSpc>
                <a:spcPts val="2800"/>
              </a:lnSpc>
            </a:pPr>
            <a:r>
              <a:rPr lang="en-US" sz="2000" dirty="0" err="1" smtClean="0">
                <a:solidFill>
                  <a:srgbClr val="000000"/>
                </a:solidFill>
                <a:latin typeface="Public Sans Bold"/>
              </a:rPr>
              <a:t>BlockChain</a:t>
            </a:r>
            <a:endParaRPr lang="en-US" sz="2000" dirty="0">
              <a:solidFill>
                <a:srgbClr val="000000"/>
              </a:solidFill>
              <a:latin typeface="Public Sans Bold"/>
            </a:endParaRPr>
          </a:p>
        </p:txBody>
      </p:sp>
      <p:sp>
        <p:nvSpPr>
          <p:cNvPr id="22" name="TextBox 22"/>
          <p:cNvSpPr txBox="1"/>
          <p:nvPr/>
        </p:nvSpPr>
        <p:spPr>
          <a:xfrm>
            <a:off x="1354797" y="7554026"/>
            <a:ext cx="2681828" cy="328231"/>
          </a:xfrm>
          <a:prstGeom prst="rect">
            <a:avLst/>
          </a:prstGeom>
        </p:spPr>
        <p:txBody>
          <a:bodyPr lIns="0" tIns="0" rIns="0" bIns="0" rtlCol="0" anchor="t">
            <a:spAutoFit/>
          </a:bodyPr>
          <a:lstStyle/>
          <a:p>
            <a:pPr algn="ctr">
              <a:lnSpc>
                <a:spcPts val="2800"/>
              </a:lnSpc>
            </a:pPr>
            <a:r>
              <a:rPr lang="en-US" sz="2000" spc="-20" dirty="0" smtClean="0">
                <a:solidFill>
                  <a:srgbClr val="000000"/>
                </a:solidFill>
                <a:latin typeface="Public Sans Bold"/>
              </a:rPr>
              <a:t>Supply chain</a:t>
            </a:r>
            <a:endParaRPr lang="en-US" sz="2000" spc="-20" dirty="0">
              <a:solidFill>
                <a:srgbClr val="000000"/>
              </a:solidFill>
              <a:latin typeface="Public Sans Bold"/>
            </a:endParaRPr>
          </a:p>
        </p:txBody>
      </p:sp>
      <p:sp>
        <p:nvSpPr>
          <p:cNvPr id="25" name="TextBox 25"/>
          <p:cNvSpPr txBox="1"/>
          <p:nvPr/>
        </p:nvSpPr>
        <p:spPr>
          <a:xfrm>
            <a:off x="1028700" y="1624249"/>
            <a:ext cx="10622432" cy="609600"/>
          </a:xfrm>
          <a:prstGeom prst="rect">
            <a:avLst/>
          </a:prstGeom>
        </p:spPr>
        <p:txBody>
          <a:bodyPr lIns="0" tIns="0" rIns="0" bIns="0" rtlCol="0" anchor="t">
            <a:spAutoFit/>
          </a:bodyPr>
          <a:lstStyle/>
          <a:p>
            <a:pPr>
              <a:lnSpc>
                <a:spcPts val="4799"/>
              </a:lnSpc>
            </a:pPr>
            <a:r>
              <a:rPr lang="en-US" sz="3999" spc="-123" dirty="0">
                <a:solidFill>
                  <a:srgbClr val="000000"/>
                </a:solidFill>
                <a:latin typeface="Public Sans Bold"/>
              </a:rPr>
              <a:t>Project Overview</a:t>
            </a:r>
          </a:p>
        </p:txBody>
      </p:sp>
      <p:sp>
        <p:nvSpPr>
          <p:cNvPr id="26" name="TextBox 8"/>
          <p:cNvSpPr txBox="1"/>
          <p:nvPr/>
        </p:nvSpPr>
        <p:spPr>
          <a:xfrm>
            <a:off x="1006047" y="5854090"/>
            <a:ext cx="8943792" cy="951543"/>
          </a:xfrm>
          <a:prstGeom prst="rect">
            <a:avLst/>
          </a:prstGeom>
        </p:spPr>
        <p:txBody>
          <a:bodyPr lIns="0" tIns="0" rIns="0" bIns="0" rtlCol="0" anchor="t">
            <a:spAutoFit/>
          </a:bodyPr>
          <a:lstStyle/>
          <a:p>
            <a:pPr>
              <a:lnSpc>
                <a:spcPts val="3120"/>
              </a:lnSpc>
            </a:pPr>
            <a:r>
              <a:rPr lang="en-US" sz="3000" spc="-24" dirty="0" smtClean="0">
                <a:solidFill>
                  <a:srgbClr val="000000"/>
                </a:solidFill>
                <a:latin typeface="Public Sans Bold" panose="020B0604020202020204" charset="0"/>
              </a:rPr>
              <a:t>Areas of interest</a:t>
            </a:r>
          </a:p>
          <a:p>
            <a:r>
              <a:rPr lang="en-GB" spc="-24" dirty="0">
                <a:solidFill>
                  <a:srgbClr val="000000"/>
                </a:solidFill>
                <a:latin typeface="Public Sans Bold" panose="020B0604020202020204" charset="0"/>
              </a:rPr>
              <a:t> </a:t>
            </a:r>
            <a:r>
              <a:rPr lang="en-GB" spc="-24" dirty="0">
                <a:solidFill>
                  <a:srgbClr val="000000"/>
                </a:solidFill>
                <a:latin typeface="Public Sans" panose="020B0604020202020204" charset="0"/>
              </a:rPr>
              <a:t>Supply chain transparency, Product authentication, contract execution efficiency, quality control and inventory </a:t>
            </a:r>
            <a:r>
              <a:rPr lang="en-GB" spc="-24" dirty="0" smtClean="0">
                <a:solidFill>
                  <a:srgbClr val="000000"/>
                </a:solidFill>
                <a:latin typeface="Public Sans" panose="020B0604020202020204" charset="0"/>
              </a:rPr>
              <a:t>management</a:t>
            </a:r>
            <a:endParaRPr lang="en-US" spc="-24" dirty="0" smtClean="0">
              <a:solidFill>
                <a:srgbClr val="000000"/>
              </a:solidFill>
              <a:latin typeface="Public Sans" panose="020B0604020202020204" charset="0"/>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8379636"/>
            <a:ext cx="1269359" cy="126935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8379637"/>
            <a:ext cx="1932733" cy="126935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1659474"/>
            <a:ext cx="6254430" cy="6748646"/>
          </a:xfrm>
          <a:prstGeom prst="rect">
            <a:avLst/>
          </a:prstGeom>
          <a:effectLst>
            <a:outerShdw blurRad="76200" dir="18900000" sy="23000" kx="-1200000" algn="bl" rotWithShape="0">
              <a:prstClr val="black">
                <a:alpha val="2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457200" y="2215164"/>
            <a:ext cx="7467600" cy="3180358"/>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The market size of the global blockchain supply chain was valued at USD 260.69 million in 2021 and is projected to grow at a CAGR of 54.34% through the forecast period, reaching USD 3523.14 million by 2027. The forecast period from 2023 to 2030 is expected to witness a significant increase in the Global Blockchain Supply Chain market. In 2022, the market is demonstrating steady growth, and with key players implementing various strategies, it is anticipated to continue its upward trajectory.</a:t>
            </a:r>
            <a:endParaRPr lang="en-US" sz="2400" spc="-24" dirty="0">
              <a:solidFill>
                <a:srgbClr val="000000"/>
              </a:solidFill>
              <a:latin typeface="Public Sans"/>
            </a:endParaRPr>
          </a:p>
        </p:txBody>
      </p:sp>
      <p:sp>
        <p:nvSpPr>
          <p:cNvPr id="11" name="TextBox 11"/>
          <p:cNvSpPr txBox="1"/>
          <p:nvPr/>
        </p:nvSpPr>
        <p:spPr>
          <a:xfrm>
            <a:off x="2438400" y="1214890"/>
            <a:ext cx="403194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Market Analysis</a:t>
            </a:r>
            <a:endParaRPr lang="en-US" sz="4000" spc="-200" dirty="0">
              <a:solidFill>
                <a:srgbClr val="000000"/>
              </a:solidFill>
              <a:latin typeface="Public Sans Bold"/>
            </a:endParaRPr>
          </a:p>
        </p:txBody>
      </p:sp>
      <p:sp>
        <p:nvSpPr>
          <p:cNvPr id="12" name="TextBox 7"/>
          <p:cNvSpPr txBox="1"/>
          <p:nvPr/>
        </p:nvSpPr>
        <p:spPr>
          <a:xfrm>
            <a:off x="452887" y="7581900"/>
            <a:ext cx="7467600" cy="1590179"/>
          </a:xfrm>
          <a:prstGeom prst="rect">
            <a:avLst/>
          </a:prstGeom>
        </p:spPr>
        <p:txBody>
          <a:bodyPr wrap="square" lIns="0" tIns="0" rIns="0" bIns="0" rtlCol="0" anchor="t">
            <a:spAutoFit/>
          </a:bodyPr>
          <a:lstStyle/>
          <a:p>
            <a:pPr marL="259080" lvl="1">
              <a:lnSpc>
                <a:spcPts val="3120"/>
              </a:lnSpc>
            </a:pPr>
            <a:r>
              <a:rPr lang="en-GB" spc="-24" dirty="0" smtClean="0">
                <a:solidFill>
                  <a:srgbClr val="000000"/>
                </a:solidFill>
                <a:latin typeface="Public Sans"/>
              </a:rPr>
              <a:t>Customers in blockchain supply chain are businesses, governments, and organisations that seek to improve their efficiency in tracking, secure and improve the traceability of their products in the supply chain management.</a:t>
            </a:r>
            <a:endParaRPr lang="en-US" sz="2400" spc="-24" dirty="0">
              <a:solidFill>
                <a:srgbClr val="000000"/>
              </a:solidFill>
              <a:latin typeface="Public Sans"/>
            </a:endParaRPr>
          </a:p>
        </p:txBody>
      </p:sp>
      <p:sp>
        <p:nvSpPr>
          <p:cNvPr id="15" name="Rectangle 14"/>
          <p:cNvSpPr/>
          <p:nvPr/>
        </p:nvSpPr>
        <p:spPr>
          <a:xfrm>
            <a:off x="8303453" y="1214890"/>
            <a:ext cx="9144000" cy="8763000"/>
          </a:xfrm>
          <a:prstGeom prst="rect">
            <a:avLst/>
          </a:prstGeom>
          <a:solidFill>
            <a:schemeClr val="bg1">
              <a:lumMod val="95000"/>
            </a:schemeClr>
          </a:solidFill>
          <a:effectLst>
            <a:outerShdw blurRad="76200" dir="18900000" sy="23000" kx="-12000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
        <p:nvSpPr>
          <p:cNvPr id="13" name="TextBox 11"/>
          <p:cNvSpPr txBox="1"/>
          <p:nvPr/>
        </p:nvSpPr>
        <p:spPr>
          <a:xfrm>
            <a:off x="1976887" y="6617685"/>
            <a:ext cx="4419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Customer Analysis</a:t>
            </a:r>
            <a:endParaRPr lang="en-US" sz="4000" spc="-200" dirty="0">
              <a:solidFill>
                <a:srgbClr val="000000"/>
              </a:solidFill>
              <a:latin typeface="Public Sans Bold"/>
            </a:endParaRPr>
          </a:p>
        </p:txBody>
      </p:sp>
      <p:sp>
        <p:nvSpPr>
          <p:cNvPr id="14" name="TextBox 11"/>
          <p:cNvSpPr txBox="1"/>
          <p:nvPr/>
        </p:nvSpPr>
        <p:spPr>
          <a:xfrm>
            <a:off x="10590627" y="3494270"/>
            <a:ext cx="4800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Customer Perception</a:t>
            </a:r>
            <a:endParaRPr lang="en-US" sz="4000" spc="-200" dirty="0">
              <a:solidFill>
                <a:srgbClr val="000000"/>
              </a:solidFill>
              <a:latin typeface="Public Sans Bold"/>
            </a:endParaRPr>
          </a:p>
        </p:txBody>
      </p:sp>
      <p:sp>
        <p:nvSpPr>
          <p:cNvPr id="17" name="L-Shape 16"/>
          <p:cNvSpPr/>
          <p:nvPr/>
        </p:nvSpPr>
        <p:spPr>
          <a:xfrm rot="10800000">
            <a:off x="8382000" y="571498"/>
            <a:ext cx="9753600" cy="942651"/>
          </a:xfrm>
          <a:prstGeom prst="corne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
        <p:nvSpPr>
          <p:cNvPr id="16" name="TextBox 7"/>
          <p:cNvSpPr txBox="1"/>
          <p:nvPr/>
        </p:nvSpPr>
        <p:spPr>
          <a:xfrm>
            <a:off x="9444487" y="4610100"/>
            <a:ext cx="7442440" cy="4752097"/>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Customer perceptions of blockchain in the supply chain vary, with concerns about scalability during implementation. Companies considering blockchain adoption may face challenges, especially with complex processes and legacy systems. Despite these hurdles, many customers view blockchain positively for its potential to enhance transparency, traceability, and overall efficiency. Blockchain's ability to provide detailed information about product origin, production, and journey aligns with consumer preferences for authenticity and ethical sourcing. Notably, a 2019 survey found that 63% of Americans would pay up to a third more for responsibly made and transparently sourced products, while 94% would be more loyal to brands offering complete transparency.</a:t>
            </a:r>
            <a:endParaRPr lang="en-US" sz="2400" spc="-24" dirty="0">
              <a:solidFill>
                <a:srgbClr val="000000"/>
              </a:solidFill>
              <a:latin typeface="Public Sans"/>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33500"/>
            <a:ext cx="1595887" cy="154267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85" y="5807322"/>
            <a:ext cx="1795221" cy="162072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6438" y="1388549"/>
            <a:ext cx="2148977" cy="21489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9" y="1638300"/>
            <a:ext cx="4031940"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Market Outlook</a:t>
            </a:r>
            <a:endParaRPr lang="en-US" sz="4000" spc="-200" dirty="0">
              <a:solidFill>
                <a:srgbClr val="000000"/>
              </a:solidFill>
              <a:latin typeface="Public Sans Bold"/>
            </a:endParaRPr>
          </a:p>
        </p:txBody>
      </p:sp>
      <p:sp>
        <p:nvSpPr>
          <p:cNvPr id="16" name="TextBox 7"/>
          <p:cNvSpPr txBox="1"/>
          <p:nvPr/>
        </p:nvSpPr>
        <p:spPr>
          <a:xfrm>
            <a:off x="1076542" y="2705100"/>
            <a:ext cx="6755655" cy="3577903"/>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The Blockchain Supply Chain Market size is expected to grow from USD 0.56 billion in 2023 to USD 4.21 billion by 2028, at a CAGR of 49.87% during the forecast period (2023-2028) (Blockchain Supply Chain Market Insights, 2023). With the growing acknowledgment of the advantages offered by blockchain technology, we can expect to see greater adoption across the entire supply chain. This trend is poised to establish a more interconnected and efficient ecosystem, yielding benefits for all parties involved in the supply chain process.</a:t>
            </a:r>
            <a:endParaRPr lang="en-US" sz="2400" spc="-24" dirty="0">
              <a:solidFill>
                <a:srgbClr val="000000"/>
              </a:solidFill>
              <a:latin typeface="Public Sans"/>
            </a:endParaRPr>
          </a:p>
        </p:txBody>
      </p:sp>
      <p:graphicFrame>
        <p:nvGraphicFramePr>
          <p:cNvPr id="2" name="Diagram 1"/>
          <p:cNvGraphicFramePr/>
          <p:nvPr>
            <p:extLst>
              <p:ext uri="{D42A27DB-BD31-4B8C-83A1-F6EECF244321}">
                <p14:modId xmlns:p14="http://schemas.microsoft.com/office/powerpoint/2010/main" val="2951759952"/>
              </p:ext>
            </p:extLst>
          </p:nvPr>
        </p:nvGraphicFramePr>
        <p:xfrm>
          <a:off x="1282327" y="6072687"/>
          <a:ext cx="6019800" cy="408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1104900"/>
            <a:ext cx="7467600" cy="7924800"/>
          </a:xfrm>
          <a:prstGeom prst="rect">
            <a:avLst/>
          </a:prstGeom>
          <a:effectLst>
            <a:outerShdw blurRad="76200" dir="18900000" sy="23000" kx="-1200000" algn="bl" rotWithShape="0">
              <a:prstClr val="black">
                <a:alpha val="20000"/>
              </a:prstClr>
            </a:outerShdw>
          </a:effectLst>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spTree>
    <p:extLst>
      <p:ext uri="{BB962C8B-B14F-4D97-AF65-F5344CB8AC3E}">
        <p14:creationId xmlns:p14="http://schemas.microsoft.com/office/powerpoint/2010/main" val="12311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266700"/>
            <a:ext cx="9103016" cy="9398339"/>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p:spPr>
      </p:pic>
      <p:sp>
        <p:nvSpPr>
          <p:cNvPr id="7" name="TextBox 7"/>
          <p:cNvSpPr txBox="1"/>
          <p:nvPr/>
        </p:nvSpPr>
        <p:spPr>
          <a:xfrm>
            <a:off x="894270" y="2325775"/>
            <a:ext cx="7533019" cy="1938992"/>
          </a:xfrm>
          <a:prstGeom prst="rect">
            <a:avLst/>
          </a:prstGeom>
          <a:effectLst>
            <a:glow rad="139700">
              <a:schemeClr val="accent3">
                <a:satMod val="175000"/>
                <a:alpha val="40000"/>
              </a:schemeClr>
            </a:glow>
            <a:outerShdw blurRad="63500" sx="102000" sy="102000" algn="ctr" rotWithShape="0">
              <a:prstClr val="black">
                <a:alpha val="40000"/>
              </a:prstClr>
            </a:outerShdw>
            <a:softEdge rad="31750"/>
          </a:effectLst>
        </p:spPr>
        <p:style>
          <a:lnRef idx="2">
            <a:schemeClr val="accent3"/>
          </a:lnRef>
          <a:fillRef idx="1">
            <a:schemeClr val="lt1"/>
          </a:fillRef>
          <a:effectRef idx="0">
            <a:schemeClr val="accent3"/>
          </a:effectRef>
          <a:fontRef idx="minor">
            <a:schemeClr val="dk1"/>
          </a:fontRef>
        </p:style>
        <p:txBody>
          <a:bodyPr wrap="square" lIns="0" tIns="0" rIns="0" bIns="0" rtlCol="0" anchor="t">
            <a:spAutoFit/>
          </a:bodyPr>
          <a:lstStyle/>
          <a:p>
            <a:r>
              <a:rPr lang="en-GB" spc="-24" dirty="0" smtClean="0">
                <a:solidFill>
                  <a:srgbClr val="000000"/>
                </a:solidFill>
                <a:latin typeface="Public Sans"/>
                <a:ea typeface="Public Sans"/>
              </a:rPr>
              <a:t>Pharmaceutical </a:t>
            </a:r>
            <a:r>
              <a:rPr lang="en-GB" spc="-24" dirty="0">
                <a:solidFill>
                  <a:srgbClr val="000000"/>
                </a:solidFill>
                <a:latin typeface="Public Sans"/>
                <a:ea typeface="Public Sans"/>
              </a:rPr>
              <a:t>Industries: A key factor propelling growth is the integration of blockchain in the pharmaceutical sector to address the issue of counterfeit drugs. Through authenticating the legitimacy of medications at every stage, the technology plays a crucial role in stopping the entry of fraudulent pharmaceuticals. This not only safeguards patient well-being but also contributes to the expansion of the market.</a:t>
            </a:r>
            <a:endParaRPr lang="en-US" spc="-24" dirty="0">
              <a:solidFill>
                <a:srgbClr val="000000"/>
              </a:solidFill>
              <a:latin typeface="Public Sans"/>
              <a:ea typeface="Public Sans"/>
            </a:endParaRPr>
          </a:p>
        </p:txBody>
      </p:sp>
      <p:sp>
        <p:nvSpPr>
          <p:cNvPr id="11" name="TextBox 11"/>
          <p:cNvSpPr txBox="1"/>
          <p:nvPr/>
        </p:nvSpPr>
        <p:spPr>
          <a:xfrm>
            <a:off x="2895600" y="1147190"/>
            <a:ext cx="33909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Recent Trends</a:t>
            </a:r>
            <a:endParaRPr lang="en-US" sz="4000" spc="-200" dirty="0">
              <a:solidFill>
                <a:srgbClr val="000000"/>
              </a:solidFill>
              <a:latin typeface="Public Sans Bold"/>
            </a:endParaRPr>
          </a:p>
        </p:txBody>
      </p:sp>
      <p:sp>
        <p:nvSpPr>
          <p:cNvPr id="12" name="TextBox 7"/>
          <p:cNvSpPr txBox="1"/>
          <p:nvPr/>
        </p:nvSpPr>
        <p:spPr>
          <a:xfrm>
            <a:off x="894271" y="4543265"/>
            <a:ext cx="7533017" cy="1938992"/>
          </a:xfrm>
          <a:prstGeom prst="rect">
            <a:avLst/>
          </a:prstGeom>
          <a:effectLst>
            <a:glow rad="139700">
              <a:schemeClr val="accent2">
                <a:satMod val="175000"/>
                <a:alpha val="40000"/>
              </a:schemeClr>
            </a:glow>
            <a:outerShdw blurRad="63500" sx="102000" sy="102000" algn="ctr"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wrap="square" lIns="0" tIns="0" rIns="0" bIns="0" rtlCol="0" anchor="t">
            <a:spAutoFit/>
          </a:bodyPr>
          <a:lstStyle/>
          <a:p>
            <a:r>
              <a:rPr lang="en-GB" spc="-24" dirty="0" smtClean="0">
                <a:solidFill>
                  <a:srgbClr val="000000"/>
                </a:solidFill>
                <a:latin typeface="Public Sans"/>
                <a:ea typeface="Public Sans"/>
              </a:rPr>
              <a:t>Counterfeit </a:t>
            </a:r>
            <a:r>
              <a:rPr lang="en-GB" spc="-24" dirty="0">
                <a:solidFill>
                  <a:srgbClr val="000000"/>
                </a:solidFill>
                <a:latin typeface="Public Sans"/>
                <a:ea typeface="Public Sans"/>
              </a:rPr>
              <a:t>sneakers: Approximately 40% of the estimated USD 600 billion global counterfeit fashion industry is attributed to fake sneakers. Conventional methods employed by manufacturers to ensure authenticity, such as seals and certificates, are susceptible to counterfeiting themselves. However, retailers are now starting to integrate blockchain technology as a solution to address the issue of counterfeiting in the </a:t>
            </a:r>
            <a:r>
              <a:rPr lang="en-GB" spc="-24" dirty="0" smtClean="0">
                <a:solidFill>
                  <a:srgbClr val="000000"/>
                </a:solidFill>
                <a:latin typeface="Public Sans"/>
                <a:ea typeface="Public Sans"/>
              </a:rPr>
              <a:t>industry.</a:t>
            </a:r>
            <a:endParaRPr lang="en-US" spc="-24" dirty="0">
              <a:solidFill>
                <a:srgbClr val="000000"/>
              </a:solidFill>
              <a:latin typeface="Public Sans"/>
              <a:ea typeface="Public Sans"/>
            </a:endParaRPr>
          </a:p>
        </p:txBody>
      </p:sp>
      <p:sp>
        <p:nvSpPr>
          <p:cNvPr id="13" name="TextBox 7"/>
          <p:cNvSpPr txBox="1"/>
          <p:nvPr/>
        </p:nvSpPr>
        <p:spPr>
          <a:xfrm>
            <a:off x="894270" y="6760755"/>
            <a:ext cx="7533017" cy="1938992"/>
          </a:xfrm>
          <a:prstGeom prst="rect">
            <a:avLst/>
          </a:prstGeom>
          <a:effectLst>
            <a:glow rad="139700">
              <a:schemeClr val="accent1">
                <a:satMod val="175000"/>
                <a:alpha val="40000"/>
              </a:schemeClr>
            </a:glow>
            <a:outerShdw blurRad="76200" dir="18900000" sy="23000" kx="-1200000" algn="bl" rotWithShape="0">
              <a:prstClr val="black">
                <a:alpha val="20000"/>
              </a:prstClr>
            </a:outerShdw>
            <a:softEdge rad="31750"/>
          </a:effectLst>
        </p:spPr>
        <p:style>
          <a:lnRef idx="2">
            <a:schemeClr val="accent1"/>
          </a:lnRef>
          <a:fillRef idx="1">
            <a:schemeClr val="lt1"/>
          </a:fillRef>
          <a:effectRef idx="0">
            <a:schemeClr val="accent1"/>
          </a:effectRef>
          <a:fontRef idx="minor">
            <a:schemeClr val="dk1"/>
          </a:fontRef>
        </p:style>
        <p:txBody>
          <a:bodyPr wrap="square" lIns="0" tIns="0" rIns="0" bIns="0" rtlCol="0" anchor="t">
            <a:spAutoFit/>
          </a:bodyPr>
          <a:lstStyle/>
          <a:p>
            <a:r>
              <a:rPr lang="en-GB" spc="-24" dirty="0">
                <a:solidFill>
                  <a:srgbClr val="000000"/>
                </a:solidFill>
                <a:latin typeface="Public Sans"/>
                <a:ea typeface="Public Sans"/>
              </a:rPr>
              <a:t>In the automotive sector, blockchain is utilized in supply chains to create a reliable record of a vehicle's history, including parts replacements, repairs, and accidents. This transparency benefits both buyers and sellers in the used vehicle market, positively impacting market growth. The rising demand for refurbished vehicles further drives the advancement of the blockchain supply chain market within the automotive industry.</a:t>
            </a:r>
            <a:endParaRPr lang="en-US" spc="-24" dirty="0">
              <a:solidFill>
                <a:srgbClr val="000000"/>
              </a:solidFill>
              <a:latin typeface="Public Sans"/>
              <a:ea typeface="Public Sans"/>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289" y="2147464"/>
            <a:ext cx="5003559" cy="5003559"/>
          </a:xfrm>
          <a:prstGeom prst="rect">
            <a:avLst/>
          </a:prstGeom>
          <a:effectLst>
            <a:outerShdw blurRad="76200" dir="13500000" sy="23000" kx="1200000" algn="br" rotWithShape="0">
              <a:prstClr val="black">
                <a:alpha val="20000"/>
              </a:prstClr>
            </a:outerShdw>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0136" y="852064"/>
            <a:ext cx="1295400" cy="129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92113"/>
            <a:ext cx="16995774" cy="1143000"/>
          </a:xfrm>
        </p:spPr>
        <p:txBody>
          <a:bodyPr/>
          <a:lstStyle/>
          <a:p>
            <a:r>
              <a:rPr lang="en-ZA" dirty="0" smtClean="0">
                <a:latin typeface="Public Sans Bold" panose="020B0604020202020204" charset="0"/>
              </a:rPr>
              <a:t>Key Players</a:t>
            </a:r>
            <a:endParaRPr lang="en-ZA" dirty="0">
              <a:latin typeface="Public Sans Bold" panose="020B0604020202020204" charset="0"/>
            </a:endParaRP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34200" y="1714500"/>
            <a:ext cx="3962400" cy="1524000"/>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05926" y="2171700"/>
            <a:ext cx="3191474" cy="599955"/>
          </a:xfrm>
          <a:prstGeom prst="rect">
            <a:avLst/>
          </a:prstGeom>
        </p:spPr>
      </p:pic>
      <p:sp>
        <p:nvSpPr>
          <p:cNvPr id="11" name="Rectangle 10"/>
          <p:cNvSpPr/>
          <p:nvPr/>
        </p:nvSpPr>
        <p:spPr>
          <a:xfrm>
            <a:off x="457199" y="2864389"/>
            <a:ext cx="4648200" cy="6858000"/>
          </a:xfrm>
          <a:prstGeom prst="rect">
            <a:avLst/>
          </a:prstGeom>
          <a:ln>
            <a:solidFill>
              <a:schemeClr val="accent5">
                <a:lumMod val="50000"/>
              </a:schemeClr>
            </a:solidFill>
          </a:ln>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ZA"/>
          </a:p>
        </p:txBody>
      </p:sp>
      <p:sp>
        <p:nvSpPr>
          <p:cNvPr id="12" name="Rectangle 11"/>
          <p:cNvSpPr/>
          <p:nvPr/>
        </p:nvSpPr>
        <p:spPr>
          <a:xfrm>
            <a:off x="6705600" y="2857500"/>
            <a:ext cx="4648200" cy="6858000"/>
          </a:xfrm>
          <a:prstGeom prst="rect">
            <a:avLst/>
          </a:prstGeom>
          <a:effectLst>
            <a:glow rad="228600">
              <a:schemeClr val="accent6">
                <a:satMod val="175000"/>
                <a:alpha val="40000"/>
              </a:schemeClr>
            </a:glow>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
        <p:nvSpPr>
          <p:cNvPr id="13" name="Rectangle 12"/>
          <p:cNvSpPr/>
          <p:nvPr/>
        </p:nvSpPr>
        <p:spPr>
          <a:xfrm>
            <a:off x="12957175" y="2857500"/>
            <a:ext cx="4648200" cy="6858000"/>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ZA"/>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92113"/>
            <a:ext cx="1524000" cy="1143001"/>
          </a:xfrm>
          <a:prstGeom prst="rect">
            <a:avLst/>
          </a:prstGeom>
        </p:spPr>
      </p:pic>
      <p:sp>
        <p:nvSpPr>
          <p:cNvPr id="14" name="TextBox 13"/>
          <p:cNvSpPr txBox="1"/>
          <p:nvPr/>
        </p:nvSpPr>
        <p:spPr>
          <a:xfrm>
            <a:off x="6778625" y="3009900"/>
            <a:ext cx="4340225" cy="5355312"/>
          </a:xfrm>
          <a:prstGeom prst="rect">
            <a:avLst/>
          </a:prstGeom>
          <a:noFill/>
        </p:spPr>
        <p:txBody>
          <a:bodyPr wrap="square" rtlCol="0">
            <a:spAutoFit/>
          </a:bodyPr>
          <a:lstStyle/>
          <a:p>
            <a:r>
              <a:rPr lang="en-GB" b="1" dirty="0">
                <a:latin typeface="Public Sans" panose="020B0604020202020204" charset="0"/>
              </a:rPr>
              <a:t>Overview</a:t>
            </a:r>
            <a:endParaRPr lang="en-GB" dirty="0" smtClean="0">
              <a:latin typeface="Public Sans" panose="020B0604020202020204" charset="0"/>
            </a:endParaRPr>
          </a:p>
          <a:p>
            <a:r>
              <a:rPr lang="en-GB" dirty="0" smtClean="0">
                <a:latin typeface="Public Sans" panose="020B0604020202020204" charset="0"/>
              </a:rPr>
              <a:t>Amazon </a:t>
            </a:r>
            <a:r>
              <a:rPr lang="en-GB" dirty="0">
                <a:latin typeface="Public Sans" panose="020B0604020202020204" charset="0"/>
              </a:rPr>
              <a:t>is a multinational technology company  based in Seattle, Washington. Founded by Jeff Bezos in </a:t>
            </a:r>
            <a:r>
              <a:rPr lang="en-GB" dirty="0" smtClean="0">
                <a:latin typeface="Public Sans" panose="020B0604020202020204" charset="0"/>
              </a:rPr>
              <a:t>1994 that </a:t>
            </a:r>
            <a:r>
              <a:rPr lang="en-GB" dirty="0">
                <a:latin typeface="Public Sans" panose="020B0604020202020204" charset="0"/>
              </a:rPr>
              <a:t>focuses on e-commerce, cloud computing, digital streaming, and artificial intelligence. It is considered one of the Big Five American technology companies</a:t>
            </a:r>
            <a:r>
              <a:rPr lang="en-GB" dirty="0" smtClean="0">
                <a:latin typeface="Public Sans" panose="020B0604020202020204" charset="0"/>
              </a:rPr>
              <a:t>.</a:t>
            </a:r>
          </a:p>
          <a:p>
            <a:r>
              <a:rPr lang="en-GB" b="1" dirty="0" smtClean="0">
                <a:latin typeface="Public Sans" panose="020B0604020202020204" charset="0"/>
              </a:rPr>
              <a:t>Deals</a:t>
            </a:r>
          </a:p>
          <a:p>
            <a:r>
              <a:rPr lang="en-GB" dirty="0" smtClean="0">
                <a:latin typeface="Public Sans" panose="020B0604020202020204" charset="0"/>
              </a:rPr>
              <a:t>Amazon </a:t>
            </a:r>
            <a:r>
              <a:rPr lang="en-GB" dirty="0">
                <a:latin typeface="Public Sans" panose="020B0604020202020204" charset="0"/>
              </a:rPr>
              <a:t>committed an investment of close to USD 500 million to combat abuse and fraud, particularly counterfeit activities. These efforts successfully thwarted almost 2.5 million suspected fake accounts, preventing any of their products from being made available for sale</a:t>
            </a:r>
            <a:r>
              <a:rPr lang="en-GB" dirty="0" smtClean="0">
                <a:latin typeface="Public Sans" panose="020B0604020202020204" charset="0"/>
              </a:rPr>
              <a:t>.</a:t>
            </a:r>
          </a:p>
          <a:p>
            <a:endParaRPr lang="en-ZA" dirty="0">
              <a:latin typeface="Public Sans" panose="020B0604020202020204" charset="0"/>
            </a:endParaRPr>
          </a:p>
        </p:txBody>
      </p:sp>
      <p:sp>
        <p:nvSpPr>
          <p:cNvPr id="15" name="TextBox 14"/>
          <p:cNvSpPr txBox="1"/>
          <p:nvPr/>
        </p:nvSpPr>
        <p:spPr>
          <a:xfrm>
            <a:off x="13111162" y="3009900"/>
            <a:ext cx="4340225" cy="6740307"/>
          </a:xfrm>
          <a:prstGeom prst="rect">
            <a:avLst/>
          </a:prstGeom>
          <a:noFill/>
        </p:spPr>
        <p:txBody>
          <a:bodyPr wrap="square" rtlCol="0">
            <a:spAutoFit/>
          </a:bodyPr>
          <a:lstStyle/>
          <a:p>
            <a:r>
              <a:rPr lang="en-GB" b="1" dirty="0">
                <a:latin typeface="Public Sans" panose="020B0604020202020204" charset="0"/>
              </a:rPr>
              <a:t>Overview</a:t>
            </a:r>
            <a:endParaRPr lang="en-GB" dirty="0" smtClean="0">
              <a:latin typeface="Public Sans" panose="020B0604020202020204" charset="0"/>
            </a:endParaRPr>
          </a:p>
          <a:p>
            <a:r>
              <a:rPr lang="en-GB" dirty="0" smtClean="0">
                <a:latin typeface="Public Sans" panose="020B0604020202020204" charset="0"/>
              </a:rPr>
              <a:t>Walmart </a:t>
            </a:r>
            <a:r>
              <a:rPr lang="en-GB" dirty="0">
                <a:latin typeface="Public Sans" panose="020B0604020202020204" charset="0"/>
              </a:rPr>
              <a:t>is a multinational retail company that operates in both the retail and wholesale sectors. As of January 2023, Walmart is the world's largest retailer, with 10,623 stores and 380 distribution facilities in 27 countries. In February 2023, Walmart announced that its FY2023 total revenue was $611.3 billion.</a:t>
            </a:r>
          </a:p>
          <a:p>
            <a:r>
              <a:rPr lang="en-GB" b="1" dirty="0" smtClean="0">
                <a:latin typeface="Public Sans" panose="020B0604020202020204" charset="0"/>
              </a:rPr>
              <a:t>Deals</a:t>
            </a:r>
          </a:p>
          <a:p>
            <a:r>
              <a:rPr lang="en-GB" dirty="0">
                <a:latin typeface="Public Sans" panose="020B0604020202020204" charset="0"/>
              </a:rPr>
              <a:t>Walmart Canada announced a $3.5 billion investment in blockchain, AI, and </a:t>
            </a:r>
            <a:r>
              <a:rPr lang="en-GB" dirty="0" err="1">
                <a:latin typeface="Public Sans" panose="020B0604020202020204" charset="0"/>
              </a:rPr>
              <a:t>IoT</a:t>
            </a:r>
            <a:r>
              <a:rPr lang="en-GB" dirty="0">
                <a:latin typeface="Public Sans" panose="020B0604020202020204" charset="0"/>
              </a:rPr>
              <a:t> over the next five years. The investment is part of a digital transformation plan that includes developing smarter stores and distribution </a:t>
            </a:r>
            <a:r>
              <a:rPr lang="en-GB" dirty="0" err="1">
                <a:latin typeface="Public Sans" panose="020B0604020202020204" charset="0"/>
              </a:rPr>
              <a:t>centers</a:t>
            </a:r>
            <a:r>
              <a:rPr lang="en-GB" dirty="0">
                <a:latin typeface="Public Sans" panose="020B0604020202020204" charset="0"/>
              </a:rPr>
              <a:t>, and partnering with local tech </a:t>
            </a:r>
            <a:r>
              <a:rPr lang="en-GB" dirty="0" smtClean="0">
                <a:latin typeface="Public Sans" panose="020B0604020202020204" charset="0"/>
              </a:rPr>
              <a:t>companies.</a:t>
            </a:r>
          </a:p>
          <a:p>
            <a:r>
              <a:rPr lang="en-GB" dirty="0">
                <a:latin typeface="Public Sans" panose="020B0604020202020204" charset="0"/>
              </a:rPr>
              <a:t>Walmart began using IBM's Food Trust network to trace over 25 product types.</a:t>
            </a:r>
            <a:endParaRPr lang="en-GB" dirty="0" smtClean="0">
              <a:latin typeface="Public Sans" panose="020B0604020202020204" charset="0"/>
            </a:endParaRPr>
          </a:p>
          <a:p>
            <a:endParaRPr lang="en-GB" dirty="0" smtClean="0">
              <a:latin typeface="Public Sans" panose="020B0604020202020204" charset="0"/>
            </a:endParaRPr>
          </a:p>
          <a:p>
            <a:endParaRPr lang="en-ZA" dirty="0">
              <a:latin typeface="Public Sans" panose="020B060402020202020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006" y="2085855"/>
            <a:ext cx="3300585" cy="685800"/>
          </a:xfrm>
          <a:prstGeom prst="rect">
            <a:avLst/>
          </a:prstGeom>
          <a:effectLst/>
        </p:spPr>
      </p:pic>
      <p:sp>
        <p:nvSpPr>
          <p:cNvPr id="19" name="TextBox 18"/>
          <p:cNvSpPr txBox="1"/>
          <p:nvPr/>
        </p:nvSpPr>
        <p:spPr>
          <a:xfrm>
            <a:off x="613914" y="3009900"/>
            <a:ext cx="4340225" cy="6463308"/>
          </a:xfrm>
          <a:prstGeom prst="rect">
            <a:avLst/>
          </a:prstGeom>
          <a:noFill/>
        </p:spPr>
        <p:txBody>
          <a:bodyPr wrap="square" rtlCol="0">
            <a:spAutoFit/>
          </a:bodyPr>
          <a:lstStyle/>
          <a:p>
            <a:r>
              <a:rPr lang="en-GB" b="1" dirty="0" smtClean="0">
                <a:latin typeface="Public Sans" panose="020B0604020202020204" charset="0"/>
              </a:rPr>
              <a:t>Overview</a:t>
            </a:r>
          </a:p>
          <a:p>
            <a:r>
              <a:rPr lang="en-GB" dirty="0" smtClean="0">
                <a:latin typeface="Public Sans" panose="020B0604020202020204" charset="0"/>
              </a:rPr>
              <a:t>Provenance </a:t>
            </a:r>
            <a:r>
              <a:rPr lang="en-GB" dirty="0">
                <a:latin typeface="Public Sans" panose="020B0604020202020204" charset="0"/>
              </a:rPr>
              <a:t>is a technology company using blockchain to enhance transparency in supply chains, particularly in food and fashion. The platform creates an immutable ledger for products, emphasizing supply chain transparency and ethical practices. </a:t>
            </a:r>
            <a:endParaRPr lang="en-GB" dirty="0" smtClean="0">
              <a:latin typeface="Public Sans" panose="020B0604020202020204" charset="0"/>
            </a:endParaRPr>
          </a:p>
          <a:p>
            <a:r>
              <a:rPr lang="en-GB" b="1" dirty="0" smtClean="0">
                <a:latin typeface="Public Sans" panose="020B0604020202020204" charset="0"/>
              </a:rPr>
              <a:t>Deals</a:t>
            </a:r>
          </a:p>
          <a:p>
            <a:r>
              <a:rPr lang="en-GB" dirty="0" smtClean="0">
                <a:latin typeface="Public Sans" panose="020B0604020202020204" charset="0"/>
              </a:rPr>
              <a:t>Provenance</a:t>
            </a:r>
            <a:r>
              <a:rPr lang="en-GB" dirty="0">
                <a:latin typeface="Public Sans" panose="020B0604020202020204" charset="0"/>
              </a:rPr>
              <a:t> </a:t>
            </a:r>
            <a:r>
              <a:rPr lang="en-GB" dirty="0" smtClean="0">
                <a:latin typeface="Public Sans" panose="020B0604020202020204" charset="0"/>
              </a:rPr>
              <a:t>raised $5 million in </a:t>
            </a:r>
            <a:r>
              <a:rPr lang="en-GB" dirty="0">
                <a:latin typeface="Public Sans" panose="020B0604020202020204" charset="0"/>
              </a:rPr>
              <a:t>Series A </a:t>
            </a:r>
            <a:r>
              <a:rPr lang="en-GB" dirty="0" smtClean="0">
                <a:latin typeface="Public Sans" panose="020B0604020202020204" charset="0"/>
              </a:rPr>
              <a:t>round. </a:t>
            </a:r>
            <a:r>
              <a:rPr lang="en-GB" dirty="0">
                <a:latin typeface="Public Sans" panose="020B0604020202020204" charset="0"/>
              </a:rPr>
              <a:t>The round included 10 investors, including Angel Academe, Working Capital, Digital Currency Group, Nordic Eye, </a:t>
            </a:r>
            <a:r>
              <a:rPr lang="en-GB" dirty="0" err="1">
                <a:latin typeface="Public Sans" panose="020B0604020202020204" charset="0"/>
              </a:rPr>
              <a:t>Brandtech</a:t>
            </a:r>
            <a:r>
              <a:rPr lang="en-GB" dirty="0">
                <a:latin typeface="Public Sans" panose="020B0604020202020204" charset="0"/>
              </a:rPr>
              <a:t> Group, </a:t>
            </a:r>
            <a:r>
              <a:rPr lang="en-GB" dirty="0" err="1">
                <a:latin typeface="Public Sans" panose="020B0604020202020204" charset="0"/>
              </a:rPr>
              <a:t>WakeUp</a:t>
            </a:r>
            <a:r>
              <a:rPr lang="en-GB" dirty="0">
                <a:latin typeface="Public Sans" panose="020B0604020202020204" charset="0"/>
              </a:rPr>
              <a:t> Capital, and The Index </a:t>
            </a:r>
            <a:r>
              <a:rPr lang="en-GB" dirty="0" smtClean="0">
                <a:latin typeface="Public Sans" panose="020B0604020202020204" charset="0"/>
              </a:rPr>
              <a:t>Project.</a:t>
            </a:r>
          </a:p>
          <a:p>
            <a:r>
              <a:rPr lang="en-GB" dirty="0">
                <a:latin typeface="Public Sans" panose="020B0604020202020204" charset="0"/>
              </a:rPr>
              <a:t>GANNI partnered with Provenance, a transparency technology solution provider. The partnership allows GANNI to be transparent about the environmental impact of their clothing and the people who make them.</a:t>
            </a:r>
            <a:endParaRPr lang="en-ZA" dirty="0">
              <a:latin typeface="Public Sans" panose="020B0604020202020204" charset="0"/>
            </a:endParaRPr>
          </a:p>
        </p:txBody>
      </p:sp>
    </p:spTree>
    <p:extLst>
      <p:ext uri="{BB962C8B-B14F-4D97-AF65-F5344CB8AC3E}">
        <p14:creationId xmlns:p14="http://schemas.microsoft.com/office/powerpoint/2010/main" val="151312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95400" y="3607966"/>
            <a:ext cx="7658100" cy="2782813"/>
          </a:xfrm>
          <a:prstGeom prst="rect">
            <a:avLst/>
          </a:prstGeom>
        </p:spPr>
        <p:txBody>
          <a:bodyPr wrap="square" lIns="0" tIns="0" rIns="0" bIns="0" rtlCol="0" anchor="t">
            <a:spAutoFit/>
          </a:bodyPr>
          <a:lstStyle/>
          <a:p>
            <a:pPr>
              <a:lnSpc>
                <a:spcPts val="3120"/>
              </a:lnSpc>
            </a:pPr>
            <a:r>
              <a:rPr lang="en-US" sz="2400" spc="-24" dirty="0" smtClean="0">
                <a:solidFill>
                  <a:srgbClr val="000000"/>
                </a:solidFill>
                <a:latin typeface="Public Sans"/>
                <a:ea typeface="Public Sans"/>
              </a:rPr>
              <a:t>Based on my research on the use of blockchain in the supply chain sector, I picked up 3 promising startups companies which are:</a:t>
            </a:r>
          </a:p>
          <a:p>
            <a:pPr>
              <a:lnSpc>
                <a:spcPts val="3120"/>
              </a:lnSpc>
            </a:pPr>
            <a:endParaRPr lang="en-US" sz="2400" spc="-24" dirty="0" smtClean="0">
              <a:solidFill>
                <a:srgbClr val="000000"/>
              </a:solidFill>
              <a:latin typeface="Public Sans"/>
              <a:ea typeface="Public Sans"/>
            </a:endParaRPr>
          </a:p>
          <a:p>
            <a:pPr marL="342900" indent="-342900">
              <a:lnSpc>
                <a:spcPts val="3120"/>
              </a:lnSpc>
              <a:buFont typeface="Wingdings" panose="05000000000000000000" pitchFamily="2" charset="2"/>
              <a:buChar char="q"/>
            </a:pPr>
            <a:r>
              <a:rPr lang="en-US" sz="3600" spc="-24" dirty="0" smtClean="0">
                <a:solidFill>
                  <a:srgbClr val="000000"/>
                </a:solidFill>
                <a:latin typeface="Public Sans"/>
                <a:ea typeface="Public Sans"/>
              </a:rPr>
              <a:t>Blockhead Technologies</a:t>
            </a:r>
          </a:p>
          <a:p>
            <a:pPr marL="342900" indent="-342900">
              <a:lnSpc>
                <a:spcPts val="3120"/>
              </a:lnSpc>
              <a:buFont typeface="Wingdings" panose="05000000000000000000" pitchFamily="2" charset="2"/>
              <a:buChar char="q"/>
            </a:pPr>
            <a:r>
              <a:rPr lang="en-US" sz="3600" spc="-24" dirty="0" err="1" smtClean="0">
                <a:solidFill>
                  <a:srgbClr val="000000"/>
                </a:solidFill>
                <a:latin typeface="Public Sans"/>
                <a:ea typeface="Public Sans"/>
              </a:rPr>
              <a:t>Te</a:t>
            </a:r>
            <a:r>
              <a:rPr lang="en-US" sz="3600" spc="-24" dirty="0" smtClean="0">
                <a:solidFill>
                  <a:srgbClr val="000000"/>
                </a:solidFill>
                <a:latin typeface="Public Sans"/>
                <a:ea typeface="Public Sans"/>
              </a:rPr>
              <a:t>-Food</a:t>
            </a:r>
          </a:p>
          <a:p>
            <a:pPr marL="342900" indent="-342900">
              <a:lnSpc>
                <a:spcPts val="3120"/>
              </a:lnSpc>
              <a:buFont typeface="Wingdings" panose="05000000000000000000" pitchFamily="2" charset="2"/>
              <a:buChar char="q"/>
            </a:pPr>
            <a:r>
              <a:rPr lang="en-US" sz="3600" spc="-24" dirty="0" err="1" smtClean="0">
                <a:solidFill>
                  <a:srgbClr val="000000"/>
                </a:solidFill>
                <a:latin typeface="Public Sans"/>
                <a:ea typeface="Public Sans"/>
              </a:rPr>
              <a:t>Konexial</a:t>
            </a:r>
            <a:endParaRPr lang="en-US" sz="3600" spc="-24" dirty="0">
              <a:solidFill>
                <a:srgbClr val="000000"/>
              </a:solidFill>
              <a:latin typeface="Public Sans"/>
              <a:ea typeface="Public Sans"/>
            </a:endParaRPr>
          </a:p>
        </p:txBody>
      </p:sp>
      <p:sp>
        <p:nvSpPr>
          <p:cNvPr id="11" name="TextBox 11"/>
          <p:cNvSpPr txBox="1"/>
          <p:nvPr/>
        </p:nvSpPr>
        <p:spPr>
          <a:xfrm>
            <a:off x="2590800" y="2019300"/>
            <a:ext cx="43053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Startup Evaluation</a:t>
            </a:r>
            <a:endParaRPr lang="en-US" sz="4000" spc="-200" dirty="0">
              <a:solidFill>
                <a:srgbClr val="000000"/>
              </a:solidFill>
              <a:latin typeface="Public Sans Bold"/>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0" y="1790700"/>
            <a:ext cx="7086600" cy="6934200"/>
          </a:xfrm>
          <a:prstGeom prst="rect">
            <a:avLst/>
          </a:prstGeom>
          <a:effectLst>
            <a:outerShdw blurRad="76200" dir="18900000" sy="23000" kx="-1200000" algn="bl" rotWithShape="0">
              <a:prstClr val="black">
                <a:alpha val="20000"/>
              </a:prstClr>
            </a:outerShdw>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08989"/>
            <a:ext cx="1610585" cy="1610585"/>
          </a:xfrm>
          <a:prstGeom prst="rect">
            <a:avLst/>
          </a:prstGeom>
        </p:spPr>
      </p:pic>
    </p:spTree>
    <p:extLst>
      <p:ext uri="{BB962C8B-B14F-4D97-AF65-F5344CB8AC3E}">
        <p14:creationId xmlns:p14="http://schemas.microsoft.com/office/powerpoint/2010/main" val="39081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7473" y="1851203"/>
            <a:ext cx="2387601" cy="9413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1872140"/>
            <a:ext cx="2521213" cy="899515"/>
          </a:xfrm>
          <a:prstGeom prst="rect">
            <a:avLst/>
          </a:prstGeom>
        </p:spPr>
      </p:pic>
      <p:sp>
        <p:nvSpPr>
          <p:cNvPr id="2" name="Title 1"/>
          <p:cNvSpPr>
            <a:spLocks noGrp="1"/>
          </p:cNvSpPr>
          <p:nvPr>
            <p:ph type="title"/>
          </p:nvPr>
        </p:nvSpPr>
        <p:spPr>
          <a:xfrm>
            <a:off x="609601" y="392113"/>
            <a:ext cx="16995774" cy="1143000"/>
          </a:xfrm>
        </p:spPr>
        <p:txBody>
          <a:bodyPr/>
          <a:lstStyle/>
          <a:p>
            <a:r>
              <a:rPr lang="en-ZA" dirty="0" err="1" smtClean="0">
                <a:latin typeface="Public Sans Bold" panose="020B0604020202020204" charset="0"/>
              </a:rPr>
              <a:t>Startup</a:t>
            </a:r>
            <a:r>
              <a:rPr lang="en-ZA" dirty="0" smtClean="0">
                <a:latin typeface="Public Sans Bold" panose="020B0604020202020204" charset="0"/>
              </a:rPr>
              <a:t> Evaluation</a:t>
            </a:r>
            <a:endParaRPr lang="en-ZA" dirty="0">
              <a:latin typeface="Public Sans Bold" panose="020B0604020202020204" charset="0"/>
            </a:endParaRPr>
          </a:p>
        </p:txBody>
      </p:sp>
      <p:sp>
        <p:nvSpPr>
          <p:cNvPr id="11" name="Rectangle 10"/>
          <p:cNvSpPr/>
          <p:nvPr/>
        </p:nvSpPr>
        <p:spPr>
          <a:xfrm>
            <a:off x="457199" y="2864389"/>
            <a:ext cx="4648200" cy="6858000"/>
          </a:xfrm>
          <a:prstGeom prst="rect">
            <a:avLst/>
          </a:prstGeom>
          <a:ln/>
          <a:effectLst>
            <a:glow rad="228600">
              <a:schemeClr val="accent2">
                <a:satMod val="175000"/>
                <a:alpha val="40000"/>
              </a:schemeClr>
            </a:glow>
            <a:outerShdw blurRad="76200" dir="18900000" sy="23000" kx="-1200000" algn="bl"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2" name="Rectangle 11"/>
          <p:cNvSpPr/>
          <p:nvPr/>
        </p:nvSpPr>
        <p:spPr>
          <a:xfrm>
            <a:off x="6705600" y="2857500"/>
            <a:ext cx="4648200" cy="6858000"/>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ZA"/>
          </a:p>
        </p:txBody>
      </p:sp>
      <p:sp>
        <p:nvSpPr>
          <p:cNvPr id="13" name="Rectangle 12"/>
          <p:cNvSpPr/>
          <p:nvPr/>
        </p:nvSpPr>
        <p:spPr>
          <a:xfrm>
            <a:off x="12957175" y="2857500"/>
            <a:ext cx="4648200" cy="6858000"/>
          </a:xfrm>
          <a:prstGeom prst="rect">
            <a:avLst/>
          </a:prstGeom>
          <a:effectLst>
            <a:glow rad="228600">
              <a:schemeClr val="accent6">
                <a:satMod val="175000"/>
                <a:alpha val="40000"/>
              </a:schemeClr>
            </a:glow>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
        <p:nvSpPr>
          <p:cNvPr id="14" name="TextBox 13"/>
          <p:cNvSpPr txBox="1"/>
          <p:nvPr/>
        </p:nvSpPr>
        <p:spPr>
          <a:xfrm>
            <a:off x="6778625" y="3009900"/>
            <a:ext cx="4340225" cy="5078313"/>
          </a:xfrm>
          <a:prstGeom prst="rect">
            <a:avLst/>
          </a:prstGeom>
          <a:noFill/>
        </p:spPr>
        <p:txBody>
          <a:bodyPr wrap="square" rtlCol="0">
            <a:spAutoFit/>
          </a:bodyPr>
          <a:lstStyle/>
          <a:p>
            <a:r>
              <a:rPr lang="en-GB" b="1" dirty="0" smtClean="0">
                <a:latin typeface="Public Sans" panose="020B0604020202020204" charset="0"/>
              </a:rPr>
              <a:t>Insights</a:t>
            </a:r>
          </a:p>
          <a:p>
            <a:r>
              <a:rPr lang="en-GB" dirty="0" err="1">
                <a:latin typeface="Public Sans" panose="020B0604020202020204" charset="0"/>
              </a:rPr>
              <a:t>Te</a:t>
            </a:r>
            <a:r>
              <a:rPr lang="en-GB" dirty="0">
                <a:latin typeface="Public Sans" panose="020B0604020202020204" charset="0"/>
              </a:rPr>
              <a:t>-Food's blockchain-based food traceability approach, emphasizing quality, gives it a unique market advantage and significant long-term growth potential. This strategic focus addresses critical issues in the food supply chain, reducing health risks during outbreaks in emerging countries</a:t>
            </a:r>
            <a:r>
              <a:rPr lang="en-GB" dirty="0" smtClean="0">
                <a:latin typeface="Public Sans" panose="020B0604020202020204" charset="0"/>
              </a:rPr>
              <a:t>.</a:t>
            </a: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Does the company intend to extend their partnerships with farmers or supplier in Africa ?</a:t>
            </a:r>
          </a:p>
          <a:p>
            <a:pPr marL="285750" indent="-285750">
              <a:buFont typeface="Wingdings" panose="05000000000000000000" pitchFamily="2" charset="2"/>
              <a:buChar char="§"/>
            </a:pPr>
            <a:r>
              <a:rPr lang="en-GB" dirty="0" smtClean="0">
                <a:latin typeface="Public Sans" panose="020B0604020202020204" charset="0"/>
              </a:rPr>
              <a:t>How the company can reach the potential customers market in Africa?</a:t>
            </a:r>
          </a:p>
          <a:p>
            <a:endParaRPr lang="en-ZA" dirty="0">
              <a:latin typeface="Public Sans" panose="020B0604020202020204" charset="0"/>
            </a:endParaRPr>
          </a:p>
        </p:txBody>
      </p:sp>
      <p:sp>
        <p:nvSpPr>
          <p:cNvPr id="15" name="TextBox 14"/>
          <p:cNvSpPr txBox="1"/>
          <p:nvPr/>
        </p:nvSpPr>
        <p:spPr>
          <a:xfrm>
            <a:off x="13111162" y="3009900"/>
            <a:ext cx="4340225" cy="5909310"/>
          </a:xfrm>
          <a:prstGeom prst="rect">
            <a:avLst/>
          </a:prstGeom>
          <a:noFill/>
        </p:spPr>
        <p:txBody>
          <a:bodyPr wrap="square" rtlCol="0">
            <a:spAutoFit/>
          </a:bodyPr>
          <a:lstStyle/>
          <a:p>
            <a:r>
              <a:rPr lang="en-GB" b="1" dirty="0" smtClean="0">
                <a:latin typeface="Public Sans" panose="020B0604020202020204" charset="0"/>
              </a:rPr>
              <a:t>Insights</a:t>
            </a:r>
          </a:p>
          <a:p>
            <a:r>
              <a:rPr lang="en-GB" dirty="0" err="1">
                <a:latin typeface="Public Sans" panose="020B0604020202020204" charset="0"/>
              </a:rPr>
              <a:t>Konexial’s</a:t>
            </a:r>
            <a:r>
              <a:rPr lang="en-GB" dirty="0">
                <a:latin typeface="Public Sans" panose="020B0604020202020204" charset="0"/>
              </a:rPr>
              <a:t> ability to </a:t>
            </a:r>
            <a:r>
              <a:rPr lang="en-GB" dirty="0" smtClean="0">
                <a:latin typeface="Public Sans" panose="020B0604020202020204" charset="0"/>
              </a:rPr>
              <a:t>integrate </a:t>
            </a:r>
            <a:r>
              <a:rPr lang="en-GB" dirty="0">
                <a:latin typeface="Public Sans" panose="020B0604020202020204" charset="0"/>
              </a:rPr>
              <a:t>Dynamic Load Matching (DLM) and blockchain technology </a:t>
            </a:r>
            <a:r>
              <a:rPr lang="en-GB" dirty="0" smtClean="0">
                <a:latin typeface="Public Sans" panose="020B0604020202020204" charset="0"/>
              </a:rPr>
              <a:t>to </a:t>
            </a:r>
            <a:r>
              <a:rPr lang="en-GB" dirty="0">
                <a:latin typeface="Public Sans" panose="020B0604020202020204" charset="0"/>
              </a:rPr>
              <a:t>optimise resource </a:t>
            </a:r>
            <a:r>
              <a:rPr lang="en-GB" dirty="0" smtClean="0">
                <a:latin typeface="Public Sans" panose="020B0604020202020204" charset="0"/>
              </a:rPr>
              <a:t>allocation backed up with founders who have a strong experience in blockchain and supply chain gives a good competitive advantage to company within the transportation sector. </a:t>
            </a:r>
            <a:endParaRPr lang="en-GB" dirty="0">
              <a:latin typeface="Public Sans" panose="020B0604020202020204" charset="0"/>
            </a:endParaRP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What is the strategy of the company to reach new customers ?</a:t>
            </a:r>
          </a:p>
          <a:p>
            <a:pPr marL="285750" indent="-285750">
              <a:buFont typeface="Wingdings" panose="05000000000000000000" pitchFamily="2" charset="2"/>
              <a:buChar char="§"/>
            </a:pPr>
            <a:r>
              <a:rPr lang="en-GB" dirty="0" smtClean="0">
                <a:latin typeface="Public Sans" panose="020B0604020202020204" charset="0"/>
              </a:rPr>
              <a:t>How the company’s solution can be applied in Africa ?</a:t>
            </a:r>
          </a:p>
          <a:p>
            <a:pPr marL="285750" indent="-285750">
              <a:buFont typeface="Wingdings" panose="05000000000000000000" pitchFamily="2" charset="2"/>
              <a:buChar char="§"/>
            </a:pPr>
            <a:r>
              <a:rPr lang="en-GB" dirty="0" smtClean="0">
                <a:latin typeface="Public Sans" panose="020B0604020202020204" charset="0"/>
              </a:rPr>
              <a:t>Is company able to provide their services to small freight companies ?</a:t>
            </a:r>
          </a:p>
          <a:p>
            <a:endParaRPr lang="en-GB" dirty="0" smtClean="0">
              <a:latin typeface="Public Sans" panose="020B0604020202020204" charset="0"/>
            </a:endParaRPr>
          </a:p>
          <a:p>
            <a:endParaRPr lang="en-GB" dirty="0" smtClean="0">
              <a:latin typeface="Public Sans" panose="020B0604020202020204" charset="0"/>
            </a:endParaRPr>
          </a:p>
          <a:p>
            <a:endParaRPr lang="en-ZA" dirty="0">
              <a:latin typeface="Public Sans" panose="020B0604020202020204" charset="0"/>
            </a:endParaRPr>
          </a:p>
        </p:txBody>
      </p:sp>
      <p:sp>
        <p:nvSpPr>
          <p:cNvPr id="19" name="TextBox 18"/>
          <p:cNvSpPr txBox="1"/>
          <p:nvPr/>
        </p:nvSpPr>
        <p:spPr>
          <a:xfrm>
            <a:off x="613914" y="3009900"/>
            <a:ext cx="4340225" cy="5078313"/>
          </a:xfrm>
          <a:prstGeom prst="rect">
            <a:avLst/>
          </a:prstGeom>
          <a:noFill/>
        </p:spPr>
        <p:txBody>
          <a:bodyPr wrap="square" rtlCol="0">
            <a:spAutoFit/>
          </a:bodyPr>
          <a:lstStyle/>
          <a:p>
            <a:r>
              <a:rPr lang="en-GB" b="1" dirty="0" smtClean="0">
                <a:latin typeface="Public Sans" panose="020B0604020202020204" charset="0"/>
              </a:rPr>
              <a:t>Insight</a:t>
            </a:r>
          </a:p>
          <a:p>
            <a:r>
              <a:rPr lang="en-GB" dirty="0" smtClean="0">
                <a:latin typeface="Public Sans" panose="020B0604020202020204" charset="0"/>
              </a:rPr>
              <a:t>Blockhead </a:t>
            </a:r>
            <a:r>
              <a:rPr lang="en-GB" dirty="0">
                <a:latin typeface="Public Sans" panose="020B0604020202020204" charset="0"/>
              </a:rPr>
              <a:t>Technologies offers a good track record revenues and demonstrated expertise in delivering blockchain solutions in a market where the implementation of blockchain within </a:t>
            </a:r>
            <a:r>
              <a:rPr lang="en-GB" dirty="0" smtClean="0">
                <a:latin typeface="Public Sans" panose="020B0604020202020204" charset="0"/>
              </a:rPr>
              <a:t>enterprises’ supply chain </a:t>
            </a:r>
            <a:r>
              <a:rPr lang="en-GB" dirty="0">
                <a:latin typeface="Public Sans" panose="020B0604020202020204" charset="0"/>
              </a:rPr>
              <a:t>can be difficult due to the fact blockchain is still an emerging </a:t>
            </a:r>
            <a:r>
              <a:rPr lang="en-GB" dirty="0" smtClean="0">
                <a:latin typeface="Public Sans" panose="020B0604020202020204" charset="0"/>
              </a:rPr>
              <a:t>technology.</a:t>
            </a: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What is the metric of the recent customer traction ?</a:t>
            </a:r>
          </a:p>
          <a:p>
            <a:pPr marL="285750" indent="-285750">
              <a:buFont typeface="Wingdings" panose="05000000000000000000" pitchFamily="2" charset="2"/>
              <a:buChar char="§"/>
            </a:pPr>
            <a:r>
              <a:rPr lang="en-GB" dirty="0" smtClean="0">
                <a:latin typeface="Public Sans" panose="020B0604020202020204" charset="0"/>
              </a:rPr>
              <a:t>What is the satisfaction of customer that interacted with Blockhead Technologies?</a:t>
            </a:r>
          </a:p>
          <a:p>
            <a:pPr marL="285750" indent="-285750">
              <a:buFont typeface="Wingdings" panose="05000000000000000000" pitchFamily="2" charset="2"/>
              <a:buChar char="§"/>
            </a:pPr>
            <a:r>
              <a:rPr lang="en-GB" dirty="0" smtClean="0">
                <a:latin typeface="Public Sans" panose="020B0604020202020204" charset="0"/>
              </a:rPr>
              <a:t>Will blockhead Technologies be able to conserve its competitive advantage in the next 10 years?</a:t>
            </a:r>
            <a:endParaRPr lang="en-ZA" dirty="0">
              <a:latin typeface="Public Sans"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028700"/>
            <a:ext cx="3446253" cy="280192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400" y="379892"/>
            <a:ext cx="1028242" cy="1074303"/>
          </a:xfrm>
          <a:prstGeom prst="rect">
            <a:avLst/>
          </a:prstGeom>
        </p:spPr>
      </p:pic>
    </p:spTree>
    <p:extLst>
      <p:ext uri="{BB962C8B-B14F-4D97-AF65-F5344CB8AC3E}">
        <p14:creationId xmlns:p14="http://schemas.microsoft.com/office/powerpoint/2010/main" val="103383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2214</Words>
  <Application>Microsoft Office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Public Sans Bold</vt:lpstr>
      <vt:lpstr>Wingdings</vt:lpstr>
      <vt:lpstr>Arial</vt:lpstr>
      <vt:lpstr>Public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Key Players</vt:lpstr>
      <vt:lpstr>PowerPoint Presentation</vt:lpstr>
      <vt:lpstr>Startup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Mindspark Portfolio Template</dc:title>
  <cp:lastModifiedBy>Emmanuel Ngongo</cp:lastModifiedBy>
  <cp:revision>59</cp:revision>
  <dcterms:created xsi:type="dcterms:W3CDTF">2006-08-16T00:00:00Z</dcterms:created>
  <dcterms:modified xsi:type="dcterms:W3CDTF">2024-01-16T16:18:58Z</dcterms:modified>
  <dc:identifier>DAF00cXcQDE</dc:identifier>
</cp:coreProperties>
</file>