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58"/>
  </p:notesMasterIdLst>
  <p:sldIdLst>
    <p:sldId id="390" r:id="rId5"/>
    <p:sldId id="388" r:id="rId6"/>
    <p:sldId id="389" r:id="rId7"/>
    <p:sldId id="381" r:id="rId8"/>
    <p:sldId id="391" r:id="rId9"/>
    <p:sldId id="411" r:id="rId10"/>
    <p:sldId id="393" r:id="rId11"/>
    <p:sldId id="394" r:id="rId12"/>
    <p:sldId id="392" r:id="rId13"/>
    <p:sldId id="395" r:id="rId14"/>
    <p:sldId id="396" r:id="rId15"/>
    <p:sldId id="397" r:id="rId16"/>
    <p:sldId id="398" r:id="rId17"/>
    <p:sldId id="399" r:id="rId18"/>
    <p:sldId id="404" r:id="rId19"/>
    <p:sldId id="400" r:id="rId20"/>
    <p:sldId id="405" r:id="rId21"/>
    <p:sldId id="401" r:id="rId22"/>
    <p:sldId id="406" r:id="rId23"/>
    <p:sldId id="402" r:id="rId24"/>
    <p:sldId id="387" r:id="rId25"/>
    <p:sldId id="408" r:id="rId26"/>
    <p:sldId id="409" r:id="rId27"/>
    <p:sldId id="410" r:id="rId28"/>
    <p:sldId id="407" r:id="rId29"/>
    <p:sldId id="351" r:id="rId30"/>
    <p:sldId id="379"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8" r:id="rId47"/>
    <p:sldId id="369" r:id="rId48"/>
    <p:sldId id="367" r:id="rId49"/>
    <p:sldId id="370" r:id="rId50"/>
    <p:sldId id="371" r:id="rId51"/>
    <p:sldId id="372" r:id="rId52"/>
    <p:sldId id="373" r:id="rId53"/>
    <p:sldId id="374" r:id="rId54"/>
    <p:sldId id="380" r:id="rId55"/>
    <p:sldId id="375" r:id="rId56"/>
    <p:sldId id="37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1A4F0-2AB2-4320-8E3D-1AF99F1B2BFC}" type="datetimeFigureOut">
              <a:rPr lang="en-ZA" smtClean="0"/>
              <a:t>2023/08/17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EB5D8-FF7F-4006-A263-40EB4F619BE5}" type="slidenum">
              <a:rPr lang="en-ZA" smtClean="0"/>
              <a:t>‹#›</a:t>
            </a:fld>
            <a:endParaRPr lang="en-ZA"/>
          </a:p>
        </p:txBody>
      </p:sp>
    </p:spTree>
    <p:extLst>
      <p:ext uri="{BB962C8B-B14F-4D97-AF65-F5344CB8AC3E}">
        <p14:creationId xmlns:p14="http://schemas.microsoft.com/office/powerpoint/2010/main" val="380753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96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7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8/17/2023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8/17/2023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8" name="Google Shape;88;p4"/>
          <p:cNvSpPr txBox="1">
            <a:spLocks noGrp="1"/>
          </p:cNvSpPr>
          <p:nvPr>
            <p:ph type="title"/>
          </p:nvPr>
        </p:nvSpPr>
        <p:spPr>
          <a:xfrm>
            <a:off x="1738400" y="798100"/>
            <a:ext cx="9374000" cy="1332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738400" y="2653400"/>
            <a:ext cx="9374000" cy="3388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7577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835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8/17/2023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8/17/2023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8/17/2023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8/17/2023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8/17/2023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8/17/2023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8/17/2023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 id="2147483694" r:id="rId13"/>
    <p:sldLayoutId id="2147483695" r:id="rId14"/>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smtClean="0"/>
              <a:t>DATA ANALYSIS 2023</a:t>
            </a:r>
            <a:endParaRPr lang="en-ZA" b="1"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6153" y="612742"/>
            <a:ext cx="4741681" cy="558066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613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957373"/>
            <a:ext cx="10058400" cy="3760891"/>
          </a:xfrm>
        </p:spPr>
        <p:txBody>
          <a:bodyPr/>
          <a:lstStyle/>
          <a:p>
            <a:pPr>
              <a:buClr>
                <a:schemeClr val="tx1"/>
              </a:buClr>
              <a:buFont typeface="Wingdings" panose="05000000000000000000" pitchFamily="2" charset="2"/>
              <a:buChar char="Ø"/>
            </a:pPr>
            <a:r>
              <a:rPr lang="en-GB" dirty="0"/>
              <a:t>The most popular subject in </a:t>
            </a:r>
            <a:r>
              <a:rPr lang="en-GB" dirty="0" err="1"/>
              <a:t>Udemy</a:t>
            </a:r>
            <a:r>
              <a:rPr lang="en-GB" dirty="0"/>
              <a:t> is web development and </a:t>
            </a:r>
            <a:r>
              <a:rPr lang="en-GB" dirty="0" smtClean="0"/>
              <a:t>it represents </a:t>
            </a:r>
            <a:r>
              <a:rPr lang="en-GB" dirty="0"/>
              <a:t>67.9% of the total subscribers.</a:t>
            </a:r>
          </a:p>
          <a:p>
            <a:pPr marL="488950" indent="-342900">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6619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2. How does the average content duration/price/number of students vary across different subjects?</a:t>
            </a:r>
            <a:endParaRPr lang="en-ZA"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02" y="1952715"/>
            <a:ext cx="3446416" cy="34164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9417" y="1952715"/>
            <a:ext cx="3542915" cy="3416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333" y="1952716"/>
            <a:ext cx="3487684" cy="3403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09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30455"/>
            <a:ext cx="10058400" cy="4248176"/>
          </a:xfrm>
        </p:spPr>
        <p:txBody>
          <a:bodyPr>
            <a:normAutofit fontScale="70000" lnSpcReduction="20000"/>
          </a:bodyPr>
          <a:lstStyle/>
          <a:p>
            <a:pPr>
              <a:lnSpc>
                <a:spcPct val="160000"/>
              </a:lnSpc>
              <a:buClr>
                <a:schemeClr val="tx1"/>
              </a:buClr>
              <a:buFont typeface="Wingdings" panose="05000000000000000000" pitchFamily="2" charset="2"/>
              <a:buChar char="Ø"/>
            </a:pPr>
            <a:r>
              <a:rPr lang="en-ZA" dirty="0"/>
              <a:t>By looking at the column chart for the average content duration, price and subscribers per subject we have a clear insight of the average price, content duration and also the number of subscribers, are the highest for web development.</a:t>
            </a:r>
          </a:p>
          <a:p>
            <a:pPr>
              <a:lnSpc>
                <a:spcPct val="160000"/>
              </a:lnSpc>
              <a:buClr>
                <a:schemeClr val="tx1"/>
              </a:buClr>
              <a:buFont typeface="Wingdings" panose="05000000000000000000" pitchFamily="2" charset="2"/>
              <a:buChar char="Ø"/>
            </a:pPr>
            <a:r>
              <a:rPr lang="en-ZA" dirty="0"/>
              <a:t>In the average content duration per subject the graphic design takes the second place after web development, while business finance comes at the third place and musical instrument comes last.</a:t>
            </a:r>
          </a:p>
          <a:p>
            <a:pPr>
              <a:lnSpc>
                <a:spcPct val="160000"/>
              </a:lnSpc>
              <a:buClr>
                <a:schemeClr val="tx1"/>
              </a:buClr>
              <a:buFont typeface="Wingdings" panose="05000000000000000000" pitchFamily="2" charset="2"/>
              <a:buChar char="Ø"/>
            </a:pPr>
            <a:r>
              <a:rPr lang="en-ZA" dirty="0"/>
              <a:t>By observing the average of price per subject, business finance is the second with an average price of 69.08, graphic design is the third (58.77) and Musical instruments is the last (49.65).</a:t>
            </a:r>
          </a:p>
          <a:p>
            <a:pPr>
              <a:lnSpc>
                <a:spcPct val="160000"/>
              </a:lnSpc>
              <a:buClr>
                <a:schemeClr val="tx1"/>
              </a:buClr>
              <a:buFont typeface="Wingdings" panose="05000000000000000000" pitchFamily="2" charset="2"/>
              <a:buChar char="Ø"/>
            </a:pPr>
            <a:r>
              <a:rPr lang="en-ZA" dirty="0"/>
              <a:t> By observing the average of subscribers column graph, we notice that the web development subject has a massive amount of </a:t>
            </a:r>
            <a:r>
              <a:rPr lang="en-ZA" dirty="0" smtClean="0"/>
              <a:t>subscribers (6635.02 subscribers) compared </a:t>
            </a:r>
            <a:r>
              <a:rPr lang="en-ZA" dirty="0"/>
              <a:t>to the other subjects, while respectively graphic design has an average of </a:t>
            </a:r>
            <a:r>
              <a:rPr lang="en-ZA" dirty="0" smtClean="0"/>
              <a:t>1617.93 subscribers, </a:t>
            </a:r>
            <a:r>
              <a:rPr lang="en-ZA" dirty="0"/>
              <a:t>followed by business finance which has 1617.93 subscribers and musical instruments subject which has 1265.60 subscribers.</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0838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3. How many courses are free and paid for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324" y="1743960"/>
            <a:ext cx="8380429" cy="40115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8156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06543"/>
            <a:ext cx="10058400" cy="4085210"/>
          </a:xfrm>
        </p:spPr>
        <p:txBody>
          <a:bodyPr>
            <a:normAutofit/>
          </a:bodyPr>
          <a:lstStyle/>
          <a:p>
            <a:pPr>
              <a:buClr>
                <a:schemeClr val="tx1"/>
              </a:buClr>
              <a:buFont typeface="Wingdings" panose="05000000000000000000" pitchFamily="2" charset="2"/>
              <a:buChar char="Ø"/>
            </a:pPr>
            <a:r>
              <a:rPr lang="en-ZA" sz="1800" dirty="0"/>
              <a:t>Web development and business finance have more courses which are free and paid than the rest. </a:t>
            </a:r>
          </a:p>
          <a:p>
            <a:pPr>
              <a:buClr>
                <a:schemeClr val="tx1"/>
              </a:buClr>
              <a:buFont typeface="Wingdings" panose="05000000000000000000" pitchFamily="2" charset="2"/>
              <a:buChar char="Ø"/>
            </a:pPr>
            <a:r>
              <a:rPr lang="en-ZA" sz="1800" dirty="0"/>
              <a:t>Web development has a total of 1203 courses which 134 are free and 1069 are paid courses.</a:t>
            </a:r>
          </a:p>
          <a:p>
            <a:pPr>
              <a:buClr>
                <a:schemeClr val="tx1"/>
              </a:buClr>
              <a:buFont typeface="Wingdings" panose="05000000000000000000" pitchFamily="2" charset="2"/>
              <a:buChar char="Ø"/>
            </a:pPr>
            <a:r>
              <a:rPr lang="en-ZA" sz="1800" dirty="0"/>
              <a:t>Business finance has a total 1155 courses which 96 are free and 1059 are paid courses.</a:t>
            </a:r>
          </a:p>
          <a:p>
            <a:pPr>
              <a:buClr>
                <a:schemeClr val="tx1"/>
              </a:buClr>
              <a:buFont typeface="Wingdings" panose="05000000000000000000" pitchFamily="2" charset="2"/>
              <a:buChar char="Ø"/>
            </a:pPr>
            <a:r>
              <a:rPr lang="en-ZA" sz="1800" dirty="0"/>
              <a:t>Graphic design has a total of 584 courses which 549 are paid courses and 35 are free courses.</a:t>
            </a:r>
          </a:p>
          <a:p>
            <a:pPr>
              <a:buClr>
                <a:schemeClr val="tx1"/>
              </a:buClr>
              <a:buFont typeface="Wingdings" panose="05000000000000000000" pitchFamily="2" charset="2"/>
              <a:buChar char="Ø"/>
            </a:pPr>
            <a:r>
              <a:rPr lang="en-ZA" sz="1800" dirty="0"/>
              <a:t>Musical instruments has 669 courses in total, made of 46 free courses and 623 paid courses.</a:t>
            </a:r>
          </a:p>
          <a:p>
            <a:pPr>
              <a:buClr>
                <a:schemeClr val="tx1"/>
              </a:buClr>
              <a:buFont typeface="Wingdings" panose="05000000000000000000" pitchFamily="2" charset="2"/>
              <a:buChar char="Ø"/>
            </a:pPr>
            <a:r>
              <a:rPr lang="en-ZA" sz="1800" dirty="0"/>
              <a:t>Web development and business finance’s courses represent almost 60% of </a:t>
            </a:r>
            <a:r>
              <a:rPr lang="en-ZA" sz="1800" dirty="0" smtClean="0"/>
              <a:t>all </a:t>
            </a:r>
            <a:r>
              <a:rPr lang="en-ZA" sz="1800" dirty="0" smtClean="0"/>
              <a:t>courses </a:t>
            </a:r>
            <a:r>
              <a:rPr lang="en-ZA" sz="1800" dirty="0"/>
              <a:t>combined in the database.</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92347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b="1" dirty="0"/>
              <a:t>4. What is the average price of web development courses at different levels?</a:t>
            </a:r>
            <a:endParaRPr lang="en-ZA"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507" y="1687398"/>
            <a:ext cx="8333294" cy="44017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1177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2"/>
              </a:buClr>
              <a:buFont typeface="Wingdings" panose="05000000000000000000" pitchFamily="2" charset="2"/>
              <a:buChar char="Ø"/>
            </a:pPr>
            <a:r>
              <a:rPr lang="en-ZA" dirty="0"/>
              <a:t>The intermediate level has a higher average price of </a:t>
            </a:r>
            <a:r>
              <a:rPr lang="en-ZA" dirty="0" smtClean="0"/>
              <a:t>85.07USD </a:t>
            </a:r>
            <a:r>
              <a:rPr lang="en-ZA" dirty="0"/>
              <a:t>, followed by the beginner level with an average price of </a:t>
            </a:r>
            <a:r>
              <a:rPr lang="en-ZA" dirty="0" smtClean="0"/>
              <a:t>78.54USD, </a:t>
            </a:r>
            <a:r>
              <a:rPr lang="en-ZA" dirty="0"/>
              <a:t>followed by all level and expert level with an average price of </a:t>
            </a:r>
            <a:r>
              <a:rPr lang="en-ZA" dirty="0" smtClean="0"/>
              <a:t>74.55USD  </a:t>
            </a:r>
            <a:r>
              <a:rPr lang="en-ZA" dirty="0"/>
              <a:t>and </a:t>
            </a:r>
            <a:r>
              <a:rPr lang="en-ZA" dirty="0" smtClean="0"/>
              <a:t>67.14USD.</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91715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solidFill>
                  <a:schemeClr val="tx1"/>
                </a:solidFill>
              </a:rPr>
              <a:t>5. What are the 20 most popular courses?</a:t>
            </a:r>
            <a:endParaRPr lang="en-ZA"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7336" y="1649691"/>
            <a:ext cx="8323867" cy="414779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920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59409"/>
            <a:ext cx="10058400" cy="3760891"/>
          </a:xfrm>
        </p:spPr>
        <p:txBody>
          <a:bodyPr/>
          <a:lstStyle/>
          <a:p>
            <a:pPr>
              <a:lnSpc>
                <a:spcPct val="150000"/>
              </a:lnSpc>
              <a:buClr>
                <a:schemeClr val="tx2"/>
              </a:buClr>
              <a:buFont typeface="Wingdings" panose="05000000000000000000" pitchFamily="2" charset="2"/>
              <a:buChar char="Ø"/>
            </a:pPr>
            <a:r>
              <a:rPr lang="en-ZA" dirty="0" smtClean="0"/>
              <a:t>According </a:t>
            </a:r>
            <a:r>
              <a:rPr lang="en-ZA" dirty="0"/>
              <a:t>to </a:t>
            </a:r>
            <a:r>
              <a:rPr lang="en-ZA" dirty="0" smtClean="0"/>
              <a:t>chart </a:t>
            </a:r>
            <a:r>
              <a:rPr lang="en-ZA" dirty="0"/>
              <a:t>we can notice that the course title “Learn HTML5 programming from scratch” is the most popular based on the number </a:t>
            </a:r>
            <a:r>
              <a:rPr lang="en-ZA" dirty="0" smtClean="0"/>
              <a:t>of 268923</a:t>
            </a:r>
            <a:r>
              <a:rPr lang="en-ZA" dirty="0"/>
              <a:t> </a:t>
            </a:r>
            <a:r>
              <a:rPr lang="en-ZA" dirty="0" smtClean="0"/>
              <a:t>subscribers, </a:t>
            </a:r>
            <a:r>
              <a:rPr lang="en-ZA" dirty="0"/>
              <a:t>followed by “Coding for Entrepreneurs Basic” </a:t>
            </a:r>
            <a:r>
              <a:rPr lang="en-ZA" dirty="0" smtClean="0"/>
              <a:t>with </a:t>
            </a:r>
            <a:r>
              <a:rPr lang="en-ZA" dirty="0"/>
              <a:t>161029 subscribers and the list goes on until the twentieth course “</a:t>
            </a:r>
            <a:r>
              <a:rPr lang="en-GB" dirty="0"/>
              <a:t>Learn Responsive Web Development from Scratch</a:t>
            </a:r>
            <a:r>
              <a:rPr lang="en-ZA" dirty="0"/>
              <a:t>”.</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7513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b="1" dirty="0"/>
              <a:t>6. Does content duration impact the price of the course?</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852" y="1781666"/>
            <a:ext cx="8531256" cy="39926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03766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 am an entry-level </a:t>
            </a:r>
            <a:r>
              <a:rPr lang="en-GB" dirty="0"/>
              <a:t>software engineer </a:t>
            </a:r>
            <a:r>
              <a:rPr lang="en-GB" dirty="0" smtClean="0"/>
              <a:t>with expertise in data capturing and interpretation, I possess a bachelor’s degree in business information technology with a </a:t>
            </a:r>
            <a:r>
              <a:rPr lang="en-GB" dirty="0"/>
              <a:t>strong educational background in computer science and experience based on projects </a:t>
            </a:r>
            <a:r>
              <a:rPr lang="en-GB" dirty="0" smtClean="0"/>
              <a:t>in </a:t>
            </a:r>
            <a:r>
              <a:rPr lang="en-GB" dirty="0"/>
              <a:t>Java, SQL, HTML, </a:t>
            </a:r>
            <a:r>
              <a:rPr lang="en-GB" dirty="0" smtClean="0"/>
              <a:t>CSS, Python, C# </a:t>
            </a:r>
            <a:r>
              <a:rPr lang="en-GB" dirty="0"/>
              <a:t>and JavaScript. </a:t>
            </a:r>
            <a:r>
              <a:rPr lang="en-GB" dirty="0" smtClean="0"/>
              <a:t>I am skilled </a:t>
            </a:r>
            <a:r>
              <a:rPr lang="en-GB" dirty="0"/>
              <a:t>in problem solving, critical thinking, </a:t>
            </a:r>
            <a:r>
              <a:rPr lang="en-GB" dirty="0" smtClean="0"/>
              <a:t>effective communicator in </a:t>
            </a:r>
            <a:r>
              <a:rPr lang="en-GB" dirty="0"/>
              <a:t>team </a:t>
            </a:r>
            <a:r>
              <a:rPr lang="en-GB" dirty="0" smtClean="0"/>
              <a:t>environments and I am committed </a:t>
            </a:r>
            <a:r>
              <a:rPr lang="en-GB" dirty="0"/>
              <a:t>to continuous learning and excited to work </a:t>
            </a:r>
            <a:r>
              <a:rPr lang="en-GB" dirty="0" smtClean="0"/>
              <a:t>on different projects </a:t>
            </a:r>
            <a:r>
              <a:rPr lang="en-GB" dirty="0"/>
              <a:t>to develop </a:t>
            </a:r>
            <a:r>
              <a:rPr lang="en-GB" dirty="0" smtClean="0"/>
              <a:t>my skills and be a proficient data analysist.</a:t>
            </a:r>
            <a:endParaRPr lang="en-ZA" dirty="0"/>
          </a:p>
        </p:txBody>
      </p:sp>
      <p:sp>
        <p:nvSpPr>
          <p:cNvPr id="3" name="Title 2"/>
          <p:cNvSpPr>
            <a:spLocks noGrp="1"/>
          </p:cNvSpPr>
          <p:nvPr>
            <p:ph type="title"/>
          </p:nvPr>
        </p:nvSpPr>
        <p:spPr/>
        <p:txBody>
          <a:bodyPr/>
          <a:lstStyle/>
          <a:p>
            <a:r>
              <a:rPr lang="en-ZA" b="1" dirty="0" smtClean="0"/>
              <a:t>PROFESSIONAL BACKGROUND</a:t>
            </a:r>
            <a:endParaRPr lang="en-ZA" b="1" dirty="0"/>
          </a:p>
        </p:txBody>
      </p:sp>
    </p:spTree>
    <p:extLst>
      <p:ext uri="{BB962C8B-B14F-4D97-AF65-F5344CB8AC3E}">
        <p14:creationId xmlns:p14="http://schemas.microsoft.com/office/powerpoint/2010/main" val="17496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06253"/>
            <a:ext cx="10058400" cy="4162840"/>
          </a:xfrm>
        </p:spPr>
        <p:txBody>
          <a:bodyPr/>
          <a:lstStyle/>
          <a:p>
            <a:pPr>
              <a:lnSpc>
                <a:spcPct val="150000"/>
              </a:lnSpc>
              <a:buClr>
                <a:schemeClr val="tx2"/>
              </a:buClr>
              <a:buFont typeface="Wingdings" panose="05000000000000000000" pitchFamily="2" charset="2"/>
              <a:buChar char="Ø"/>
            </a:pPr>
            <a:r>
              <a:rPr lang="en-ZA" dirty="0" smtClean="0"/>
              <a:t>According to the </a:t>
            </a:r>
            <a:r>
              <a:rPr lang="en-ZA" dirty="0"/>
              <a:t>graph we can notice that most of the courses have a content duration of 20 hours or less, and a few courses have more than 40 hours of content duration.</a:t>
            </a:r>
          </a:p>
          <a:p>
            <a:pPr>
              <a:lnSpc>
                <a:spcPct val="150000"/>
              </a:lnSpc>
              <a:buClr>
                <a:schemeClr val="tx2"/>
              </a:buClr>
              <a:buFont typeface="Wingdings" panose="05000000000000000000" pitchFamily="2" charset="2"/>
              <a:buChar char="Ø"/>
            </a:pPr>
            <a:r>
              <a:rPr lang="en-ZA" dirty="0"/>
              <a:t>The content duration is not affected by the price because we notice there is a course  that has a length of </a:t>
            </a:r>
            <a:r>
              <a:rPr lang="en-ZA" dirty="0" smtClean="0"/>
              <a:t>76.50 hours </a:t>
            </a:r>
            <a:r>
              <a:rPr lang="en-ZA" dirty="0"/>
              <a:t>and its price is </a:t>
            </a:r>
            <a:r>
              <a:rPr lang="en-ZA" dirty="0" smtClean="0"/>
              <a:t>200USD </a:t>
            </a:r>
            <a:r>
              <a:rPr lang="en-ZA" dirty="0"/>
              <a:t>at the same time there is also a course that has a length of </a:t>
            </a:r>
            <a:r>
              <a:rPr lang="en-ZA" dirty="0" smtClean="0"/>
              <a:t>78.50 hours </a:t>
            </a:r>
            <a:r>
              <a:rPr lang="en-ZA" dirty="0"/>
              <a:t>and its price is </a:t>
            </a:r>
            <a:r>
              <a:rPr lang="en-ZA" dirty="0" smtClean="0"/>
              <a:t>50USD, </a:t>
            </a:r>
            <a:r>
              <a:rPr lang="en-ZA" dirty="0"/>
              <a:t>from these facts we can deduct that the price is not affected by the length of content duration. </a:t>
            </a:r>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40903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3930977" y="2799761"/>
            <a:ext cx="4047869" cy="1233119"/>
          </a:xfrm>
        </p:spPr>
        <p:txBody>
          <a:bodyPr>
            <a:normAutofit/>
          </a:bodyPr>
          <a:lstStyle/>
          <a:p>
            <a:pPr algn="ctr"/>
            <a:r>
              <a:rPr lang="en-US" sz="6000" b="1" cap="none" dirty="0"/>
              <a:t>Summary </a:t>
            </a:r>
          </a:p>
        </p:txBody>
      </p:sp>
    </p:spTree>
    <p:extLst>
      <p:ext uri="{BB962C8B-B14F-4D97-AF65-F5344CB8AC3E}">
        <p14:creationId xmlns:p14="http://schemas.microsoft.com/office/powerpoint/2010/main" val="153215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81958"/>
            <a:ext cx="10058400" cy="3760891"/>
          </a:xfrm>
        </p:spPr>
        <p:txBody>
          <a:bodyPr>
            <a:normAutofit fontScale="85000" lnSpcReduction="10000"/>
          </a:bodyPr>
          <a:lstStyle/>
          <a:p>
            <a:pPr marL="457200" lvl="0" indent="-317182">
              <a:lnSpc>
                <a:spcPct val="115000"/>
              </a:lnSpc>
              <a:spcAft>
                <a:spcPts val="0"/>
              </a:spcAft>
              <a:buClr>
                <a:srgbClr val="000000"/>
              </a:buClr>
              <a:buSzPct val="93864"/>
              <a:buFont typeface="Roboto Light"/>
              <a:buChar char="●"/>
            </a:pPr>
            <a:r>
              <a:rPr lang="en-GB" sz="1917" b="1" i="1" dirty="0">
                <a:solidFill>
                  <a:srgbClr val="000000"/>
                </a:solidFill>
                <a:ea typeface="Roboto"/>
                <a:cs typeface="Roboto"/>
                <a:sym typeface="Roboto"/>
              </a:rPr>
              <a:t>Top 5 </a:t>
            </a:r>
            <a:r>
              <a:rPr lang="en-GB" sz="1917" b="1" i="1" dirty="0">
                <a:ea typeface="Roboto"/>
                <a:cs typeface="Roboto"/>
                <a:sym typeface="Roboto"/>
              </a:rPr>
              <a:t>courses</a:t>
            </a:r>
            <a:r>
              <a:rPr lang="en-GB" sz="1917" b="1" i="1" dirty="0">
                <a:solidFill>
                  <a:srgbClr val="000000"/>
                </a:solidFill>
                <a:ea typeface="Roboto"/>
                <a:cs typeface="Roboto"/>
                <a:sym typeface="Roboto"/>
              </a:rPr>
              <a:t>:</a:t>
            </a:r>
            <a:r>
              <a:rPr lang="en-GB" sz="1917" i="1" dirty="0">
                <a:solidFill>
                  <a:srgbClr val="000000"/>
                </a:solidFill>
                <a:ea typeface="Roboto Light"/>
                <a:cs typeface="Roboto Light"/>
                <a:sym typeface="Roboto Light"/>
              </a:rPr>
              <a:t> </a:t>
            </a:r>
            <a:r>
              <a:rPr lang="en-GB" sz="1800" i="1" dirty="0">
                <a:solidFill>
                  <a:srgbClr val="000000"/>
                </a:solidFill>
                <a:ea typeface="Roboto Light"/>
                <a:cs typeface="Roboto Light"/>
                <a:sym typeface="Roboto Light"/>
              </a:rPr>
              <a:t/>
            </a:r>
            <a:br>
              <a:rPr lang="en-GB" sz="1800" i="1" dirty="0">
                <a:solidFill>
                  <a:srgbClr val="000000"/>
                </a:solidFill>
                <a:ea typeface="Roboto Light"/>
                <a:cs typeface="Roboto Light"/>
                <a:sym typeface="Roboto Light"/>
              </a:rPr>
            </a:br>
            <a:endParaRPr lang="en-GB" sz="1800" i="1" dirty="0">
              <a:solidFill>
                <a:srgbClr val="000000"/>
              </a:solidFill>
              <a:ea typeface="Roboto Light"/>
              <a:cs typeface="Roboto Light"/>
              <a:sym typeface="Roboto Light"/>
            </a:endParaRPr>
          </a:p>
          <a:p>
            <a:pPr marL="914400" lvl="1" indent="-297497">
              <a:lnSpc>
                <a:spcPct val="115000"/>
              </a:lnSpc>
              <a:spcBef>
                <a:spcPts val="0"/>
              </a:spcBef>
              <a:spcAft>
                <a:spcPts val="0"/>
              </a:spcAft>
              <a:buClr>
                <a:srgbClr val="000000"/>
              </a:buClr>
              <a:buSzPct val="84436"/>
              <a:buFont typeface="Roboto Light"/>
              <a:buChar char="○"/>
            </a:pPr>
            <a:r>
              <a:rPr lang="en-GB" sz="1658" i="1" dirty="0">
                <a:ea typeface="Roboto Light"/>
                <a:cs typeface="Roboto Light"/>
                <a:sym typeface="Roboto Light"/>
              </a:rPr>
              <a:t>Almost 68% of subscribers come from Web Development and the top 5 courses are for</a:t>
            </a:r>
            <a:br>
              <a:rPr lang="en-GB" sz="1658" i="1" dirty="0">
                <a:ea typeface="Roboto Light"/>
                <a:cs typeface="Roboto Light"/>
                <a:sym typeface="Roboto Light"/>
              </a:rPr>
            </a:br>
            <a:r>
              <a:rPr lang="en-GB" sz="1658" i="1" dirty="0">
                <a:ea typeface="Roboto Light"/>
                <a:cs typeface="Roboto Light"/>
                <a:sym typeface="Roboto Light"/>
              </a:rPr>
              <a:t>Web development as well </a:t>
            </a: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17182">
              <a:lnSpc>
                <a:spcPct val="115000"/>
              </a:lnSpc>
              <a:spcBef>
                <a:spcPts val="0"/>
              </a:spcBef>
              <a:spcAft>
                <a:spcPts val="0"/>
              </a:spcAft>
              <a:buClr>
                <a:srgbClr val="000000"/>
              </a:buClr>
              <a:buSzPct val="93311"/>
              <a:buFont typeface="Roboto Light"/>
              <a:buChar char="●"/>
            </a:pPr>
            <a:r>
              <a:rPr lang="en-GB" sz="1929" b="1" i="1" dirty="0">
                <a:ea typeface="Roboto"/>
                <a:cs typeface="Roboto"/>
                <a:sym typeface="Roboto"/>
              </a:rPr>
              <a:t>Business Finance vs Web Development</a:t>
            </a:r>
            <a:r>
              <a:rPr lang="en-GB" sz="1929" b="1" i="1" dirty="0">
                <a:solidFill>
                  <a:srgbClr val="000000"/>
                </a:solidFill>
                <a:ea typeface="Roboto"/>
                <a:cs typeface="Roboto"/>
                <a:sym typeface="Roboto"/>
              </a:rPr>
              <a:t>: </a:t>
            </a:r>
            <a:r>
              <a:rPr lang="en-GB" sz="1800" b="1" i="1" dirty="0">
                <a:solidFill>
                  <a:srgbClr val="000000"/>
                </a:solidFill>
                <a:ea typeface="Roboto"/>
                <a:cs typeface="Roboto"/>
                <a:sym typeface="Roboto"/>
              </a:rPr>
              <a:t/>
            </a:r>
            <a:br>
              <a:rPr lang="en-GB" sz="1800" b="1" i="1" dirty="0">
                <a:solidFill>
                  <a:srgbClr val="000000"/>
                </a:solidFill>
                <a:ea typeface="Roboto"/>
                <a:cs typeface="Roboto"/>
                <a:sym typeface="Roboto"/>
              </a:rPr>
            </a:br>
            <a:endParaRPr lang="en-GB" sz="1800" b="1" i="1" dirty="0">
              <a:solidFill>
                <a:srgbClr val="000000"/>
              </a:solidFill>
              <a:ea typeface="Roboto"/>
              <a:cs typeface="Roboto"/>
              <a:sym typeface="Roboto"/>
            </a:endParaRPr>
          </a:p>
          <a:p>
            <a:pPr marL="914400" lvl="1" indent="-310197">
              <a:lnSpc>
                <a:spcPct val="115000"/>
              </a:lnSpc>
              <a:spcBef>
                <a:spcPts val="0"/>
              </a:spcBef>
              <a:spcAft>
                <a:spcPts val="0"/>
              </a:spcAft>
              <a:buClr>
                <a:srgbClr val="000000"/>
              </a:buClr>
              <a:buSzPct val="100000"/>
              <a:buFont typeface="Roboto Light"/>
              <a:buChar char="○"/>
            </a:pPr>
            <a:r>
              <a:rPr lang="en-GB" sz="1658" i="1" dirty="0">
                <a:ea typeface="Roboto Light"/>
                <a:cs typeface="Roboto Light"/>
                <a:sym typeface="Roboto Light"/>
              </a:rPr>
              <a:t>Business Finance and web development have almost equal number of total courses (1155 vs 1203), but web development course are almost 2x in content duration and have 4x the average subscribers </a:t>
            </a:r>
            <a:r>
              <a:rPr lang="en-GB" b="1" i="1" dirty="0">
                <a:solidFill>
                  <a:srgbClr val="000000"/>
                </a:solidFill>
                <a:ea typeface="Roboto"/>
                <a:cs typeface="Roboto"/>
                <a:sym typeface="Roboto"/>
              </a:rPr>
              <a:t/>
            </a:r>
            <a:br>
              <a:rPr lang="en-GB" b="1" i="1" dirty="0">
                <a:solidFill>
                  <a:srgbClr val="000000"/>
                </a:solidFill>
                <a:ea typeface="Roboto"/>
                <a:cs typeface="Roboto"/>
                <a:sym typeface="Roboto"/>
              </a:rPr>
            </a:br>
            <a:r>
              <a:rPr lang="en-GB" i="1" dirty="0">
                <a:solidFill>
                  <a:srgbClr val="000000"/>
                </a:solidFill>
                <a:ea typeface="Roboto Light"/>
                <a:cs typeface="Roboto Light"/>
                <a:sym typeface="Roboto Light"/>
              </a:rPr>
              <a:t/>
            </a:r>
            <a:br>
              <a:rPr lang="en-GB" i="1" dirty="0">
                <a:solidFill>
                  <a:srgbClr val="000000"/>
                </a:solidFill>
                <a:ea typeface="Roboto Light"/>
                <a:cs typeface="Roboto Light"/>
                <a:sym typeface="Roboto Light"/>
              </a:rPr>
            </a:br>
            <a:endParaRPr lang="en-GB" i="1" dirty="0">
              <a:solidFill>
                <a:srgbClr val="000000"/>
              </a:solidFill>
              <a:ea typeface="Roboto Light"/>
              <a:cs typeface="Roboto Light"/>
              <a:sym typeface="Roboto Light"/>
            </a:endParaRPr>
          </a:p>
          <a:p>
            <a:pPr marL="457200" lvl="0" indent="-323532">
              <a:lnSpc>
                <a:spcPct val="115000"/>
              </a:lnSpc>
              <a:spcBef>
                <a:spcPts val="0"/>
              </a:spcBef>
              <a:spcAft>
                <a:spcPts val="0"/>
              </a:spcAft>
              <a:buClr>
                <a:srgbClr val="000000"/>
              </a:buClr>
              <a:buFont typeface="Roboto Light"/>
              <a:buChar char="●"/>
            </a:pPr>
            <a:r>
              <a:rPr lang="en-GB" sz="1929" i="1" dirty="0">
                <a:solidFill>
                  <a:srgbClr val="000000"/>
                </a:solidFill>
                <a:ea typeface="Roboto Light"/>
                <a:cs typeface="Roboto Light"/>
                <a:sym typeface="Roboto Light"/>
              </a:rPr>
              <a:t> </a:t>
            </a:r>
            <a:r>
              <a:rPr lang="en-GB" sz="1929" b="1" i="1" dirty="0">
                <a:ea typeface="Roboto"/>
                <a:cs typeface="Roboto"/>
                <a:sym typeface="Roboto"/>
              </a:rPr>
              <a:t>Course Pricing</a:t>
            </a:r>
            <a:r>
              <a:rPr lang="en-GB" sz="1929" b="1" i="1" dirty="0">
                <a:solidFill>
                  <a:srgbClr val="000000"/>
                </a:solidFill>
                <a:ea typeface="Roboto"/>
                <a:cs typeface="Roboto"/>
                <a:sym typeface="Roboto"/>
              </a:rPr>
              <a:t>:</a:t>
            </a:r>
            <a:br>
              <a:rPr lang="en-GB" sz="1929" b="1" i="1" dirty="0">
                <a:solidFill>
                  <a:srgbClr val="000000"/>
                </a:solidFill>
                <a:ea typeface="Roboto"/>
                <a:cs typeface="Roboto"/>
                <a:sym typeface="Roboto"/>
              </a:rPr>
            </a:br>
            <a:endParaRPr lang="en-GB" sz="1929" b="1" i="1" dirty="0">
              <a:solidFill>
                <a:srgbClr val="000000"/>
              </a:solidFill>
              <a:ea typeface="Roboto"/>
              <a:cs typeface="Roboto"/>
              <a:sym typeface="Roboto"/>
            </a:endParaRPr>
          </a:p>
          <a:p>
            <a:pPr marL="914400" lvl="1" indent="-310197">
              <a:lnSpc>
                <a:spcPct val="115000"/>
              </a:lnSpc>
              <a:buSzPct val="100000"/>
              <a:buFont typeface="Roboto Light"/>
              <a:buChar char="○"/>
            </a:pPr>
            <a:r>
              <a:rPr lang="en-GB" sz="1658" i="1" dirty="0">
                <a:ea typeface="Roboto Light"/>
                <a:cs typeface="Roboto Light"/>
                <a:sym typeface="Roboto Light"/>
              </a:rPr>
              <a:t>The course subscription does not seem to be impacted by the price because web development courses have the highest number of subscribers while having the highest price at the same time.</a:t>
            </a:r>
            <a:endParaRPr lang="en-GB" i="1" dirty="0">
              <a:ea typeface="Roboto Light"/>
              <a:cs typeface="Roboto Light"/>
              <a:sym typeface="Roboto Light"/>
            </a:endParaRPr>
          </a:p>
        </p:txBody>
      </p:sp>
      <p:sp>
        <p:nvSpPr>
          <p:cNvPr id="3" name="Title 2"/>
          <p:cNvSpPr>
            <a:spLocks noGrp="1"/>
          </p:cNvSpPr>
          <p:nvPr>
            <p:ph type="title"/>
          </p:nvPr>
        </p:nvSpPr>
        <p:spPr/>
        <p:txBody>
          <a:bodyPr/>
          <a:lstStyle/>
          <a:p>
            <a:r>
              <a:rPr lang="en-ZA" b="1" dirty="0"/>
              <a:t>Summary of findings</a:t>
            </a:r>
            <a:r>
              <a:rPr lang="en-ZA" b="1" dirty="0" smtClean="0"/>
              <a:t>:</a:t>
            </a:r>
            <a:endParaRPr lang="en-ZA" b="1" dirty="0"/>
          </a:p>
        </p:txBody>
      </p:sp>
    </p:spTree>
    <p:extLst>
      <p:ext uri="{BB962C8B-B14F-4D97-AF65-F5344CB8AC3E}">
        <p14:creationId xmlns:p14="http://schemas.microsoft.com/office/powerpoint/2010/main" val="379246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375555" y="2441542"/>
            <a:ext cx="7324627" cy="2185227"/>
          </a:xfrm>
        </p:spPr>
        <p:txBody>
          <a:bodyPr>
            <a:noAutofit/>
          </a:bodyPr>
          <a:lstStyle/>
          <a:p>
            <a:pPr algn="ctr"/>
            <a:r>
              <a:rPr lang="en-US" sz="6000" b="1" cap="none" dirty="0"/>
              <a:t>Actions &amp; Recommendations</a:t>
            </a:r>
          </a:p>
        </p:txBody>
      </p:sp>
    </p:spTree>
    <p:extLst>
      <p:ext uri="{BB962C8B-B14F-4D97-AF65-F5344CB8AC3E}">
        <p14:creationId xmlns:p14="http://schemas.microsoft.com/office/powerpoint/2010/main" val="272252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749983"/>
            <a:ext cx="10058400" cy="3760891"/>
          </a:xfrm>
        </p:spPr>
        <p:txBody>
          <a:bodyPr>
            <a:normAutofit/>
          </a:bodyPr>
          <a:lstStyle/>
          <a:p>
            <a:pPr marL="0" lvl="0" indent="0">
              <a:lnSpc>
                <a:spcPct val="150000"/>
              </a:lnSpc>
              <a:spcBef>
                <a:spcPts val="0"/>
              </a:spcBef>
              <a:spcAft>
                <a:spcPts val="0"/>
              </a:spcAft>
              <a:buNone/>
            </a:pPr>
            <a:r>
              <a:rPr lang="en-GB" sz="1800" b="1" i="1" dirty="0">
                <a:ea typeface="Roboto"/>
                <a:cs typeface="Roboto"/>
                <a:sym typeface="Roboto"/>
              </a:rPr>
              <a:t>Product recommendations:</a:t>
            </a:r>
          </a:p>
          <a:p>
            <a:pPr marL="457200" lvl="0" indent="-311150">
              <a:lnSpc>
                <a:spcPct val="150000"/>
              </a:lnSpc>
              <a:spcAft>
                <a:spcPts val="0"/>
              </a:spcAft>
              <a:buSzPts val="1300"/>
              <a:buChar char="●"/>
            </a:pPr>
            <a:r>
              <a:rPr lang="en-GB" sz="1800" i="1" dirty="0"/>
              <a:t>Focus on getting more paid course by creators in web development field hence this is the most popular subject in </a:t>
            </a:r>
            <a:r>
              <a:rPr lang="en-GB" sz="1800" i="1" dirty="0" err="1"/>
              <a:t>udemy</a:t>
            </a:r>
            <a:r>
              <a:rPr lang="en-GB" sz="1800" i="1" dirty="0"/>
              <a:t>.</a:t>
            </a:r>
          </a:p>
          <a:p>
            <a:pPr marL="0" lvl="0" indent="0">
              <a:lnSpc>
                <a:spcPct val="150000"/>
              </a:lnSpc>
              <a:spcAft>
                <a:spcPts val="0"/>
              </a:spcAft>
              <a:buNone/>
            </a:pPr>
            <a:r>
              <a:rPr lang="en-GB" sz="1800" b="1" i="1" dirty="0">
                <a:ea typeface="Roboto"/>
                <a:cs typeface="Roboto"/>
                <a:sym typeface="Roboto"/>
              </a:rPr>
              <a:t>Marketing recommendations:</a:t>
            </a:r>
          </a:p>
          <a:p>
            <a:pPr marL="457200" lvl="0" indent="-311150">
              <a:lnSpc>
                <a:spcPct val="150000"/>
              </a:lnSpc>
              <a:spcAft>
                <a:spcPts val="0"/>
              </a:spcAft>
              <a:buSzPts val="1300"/>
              <a:buChar char="●"/>
            </a:pPr>
            <a:r>
              <a:rPr lang="en-GB" sz="1800" i="1" dirty="0"/>
              <a:t>Our data tells us that our web development courses are most popular and people are willing to pay for it. Marketing and advertising campaigns should therefore focus on advertising more web development contents.</a:t>
            </a:r>
            <a:endParaRPr lang="en-GB" sz="1800" i="1" dirty="0">
              <a:solidFill>
                <a:srgbClr val="FF0000"/>
              </a:solidFill>
            </a:endParaRPr>
          </a:p>
          <a:p>
            <a:pPr marL="914400" lvl="0" indent="0">
              <a:lnSpc>
                <a:spcPct val="150000"/>
              </a:lnSpc>
              <a:spcAft>
                <a:spcPts val="1200"/>
              </a:spcAft>
              <a:buNone/>
            </a:pPr>
            <a:endParaRPr lang="en-GB" sz="1800" i="1" dirty="0"/>
          </a:p>
        </p:txBody>
      </p:sp>
      <p:sp>
        <p:nvSpPr>
          <p:cNvPr id="3" name="Title 2"/>
          <p:cNvSpPr>
            <a:spLocks noGrp="1"/>
          </p:cNvSpPr>
          <p:nvPr>
            <p:ph type="title"/>
          </p:nvPr>
        </p:nvSpPr>
        <p:spPr/>
        <p:txBody>
          <a:bodyPr/>
          <a:lstStyle/>
          <a:p>
            <a:r>
              <a:rPr lang="en-ZA" b="1" dirty="0"/>
              <a:t>Recommended </a:t>
            </a:r>
            <a:r>
              <a:rPr lang="en-ZA" b="1" dirty="0" smtClean="0"/>
              <a:t>actions</a:t>
            </a:r>
            <a:endParaRPr lang="en-ZA" b="1" dirty="0"/>
          </a:p>
        </p:txBody>
      </p:sp>
    </p:spTree>
    <p:extLst>
      <p:ext uri="{BB962C8B-B14F-4D97-AF65-F5344CB8AC3E}">
        <p14:creationId xmlns:p14="http://schemas.microsoft.com/office/powerpoint/2010/main" val="321837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2875175" y="2384981"/>
            <a:ext cx="6159473" cy="2185227"/>
          </a:xfrm>
        </p:spPr>
        <p:txBody>
          <a:bodyPr>
            <a:normAutofit/>
          </a:bodyPr>
          <a:lstStyle/>
          <a:p>
            <a:pPr algn="ctr"/>
            <a:r>
              <a:rPr lang="en-US" sz="6000" b="1" cap="none" dirty="0"/>
              <a:t>D</a:t>
            </a:r>
            <a:r>
              <a:rPr lang="en-US" sz="6000" b="1" cap="none" dirty="0" smtClean="0"/>
              <a:t>ata </a:t>
            </a:r>
            <a:r>
              <a:rPr lang="en-US" sz="6000" b="1" cap="none" dirty="0"/>
              <a:t>S</a:t>
            </a:r>
            <a:r>
              <a:rPr lang="en-US" sz="6000" b="1" cap="none" dirty="0" smtClean="0"/>
              <a:t>cientist </a:t>
            </a:r>
            <a:r>
              <a:rPr lang="en-US" sz="6000" b="1" cap="none" dirty="0"/>
              <a:t>S</a:t>
            </a:r>
            <a:r>
              <a:rPr lang="en-US" sz="6000" b="1" cap="none" dirty="0" smtClean="0"/>
              <a:t>alary</a:t>
            </a:r>
            <a:endParaRPr lang="en-US" sz="6000" b="1" cap="none" dirty="0"/>
          </a:p>
        </p:txBody>
      </p:sp>
    </p:spTree>
    <p:extLst>
      <p:ext uri="{BB962C8B-B14F-4D97-AF65-F5344CB8AC3E}">
        <p14:creationId xmlns:p14="http://schemas.microsoft.com/office/powerpoint/2010/main" val="61019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dirty="0" smtClean="0"/>
              <a:t>As an IT graduate, I am very fascinated by the huge impact of data science on  businesses and how data analysis allows companies to be efficient in marketing and decision making. Data science has become so important that many companies are willing to invest a huge amount of money, which at the same time </a:t>
            </a:r>
            <a:r>
              <a:rPr lang="en-GB" dirty="0" smtClean="0"/>
              <a:t>I am attracted </a:t>
            </a:r>
            <a:r>
              <a:rPr lang="en-GB" dirty="0" smtClean="0"/>
              <a:t>by curiosity to find out how good is the salary for anyone who wishes to start a data science career mostly based in the USA, Canada and UK. </a:t>
            </a:r>
          </a:p>
          <a:p>
            <a:r>
              <a:rPr lang="en-GB" dirty="0" smtClean="0"/>
              <a:t>To do so, this project will be focusing on understanding </a:t>
            </a:r>
            <a:r>
              <a:rPr lang="en-GB" dirty="0"/>
              <a:t>the </a:t>
            </a:r>
            <a:r>
              <a:rPr lang="en-GB" dirty="0" smtClean="0"/>
              <a:t>salary of data scientists’ based on their fields, locations and expertise. </a:t>
            </a:r>
            <a:r>
              <a:rPr lang="en-GB" dirty="0"/>
              <a:t/>
            </a:r>
            <a:br>
              <a:rPr lang="en-GB" dirty="0"/>
            </a:br>
            <a:endParaRPr lang="en-GB" dirty="0"/>
          </a:p>
          <a:p>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a:t>
            </a:r>
            <a:r>
              <a:rPr lang="en-GB" dirty="0" smtClean="0"/>
              <a:t>which job title in data science has the highest salary.</a:t>
            </a:r>
            <a:endParaRPr lang="en-GB" dirty="0"/>
          </a:p>
          <a:p>
            <a:pPr>
              <a:buClr>
                <a:schemeClr val="tx1"/>
              </a:buClr>
              <a:buFont typeface="Wingdings" panose="05000000000000000000" pitchFamily="2" charset="2"/>
              <a:buChar char="Ø"/>
            </a:pPr>
            <a:r>
              <a:rPr lang="en-GB" dirty="0" smtClean="0"/>
              <a:t>Which country has the highest and lowest salary.</a:t>
            </a:r>
          </a:p>
          <a:p>
            <a:pPr marL="0" indent="0">
              <a:buClr>
                <a:schemeClr val="tx1"/>
              </a:buClr>
              <a:buNone/>
            </a:pPr>
            <a:endParaRPr lang="en-GB" dirty="0"/>
          </a:p>
        </p:txBody>
      </p:sp>
      <p:sp>
        <p:nvSpPr>
          <p:cNvPr id="3" name="Title 2"/>
          <p:cNvSpPr>
            <a:spLocks noGrp="1"/>
          </p:cNvSpPr>
          <p:nvPr>
            <p:ph type="title"/>
          </p:nvPr>
        </p:nvSpPr>
        <p:spPr/>
        <p:txBody>
          <a:bodyPr/>
          <a:lstStyle/>
          <a:p>
            <a:r>
              <a:rPr lang="en-ZA" b="1" dirty="0" smtClean="0"/>
              <a:t>PROJECT DESCRIPTION</a:t>
            </a:r>
            <a:endParaRPr lang="en-ZA" b="1" dirty="0"/>
          </a:p>
        </p:txBody>
      </p:sp>
    </p:spTree>
    <p:extLst>
      <p:ext uri="{BB962C8B-B14F-4D97-AF65-F5344CB8AC3E}">
        <p14:creationId xmlns:p14="http://schemas.microsoft.com/office/powerpoint/2010/main" val="1390011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To conduct my analysis, I cleaned the original data set downloaded from </a:t>
            </a:r>
            <a:r>
              <a:rPr lang="en-GB" dirty="0" err="1" smtClean="0"/>
              <a:t>kaggle</a:t>
            </a:r>
            <a:r>
              <a:rPr lang="en-GB" dirty="0" smtClean="0"/>
              <a:t> to remove blanks, duplicates, incomplete and irrelevant data.</a:t>
            </a:r>
          </a:p>
          <a:p>
            <a:r>
              <a:rPr lang="en-GB" dirty="0" smtClean="0"/>
              <a:t>The dataset was analysed and structured by using Google sheets and Tableau was used for visualisation, </a:t>
            </a:r>
            <a:r>
              <a:rPr lang="en-GB" dirty="0"/>
              <a:t>combined with a couple of analytical tools such as  formulas, pivot tables, IF and VLOOKUP </a:t>
            </a:r>
            <a:r>
              <a:rPr lang="en-GB" dirty="0" smtClean="0"/>
              <a:t>functions in order to answer key questions and come up with a conclusion and action recommended according to the findings which will be discussed on the following slides.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397576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0" indent="-457200">
              <a:buClr>
                <a:schemeClr val="tx1"/>
              </a:buClr>
              <a:buFont typeface="+mj-lt"/>
              <a:buAutoNum type="arabicPeriod"/>
            </a:pPr>
            <a:r>
              <a:rPr lang="en-ZA" dirty="0" smtClean="0"/>
              <a:t>What is the average salary on different company size based on expertise for 2022?</a:t>
            </a:r>
          </a:p>
          <a:p>
            <a:pPr marL="457200" indent="-457200">
              <a:buClr>
                <a:schemeClr val="tx1"/>
              </a:buClr>
              <a:buFont typeface="+mj-lt"/>
              <a:buAutoNum type="arabicPeriod"/>
            </a:pPr>
            <a:r>
              <a:rPr lang="en-ZA" dirty="0" smtClean="0"/>
              <a:t>What is the average salary on different country based on expertise for 2020 to 2023?</a:t>
            </a:r>
          </a:p>
          <a:p>
            <a:pPr marL="457200" indent="-457200">
              <a:buClr>
                <a:schemeClr val="tx1"/>
              </a:buClr>
              <a:buFont typeface="+mj-lt"/>
              <a:buAutoNum type="arabicPeriod"/>
            </a:pPr>
            <a:r>
              <a:rPr lang="en-GB" dirty="0" smtClean="0"/>
              <a:t>Is there any changes in data scientists’ salary throughout 2022 and 2023?</a:t>
            </a:r>
            <a:endParaRPr lang="en-ZA" dirty="0" smtClean="0"/>
          </a:p>
          <a:p>
            <a:pPr marL="457200" indent="-457200">
              <a:buClr>
                <a:schemeClr val="tx1"/>
              </a:buClr>
              <a:buFont typeface="+mj-lt"/>
              <a:buAutoNum type="arabicPeriod"/>
            </a:pPr>
            <a:r>
              <a:rPr lang="en-ZA" dirty="0" smtClean="0"/>
              <a:t>What is the highest salary for a data scientist?</a:t>
            </a:r>
          </a:p>
          <a:p>
            <a:pPr marL="457200" indent="-457200">
              <a:buClr>
                <a:schemeClr val="tx1"/>
              </a:buClr>
              <a:buFont typeface="+mj-lt"/>
              <a:buAutoNum type="arabicPeriod"/>
            </a:pPr>
            <a:r>
              <a:rPr lang="en-ZA" dirty="0" smtClean="0"/>
              <a:t>What is the lowest salary for a data scientist ?</a:t>
            </a:r>
          </a:p>
          <a:p>
            <a:pPr marL="457200" indent="-457200">
              <a:buClr>
                <a:schemeClr val="tx1"/>
              </a:buClr>
              <a:buFont typeface="+mj-lt"/>
              <a:buAutoNum type="arabicPeriod"/>
            </a:pPr>
            <a:r>
              <a:rPr lang="en-ZA" dirty="0" smtClean="0"/>
              <a:t>Which country has the highest salary in 2023?</a:t>
            </a:r>
          </a:p>
          <a:p>
            <a:pPr marL="457200" indent="-457200">
              <a:buClr>
                <a:schemeClr val="tx1"/>
              </a:buClr>
              <a:buFont typeface="+mj-lt"/>
              <a:buAutoNum type="arabicPeriod"/>
            </a:pPr>
            <a:r>
              <a:rPr lang="en-ZA" dirty="0" smtClean="0"/>
              <a:t>What is the most popular data scientist job title in USA, UK And Canada in 2023?</a:t>
            </a:r>
          </a:p>
          <a:p>
            <a:pPr marL="457200" indent="-457200">
              <a:buClr>
                <a:schemeClr val="tx1"/>
              </a:buClr>
              <a:buFont typeface="+mj-lt"/>
              <a:buAutoNum type="arabicPeriod"/>
            </a:pPr>
            <a:r>
              <a:rPr lang="en-ZA" dirty="0" smtClean="0"/>
              <a:t>Does the company size affect the salary?</a:t>
            </a:r>
            <a:br>
              <a:rPr lang="en-ZA" dirty="0" smtClean="0"/>
            </a:br>
            <a:endParaRPr lang="en-ZA" dirty="0"/>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10619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9885" y="3082755"/>
            <a:ext cx="7658336" cy="1894598"/>
          </a:xfrm>
        </p:spPr>
        <p:txBody>
          <a:bodyPr>
            <a:noAutofit/>
          </a:bodyPr>
          <a:lstStyle/>
          <a:p>
            <a:pPr algn="ctr"/>
            <a:r>
              <a:rPr lang="en-ZA" sz="6000" b="1" dirty="0" smtClean="0"/>
              <a:t>FINDINGS AND INSIGHTS</a:t>
            </a:r>
            <a:endParaRPr lang="en-ZA" sz="6000" b="1" dirty="0"/>
          </a:p>
        </p:txBody>
      </p:sp>
    </p:spTree>
    <p:extLst>
      <p:ext uri="{BB962C8B-B14F-4D97-AF65-F5344CB8AC3E}">
        <p14:creationId xmlns:p14="http://schemas.microsoft.com/office/powerpoint/2010/main" val="372279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Clr>
                <a:schemeClr val="tx2"/>
              </a:buClr>
              <a:buNone/>
            </a:pPr>
            <a:r>
              <a:rPr lang="en-ZA" b="1" dirty="0" smtClean="0"/>
              <a:t>Professional Background</a:t>
            </a:r>
            <a:r>
              <a:rPr lang="en-ZA" dirty="0" smtClean="0"/>
              <a:t>…………………………………………………………………….………………..2</a:t>
            </a:r>
          </a:p>
          <a:p>
            <a:pPr marL="0" indent="0">
              <a:buClr>
                <a:schemeClr val="tx2"/>
              </a:buClr>
              <a:buNone/>
            </a:pPr>
            <a:r>
              <a:rPr lang="en-ZA" b="1" dirty="0" smtClean="0"/>
              <a:t>Table of Content</a:t>
            </a:r>
            <a:r>
              <a:rPr lang="en-ZA" dirty="0" smtClean="0"/>
              <a:t>…………………………………………………………………………...............................3</a:t>
            </a:r>
          </a:p>
          <a:p>
            <a:pPr marL="0" indent="0">
              <a:buClr>
                <a:schemeClr val="tx2"/>
              </a:buClr>
              <a:buNone/>
            </a:pPr>
            <a:r>
              <a:rPr lang="en-ZA" b="1" dirty="0" smtClean="0"/>
              <a:t>Project </a:t>
            </a:r>
            <a:r>
              <a:rPr lang="en-ZA" b="1" dirty="0" err="1" smtClean="0"/>
              <a:t>Udemy</a:t>
            </a:r>
            <a:r>
              <a:rPr lang="en-ZA" dirty="0" smtClean="0"/>
              <a:t>…………………………………………………………………………………………………..4</a:t>
            </a:r>
          </a:p>
          <a:p>
            <a:pPr lvl="1">
              <a:buClr>
                <a:schemeClr val="tx2"/>
              </a:buClr>
              <a:buFont typeface="Wingdings" panose="05000000000000000000" pitchFamily="2" charset="2"/>
              <a:buChar char="§"/>
            </a:pPr>
            <a:r>
              <a:rPr lang="en-ZA" dirty="0" smtClean="0"/>
              <a:t>Project Description………………………………………………………………………………………………………..5</a:t>
            </a:r>
          </a:p>
          <a:p>
            <a:pPr lvl="1">
              <a:buClr>
                <a:schemeClr val="tx2"/>
              </a:buClr>
              <a:buFont typeface="Wingdings" panose="05000000000000000000" pitchFamily="2" charset="2"/>
              <a:buChar char="§"/>
            </a:pPr>
            <a:r>
              <a:rPr lang="en-ZA" dirty="0" smtClean="0"/>
              <a:t>Data Design………………………………………………………………………………………...................................6</a:t>
            </a:r>
          </a:p>
          <a:p>
            <a:pPr lvl="1">
              <a:buClr>
                <a:schemeClr val="tx2"/>
              </a:buClr>
              <a:buFont typeface="Wingdings" panose="05000000000000000000" pitchFamily="2" charset="2"/>
              <a:buChar char="§"/>
            </a:pPr>
            <a:r>
              <a:rPr lang="en-ZA" dirty="0" smtClean="0"/>
              <a:t>Findings and Insights ……………………………………………………………………………………………………..8</a:t>
            </a:r>
          </a:p>
          <a:p>
            <a:pPr lvl="1">
              <a:buClr>
                <a:schemeClr val="tx2"/>
              </a:buClr>
              <a:buFont typeface="Wingdings" panose="05000000000000000000" pitchFamily="2" charset="2"/>
              <a:buChar char="§"/>
            </a:pPr>
            <a:r>
              <a:rPr lang="en-ZA" dirty="0" smtClean="0"/>
              <a:t>Action and Recommendations………………………………………………………………………………………..23</a:t>
            </a:r>
          </a:p>
          <a:p>
            <a:pPr marL="0" indent="0">
              <a:buClr>
                <a:schemeClr val="tx2"/>
              </a:buClr>
              <a:buNone/>
            </a:pPr>
            <a:r>
              <a:rPr lang="en-ZA" b="1" dirty="0"/>
              <a:t>Project </a:t>
            </a:r>
            <a:r>
              <a:rPr lang="en-ZA" b="1" dirty="0" smtClean="0"/>
              <a:t>Data Science Salary</a:t>
            </a:r>
            <a:r>
              <a:rPr lang="en-ZA" dirty="0" smtClean="0"/>
              <a:t>…………………………………………………………………………………25</a:t>
            </a:r>
          </a:p>
          <a:p>
            <a:pPr lvl="1">
              <a:buClr>
                <a:schemeClr val="tx2"/>
              </a:buClr>
              <a:buFont typeface="Wingdings" panose="05000000000000000000" pitchFamily="2" charset="2"/>
              <a:buChar char="§"/>
            </a:pPr>
            <a:r>
              <a:rPr lang="en-ZA" dirty="0" smtClean="0"/>
              <a:t>Project Description………………………………………………………………………………………………………..26</a:t>
            </a:r>
          </a:p>
          <a:p>
            <a:pPr lvl="1">
              <a:buClr>
                <a:schemeClr val="tx2"/>
              </a:buClr>
              <a:buFont typeface="Wingdings" panose="05000000000000000000" pitchFamily="2" charset="2"/>
              <a:buChar char="§"/>
            </a:pPr>
            <a:r>
              <a:rPr lang="en-ZA" dirty="0" smtClean="0"/>
              <a:t>Data </a:t>
            </a:r>
            <a:r>
              <a:rPr lang="en-ZA" dirty="0"/>
              <a:t>Design</a:t>
            </a:r>
            <a:r>
              <a:rPr lang="en-ZA" dirty="0" smtClean="0"/>
              <a:t>………………………………………………………………………………………………………………..27</a:t>
            </a:r>
            <a:endParaRPr lang="en-ZA" dirty="0"/>
          </a:p>
          <a:p>
            <a:pPr lvl="1">
              <a:buClr>
                <a:schemeClr val="tx2"/>
              </a:buClr>
              <a:buFont typeface="Wingdings" panose="05000000000000000000" pitchFamily="2" charset="2"/>
              <a:buChar char="§"/>
            </a:pPr>
            <a:r>
              <a:rPr lang="en-ZA" dirty="0" smtClean="0"/>
              <a:t>Findings and Insight……………………………………………………………………………………………………….29</a:t>
            </a:r>
            <a:endParaRPr lang="en-ZA" dirty="0"/>
          </a:p>
          <a:p>
            <a:pPr lvl="1">
              <a:buClr>
                <a:schemeClr val="tx2"/>
              </a:buClr>
              <a:buFont typeface="Wingdings" panose="05000000000000000000" pitchFamily="2" charset="2"/>
              <a:buChar char="§"/>
            </a:pPr>
            <a:r>
              <a:rPr lang="en-ZA" dirty="0"/>
              <a:t>Action and </a:t>
            </a:r>
            <a:r>
              <a:rPr lang="en-ZA" dirty="0" smtClean="0"/>
              <a:t>Recommendation…………………………………………………………………………………………50</a:t>
            </a:r>
            <a:endParaRPr lang="en-ZA" dirty="0"/>
          </a:p>
          <a:p>
            <a:pPr marL="201168" lvl="1" indent="0">
              <a:buClr>
                <a:schemeClr val="tx2"/>
              </a:buClr>
              <a:buNone/>
            </a:pPr>
            <a:endParaRPr lang="en-ZA" dirty="0" smtClean="0"/>
          </a:p>
          <a:p>
            <a:pPr lvl="1">
              <a:buClr>
                <a:schemeClr val="tx2"/>
              </a:buClr>
              <a:buFont typeface="Wingdings" panose="05000000000000000000" pitchFamily="2" charset="2"/>
              <a:buChar char="§"/>
            </a:pPr>
            <a:endParaRPr lang="en-ZA" dirty="0"/>
          </a:p>
        </p:txBody>
      </p:sp>
      <p:sp>
        <p:nvSpPr>
          <p:cNvPr id="3" name="Title 2"/>
          <p:cNvSpPr>
            <a:spLocks noGrp="1"/>
          </p:cNvSpPr>
          <p:nvPr>
            <p:ph type="title"/>
          </p:nvPr>
        </p:nvSpPr>
        <p:spPr/>
        <p:txBody>
          <a:bodyPr/>
          <a:lstStyle/>
          <a:p>
            <a:r>
              <a:rPr lang="en-ZA" b="1" dirty="0" smtClean="0"/>
              <a:t>TABLE OF CONTENTS</a:t>
            </a:r>
            <a:endParaRPr lang="en-ZA" b="1" dirty="0"/>
          </a:p>
        </p:txBody>
      </p:sp>
    </p:spTree>
    <p:extLst>
      <p:ext uri="{BB962C8B-B14F-4D97-AF65-F5344CB8AC3E}">
        <p14:creationId xmlns:p14="http://schemas.microsoft.com/office/powerpoint/2010/main" val="1249090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0" y="1819374"/>
            <a:ext cx="7786541" cy="37895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marL="457200" indent="-457200"/>
            <a:r>
              <a:rPr lang="en-ZA" b="1" dirty="0" smtClean="0"/>
              <a:t>1. </a:t>
            </a:r>
            <a:r>
              <a:rPr lang="en-GB" b="1" dirty="0"/>
              <a:t>What is the average salary on different company size based on </a:t>
            </a:r>
            <a:r>
              <a:rPr lang="en-GB" b="1" dirty="0" smtClean="0"/>
              <a:t>expertise for 2022?</a:t>
            </a:r>
            <a:endParaRPr lang="en-ZA" b="1" dirty="0"/>
          </a:p>
        </p:txBody>
      </p:sp>
    </p:spTree>
    <p:extLst>
      <p:ext uri="{BB962C8B-B14F-4D97-AF65-F5344CB8AC3E}">
        <p14:creationId xmlns:p14="http://schemas.microsoft.com/office/powerpoint/2010/main" val="4294736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is the highest in a small and medium company size. </a:t>
            </a:r>
          </a:p>
          <a:p>
            <a:pPr>
              <a:buClr>
                <a:schemeClr val="tx1"/>
              </a:buClr>
              <a:buFont typeface="Wingdings" panose="05000000000000000000" pitchFamily="2" charset="2"/>
              <a:buChar char="Ø"/>
            </a:pPr>
            <a:r>
              <a:rPr lang="en-ZA" dirty="0" smtClean="0"/>
              <a:t>The average salary for experts is </a:t>
            </a:r>
            <a:r>
              <a:rPr lang="en-ZA" dirty="0"/>
              <a:t>the highest </a:t>
            </a:r>
            <a:r>
              <a:rPr lang="en-ZA" dirty="0" smtClean="0"/>
              <a:t>within </a:t>
            </a:r>
            <a:r>
              <a:rPr lang="en-ZA" dirty="0"/>
              <a:t>a large </a:t>
            </a:r>
            <a:r>
              <a:rPr lang="en-ZA" dirty="0" smtClean="0"/>
              <a:t>company in 2022.</a:t>
            </a:r>
          </a:p>
          <a:p>
            <a:pPr>
              <a:buClr>
                <a:schemeClr val="tx1"/>
              </a:buClr>
              <a:buFont typeface="Wingdings" panose="05000000000000000000" pitchFamily="2" charset="2"/>
              <a:buChar char="Ø"/>
            </a:pPr>
            <a:r>
              <a:rPr lang="en-ZA" dirty="0" smtClean="0"/>
              <a:t>The average salary for intermediate is slightly higher in the a large company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779656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311" y="1826911"/>
            <a:ext cx="7616858" cy="388573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ZA" b="1" dirty="0" smtClean="0"/>
              <a:t>2. What </a:t>
            </a:r>
            <a:r>
              <a:rPr lang="en-ZA" b="1" dirty="0"/>
              <a:t>is the average salary on different country based on </a:t>
            </a:r>
            <a:r>
              <a:rPr lang="en-ZA" b="1" dirty="0" smtClean="0"/>
              <a:t>expertise for 2020 to 2023?</a:t>
            </a:r>
            <a:endParaRPr lang="en-ZA" b="1" dirty="0"/>
          </a:p>
        </p:txBody>
      </p:sp>
    </p:spTree>
    <p:extLst>
      <p:ext uri="{BB962C8B-B14F-4D97-AF65-F5344CB8AC3E}">
        <p14:creationId xmlns:p14="http://schemas.microsoft.com/office/powerpoint/2010/main" val="200424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average salary for directors, experts, intermediate and junior is the highest in the united states.</a:t>
            </a:r>
          </a:p>
          <a:p>
            <a:pPr>
              <a:buClr>
                <a:schemeClr val="tx1"/>
              </a:buClr>
              <a:buFont typeface="Wingdings" panose="05000000000000000000" pitchFamily="2" charset="2"/>
              <a:buChar char="Ø"/>
            </a:pPr>
            <a:r>
              <a:rPr lang="en-ZA" dirty="0" smtClean="0"/>
              <a:t>The average salary for experts in Canada is 154890$ which comes right after the average salary for experts in the united states.</a:t>
            </a:r>
          </a:p>
          <a:p>
            <a:pPr>
              <a:buClr>
                <a:schemeClr val="tx1"/>
              </a:buClr>
              <a:buFont typeface="Wingdings" panose="05000000000000000000" pitchFamily="2" charset="2"/>
              <a:buChar char="Ø"/>
            </a:pPr>
            <a:r>
              <a:rPr lang="en-ZA" dirty="0" smtClean="0"/>
              <a:t>In the UK, the average salary for directors, intermediates and juniors come after the unite states’ average.</a:t>
            </a: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202660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925" y="1720930"/>
            <a:ext cx="4901937" cy="383145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1097280" y="980387"/>
            <a:ext cx="10058400" cy="550067"/>
          </a:xfrm>
        </p:spPr>
        <p:txBody>
          <a:bodyPr>
            <a:noAutofit/>
          </a:bodyPr>
          <a:lstStyle/>
          <a:p>
            <a:pPr marL="457200" indent="-457200"/>
            <a:r>
              <a:rPr lang="en-ZA" b="1" dirty="0"/>
              <a:t>4</a:t>
            </a:r>
            <a:r>
              <a:rPr lang="en-ZA" b="1" dirty="0" smtClean="0"/>
              <a:t>. </a:t>
            </a:r>
            <a:r>
              <a:rPr lang="en-GB" b="1" dirty="0"/>
              <a:t>Is there any changes in data scientists’ salary throughout 2022 and 2023?</a:t>
            </a:r>
            <a:br>
              <a:rPr lang="en-GB" b="1" dirty="0"/>
            </a:br>
            <a:endParaRPr lang="en-ZA"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130" y="1720929"/>
            <a:ext cx="5099901" cy="38314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999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2023, the average salary for the directors within large companies has significantly increased and it has decreased in medium size companies compared to 2022. </a:t>
            </a:r>
            <a:endParaRPr lang="en-ZA" dirty="0"/>
          </a:p>
          <a:p>
            <a:pPr>
              <a:buClr>
                <a:schemeClr val="tx1"/>
              </a:buClr>
              <a:buFont typeface="Wingdings" panose="05000000000000000000" pitchFamily="2" charset="2"/>
              <a:buChar char="Ø"/>
            </a:pPr>
            <a:r>
              <a:rPr lang="en-ZA" dirty="0" smtClean="0"/>
              <a:t>The director’s salary is absent within small companies in 2023.</a:t>
            </a:r>
          </a:p>
          <a:p>
            <a:pPr>
              <a:buClr>
                <a:schemeClr val="tx1"/>
              </a:buClr>
              <a:buFont typeface="Wingdings" panose="05000000000000000000" pitchFamily="2" charset="2"/>
              <a:buChar char="Ø"/>
            </a:pPr>
            <a:r>
              <a:rPr lang="en-ZA" dirty="0" smtClean="0"/>
              <a:t>The experts’ average salary has increased within large and medium company and it has decreased within small company in 2023.</a:t>
            </a:r>
          </a:p>
          <a:p>
            <a:pPr>
              <a:buClr>
                <a:schemeClr val="tx1"/>
              </a:buClr>
              <a:buFont typeface="Wingdings" panose="05000000000000000000" pitchFamily="2" charset="2"/>
              <a:buChar char="Ø"/>
            </a:pPr>
            <a:r>
              <a:rPr lang="en-ZA" dirty="0" smtClean="0"/>
              <a:t>The average salary for intermediate has increased within small company and it has decreased within large company.</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470932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577" y="1726779"/>
            <a:ext cx="8653806" cy="40329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4. What </a:t>
            </a:r>
            <a:r>
              <a:rPr lang="en-GB" b="1" dirty="0"/>
              <a:t>is the highest salary for a data scientist?</a:t>
            </a:r>
          </a:p>
        </p:txBody>
      </p:sp>
    </p:spTree>
    <p:extLst>
      <p:ext uri="{BB962C8B-B14F-4D97-AF65-F5344CB8AC3E}">
        <p14:creationId xmlns:p14="http://schemas.microsoft.com/office/powerpoint/2010/main" val="583123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highest paid salary for a data scientist(research scientist) </a:t>
            </a:r>
            <a:r>
              <a:rPr lang="en-ZA" dirty="0"/>
              <a:t>i</a:t>
            </a:r>
            <a:r>
              <a:rPr lang="en-ZA" dirty="0" smtClean="0"/>
              <a:t>n the dataset collected is precisely 450000$ per year, followed by data analyst with a salary of 430967$ per year.</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endParaRPr lang="en-ZA" dirty="0"/>
          </a:p>
        </p:txBody>
      </p:sp>
    </p:spTree>
    <p:extLst>
      <p:ext uri="{BB962C8B-B14F-4D97-AF65-F5344CB8AC3E}">
        <p14:creationId xmlns:p14="http://schemas.microsoft.com/office/powerpoint/2010/main" val="152155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558" y="1718991"/>
            <a:ext cx="8455843" cy="39345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fontScale="90000"/>
          </a:bodyPr>
          <a:lstStyle/>
          <a:p>
            <a:pPr>
              <a:buClr>
                <a:schemeClr val="tx1"/>
              </a:buClr>
            </a:pPr>
            <a:r>
              <a:rPr lang="en-GB" b="1" dirty="0"/>
              <a:t>5. What is the lowest salary for a data scientist ?</a:t>
            </a:r>
            <a:br>
              <a:rPr lang="en-GB" b="1" dirty="0"/>
            </a:br>
            <a:endParaRPr lang="en-GB" b="1" dirty="0"/>
          </a:p>
        </p:txBody>
      </p:sp>
    </p:spTree>
    <p:extLst>
      <p:ext uri="{BB962C8B-B14F-4D97-AF65-F5344CB8AC3E}">
        <p14:creationId xmlns:p14="http://schemas.microsoft.com/office/powerpoint/2010/main" val="293935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lowest paid for a data scientist is 15000$ per year as a staff data analyst.</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16795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 sz="6000" b="1" dirty="0">
                <a:latin typeface="+mj-lt"/>
                <a:ea typeface="Roboto"/>
                <a:cs typeface="Roboto"/>
                <a:sym typeface="Roboto"/>
              </a:rPr>
              <a:t>Udemy Data Analysis</a:t>
            </a:r>
            <a:endParaRPr sz="6000" b="1" dirty="0">
              <a:latin typeface="+mj-lt"/>
              <a:ea typeface="Roboto"/>
              <a:cs typeface="Roboto"/>
              <a:sym typeface="Roboto"/>
            </a:endParaRPr>
          </a:p>
        </p:txBody>
      </p:sp>
    </p:spTree>
    <p:extLst>
      <p:ext uri="{BB962C8B-B14F-4D97-AF65-F5344CB8AC3E}">
        <p14:creationId xmlns:p14="http://schemas.microsoft.com/office/powerpoint/2010/main" val="3500457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88" y="1781066"/>
            <a:ext cx="8305014" cy="38003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rmAutofit/>
          </a:bodyPr>
          <a:lstStyle/>
          <a:p>
            <a:pPr>
              <a:buClr>
                <a:schemeClr val="tx1"/>
              </a:buClr>
            </a:pPr>
            <a:r>
              <a:rPr lang="en-GB" b="1" dirty="0" smtClean="0"/>
              <a:t>6. Which </a:t>
            </a:r>
            <a:r>
              <a:rPr lang="en-GB" b="1" dirty="0"/>
              <a:t>country has the highest salary in 2023?</a:t>
            </a:r>
          </a:p>
        </p:txBody>
      </p:sp>
    </p:spTree>
    <p:extLst>
      <p:ext uri="{BB962C8B-B14F-4D97-AF65-F5344CB8AC3E}">
        <p14:creationId xmlns:p14="http://schemas.microsoft.com/office/powerpoint/2010/main" val="2852869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United kingdom is the country that has the highest salary of 430640$ per year in 2023, followed by the united state with a salary of 392000$ per year and Canada which has a highest salary of 281000$ per year.</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114669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775" y="1729303"/>
            <a:ext cx="8851769" cy="42095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noAutofit/>
          </a:bodyPr>
          <a:lstStyle/>
          <a:p>
            <a:pPr>
              <a:buClr>
                <a:schemeClr val="tx1"/>
              </a:buClr>
            </a:pPr>
            <a:r>
              <a:rPr lang="en-GB" b="1" dirty="0" smtClean="0"/>
              <a:t>7. What </a:t>
            </a:r>
            <a:r>
              <a:rPr lang="en-GB" b="1" dirty="0"/>
              <a:t>is the most popular data scientist job title in USA, UK And Canada in 2023?</a:t>
            </a:r>
          </a:p>
        </p:txBody>
      </p:sp>
    </p:spTree>
    <p:extLst>
      <p:ext uri="{BB962C8B-B14F-4D97-AF65-F5344CB8AC3E}">
        <p14:creationId xmlns:p14="http://schemas.microsoft.com/office/powerpoint/2010/main" val="2430592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359" y="1706252"/>
            <a:ext cx="9181707" cy="425148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UK</a:t>
            </a:r>
            <a:endParaRPr lang="en-ZA" b="1" dirty="0"/>
          </a:p>
        </p:txBody>
      </p:sp>
    </p:spTree>
    <p:extLst>
      <p:ext uri="{BB962C8B-B14F-4D97-AF65-F5344CB8AC3E}">
        <p14:creationId xmlns:p14="http://schemas.microsoft.com/office/powerpoint/2010/main" val="3174591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691" y="1751226"/>
            <a:ext cx="9313682" cy="39425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Chart for Canada</a:t>
            </a:r>
            <a:endParaRPr lang="en-ZA" b="1" dirty="0"/>
          </a:p>
        </p:txBody>
      </p:sp>
    </p:spTree>
    <p:extLst>
      <p:ext uri="{BB962C8B-B14F-4D97-AF65-F5344CB8AC3E}">
        <p14:creationId xmlns:p14="http://schemas.microsoft.com/office/powerpoint/2010/main" val="2039880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In the USA, the most common job title is data engineer which consists of approximately 24% of the total job title.</a:t>
            </a:r>
          </a:p>
          <a:p>
            <a:pPr>
              <a:buClr>
                <a:schemeClr val="tx1"/>
              </a:buClr>
              <a:buFont typeface="Wingdings" panose="05000000000000000000" pitchFamily="2" charset="2"/>
              <a:buChar char="Ø"/>
            </a:pPr>
            <a:r>
              <a:rPr lang="en-ZA" dirty="0" smtClean="0"/>
              <a:t>In the UK, the most common job title is data analyst which consists of 20,4% of the total job title.</a:t>
            </a:r>
          </a:p>
          <a:p>
            <a:pPr>
              <a:buClr>
                <a:schemeClr val="tx1"/>
              </a:buClr>
              <a:buFont typeface="Wingdings" panose="05000000000000000000" pitchFamily="2" charset="2"/>
              <a:buChar char="Ø"/>
            </a:pPr>
            <a:r>
              <a:rPr lang="en-ZA" dirty="0" smtClean="0"/>
              <a:t>In Canada, the most common job title is data scientist which consists of approximately 37% of the total job title in 2023.</a:t>
            </a:r>
          </a:p>
          <a:p>
            <a:pPr>
              <a:buClr>
                <a:schemeClr val="tx1"/>
              </a:buClr>
              <a:buFont typeface="Wingdings" panose="05000000000000000000" pitchFamily="2" charset="2"/>
              <a:buChar char="Ø"/>
            </a:pPr>
            <a:endParaRPr lang="en-ZA" dirty="0" smtClean="0"/>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1399060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150" y="1789312"/>
            <a:ext cx="8672660" cy="390447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8. </a:t>
            </a:r>
            <a:r>
              <a:rPr lang="en-ZA" b="1" dirty="0"/>
              <a:t>Does the company size affect the salary?</a:t>
            </a:r>
          </a:p>
        </p:txBody>
      </p:sp>
    </p:spTree>
    <p:extLst>
      <p:ext uri="{BB962C8B-B14F-4D97-AF65-F5344CB8AC3E}">
        <p14:creationId xmlns:p14="http://schemas.microsoft.com/office/powerpoint/2010/main" val="4126833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The medium size companies appear to offer a higher salary than large and small companies size.</a:t>
            </a:r>
          </a:p>
          <a:p>
            <a:pPr>
              <a:buClr>
                <a:schemeClr val="tx1"/>
              </a:buClr>
              <a:buFont typeface="Wingdings" panose="05000000000000000000" pitchFamily="2" charset="2"/>
              <a:buChar char="Ø"/>
            </a:pPr>
            <a:endParaRPr lang="en-ZA" dirty="0"/>
          </a:p>
        </p:txBody>
      </p:sp>
      <p:sp>
        <p:nvSpPr>
          <p:cNvPr id="3" name="Title 2"/>
          <p:cNvSpPr>
            <a:spLocks noGrp="1"/>
          </p:cNvSpPr>
          <p:nvPr>
            <p:ph type="title"/>
          </p:nvPr>
        </p:nvSpPr>
        <p:spPr/>
        <p:txBody>
          <a:bodyPr/>
          <a:lstStyle/>
          <a:p>
            <a:r>
              <a:rPr lang="en-ZA" b="1" dirty="0"/>
              <a:t>BRIEF SUMMARY</a:t>
            </a:r>
          </a:p>
        </p:txBody>
      </p:sp>
    </p:spTree>
    <p:extLst>
      <p:ext uri="{BB962C8B-B14F-4D97-AF65-F5344CB8AC3E}">
        <p14:creationId xmlns:p14="http://schemas.microsoft.com/office/powerpoint/2010/main" val="354586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61" y="3016768"/>
            <a:ext cx="10058400" cy="587584"/>
          </a:xfrm>
        </p:spPr>
        <p:txBody>
          <a:bodyPr>
            <a:noAutofit/>
          </a:bodyPr>
          <a:lstStyle/>
          <a:p>
            <a:pPr algn="ctr"/>
            <a:r>
              <a:rPr lang="en-ZA" sz="6000" b="1" dirty="0" smtClean="0"/>
              <a:t>SUMMARY</a:t>
            </a:r>
            <a:endParaRPr lang="en-ZA" sz="6000" b="1" dirty="0"/>
          </a:p>
        </p:txBody>
      </p:sp>
    </p:spTree>
    <p:extLst>
      <p:ext uri="{BB962C8B-B14F-4D97-AF65-F5344CB8AC3E}">
        <p14:creationId xmlns:p14="http://schemas.microsoft.com/office/powerpoint/2010/main" val="1523378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Clr>
                <a:schemeClr val="tx2"/>
              </a:buClr>
              <a:buFont typeface="Wingdings" panose="05000000000000000000" pitchFamily="2" charset="2"/>
              <a:buChar char="§"/>
            </a:pPr>
            <a:r>
              <a:rPr lang="en-ZA" dirty="0" smtClean="0"/>
              <a:t> </a:t>
            </a:r>
            <a:r>
              <a:rPr lang="en-ZA" b="1" dirty="0" smtClean="0"/>
              <a:t>Top countries that have high salary for data science:</a:t>
            </a:r>
          </a:p>
          <a:p>
            <a:pPr lvl="1">
              <a:buClr>
                <a:schemeClr val="tx2"/>
              </a:buClr>
              <a:buFont typeface="Wingdings" panose="05000000000000000000" pitchFamily="2" charset="2"/>
              <a:buChar char="Ø"/>
            </a:pPr>
            <a:r>
              <a:rPr lang="en-ZA" dirty="0" smtClean="0"/>
              <a:t>In conclusion, the united states have the highest average salary pay rate, followed by the united kingdom and Canada.</a:t>
            </a:r>
          </a:p>
          <a:p>
            <a:pPr lvl="1">
              <a:buClr>
                <a:schemeClr val="tx2"/>
              </a:buClr>
              <a:buFont typeface="Wingdings" panose="05000000000000000000" pitchFamily="2" charset="2"/>
              <a:buChar char="Ø"/>
            </a:pPr>
            <a:endParaRPr lang="en-ZA" dirty="0"/>
          </a:p>
          <a:p>
            <a:pPr>
              <a:buClr>
                <a:schemeClr val="tx2"/>
              </a:buClr>
              <a:buFont typeface="Wingdings" panose="05000000000000000000" pitchFamily="2" charset="2"/>
              <a:buChar char="§"/>
            </a:pPr>
            <a:r>
              <a:rPr lang="en-ZA" dirty="0"/>
              <a:t> </a:t>
            </a:r>
            <a:r>
              <a:rPr lang="en-ZA" b="1" dirty="0" smtClean="0"/>
              <a:t>Data scientist’s salary:</a:t>
            </a:r>
            <a:endParaRPr lang="en-ZA" b="1" dirty="0"/>
          </a:p>
          <a:p>
            <a:pPr lvl="1">
              <a:buClr>
                <a:schemeClr val="tx2"/>
              </a:buClr>
              <a:buFont typeface="Wingdings" panose="05000000000000000000" pitchFamily="2" charset="2"/>
              <a:buChar char="Ø"/>
            </a:pPr>
            <a:r>
              <a:rPr lang="en-ZA" dirty="0" smtClean="0"/>
              <a:t>As a director or expert data scientist, the salary can get up to 450000$ per year. This can mostly happen when working within in large and medium company size in the United States..</a:t>
            </a:r>
            <a:endParaRPr lang="en-ZA" dirty="0"/>
          </a:p>
          <a:p>
            <a:pPr lvl="1">
              <a:buClr>
                <a:schemeClr val="tx2"/>
              </a:buClr>
              <a:buFont typeface="Wingdings" panose="05000000000000000000" pitchFamily="2" charset="2"/>
              <a:buChar char="Ø"/>
            </a:pPr>
            <a:endParaRPr lang="en-ZA" dirty="0" smtClean="0"/>
          </a:p>
          <a:p>
            <a:pPr>
              <a:buClr>
                <a:schemeClr val="tx2"/>
              </a:buClr>
              <a:buFont typeface="Wingdings" panose="05000000000000000000" pitchFamily="2" charset="2"/>
              <a:buChar char="§"/>
            </a:pPr>
            <a:r>
              <a:rPr lang="en-ZA" b="1" dirty="0"/>
              <a:t>Data </a:t>
            </a:r>
            <a:r>
              <a:rPr lang="en-ZA" b="1" dirty="0" smtClean="0"/>
              <a:t>scientist’s most common job title:</a:t>
            </a:r>
            <a:endParaRPr lang="en-ZA" b="1" dirty="0"/>
          </a:p>
          <a:p>
            <a:pPr lvl="1">
              <a:buClr>
                <a:schemeClr val="tx2"/>
              </a:buClr>
              <a:buFont typeface="Wingdings" panose="05000000000000000000" pitchFamily="2" charset="2"/>
              <a:buChar char="Ø"/>
            </a:pPr>
            <a:r>
              <a:rPr lang="en-ZA" dirty="0" smtClean="0"/>
              <a:t>After analysing the most common job title in USA, UK and Canada, we have a clear understanding that data engineer, data scientist and data analyst are the most repetitive common job title in the data science career.</a:t>
            </a:r>
            <a:endParaRPr lang="en-ZA" dirty="0"/>
          </a:p>
          <a:p>
            <a:pPr lvl="1">
              <a:buClr>
                <a:schemeClr val="tx2"/>
              </a:buClr>
              <a:buFont typeface="Wingdings" panose="05000000000000000000" pitchFamily="2" charset="2"/>
              <a:buChar char="Ø"/>
            </a:pPr>
            <a:endParaRPr lang="en-ZA" dirty="0"/>
          </a:p>
          <a:p>
            <a:pPr marL="201168" lvl="1" indent="0">
              <a:buClr>
                <a:schemeClr val="tx2"/>
              </a:buClr>
              <a:buNone/>
            </a:pPr>
            <a:endParaRPr lang="en-ZA" dirty="0" smtClean="0"/>
          </a:p>
        </p:txBody>
      </p:sp>
      <p:sp>
        <p:nvSpPr>
          <p:cNvPr id="3" name="Title 2"/>
          <p:cNvSpPr>
            <a:spLocks noGrp="1"/>
          </p:cNvSpPr>
          <p:nvPr>
            <p:ph type="title"/>
          </p:nvPr>
        </p:nvSpPr>
        <p:spPr/>
        <p:txBody>
          <a:bodyPr/>
          <a:lstStyle/>
          <a:p>
            <a:r>
              <a:rPr lang="en-ZA" b="1" dirty="0" smtClean="0"/>
              <a:t>Summary of findings</a:t>
            </a:r>
            <a:endParaRPr lang="en-ZA" b="1" dirty="0"/>
          </a:p>
        </p:txBody>
      </p:sp>
    </p:spTree>
    <p:extLst>
      <p:ext uri="{BB962C8B-B14F-4D97-AF65-F5344CB8AC3E}">
        <p14:creationId xmlns:p14="http://schemas.microsoft.com/office/powerpoint/2010/main" val="43944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GB" dirty="0"/>
              <a:t>To better understand the pricing and subscriptions data of </a:t>
            </a:r>
            <a:r>
              <a:rPr lang="en-GB" dirty="0" err="1"/>
              <a:t>Udemy</a:t>
            </a:r>
            <a:r>
              <a:rPr lang="en-GB" dirty="0"/>
              <a:t> courses (for four different subjects) and identifying trends and patterns </a:t>
            </a:r>
            <a:br>
              <a:rPr lang="en-GB" dirty="0"/>
            </a:br>
            <a:endParaRPr lang="en-GB" dirty="0"/>
          </a:p>
          <a:p>
            <a:pPr>
              <a:buClr>
                <a:schemeClr val="tx1"/>
              </a:buClr>
              <a:buFont typeface="Wingdings" panose="05000000000000000000" pitchFamily="2" charset="2"/>
              <a:buChar char="Ø"/>
            </a:pPr>
            <a:r>
              <a:rPr lang="en-GB" dirty="0"/>
              <a:t>This will help us to:</a:t>
            </a:r>
            <a:br>
              <a:rPr lang="en-GB" dirty="0"/>
            </a:br>
            <a:endParaRPr lang="en-GB" dirty="0"/>
          </a:p>
          <a:p>
            <a:pPr>
              <a:buClr>
                <a:schemeClr val="tx1"/>
              </a:buClr>
              <a:buFont typeface="Wingdings" panose="05000000000000000000" pitchFamily="2" charset="2"/>
              <a:buChar char="Ø"/>
            </a:pPr>
            <a:r>
              <a:rPr lang="en-GB" dirty="0"/>
              <a:t>Identify for which subject more courses should be created</a:t>
            </a:r>
          </a:p>
          <a:p>
            <a:pPr>
              <a:buClr>
                <a:schemeClr val="tx1"/>
              </a:buClr>
              <a:buFont typeface="Wingdings" panose="05000000000000000000" pitchFamily="2" charset="2"/>
              <a:buChar char="Ø"/>
            </a:pPr>
            <a:r>
              <a:rPr lang="en-GB" dirty="0"/>
              <a:t>Create targeted strategies to increase the company revenue </a:t>
            </a:r>
          </a:p>
        </p:txBody>
      </p:sp>
      <p:sp>
        <p:nvSpPr>
          <p:cNvPr id="3" name="Title 2"/>
          <p:cNvSpPr>
            <a:spLocks noGrp="1"/>
          </p:cNvSpPr>
          <p:nvPr>
            <p:ph type="title"/>
          </p:nvPr>
        </p:nvSpPr>
        <p:spPr/>
        <p:txBody>
          <a:bodyPr/>
          <a:lstStyle/>
          <a:p>
            <a:r>
              <a:rPr lang="en-ZA" b="1" dirty="0">
                <a:solidFill>
                  <a:schemeClr val="tx1"/>
                </a:solidFill>
              </a:rPr>
              <a:t>Project </a:t>
            </a:r>
            <a:r>
              <a:rPr lang="en-ZA" b="1" dirty="0" smtClean="0">
                <a:solidFill>
                  <a:schemeClr val="tx1"/>
                </a:solidFill>
              </a:rPr>
              <a:t>Description</a:t>
            </a:r>
            <a:endParaRPr lang="en-ZA" b="1" dirty="0">
              <a:solidFill>
                <a:schemeClr val="tx1"/>
              </a:solidFill>
            </a:endParaRPr>
          </a:p>
        </p:txBody>
      </p:sp>
    </p:spTree>
    <p:extLst>
      <p:ext uri="{BB962C8B-B14F-4D97-AF65-F5344CB8AC3E}">
        <p14:creationId xmlns:p14="http://schemas.microsoft.com/office/powerpoint/2010/main" val="282331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1804" y="3271101"/>
            <a:ext cx="10058400" cy="518474"/>
          </a:xfrm>
        </p:spPr>
        <p:txBody>
          <a:bodyPr>
            <a:noAutofit/>
          </a:bodyPr>
          <a:lstStyle/>
          <a:p>
            <a:pPr algn="ctr"/>
            <a:r>
              <a:rPr lang="en-ZA" sz="6000" b="1" dirty="0" smtClean="0"/>
              <a:t>ACTIONS AND RECOMMENDATIONS</a:t>
            </a:r>
            <a:endParaRPr lang="en-ZA" sz="6000" b="1" dirty="0"/>
          </a:p>
        </p:txBody>
      </p:sp>
    </p:spTree>
    <p:extLst>
      <p:ext uri="{BB962C8B-B14F-4D97-AF65-F5344CB8AC3E}">
        <p14:creationId xmlns:p14="http://schemas.microsoft.com/office/powerpoint/2010/main" val="2504236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530455"/>
            <a:ext cx="8653806" cy="433853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p:cNvSpPr>
            <a:spLocks noGrp="1"/>
          </p:cNvSpPr>
          <p:nvPr>
            <p:ph type="title"/>
          </p:nvPr>
        </p:nvSpPr>
        <p:spPr/>
        <p:txBody>
          <a:bodyPr/>
          <a:lstStyle/>
          <a:p>
            <a:r>
              <a:rPr lang="en-ZA" b="1" dirty="0" smtClean="0"/>
              <a:t>DATA SCIENTIST’S SALARY chart (tableau)</a:t>
            </a:r>
            <a:endParaRPr lang="en-ZA" b="1" dirty="0"/>
          </a:p>
        </p:txBody>
      </p:sp>
    </p:spTree>
    <p:extLst>
      <p:ext uri="{BB962C8B-B14F-4D97-AF65-F5344CB8AC3E}">
        <p14:creationId xmlns:p14="http://schemas.microsoft.com/office/powerpoint/2010/main" val="351682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buClr>
              <a:buFont typeface="Wingdings" panose="05000000000000000000" pitchFamily="2" charset="2"/>
              <a:buChar char="Ø"/>
            </a:pPr>
            <a:r>
              <a:rPr lang="en-ZA" dirty="0" smtClean="0"/>
              <a:t>Our data tells us that anyone who wishes to start a career in data science and look forward to maximise his or her chance to obtain a good salary as possible, it is recommended to achieve an experts level of experience and get a job in a medium size company within the united states followed by United Kingdom and Canada.</a:t>
            </a:r>
            <a:endParaRPr lang="en-ZA" dirty="0"/>
          </a:p>
        </p:txBody>
      </p:sp>
      <p:sp>
        <p:nvSpPr>
          <p:cNvPr id="3" name="Title 2"/>
          <p:cNvSpPr>
            <a:spLocks noGrp="1"/>
          </p:cNvSpPr>
          <p:nvPr>
            <p:ph type="title"/>
          </p:nvPr>
        </p:nvSpPr>
        <p:spPr/>
        <p:txBody>
          <a:bodyPr/>
          <a:lstStyle/>
          <a:p>
            <a:r>
              <a:rPr lang="en-ZA" b="1" dirty="0" smtClean="0"/>
              <a:t>RECOMMENDED ACTIONS:</a:t>
            </a:r>
            <a:endParaRPr lang="en-ZA" b="1" dirty="0"/>
          </a:p>
        </p:txBody>
      </p:sp>
    </p:spTree>
    <p:extLst>
      <p:ext uri="{BB962C8B-B14F-4D97-AF65-F5344CB8AC3E}">
        <p14:creationId xmlns:p14="http://schemas.microsoft.com/office/powerpoint/2010/main" val="1966167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73" y="3177023"/>
            <a:ext cx="10058400" cy="587584"/>
          </a:xfrm>
        </p:spPr>
        <p:txBody>
          <a:bodyPr>
            <a:noAutofit/>
          </a:bodyPr>
          <a:lstStyle/>
          <a:p>
            <a:pPr algn="ctr"/>
            <a:r>
              <a:rPr lang="en-ZA" sz="6000" b="1" dirty="0" smtClean="0"/>
              <a:t>THANK YOU</a:t>
            </a:r>
            <a:endParaRPr lang="en-ZA" sz="6000" b="1" dirty="0"/>
          </a:p>
        </p:txBody>
      </p:sp>
    </p:spTree>
    <p:extLst>
      <p:ext uri="{BB962C8B-B14F-4D97-AF65-F5344CB8AC3E}">
        <p14:creationId xmlns:p14="http://schemas.microsoft.com/office/powerpoint/2010/main" val="122754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The </a:t>
            </a:r>
            <a:r>
              <a:rPr lang="en-GB" dirty="0" err="1" smtClean="0"/>
              <a:t>Udemy</a:t>
            </a:r>
            <a:r>
              <a:rPr lang="en-GB" dirty="0" smtClean="0"/>
              <a:t> data set was </a:t>
            </a:r>
            <a:r>
              <a:rPr lang="en-GB" dirty="0"/>
              <a:t>cleaned </a:t>
            </a:r>
            <a:r>
              <a:rPr lang="en-GB" dirty="0" smtClean="0"/>
              <a:t>with </a:t>
            </a:r>
            <a:r>
              <a:rPr lang="en-GB" dirty="0"/>
              <a:t>google </a:t>
            </a:r>
            <a:r>
              <a:rPr lang="en-GB" dirty="0" smtClean="0"/>
              <a:t>sheets to delete incomplete data and duplicates. </a:t>
            </a:r>
            <a:r>
              <a:rPr lang="en-GB" dirty="0"/>
              <a:t>G</a:t>
            </a:r>
            <a:r>
              <a:rPr lang="en-GB" dirty="0" smtClean="0"/>
              <a:t>oogle </a:t>
            </a:r>
            <a:r>
              <a:rPr lang="en-GB" dirty="0"/>
              <a:t>sheets </a:t>
            </a:r>
            <a:r>
              <a:rPr lang="en-GB" dirty="0" smtClean="0"/>
              <a:t>and </a:t>
            </a:r>
            <a:r>
              <a:rPr lang="en-GB" dirty="0"/>
              <a:t>Tableau </a:t>
            </a:r>
            <a:r>
              <a:rPr lang="en-GB" dirty="0" smtClean="0"/>
              <a:t>were used to provide proficient visualization for story telling, combined with a couple of analytical </a:t>
            </a:r>
            <a:r>
              <a:rPr lang="en-GB" dirty="0"/>
              <a:t>tools </a:t>
            </a:r>
            <a:r>
              <a:rPr lang="en-GB" dirty="0" smtClean="0"/>
              <a:t>such as  pivot </a:t>
            </a:r>
            <a:r>
              <a:rPr lang="en-GB" dirty="0"/>
              <a:t>tables, IF and VLOOKUP </a:t>
            </a:r>
            <a:r>
              <a:rPr lang="en-GB" dirty="0" smtClean="0"/>
              <a:t>functions. </a:t>
            </a:r>
            <a:endParaRPr lang="en-ZA" dirty="0"/>
          </a:p>
        </p:txBody>
      </p:sp>
      <p:sp>
        <p:nvSpPr>
          <p:cNvPr id="3" name="Title 2"/>
          <p:cNvSpPr>
            <a:spLocks noGrp="1"/>
          </p:cNvSpPr>
          <p:nvPr>
            <p:ph type="title"/>
          </p:nvPr>
        </p:nvSpPr>
        <p:spPr/>
        <p:txBody>
          <a:bodyPr/>
          <a:lstStyle/>
          <a:p>
            <a:r>
              <a:rPr lang="en-ZA" b="1" dirty="0" smtClean="0"/>
              <a:t>DATA DESIGN</a:t>
            </a:r>
            <a:endParaRPr lang="en-ZA" b="1" dirty="0"/>
          </a:p>
        </p:txBody>
      </p:sp>
    </p:spTree>
    <p:extLst>
      <p:ext uri="{BB962C8B-B14F-4D97-AF65-F5344CB8AC3E}">
        <p14:creationId xmlns:p14="http://schemas.microsoft.com/office/powerpoint/2010/main" val="218672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636860"/>
            <a:ext cx="10058400" cy="4415148"/>
          </a:xfrm>
        </p:spPr>
        <p:txBody>
          <a:bodyPr>
            <a:noAutofit/>
          </a:bodyPr>
          <a:lstStyle/>
          <a:p>
            <a:pPr marL="457200" lvl="0" indent="-323850">
              <a:lnSpc>
                <a:spcPct val="130000"/>
              </a:lnSpc>
              <a:spcBef>
                <a:spcPts val="0"/>
              </a:spcBef>
              <a:spcAft>
                <a:spcPts val="0"/>
              </a:spcAft>
              <a:buClr>
                <a:schemeClr val="tx1"/>
              </a:buClr>
              <a:buSzPts val="1500"/>
              <a:buAutoNum type="arabicPeriod"/>
            </a:pPr>
            <a:r>
              <a:rPr lang="en-GB" sz="1700" dirty="0"/>
              <a:t>What are the total numbers of subscribers in each subject?</a:t>
            </a:r>
          </a:p>
          <a:p>
            <a:pPr marL="457200" lvl="0" indent="-323850">
              <a:lnSpc>
                <a:spcPct val="130000"/>
              </a:lnSpc>
              <a:spcBef>
                <a:spcPts val="0"/>
              </a:spcBef>
              <a:spcAft>
                <a:spcPts val="0"/>
              </a:spcAft>
              <a:buClr>
                <a:schemeClr val="tx1"/>
              </a:buClr>
              <a:buSzPts val="1500"/>
              <a:buAutoNum type="arabicPeriod"/>
            </a:pPr>
            <a:r>
              <a:rPr lang="en-GB" sz="1700" dirty="0"/>
              <a:t>How does the average content duration/price/number of students vary across different subjects?</a:t>
            </a:r>
          </a:p>
          <a:p>
            <a:pPr marL="457200" lvl="0" indent="-323850">
              <a:lnSpc>
                <a:spcPct val="130000"/>
              </a:lnSpc>
              <a:spcBef>
                <a:spcPts val="0"/>
              </a:spcBef>
              <a:spcAft>
                <a:spcPts val="0"/>
              </a:spcAft>
              <a:buClr>
                <a:schemeClr val="tx1"/>
              </a:buClr>
              <a:buSzPts val="1500"/>
              <a:buAutoNum type="arabicPeriod"/>
            </a:pPr>
            <a:r>
              <a:rPr lang="en-GB" sz="1700" dirty="0"/>
              <a:t>How many courses are free and paid for each subject?</a:t>
            </a:r>
          </a:p>
          <a:p>
            <a:pPr marL="457200" lvl="0" indent="-323850">
              <a:lnSpc>
                <a:spcPct val="130000"/>
              </a:lnSpc>
              <a:spcBef>
                <a:spcPts val="0"/>
              </a:spcBef>
              <a:spcAft>
                <a:spcPts val="0"/>
              </a:spcAft>
              <a:buClr>
                <a:schemeClr val="tx1"/>
              </a:buClr>
              <a:buSzPts val="1500"/>
              <a:buAutoNum type="arabicPeriod"/>
            </a:pPr>
            <a:r>
              <a:rPr lang="en-GB" sz="1700" dirty="0"/>
              <a:t>What is the average price of web development courses at different levels?</a:t>
            </a:r>
          </a:p>
          <a:p>
            <a:pPr marL="457200" lvl="0" indent="-323850">
              <a:lnSpc>
                <a:spcPct val="130000"/>
              </a:lnSpc>
              <a:spcBef>
                <a:spcPts val="0"/>
              </a:spcBef>
              <a:spcAft>
                <a:spcPts val="0"/>
              </a:spcAft>
              <a:buClr>
                <a:schemeClr val="tx1"/>
              </a:buClr>
              <a:buSzPts val="1500"/>
              <a:buAutoNum type="arabicPeriod"/>
            </a:pPr>
            <a:r>
              <a:rPr lang="en-GB" sz="1700" dirty="0"/>
              <a:t>What are the 20 most popular courses? Also, include the following information:</a:t>
            </a:r>
            <a:br>
              <a:rPr lang="en-GB" sz="1700" dirty="0"/>
            </a:br>
            <a:r>
              <a:rPr lang="en-GB" sz="1700" dirty="0"/>
              <a:t>- Their level</a:t>
            </a:r>
            <a:br>
              <a:rPr lang="en-GB" sz="1700" dirty="0"/>
            </a:br>
            <a:r>
              <a:rPr lang="en-GB" sz="1700" dirty="0"/>
              <a:t>- Whether they are free or paid</a:t>
            </a:r>
            <a:br>
              <a:rPr lang="en-GB" sz="1700" dirty="0"/>
            </a:br>
            <a:r>
              <a:rPr lang="en-GB" sz="1700" dirty="0"/>
              <a:t>- Whether any are free beginner courses,</a:t>
            </a:r>
            <a:br>
              <a:rPr lang="en-GB" sz="1700" dirty="0"/>
            </a:br>
            <a:r>
              <a:rPr lang="en-GB" sz="1700" dirty="0"/>
              <a:t>- and the duration of the courses.</a:t>
            </a:r>
          </a:p>
          <a:p>
            <a:pPr marL="457200" lvl="0" indent="-323850">
              <a:lnSpc>
                <a:spcPct val="130000"/>
              </a:lnSpc>
              <a:spcBef>
                <a:spcPts val="0"/>
              </a:spcBef>
              <a:spcAft>
                <a:spcPts val="0"/>
              </a:spcAft>
              <a:buClr>
                <a:schemeClr val="tx1"/>
              </a:buClr>
              <a:buSzPts val="1500"/>
              <a:buAutoNum type="arabicPeriod"/>
            </a:pPr>
            <a:r>
              <a:rPr lang="en-GB" sz="1700" dirty="0"/>
              <a:t>Does content duration impact the price of the course?</a:t>
            </a:r>
          </a:p>
        </p:txBody>
      </p:sp>
      <p:sp>
        <p:nvSpPr>
          <p:cNvPr id="3" name="Title 2"/>
          <p:cNvSpPr>
            <a:spLocks noGrp="1"/>
          </p:cNvSpPr>
          <p:nvPr>
            <p:ph type="title"/>
          </p:nvPr>
        </p:nvSpPr>
        <p:spPr/>
        <p:txBody>
          <a:bodyPr/>
          <a:lstStyle/>
          <a:p>
            <a:r>
              <a:rPr lang="en-ZA" b="1" dirty="0" smtClean="0"/>
              <a:t>KEY QUESTIONS</a:t>
            </a:r>
            <a:endParaRPr lang="en-ZA" b="1" dirty="0"/>
          </a:p>
        </p:txBody>
      </p:sp>
    </p:spTree>
    <p:extLst>
      <p:ext uri="{BB962C8B-B14F-4D97-AF65-F5344CB8AC3E}">
        <p14:creationId xmlns:p14="http://schemas.microsoft.com/office/powerpoint/2010/main" val="172225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9" name="Google Shape;279;p13"/>
          <p:cNvSpPr txBox="1"/>
          <p:nvPr/>
        </p:nvSpPr>
        <p:spPr>
          <a:xfrm>
            <a:off x="2783023" y="2047038"/>
            <a:ext cx="6456011" cy="2092840"/>
          </a:xfrm>
          <a:prstGeom prst="rect">
            <a:avLst/>
          </a:prstGeom>
          <a:noFill/>
          <a:ln>
            <a:noFill/>
          </a:ln>
        </p:spPr>
        <p:txBody>
          <a:bodyPr spcFirstLastPara="1" wrap="square" lIns="121900" tIns="121900" rIns="121900" bIns="121900" anchor="t" anchorCtr="0">
            <a:spAutoFit/>
          </a:bodyPr>
          <a:lstStyle/>
          <a:p>
            <a:pPr algn="ctr"/>
            <a:r>
              <a:rPr lang="en-ZA" sz="6000" b="1" dirty="0">
                <a:latin typeface="+mj-lt"/>
                <a:ea typeface="Roboto"/>
                <a:cs typeface="Roboto"/>
                <a:sym typeface="Roboto"/>
              </a:rPr>
              <a:t>Findings &amp; Insights</a:t>
            </a:r>
            <a:endParaRPr sz="6000" b="1" dirty="0">
              <a:latin typeface="+mj-lt"/>
              <a:ea typeface="Roboto"/>
              <a:cs typeface="Roboto"/>
              <a:sym typeface="Roboto"/>
            </a:endParaRPr>
          </a:p>
        </p:txBody>
      </p:sp>
    </p:spTree>
    <p:extLst>
      <p:ext uri="{BB962C8B-B14F-4D97-AF65-F5344CB8AC3E}">
        <p14:creationId xmlns:p14="http://schemas.microsoft.com/office/powerpoint/2010/main" val="24992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marL="514350" indent="-514350">
              <a:buFont typeface="+mj-lt"/>
              <a:buAutoNum type="arabicPeriod"/>
            </a:pPr>
            <a:r>
              <a:rPr lang="en-GB" b="1" dirty="0"/>
              <a:t>What are </a:t>
            </a:r>
            <a:r>
              <a:rPr lang="en-GB" sz="3100" b="1" dirty="0"/>
              <a:t>the</a:t>
            </a:r>
            <a:r>
              <a:rPr lang="en-GB" b="1" dirty="0"/>
              <a:t> total numbers of subscribers in each subject?</a:t>
            </a:r>
            <a:endParaRPr lang="en-ZA"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6763" y="1753386"/>
            <a:ext cx="7899662" cy="400209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3866195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3.xml><?xml version="1.0" encoding="utf-8"?>
<ds:datastoreItem xmlns:ds="http://schemas.openxmlformats.org/officeDocument/2006/customXml" ds:itemID="{44FAF7B5-E40C-46BE-9C83-DA251FCAE61E}">
  <ds:schemaRefs>
    <ds:schemaRef ds:uri="http://purl.org/dc/dcmitype/"/>
    <ds:schemaRef ds:uri="http://schemas.openxmlformats.org/package/2006/metadata/core-properties"/>
    <ds:schemaRef ds:uri="http://purl.org/dc/elements/1.1/"/>
    <ds:schemaRef ds:uri="http://schemas.microsoft.com/office/2006/documentManagement/types"/>
    <ds:schemaRef ds:uri="71af3243-3dd4-4a8d-8c0d-dd76da1f02a5"/>
    <ds:schemaRef ds:uri="http://purl.org/dc/terms/"/>
    <ds:schemaRef ds:uri="http://www.w3.org/XML/1998/namespace"/>
    <ds:schemaRef ds:uri="http://schemas.microsoft.com/office/2006/metadata/propertie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
  <TotalTime>0</TotalTime>
  <Words>2194</Words>
  <Application>Microsoft Office PowerPoint</Application>
  <PresentationFormat>Widescreen</PresentationFormat>
  <Paragraphs>143</Paragraphs>
  <Slides>53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Century Gothic</vt:lpstr>
      <vt:lpstr>Helvetica Neue Medium</vt:lpstr>
      <vt:lpstr>Roboto</vt:lpstr>
      <vt:lpstr>Roboto Light</vt:lpstr>
      <vt:lpstr>Wingdings</vt:lpstr>
      <vt:lpstr>RetrospectVTI</vt:lpstr>
      <vt:lpstr>DATA ANALYSIS 2023</vt:lpstr>
      <vt:lpstr>PROFESSIONAL BACKGROUND</vt:lpstr>
      <vt:lpstr>TABLE OF CONTENTS</vt:lpstr>
      <vt:lpstr>PowerPoint Presentation</vt:lpstr>
      <vt:lpstr>Project Description</vt:lpstr>
      <vt:lpstr>DATA DESIGN</vt:lpstr>
      <vt:lpstr>KEY QUESTIONS</vt:lpstr>
      <vt:lpstr>PowerPoint Presentation</vt:lpstr>
      <vt:lpstr>What are the total numbers of subscribers in each subject?</vt:lpstr>
      <vt:lpstr>BRIEF SUMMARY</vt:lpstr>
      <vt:lpstr>2. How does the average content duration/price/number of students vary across different subjects?</vt:lpstr>
      <vt:lpstr>BRIEF SUMMARY</vt:lpstr>
      <vt:lpstr>3. How many courses are free and paid for each subject?</vt:lpstr>
      <vt:lpstr>BRIEF SUMMARY</vt:lpstr>
      <vt:lpstr>4. What is the average price of web development courses at different levels?</vt:lpstr>
      <vt:lpstr>BRIEF SUMMARY</vt:lpstr>
      <vt:lpstr>5. What are the 20 most popular courses?</vt:lpstr>
      <vt:lpstr>BRIEF SUMMARY</vt:lpstr>
      <vt:lpstr>6. Does content duration impact the price of the course?</vt:lpstr>
      <vt:lpstr>BRIEF SUMMARY</vt:lpstr>
      <vt:lpstr>Summary </vt:lpstr>
      <vt:lpstr>Summary of findings:</vt:lpstr>
      <vt:lpstr>Actions &amp; Recommendations</vt:lpstr>
      <vt:lpstr>Recommended actions</vt:lpstr>
      <vt:lpstr>Data Scientist Salary</vt:lpstr>
      <vt:lpstr>PROJECT DESCRIPTION</vt:lpstr>
      <vt:lpstr>DATA DESIGN</vt:lpstr>
      <vt:lpstr>KEY QUESTIONS</vt:lpstr>
      <vt:lpstr>FINDINGS AND INSIGHTS</vt:lpstr>
      <vt:lpstr>1. What is the average salary on different company size based on expertise for 2022?</vt:lpstr>
      <vt:lpstr>BRIEF SUMMARY</vt:lpstr>
      <vt:lpstr>2. What is the average salary on different country based on expertise for 2020 to 2023?</vt:lpstr>
      <vt:lpstr>BRIEF SUMMARY</vt:lpstr>
      <vt:lpstr>4. Is there any changes in data scientists’ salary throughout 2022 and 2023? </vt:lpstr>
      <vt:lpstr>BRIEF SUMMARY</vt:lpstr>
      <vt:lpstr>4. What is the highest salary for a data scientist?</vt:lpstr>
      <vt:lpstr>BRIEF SUMMARY</vt:lpstr>
      <vt:lpstr>5. What is the lowest salary for a data scientist ? </vt:lpstr>
      <vt:lpstr>BRIEF SUMMARY</vt:lpstr>
      <vt:lpstr>6. Which country has the highest salary in 2023?</vt:lpstr>
      <vt:lpstr>BRIEF SUMMARY</vt:lpstr>
      <vt:lpstr>7. What is the most popular data scientist job title in USA, UK And Canada in 2023?</vt:lpstr>
      <vt:lpstr>CHART for UK</vt:lpstr>
      <vt:lpstr>Chart for Canada</vt:lpstr>
      <vt:lpstr>BRIEF SUMMARY</vt:lpstr>
      <vt:lpstr>8. Does the company size affect the salary?</vt:lpstr>
      <vt:lpstr>BRIEF SUMMARY</vt:lpstr>
      <vt:lpstr>SUMMARY</vt:lpstr>
      <vt:lpstr>Summary of findings</vt:lpstr>
      <vt:lpstr>ACTIONS AND RECOMMENDATIONS</vt:lpstr>
      <vt:lpstr>DATA SCIENTIST’S SALARY chart (tableau)</vt:lpstr>
      <vt:lpstr>RECOMMENDED ACTIONS: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2023-07-30T10:34:20Z</dcterms:created>
  <dcterms:modified xsi:type="dcterms:W3CDTF">2023-08-22T10:14:24Z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