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6" r:id="rId7"/>
    <p:sldId id="261" r:id="rId8"/>
    <p:sldId id="271" r:id="rId9"/>
    <p:sldId id="262" r:id="rId10"/>
    <p:sldId id="272" r:id="rId11"/>
    <p:sldId id="263" r:id="rId12"/>
    <p:sldId id="273" r:id="rId13"/>
    <p:sldId id="264" r:id="rId14"/>
    <p:sldId id="274" r:id="rId15"/>
    <p:sldId id="265" r:id="rId16"/>
    <p:sldId id="275" r:id="rId17"/>
    <p:sldId id="266" r:id="rId18"/>
    <p:sldId id="267" r:id="rId19"/>
    <p:sldId id="268" r:id="rId20"/>
    <p:sldId id="269" r:id="rId21"/>
    <p:sldId id="270" r:id="rId22"/>
  </p:sldIdLst>
  <p:sldSz cx="9144000" cy="5143500" type="screen16x9"/>
  <p:notesSz cx="6858000" cy="9144000"/>
  <p:embeddedFontLst>
    <p:embeddedFont>
      <p:font typeface="Roboto" panose="020B0604020202020204" charset="0"/>
      <p:regular r:id="rId24"/>
      <p:bold r:id="rId25"/>
      <p:italic r:id="rId26"/>
      <p:boldItalic r:id="rId27"/>
    </p:embeddedFont>
    <p:embeddedFont>
      <p:font typeface="Maven Pro" panose="020B0604020202020204" charset="0"/>
      <p:regular r:id="rId28"/>
      <p:bold r:id="rId29"/>
    </p:embeddedFont>
    <p:embeddedFont>
      <p:font typeface="Nunito" panose="020B0604020202020204" charset="0"/>
      <p:regular r:id="rId30"/>
      <p:bold r:id="rId31"/>
      <p:italic r:id="rId32"/>
      <p:boldItalic r:id="rId33"/>
    </p:embeddedFont>
    <p:embeddedFont>
      <p:font typeface="Oswald" panose="020B0604020202020204" charset="0"/>
      <p:regular r:id="rId34"/>
      <p:bold r:id="rId35"/>
    </p:embeddedFont>
    <p:embeddedFont>
      <p:font typeface="Roboto Light" panose="020B0604020202020204" charset="0"/>
      <p:regular r:id="rId36"/>
      <p:bold r:id="rId37"/>
      <p:italic r:id="rId38"/>
      <p:boldItalic r:id="rId39"/>
    </p:embeddedFont>
    <p:embeddedFont>
      <p:font typeface="Nunito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84" d="100"/>
          <a:sy n="84" d="100"/>
        </p:scale>
        <p:origin x="768"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39bb19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39bb19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9f517ca5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9f517ca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f517ca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3614550" y="2904025"/>
            <a:ext cx="2152200" cy="67707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j-lt"/>
                <a:ea typeface="Nunito Light"/>
                <a:cs typeface="Nunito Light"/>
                <a:sym typeface="Nunito Light"/>
              </a:rPr>
              <a:t>By </a:t>
            </a:r>
            <a:r>
              <a:rPr lang="en" dirty="0" smtClean="0">
                <a:latin typeface="+mj-lt"/>
                <a:ea typeface="Nunito Light"/>
                <a:cs typeface="Nunito Light"/>
                <a:sym typeface="Nunito Light"/>
              </a:rPr>
              <a:t>Emmanuel Ngongo</a:t>
            </a:r>
            <a:endParaRPr sz="2200" dirty="0">
              <a:solidFill>
                <a:schemeClr val="dk1"/>
              </a:solidFill>
              <a:latin typeface="+mj-lt"/>
              <a:ea typeface="Nunito Light"/>
              <a:cs typeface="Nunito Light"/>
              <a:sym typeface="Nunito Light"/>
            </a:endParaRPr>
          </a:p>
        </p:txBody>
      </p:sp>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2361225" y="1973625"/>
            <a:ext cx="4842008"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32266F"/>
                </a:solidFill>
                <a:latin typeface="+mj-lt"/>
                <a:ea typeface="Roboto"/>
                <a:cs typeface="Roboto"/>
                <a:sym typeface="Roboto"/>
              </a:rPr>
              <a:t>Udemy Data Analysis</a:t>
            </a:r>
            <a:endParaRPr sz="3600" b="1" dirty="0">
              <a:solidFill>
                <a:srgbClr val="32266F"/>
              </a:solidFill>
              <a:latin typeface="+mj-lt"/>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152400" y="152400"/>
            <a:ext cx="653875" cy="6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06620" y="1331175"/>
            <a:ext cx="7030500" cy="2933775"/>
          </a:xfrm>
        </p:spPr>
        <p:txBody>
          <a:bodyPr/>
          <a:lstStyle/>
          <a:p>
            <a:r>
              <a:rPr lang="en-ZA" dirty="0">
                <a:latin typeface="+mn-lt"/>
              </a:rPr>
              <a:t>Web development and business finance have more courses </a:t>
            </a:r>
            <a:r>
              <a:rPr lang="en-ZA" dirty="0" smtClean="0">
                <a:latin typeface="+mn-lt"/>
              </a:rPr>
              <a:t>which are free and paid than </a:t>
            </a:r>
            <a:r>
              <a:rPr lang="en-ZA" dirty="0">
                <a:latin typeface="+mn-lt"/>
              </a:rPr>
              <a:t>the </a:t>
            </a:r>
            <a:r>
              <a:rPr lang="en-ZA" dirty="0" smtClean="0">
                <a:latin typeface="+mn-lt"/>
              </a:rPr>
              <a:t>rest. </a:t>
            </a:r>
          </a:p>
          <a:p>
            <a:r>
              <a:rPr lang="en-ZA" dirty="0" smtClean="0">
                <a:latin typeface="+mn-lt"/>
              </a:rPr>
              <a:t>Web development has a total of 1203 courses which 134 are free and 1069 are paid courses.</a:t>
            </a:r>
          </a:p>
          <a:p>
            <a:r>
              <a:rPr lang="en-ZA" dirty="0" smtClean="0">
                <a:latin typeface="+mn-lt"/>
              </a:rPr>
              <a:t>Business finance has a total 1155 courses which 96 are free and 1059 are paid courses.</a:t>
            </a:r>
          </a:p>
          <a:p>
            <a:r>
              <a:rPr lang="en-ZA" dirty="0" smtClean="0">
                <a:latin typeface="+mn-lt"/>
              </a:rPr>
              <a:t>Graphic design has a total of 584 courses which 549 are paid courses and 35 are free courses.</a:t>
            </a:r>
          </a:p>
          <a:p>
            <a:r>
              <a:rPr lang="en-ZA" dirty="0" smtClean="0">
                <a:latin typeface="+mn-lt"/>
              </a:rPr>
              <a:t>Musical instruments has 669 courses in total, made of 46 free courses and 623 paid courses.</a:t>
            </a:r>
          </a:p>
          <a:p>
            <a:r>
              <a:rPr lang="en-ZA" dirty="0" smtClean="0">
                <a:latin typeface="+mn-lt"/>
              </a:rPr>
              <a:t>Web development and business finance’s courses represent almost </a:t>
            </a:r>
            <a:r>
              <a:rPr lang="en-ZA" dirty="0">
                <a:latin typeface="+mn-lt"/>
              </a:rPr>
              <a:t>60% of the all courses combined in the database.</a:t>
            </a:r>
          </a:p>
        </p:txBody>
      </p:sp>
    </p:spTree>
    <p:extLst>
      <p:ext uri="{BB962C8B-B14F-4D97-AF65-F5344CB8AC3E}">
        <p14:creationId xmlns:p14="http://schemas.microsoft.com/office/powerpoint/2010/main" val="19344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4. </a:t>
            </a:r>
            <a:r>
              <a:rPr lang="en" sz="2000" b="1" dirty="0">
                <a:solidFill>
                  <a:srgbClr val="32266F"/>
                </a:solidFill>
                <a:latin typeface="+mj-lt"/>
                <a:ea typeface="Roboto"/>
                <a:cs typeface="Roboto"/>
                <a:sym typeface="Roboto"/>
              </a:rPr>
              <a:t>What is the average price of web development courses at different levels?</a:t>
            </a:r>
            <a:endParaRPr sz="2000" b="1" dirty="0">
              <a:solidFill>
                <a:srgbClr val="32266F"/>
              </a:solidFill>
              <a:latin typeface="+mj-lt"/>
              <a:ea typeface="Oswald"/>
              <a:cs typeface="Oswald"/>
              <a:sym typeface="Oswald"/>
            </a:endParaRPr>
          </a:p>
        </p:txBody>
      </p:sp>
      <p:sp>
        <p:nvSpPr>
          <p:cNvPr id="327" name="Google Shape;327;p20"/>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28" name="Google Shape;328;p20"/>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800" y="1455421"/>
            <a:ext cx="7030500" cy="3253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BRIEF </a:t>
            </a:r>
            <a:r>
              <a:rPr lang="en-ZA" dirty="0" smtClean="0">
                <a:latin typeface="+mj-lt"/>
              </a:rPr>
              <a:t>SUMMARY</a:t>
            </a:r>
            <a:endParaRPr lang="en-ZA" dirty="0">
              <a:latin typeface="+mj-lt"/>
            </a:endParaRPr>
          </a:p>
        </p:txBody>
      </p:sp>
      <p:sp>
        <p:nvSpPr>
          <p:cNvPr id="3" name="Text Placeholder 2"/>
          <p:cNvSpPr>
            <a:spLocks noGrp="1"/>
          </p:cNvSpPr>
          <p:nvPr>
            <p:ph type="body" idx="1"/>
          </p:nvPr>
        </p:nvSpPr>
        <p:spPr>
          <a:xfrm>
            <a:off x="1303800" y="1597875"/>
            <a:ext cx="7030500" cy="2933775"/>
          </a:xfrm>
        </p:spPr>
        <p:txBody>
          <a:bodyPr/>
          <a:lstStyle/>
          <a:p>
            <a:r>
              <a:rPr lang="en-ZA" dirty="0" smtClean="0">
                <a:latin typeface="+mn-lt"/>
              </a:rPr>
              <a:t>The intermediate level has a higher average price of 85.07 , followed by the beginner level with an average price of 78.54, followed by all level and expert level with an average price of 74.55 </a:t>
            </a:r>
            <a:r>
              <a:rPr lang="en-ZA" dirty="0">
                <a:latin typeface="+mn-lt"/>
              </a:rPr>
              <a:t> </a:t>
            </a:r>
            <a:r>
              <a:rPr lang="en-ZA" dirty="0" smtClean="0">
                <a:latin typeface="+mn-lt"/>
              </a:rPr>
              <a:t>and 67.14.</a:t>
            </a:r>
            <a:endParaRPr lang="en-ZA" dirty="0">
              <a:latin typeface="+mn-lt"/>
            </a:endParaRPr>
          </a:p>
        </p:txBody>
      </p:sp>
    </p:spTree>
    <p:extLst>
      <p:ext uri="{BB962C8B-B14F-4D97-AF65-F5344CB8AC3E}">
        <p14:creationId xmlns:p14="http://schemas.microsoft.com/office/powerpoint/2010/main" val="129844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5. </a:t>
            </a:r>
            <a:r>
              <a:rPr lang="en" sz="2000" b="1">
                <a:solidFill>
                  <a:srgbClr val="32266F"/>
                </a:solidFill>
                <a:latin typeface="Roboto"/>
                <a:ea typeface="Roboto"/>
                <a:cs typeface="Roboto"/>
                <a:sym typeface="Roboto"/>
              </a:rPr>
              <a:t>What are the 20 most popular courses?</a:t>
            </a:r>
            <a:endParaRPr sz="2000" b="1">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35" name="Google Shape;335;p21"/>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40" y="1193480"/>
            <a:ext cx="6756400" cy="3820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84922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29480" y="1348740"/>
            <a:ext cx="7030500" cy="2933775"/>
          </a:xfrm>
        </p:spPr>
        <p:txBody>
          <a:bodyPr/>
          <a:lstStyle/>
          <a:p>
            <a:pPr>
              <a:lnSpc>
                <a:spcPct val="150000"/>
              </a:lnSpc>
            </a:pPr>
            <a:r>
              <a:rPr lang="en-ZA" dirty="0">
                <a:latin typeface="+mn-lt"/>
              </a:rPr>
              <a:t>Due to the </a:t>
            </a:r>
            <a:r>
              <a:rPr lang="en-ZA" dirty="0" smtClean="0">
                <a:latin typeface="+mn-lt"/>
              </a:rPr>
              <a:t>picture above </a:t>
            </a:r>
            <a:r>
              <a:rPr lang="en-ZA" dirty="0">
                <a:latin typeface="+mn-lt"/>
              </a:rPr>
              <a:t>we can notice that the course title “Learn HTML5 programming from scratch” is the most popular </a:t>
            </a:r>
            <a:r>
              <a:rPr lang="en-ZA" dirty="0" smtClean="0">
                <a:latin typeface="+mn-lt"/>
              </a:rPr>
              <a:t>based on the number of subscribers which are 268923, followed by “Coding </a:t>
            </a:r>
            <a:r>
              <a:rPr lang="en-ZA" dirty="0">
                <a:latin typeface="+mn-lt"/>
              </a:rPr>
              <a:t>for Entrepreneurs </a:t>
            </a:r>
            <a:r>
              <a:rPr lang="en-ZA" dirty="0" smtClean="0">
                <a:latin typeface="+mn-lt"/>
              </a:rPr>
              <a:t>Basic” that has 161029 subscribers and the list goes on until the twentieth course “</a:t>
            </a:r>
            <a:r>
              <a:rPr lang="en-GB" dirty="0">
                <a:latin typeface="+mn-lt"/>
              </a:rPr>
              <a:t>Learn Responsive Web Development from </a:t>
            </a:r>
            <a:r>
              <a:rPr lang="en-GB" dirty="0" smtClean="0">
                <a:latin typeface="+mn-lt"/>
              </a:rPr>
              <a:t>Scratch</a:t>
            </a:r>
            <a:r>
              <a:rPr lang="en-ZA" dirty="0" smtClean="0">
                <a:latin typeface="+mn-lt"/>
              </a:rPr>
              <a:t>”.</a:t>
            </a:r>
            <a:endParaRPr lang="en-ZA" dirty="0">
              <a:latin typeface="+mn-lt"/>
            </a:endParaRPr>
          </a:p>
        </p:txBody>
      </p:sp>
    </p:spTree>
    <p:extLst>
      <p:ext uri="{BB962C8B-B14F-4D97-AF65-F5344CB8AC3E}">
        <p14:creationId xmlns:p14="http://schemas.microsoft.com/office/powerpoint/2010/main" val="153411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6101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6. </a:t>
            </a:r>
            <a:r>
              <a:rPr lang="en" sz="2000" b="1" dirty="0">
                <a:solidFill>
                  <a:srgbClr val="32266F"/>
                </a:solidFill>
                <a:latin typeface="+mj-lt"/>
                <a:ea typeface="Roboto"/>
                <a:cs typeface="Roboto"/>
                <a:sym typeface="Roboto"/>
              </a:rPr>
              <a:t>Does content duration impact the price of the course?</a:t>
            </a:r>
            <a:endParaRPr sz="2000" b="1" dirty="0">
              <a:solidFill>
                <a:srgbClr val="32266F"/>
              </a:solidFill>
              <a:latin typeface="+mj-lt"/>
              <a:ea typeface="Oswald"/>
              <a:cs typeface="Oswald"/>
              <a:sym typeface="Oswald"/>
            </a:endParaRPr>
          </a:p>
        </p:txBody>
      </p:sp>
      <p:sp>
        <p:nvSpPr>
          <p:cNvPr id="341" name="Google Shape;341;p22"/>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42" name="Google Shape;342;p22"/>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287" y="1208722"/>
            <a:ext cx="6696075" cy="3533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78064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98060" y="1371600"/>
            <a:ext cx="7030500" cy="2933775"/>
          </a:xfrm>
        </p:spPr>
        <p:txBody>
          <a:bodyPr/>
          <a:lstStyle/>
          <a:p>
            <a:pPr>
              <a:lnSpc>
                <a:spcPct val="150000"/>
              </a:lnSpc>
            </a:pPr>
            <a:r>
              <a:rPr lang="en-ZA" dirty="0" smtClean="0">
                <a:latin typeface="+mn-lt"/>
              </a:rPr>
              <a:t>By looking at the graph we can notice that most of the courses have a content duration of 20 hours or less, and a few courses have more than 40 hours of content duration.</a:t>
            </a:r>
          </a:p>
          <a:p>
            <a:pPr>
              <a:lnSpc>
                <a:spcPct val="150000"/>
              </a:lnSpc>
            </a:pPr>
            <a:r>
              <a:rPr lang="en-ZA" dirty="0" smtClean="0">
                <a:latin typeface="+mn-lt"/>
              </a:rPr>
              <a:t>The content duration is not affected by the price because we notice there is a course  that has a length of 76.50 and its price is 200 at the same time there is also a course that has a length of 78.50 and its price is 50, from these facts we can deduct that the price is not affected by the length of content duration. </a:t>
            </a:r>
            <a:endParaRPr lang="en-ZA" dirty="0">
              <a:latin typeface="+mn-lt"/>
            </a:endParaRPr>
          </a:p>
        </p:txBody>
      </p:sp>
    </p:spTree>
    <p:extLst>
      <p:ext uri="{BB962C8B-B14F-4D97-AF65-F5344CB8AC3E}">
        <p14:creationId xmlns:p14="http://schemas.microsoft.com/office/powerpoint/2010/main" val="157034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424800" y="1596875"/>
            <a:ext cx="229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latin typeface="+mj-lt"/>
              </a:rPr>
              <a:t>Summary </a:t>
            </a:r>
            <a:endParaRPr dirty="0">
              <a:solidFill>
                <a:srgbClr val="32266F"/>
              </a:solidFill>
              <a:latin typeface="+mj-lt"/>
            </a:endParaRPr>
          </a:p>
        </p:txBody>
      </p:sp>
      <p:pic>
        <p:nvPicPr>
          <p:cNvPr id="348" name="Google Shape;348;p23"/>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8111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Summary of findings:</a:t>
            </a:r>
            <a:endParaRPr sz="2700" dirty="0">
              <a:solidFill>
                <a:srgbClr val="32266F"/>
              </a:solidFill>
              <a:latin typeface="+mj-lt"/>
            </a:endParaRPr>
          </a:p>
        </p:txBody>
      </p:sp>
      <p:sp>
        <p:nvSpPr>
          <p:cNvPr id="354" name="Google Shape;354;p24"/>
          <p:cNvSpPr txBox="1"/>
          <p:nvPr/>
        </p:nvSpPr>
        <p:spPr>
          <a:xfrm>
            <a:off x="876300" y="1208680"/>
            <a:ext cx="8267700" cy="3462380"/>
          </a:xfrm>
          <a:prstGeom prst="rect">
            <a:avLst/>
          </a:prstGeom>
          <a:noFill/>
          <a:ln>
            <a:noFill/>
          </a:ln>
        </p:spPr>
        <p:txBody>
          <a:bodyPr spcFirstLastPara="1" wrap="square" lIns="91425" tIns="91425" rIns="91425" bIns="91425" anchor="t" anchorCtr="0">
            <a:normAutofit fontScale="77500" lnSpcReduction="20000"/>
          </a:bodyPr>
          <a:lstStyle/>
          <a:p>
            <a:pPr marL="457200" lvl="0" indent="-317182" algn="l" rtl="0">
              <a:lnSpc>
                <a:spcPct val="115000"/>
              </a:lnSpc>
              <a:spcBef>
                <a:spcPts val="1200"/>
              </a:spcBef>
              <a:spcAft>
                <a:spcPts val="0"/>
              </a:spcAft>
              <a:buClr>
                <a:srgbClr val="000000"/>
              </a:buClr>
              <a:buSzPct val="93864"/>
              <a:buFont typeface="Roboto Light"/>
              <a:buChar char="●"/>
            </a:pPr>
            <a:r>
              <a:rPr lang="en" sz="1917" b="1" i="1" dirty="0" smtClean="0">
                <a:solidFill>
                  <a:srgbClr val="000000"/>
                </a:solidFill>
                <a:latin typeface="+mn-lt"/>
                <a:ea typeface="Roboto"/>
                <a:cs typeface="Roboto"/>
                <a:sym typeface="Roboto"/>
              </a:rPr>
              <a:t>Top </a:t>
            </a:r>
            <a:r>
              <a:rPr lang="en" sz="1917" b="1" i="1" dirty="0">
                <a:solidFill>
                  <a:srgbClr val="000000"/>
                </a:solidFill>
                <a:latin typeface="+mn-lt"/>
                <a:ea typeface="Roboto"/>
                <a:cs typeface="Roboto"/>
                <a:sym typeface="Roboto"/>
              </a:rPr>
              <a:t>5 </a:t>
            </a:r>
            <a:r>
              <a:rPr lang="en" sz="1917" b="1" i="1" dirty="0">
                <a:latin typeface="+mn-lt"/>
                <a:ea typeface="Roboto"/>
                <a:cs typeface="Roboto"/>
                <a:sym typeface="Roboto"/>
              </a:rPr>
              <a:t>courses</a:t>
            </a:r>
            <a:r>
              <a:rPr lang="en" sz="1917" b="1" i="1" dirty="0">
                <a:solidFill>
                  <a:srgbClr val="000000"/>
                </a:solidFill>
                <a:latin typeface="+mn-lt"/>
                <a:ea typeface="Roboto"/>
                <a:cs typeface="Roboto"/>
                <a:sym typeface="Roboto"/>
              </a:rPr>
              <a:t>:</a:t>
            </a:r>
            <a:r>
              <a:rPr lang="en" sz="1917" i="1" dirty="0">
                <a:solidFill>
                  <a:srgbClr val="000000"/>
                </a:solidFill>
                <a:latin typeface="+mn-lt"/>
                <a:ea typeface="Roboto Light"/>
                <a:cs typeface="Roboto Light"/>
                <a:sym typeface="Roboto Light"/>
              </a:rPr>
              <a:t> </a:t>
            </a:r>
            <a:r>
              <a:rPr lang="en" sz="1800" i="1" dirty="0">
                <a:solidFill>
                  <a:srgbClr val="000000"/>
                </a:solidFill>
                <a:latin typeface="+mn-lt"/>
                <a:ea typeface="Roboto Light"/>
                <a:cs typeface="Roboto Light"/>
                <a:sym typeface="Roboto Light"/>
              </a:rPr>
              <a:t/>
            </a:r>
            <a:br>
              <a:rPr lang="en" sz="1800" i="1" dirty="0">
                <a:solidFill>
                  <a:srgbClr val="000000"/>
                </a:solidFill>
                <a:latin typeface="+mn-lt"/>
                <a:ea typeface="Roboto Light"/>
                <a:cs typeface="Roboto Light"/>
                <a:sym typeface="Roboto Light"/>
              </a:rPr>
            </a:br>
            <a:endParaRPr sz="1800" i="1" dirty="0">
              <a:solidFill>
                <a:srgbClr val="000000"/>
              </a:solidFill>
              <a:latin typeface="+mn-l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58" i="1" dirty="0">
                <a:latin typeface="+mn-lt"/>
                <a:ea typeface="Roboto Light"/>
                <a:cs typeface="Roboto Light"/>
                <a:sym typeface="Roboto Light"/>
              </a:rPr>
              <a:t>Almost 68% of subscribers come from Web Development and the top 5 courses are for</a:t>
            </a:r>
            <a:br>
              <a:rPr lang="en" sz="1658" i="1" dirty="0">
                <a:latin typeface="+mn-lt"/>
                <a:ea typeface="Roboto Light"/>
                <a:cs typeface="Roboto Light"/>
                <a:sym typeface="Roboto Light"/>
              </a:rPr>
            </a:br>
            <a:r>
              <a:rPr lang="en" sz="1658" i="1" dirty="0">
                <a:latin typeface="+mn-lt"/>
                <a:ea typeface="Roboto Light"/>
                <a:cs typeface="Roboto Light"/>
                <a:sym typeface="Roboto Light"/>
              </a:rPr>
              <a:t>Web development as well </a:t>
            </a:r>
            <a:r>
              <a:rPr lang="en" i="1" dirty="0">
                <a:solidFill>
                  <a:srgbClr val="000000"/>
                </a:solidFill>
                <a:latin typeface="+mn-lt"/>
                <a:ea typeface="Roboto Light"/>
                <a:cs typeface="Roboto Light"/>
                <a:sym typeface="Roboto Light"/>
              </a:rPr>
              <a:t/>
            </a:r>
            <a:br>
              <a:rPr lang="en" i="1" dirty="0">
                <a:solidFill>
                  <a:srgbClr val="000000"/>
                </a:solidFill>
                <a:latin typeface="+mn-lt"/>
                <a:ea typeface="Roboto Light"/>
                <a:cs typeface="Roboto Light"/>
                <a:sym typeface="Roboto Light"/>
              </a:rPr>
            </a:br>
            <a:endParaRPr i="1" dirty="0">
              <a:solidFill>
                <a:srgbClr val="000000"/>
              </a:solidFill>
              <a:latin typeface="+mn-l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dirty="0">
                <a:latin typeface="+mn-lt"/>
                <a:ea typeface="Roboto"/>
                <a:cs typeface="Roboto"/>
                <a:sym typeface="Roboto"/>
              </a:rPr>
              <a:t>Business Finance vs Web Development</a:t>
            </a:r>
            <a:r>
              <a:rPr lang="en" sz="1929" b="1" i="1" dirty="0">
                <a:solidFill>
                  <a:srgbClr val="000000"/>
                </a:solidFill>
                <a:latin typeface="+mn-lt"/>
                <a:ea typeface="Roboto"/>
                <a:cs typeface="Roboto"/>
                <a:sym typeface="Roboto"/>
              </a:rPr>
              <a:t>: </a:t>
            </a:r>
            <a:r>
              <a:rPr lang="en" sz="1800" b="1" i="1" dirty="0">
                <a:solidFill>
                  <a:srgbClr val="000000"/>
                </a:solidFill>
                <a:latin typeface="+mn-lt"/>
                <a:ea typeface="Roboto"/>
                <a:cs typeface="Roboto"/>
                <a:sym typeface="Roboto"/>
              </a:rPr>
              <a:t/>
            </a:r>
            <a:br>
              <a:rPr lang="en" sz="1800" b="1" i="1" dirty="0">
                <a:solidFill>
                  <a:srgbClr val="000000"/>
                </a:solidFill>
                <a:latin typeface="+mn-lt"/>
                <a:ea typeface="Roboto"/>
                <a:cs typeface="Roboto"/>
                <a:sym typeface="Roboto"/>
              </a:rPr>
            </a:br>
            <a:endParaRPr sz="1800" b="1" i="1" dirty="0">
              <a:solidFill>
                <a:srgbClr val="000000"/>
              </a:solidFill>
              <a:latin typeface="+mn-lt"/>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dirty="0">
                <a:latin typeface="+mn-lt"/>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r>
              <a:rPr lang="en" b="1" i="1" dirty="0">
                <a:solidFill>
                  <a:srgbClr val="000000"/>
                </a:solidFill>
                <a:latin typeface="+mn-lt"/>
                <a:ea typeface="Roboto"/>
                <a:cs typeface="Roboto"/>
                <a:sym typeface="Roboto"/>
              </a:rPr>
              <a:t/>
            </a:r>
            <a:br>
              <a:rPr lang="en" b="1" i="1" dirty="0">
                <a:solidFill>
                  <a:srgbClr val="000000"/>
                </a:solidFill>
                <a:latin typeface="+mn-lt"/>
                <a:ea typeface="Roboto"/>
                <a:cs typeface="Roboto"/>
                <a:sym typeface="Roboto"/>
              </a:rPr>
            </a:br>
            <a:r>
              <a:rPr lang="en" i="1" dirty="0">
                <a:solidFill>
                  <a:srgbClr val="000000"/>
                </a:solidFill>
                <a:latin typeface="+mn-lt"/>
                <a:ea typeface="Roboto Light"/>
                <a:cs typeface="Roboto Light"/>
                <a:sym typeface="Roboto Light"/>
              </a:rPr>
              <a:t/>
            </a:r>
            <a:br>
              <a:rPr lang="en" i="1" dirty="0">
                <a:solidFill>
                  <a:srgbClr val="000000"/>
                </a:solidFill>
                <a:latin typeface="+mn-lt"/>
                <a:ea typeface="Roboto Light"/>
                <a:cs typeface="Roboto Light"/>
                <a:sym typeface="Roboto Light"/>
              </a:rPr>
            </a:br>
            <a:endParaRPr i="1" dirty="0">
              <a:solidFill>
                <a:srgbClr val="000000"/>
              </a:solidFill>
              <a:latin typeface="+mn-l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mn-lt"/>
                <a:ea typeface="Roboto Light"/>
                <a:cs typeface="Roboto Light"/>
                <a:sym typeface="Roboto Light"/>
              </a:rPr>
              <a:t> </a:t>
            </a:r>
            <a:r>
              <a:rPr lang="en" sz="1929" b="1" i="1" dirty="0">
                <a:latin typeface="+mn-lt"/>
                <a:ea typeface="Roboto"/>
                <a:cs typeface="Roboto"/>
                <a:sym typeface="Roboto"/>
              </a:rPr>
              <a:t>Course Pricing</a:t>
            </a:r>
            <a:r>
              <a:rPr lang="en" sz="1929" b="1" i="1" dirty="0">
                <a:solidFill>
                  <a:srgbClr val="000000"/>
                </a:solidFill>
                <a:latin typeface="+mn-lt"/>
                <a:ea typeface="Roboto"/>
                <a:cs typeface="Roboto"/>
                <a:sym typeface="Roboto"/>
              </a:rPr>
              <a:t>:</a:t>
            </a:r>
            <a:br>
              <a:rPr lang="en" sz="1929" b="1" i="1" dirty="0">
                <a:solidFill>
                  <a:srgbClr val="000000"/>
                </a:solidFill>
                <a:latin typeface="+mn-lt"/>
                <a:ea typeface="Roboto"/>
                <a:cs typeface="Roboto"/>
                <a:sym typeface="Roboto"/>
              </a:rPr>
            </a:br>
            <a:endParaRPr sz="1929" b="1" i="1" dirty="0">
              <a:solidFill>
                <a:srgbClr val="000000"/>
              </a:solidFill>
              <a:latin typeface="+mn-lt"/>
              <a:ea typeface="Roboto"/>
              <a:cs typeface="Roboto"/>
              <a:sym typeface="Roboto"/>
            </a:endParaRPr>
          </a:p>
          <a:p>
            <a:pPr marL="914400" lvl="1" indent="-310197">
              <a:lnSpc>
                <a:spcPct val="115000"/>
              </a:lnSpc>
              <a:buSzPct val="100000"/>
              <a:buFont typeface="Roboto Light"/>
              <a:buChar char="○"/>
            </a:pPr>
            <a:r>
              <a:rPr lang="en-GB" sz="1658" i="1" dirty="0" smtClean="0">
                <a:latin typeface="+mn-lt"/>
                <a:ea typeface="Roboto Light"/>
                <a:cs typeface="Roboto Light"/>
                <a:sym typeface="Roboto Light"/>
              </a:rPr>
              <a:t>The course subscription does not seem to be impacted by the price because web development courses have the highest number of subscribers while having the highest price at the same time.</a:t>
            </a:r>
            <a:endParaRPr lang="en-GB" sz="1800" i="1" dirty="0">
              <a:latin typeface="+mn-lt"/>
              <a:ea typeface="Roboto Light"/>
              <a:cs typeface="Roboto Light"/>
              <a:sym typeface="Roboto Light"/>
            </a:endParaRPr>
          </a:p>
        </p:txBody>
      </p:sp>
      <p:pic>
        <p:nvPicPr>
          <p:cNvPr id="355" name="Google Shape;355;p2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rgbClr val="32266F"/>
                </a:solidFill>
                <a:latin typeface="+mj-lt"/>
              </a:rPr>
              <a:t>Actions &amp; Recommendations</a:t>
            </a:r>
            <a:endParaRPr dirty="0">
              <a:solidFill>
                <a:srgbClr val="32266F"/>
              </a:solidFill>
              <a:latin typeface="+mj-lt"/>
            </a:endParaRPr>
          </a:p>
        </p:txBody>
      </p:sp>
      <p:pic>
        <p:nvPicPr>
          <p:cNvPr id="361" name="Google Shape;361;p2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mj-lt"/>
              </a:rPr>
              <a:t>Project Description:</a:t>
            </a:r>
            <a:endParaRPr dirty="0">
              <a:solidFill>
                <a:srgbClr val="32266F"/>
              </a:solidFill>
              <a:latin typeface="+mj-lt"/>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sz="1200" i="1" dirty="0">
                <a:latin typeface="+mn-lt"/>
              </a:rPr>
              <a:t>To better understand the pricing and subscriptions data of Udemy courses (for four different subjects) and identifying trends and patterns </a:t>
            </a:r>
            <a:br>
              <a:rPr lang="en" sz="1200" i="1" dirty="0">
                <a:latin typeface="+mn-lt"/>
              </a:rPr>
            </a:br>
            <a:endParaRPr sz="1200" i="1" dirty="0">
              <a:latin typeface="+mn-lt"/>
            </a:endParaRPr>
          </a:p>
          <a:p>
            <a:pPr marL="457200" lvl="0" indent="-311150" algn="l" rtl="0">
              <a:lnSpc>
                <a:spcPct val="150000"/>
              </a:lnSpc>
              <a:spcBef>
                <a:spcPts val="0"/>
              </a:spcBef>
              <a:spcAft>
                <a:spcPts val="0"/>
              </a:spcAft>
              <a:buSzPts val="1300"/>
              <a:buChar char="●"/>
            </a:pPr>
            <a:r>
              <a:rPr lang="en" sz="1200" i="1" dirty="0">
                <a:latin typeface="+mn-lt"/>
              </a:rPr>
              <a:t>This will help us to:</a:t>
            </a:r>
            <a:br>
              <a:rPr lang="en" sz="1200" i="1" dirty="0">
                <a:latin typeface="+mn-lt"/>
              </a:rPr>
            </a:br>
            <a:endParaRPr sz="1200" i="1" dirty="0">
              <a:latin typeface="+mn-lt"/>
            </a:endParaRPr>
          </a:p>
          <a:p>
            <a:pPr marL="914400" lvl="1" indent="-298450" algn="l" rtl="0">
              <a:lnSpc>
                <a:spcPct val="150000"/>
              </a:lnSpc>
              <a:spcBef>
                <a:spcPts val="0"/>
              </a:spcBef>
              <a:spcAft>
                <a:spcPts val="0"/>
              </a:spcAft>
              <a:buSzPts val="1100"/>
              <a:buChar char="○"/>
            </a:pPr>
            <a:r>
              <a:rPr lang="en" sz="1200" i="1" dirty="0">
                <a:latin typeface="+mn-lt"/>
              </a:rPr>
              <a:t>Identify for which subject more courses should be created</a:t>
            </a:r>
            <a:endParaRPr sz="1200" i="1" dirty="0">
              <a:latin typeface="+mn-lt"/>
            </a:endParaRPr>
          </a:p>
          <a:p>
            <a:pPr marL="914400" lvl="1" indent="-298450" algn="l" rtl="0">
              <a:lnSpc>
                <a:spcPct val="150000"/>
              </a:lnSpc>
              <a:spcBef>
                <a:spcPts val="0"/>
              </a:spcBef>
              <a:spcAft>
                <a:spcPts val="0"/>
              </a:spcAft>
              <a:buSzPts val="1100"/>
              <a:buChar char="○"/>
            </a:pPr>
            <a:r>
              <a:rPr lang="en" sz="1200" i="1" dirty="0">
                <a:latin typeface="+mn-lt"/>
              </a:rPr>
              <a:t>Create targeted strategies to increase the company revenue </a:t>
            </a:r>
            <a:endParaRPr sz="1200" i="1" dirty="0">
              <a:latin typeface="+mn-lt"/>
            </a:endParaRPr>
          </a:p>
        </p:txBody>
      </p:sp>
      <p:pic>
        <p:nvPicPr>
          <p:cNvPr id="287" name="Google Shape;287;p1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Recommended actions:</a:t>
            </a:r>
            <a:endParaRPr sz="2700" dirty="0">
              <a:solidFill>
                <a:srgbClr val="32266F"/>
              </a:solidFill>
              <a:latin typeface="+mj-lt"/>
            </a:endParaRPr>
          </a:p>
        </p:txBody>
      </p:sp>
      <p:sp>
        <p:nvSpPr>
          <p:cNvPr id="367" name="Google Shape;367;p26"/>
          <p:cNvSpPr txBox="1">
            <a:spLocks noGrp="1"/>
          </p:cNvSpPr>
          <p:nvPr>
            <p:ph type="body" idx="1"/>
          </p:nvPr>
        </p:nvSpPr>
        <p:spPr>
          <a:xfrm>
            <a:off x="876300" y="1327985"/>
            <a:ext cx="8267700" cy="3273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i="1" dirty="0">
                <a:latin typeface="+mn-lt"/>
                <a:ea typeface="Roboto"/>
                <a:cs typeface="Roboto"/>
                <a:sym typeface="Roboto"/>
              </a:rPr>
              <a:t>Product recommendations:</a:t>
            </a:r>
            <a:endParaRPr b="1" i="1" dirty="0">
              <a:latin typeface="+mn-lt"/>
              <a:ea typeface="Roboto"/>
              <a:cs typeface="Roboto"/>
              <a:sym typeface="Roboto"/>
            </a:endParaRPr>
          </a:p>
          <a:p>
            <a:pPr marL="457200" lvl="0" indent="-311150" algn="l" rtl="0">
              <a:lnSpc>
                <a:spcPct val="150000"/>
              </a:lnSpc>
              <a:spcBef>
                <a:spcPts val="1200"/>
              </a:spcBef>
              <a:spcAft>
                <a:spcPts val="0"/>
              </a:spcAft>
              <a:buSzPts val="1300"/>
              <a:buChar char="●"/>
            </a:pPr>
            <a:r>
              <a:rPr lang="en" i="1" dirty="0">
                <a:latin typeface="+mn-lt"/>
              </a:rPr>
              <a:t>Focus on getting more paid course by creators </a:t>
            </a:r>
            <a:r>
              <a:rPr lang="en" i="1" dirty="0" smtClean="0">
                <a:latin typeface="+mn-lt"/>
              </a:rPr>
              <a:t>in web development field hence this is the most popular subject in udemy.</a:t>
            </a:r>
            <a:endParaRPr sz="1635" i="1" dirty="0">
              <a:latin typeface="+mn-lt"/>
            </a:endParaRPr>
          </a:p>
          <a:p>
            <a:pPr marL="0" lvl="0" indent="0" algn="l" rtl="0">
              <a:lnSpc>
                <a:spcPct val="150000"/>
              </a:lnSpc>
              <a:spcBef>
                <a:spcPts val="1200"/>
              </a:spcBef>
              <a:spcAft>
                <a:spcPts val="0"/>
              </a:spcAft>
              <a:buNone/>
            </a:pPr>
            <a:r>
              <a:rPr lang="en" b="1" i="1" dirty="0">
                <a:latin typeface="+mn-lt"/>
                <a:ea typeface="Roboto"/>
                <a:cs typeface="Roboto"/>
                <a:sym typeface="Roboto"/>
              </a:rPr>
              <a:t>Marketing recommendations:</a:t>
            </a:r>
            <a:endParaRPr b="1" i="1" dirty="0">
              <a:latin typeface="+mn-lt"/>
              <a:ea typeface="Roboto"/>
              <a:cs typeface="Roboto"/>
              <a:sym typeface="Roboto"/>
            </a:endParaRPr>
          </a:p>
          <a:p>
            <a:pPr marL="457200" lvl="0" indent="-311150" algn="l" rtl="0">
              <a:lnSpc>
                <a:spcPct val="150000"/>
              </a:lnSpc>
              <a:spcBef>
                <a:spcPts val="1200"/>
              </a:spcBef>
              <a:spcAft>
                <a:spcPts val="0"/>
              </a:spcAft>
              <a:buSzPts val="1300"/>
              <a:buChar char="●"/>
            </a:pPr>
            <a:r>
              <a:rPr lang="en" i="1" dirty="0">
                <a:latin typeface="+mn-lt"/>
              </a:rPr>
              <a:t>Our data tells us that our web development courses are most popular and people are willing to pay for it. Marketing and advertising campaigns should </a:t>
            </a:r>
            <a:r>
              <a:rPr lang="en" i="1" dirty="0" smtClean="0">
                <a:latin typeface="+mn-lt"/>
              </a:rPr>
              <a:t>therefore focus on advertising more web development contents.</a:t>
            </a:r>
            <a:endParaRPr i="1" dirty="0">
              <a:solidFill>
                <a:srgbClr val="FF0000"/>
              </a:solidFill>
              <a:latin typeface="+mn-lt"/>
            </a:endParaRPr>
          </a:p>
          <a:p>
            <a:pPr marL="914400" lvl="0" indent="0" algn="l" rtl="0">
              <a:lnSpc>
                <a:spcPct val="150000"/>
              </a:lnSpc>
              <a:spcBef>
                <a:spcPts val="1200"/>
              </a:spcBef>
              <a:spcAft>
                <a:spcPts val="1200"/>
              </a:spcAft>
              <a:buNone/>
            </a:pPr>
            <a:endParaRPr i="1" dirty="0">
              <a:latin typeface="+mn-lt"/>
            </a:endParaRPr>
          </a:p>
        </p:txBody>
      </p:sp>
      <p:pic>
        <p:nvPicPr>
          <p:cNvPr id="368" name="Google Shape;368;p2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latin typeface="+mj-lt"/>
              </a:rPr>
              <a:t>Thank you!</a:t>
            </a:r>
            <a:endParaRPr sz="7200" dirty="0">
              <a:solidFill>
                <a:srgbClr val="32266F"/>
              </a:solidFill>
              <a:latin typeface="+mj-lt"/>
            </a:endParaRPr>
          </a:p>
        </p:txBody>
      </p:sp>
      <p:pic>
        <p:nvPicPr>
          <p:cNvPr id="374" name="Google Shape;374;p2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Key questions:</a:t>
            </a:r>
            <a:endParaRPr dirty="0">
              <a:solidFill>
                <a:srgbClr val="32266F"/>
              </a:solidFill>
              <a:latin typeface="+mj-lt"/>
            </a:endParaRPr>
          </a:p>
        </p:txBody>
      </p:sp>
      <p:sp>
        <p:nvSpPr>
          <p:cNvPr id="293" name="Google Shape;293;p15"/>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1400" dirty="0">
                <a:latin typeface="+mn-lt"/>
              </a:rPr>
              <a:t>What are the total numbers of subscribers in each subject?</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How does the average content duration/price/number of students vary across different subjects?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How many courses are free and paid for each subject?</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What is the average price of web development courses at different levels?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What are the 20 most popular courses? Also, include the following information:</a:t>
            </a:r>
            <a:br>
              <a:rPr lang="en" sz="1400" dirty="0">
                <a:latin typeface="+mn-lt"/>
              </a:rPr>
            </a:br>
            <a:r>
              <a:rPr lang="en" sz="1400" dirty="0">
                <a:latin typeface="+mn-lt"/>
              </a:rPr>
              <a:t>- Their level</a:t>
            </a:r>
            <a:br>
              <a:rPr lang="en" sz="1400" dirty="0">
                <a:latin typeface="+mn-lt"/>
              </a:rPr>
            </a:br>
            <a:r>
              <a:rPr lang="en" sz="1400" dirty="0">
                <a:latin typeface="+mn-lt"/>
              </a:rPr>
              <a:t>- Whether they are free or paid</a:t>
            </a:r>
            <a:br>
              <a:rPr lang="en" sz="1400" dirty="0">
                <a:latin typeface="+mn-lt"/>
              </a:rPr>
            </a:br>
            <a:r>
              <a:rPr lang="en" sz="1400" dirty="0">
                <a:latin typeface="+mn-lt"/>
              </a:rPr>
              <a:t>- Whether any are free beginner courses,</a:t>
            </a:r>
            <a:br>
              <a:rPr lang="en" sz="1400" dirty="0">
                <a:latin typeface="+mn-lt"/>
              </a:rPr>
            </a:br>
            <a:r>
              <a:rPr lang="en" sz="1400" dirty="0">
                <a:latin typeface="+mn-lt"/>
              </a:rPr>
              <a:t>- and the duration of the courses.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Does content duration impact the price of the course?</a:t>
            </a:r>
            <a:endParaRPr sz="1400" dirty="0">
              <a:latin typeface="+mn-lt"/>
            </a:endParaRPr>
          </a:p>
        </p:txBody>
      </p:sp>
      <p:pic>
        <p:nvPicPr>
          <p:cNvPr id="294" name="Google Shape;294;p1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latin typeface="+mj-lt"/>
              </a:rPr>
              <a:t>Findings &amp; Insights</a:t>
            </a:r>
            <a:endParaRPr dirty="0">
              <a:solidFill>
                <a:srgbClr val="32266F"/>
              </a:solidFill>
              <a:latin typeface="+mj-lt"/>
            </a:endParaRPr>
          </a:p>
        </p:txBody>
      </p:sp>
      <p:pic>
        <p:nvPicPr>
          <p:cNvPr id="300" name="Google Shape;300;p1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sz="2000" b="1" dirty="0">
                <a:solidFill>
                  <a:srgbClr val="32266F"/>
                </a:solidFill>
                <a:latin typeface="+mj-lt"/>
                <a:ea typeface="Roboto"/>
                <a:cs typeface="Roboto"/>
                <a:sym typeface="Roboto"/>
              </a:rPr>
              <a:t>What are the total numbers of subscribers in each subject?</a:t>
            </a:r>
            <a:endParaRPr sz="2000" b="1" dirty="0">
              <a:solidFill>
                <a:srgbClr val="32266F"/>
              </a:solidFill>
              <a:latin typeface="+mj-lt"/>
              <a:ea typeface="Roboto"/>
              <a:cs typeface="Roboto"/>
              <a:sym typeface="Roboto"/>
            </a:endParaRPr>
          </a:p>
        </p:txBody>
      </p:sp>
      <p:sp>
        <p:nvSpPr>
          <p:cNvPr id="306" name="Google Shape;306;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endParaRPr i="1" dirty="0">
              <a:solidFill>
                <a:srgbClr val="FF0000"/>
              </a:solidFill>
            </a:endParaRPr>
          </a:p>
          <a:p>
            <a:pPr marL="914400" lvl="0" indent="0" algn="l" rtl="0">
              <a:spcBef>
                <a:spcPts val="1200"/>
              </a:spcBef>
              <a:spcAft>
                <a:spcPts val="1200"/>
              </a:spcAft>
              <a:buNone/>
            </a:pPr>
            <a:endParaRPr i="1" dirty="0"/>
          </a:p>
        </p:txBody>
      </p:sp>
      <p:pic>
        <p:nvPicPr>
          <p:cNvPr id="307" name="Google Shape;307;p17"/>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360" y="1493520"/>
            <a:ext cx="5958840" cy="35342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87970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303800" y="1661160"/>
            <a:ext cx="7030500" cy="3078480"/>
          </a:xfrm>
        </p:spPr>
        <p:txBody>
          <a:bodyPr>
            <a:normAutofit/>
          </a:bodyPr>
          <a:lstStyle/>
          <a:p>
            <a:r>
              <a:rPr lang="en-GB" sz="1600" dirty="0" smtClean="0">
                <a:latin typeface="+mn-lt"/>
              </a:rPr>
              <a:t>The most popular subject in </a:t>
            </a:r>
            <a:r>
              <a:rPr lang="en-GB" sz="1600" dirty="0" err="1">
                <a:latin typeface="+mn-lt"/>
              </a:rPr>
              <a:t>U</a:t>
            </a:r>
            <a:r>
              <a:rPr lang="en-GB" sz="1600" dirty="0" err="1" smtClean="0">
                <a:latin typeface="+mn-lt"/>
              </a:rPr>
              <a:t>demy</a:t>
            </a:r>
            <a:r>
              <a:rPr lang="en-GB" sz="1600" dirty="0" smtClean="0">
                <a:latin typeface="+mn-lt"/>
              </a:rPr>
              <a:t> is web development and represents 67.9% of the total subscribers.</a:t>
            </a:r>
          </a:p>
          <a:p>
            <a:pPr marL="146050" indent="0">
              <a:buNone/>
            </a:pPr>
            <a:endParaRPr lang="en-ZA" sz="1600" dirty="0">
              <a:latin typeface="+mn-lt"/>
            </a:endParaRPr>
          </a:p>
        </p:txBody>
      </p:sp>
    </p:spTree>
    <p:extLst>
      <p:ext uri="{BB962C8B-B14F-4D97-AF65-F5344CB8AC3E}">
        <p14:creationId xmlns:p14="http://schemas.microsoft.com/office/powerpoint/2010/main" val="67484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2. </a:t>
            </a:r>
            <a:r>
              <a:rPr lang="en" sz="2000" b="1" dirty="0">
                <a:solidFill>
                  <a:srgbClr val="32266F"/>
                </a:solidFill>
                <a:latin typeface="+mj-lt"/>
                <a:ea typeface="Roboto"/>
                <a:cs typeface="Roboto"/>
                <a:sym typeface="Roboto"/>
              </a:rPr>
              <a:t>How does the average content duration/price/number of students vary across different subjects?</a:t>
            </a:r>
            <a:endParaRPr sz="2000" b="1" dirty="0">
              <a:solidFill>
                <a:srgbClr val="32266F"/>
              </a:solidFill>
              <a:latin typeface="+mj-lt"/>
              <a:ea typeface="Oswald"/>
              <a:cs typeface="Oswald"/>
              <a:sym typeface="Oswald"/>
            </a:endParaRPr>
          </a:p>
        </p:txBody>
      </p:sp>
      <p:sp>
        <p:nvSpPr>
          <p:cNvPr id="313" name="Google Shape;313;p18"/>
          <p:cNvSpPr txBox="1">
            <a:spLocks noGrp="1"/>
          </p:cNvSpPr>
          <p:nvPr>
            <p:ph type="body" idx="1"/>
          </p:nvPr>
        </p:nvSpPr>
        <p:spPr>
          <a:xfrm>
            <a:off x="320175" y="1453095"/>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pic>
        <p:nvPicPr>
          <p:cNvPr id="314" name="Google Shape;314;p18"/>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57" y="1453095"/>
            <a:ext cx="2556623" cy="3416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7981" y="1466010"/>
            <a:ext cx="2834640" cy="34034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621" y="1466012"/>
            <a:ext cx="2865254" cy="34034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303800" y="1372830"/>
            <a:ext cx="7030500" cy="3366810"/>
          </a:xfrm>
        </p:spPr>
        <p:txBody>
          <a:bodyPr>
            <a:normAutofit fontScale="85000" lnSpcReduction="10000"/>
          </a:bodyPr>
          <a:lstStyle/>
          <a:p>
            <a:pPr>
              <a:lnSpc>
                <a:spcPct val="160000"/>
              </a:lnSpc>
            </a:pPr>
            <a:r>
              <a:rPr lang="en-ZA" dirty="0" smtClean="0">
                <a:latin typeface="+mn-lt"/>
              </a:rPr>
              <a:t>By looking at the column chart for the average content duration, price and subscribers per subject we have a clear </a:t>
            </a:r>
            <a:r>
              <a:rPr lang="en-ZA" dirty="0">
                <a:latin typeface="+mn-lt"/>
              </a:rPr>
              <a:t>insight </a:t>
            </a:r>
            <a:r>
              <a:rPr lang="en-ZA" dirty="0" smtClean="0">
                <a:latin typeface="+mn-lt"/>
              </a:rPr>
              <a:t>of </a:t>
            </a:r>
            <a:r>
              <a:rPr lang="en-ZA" dirty="0">
                <a:latin typeface="+mn-lt"/>
              </a:rPr>
              <a:t>the average price, content duration and also the number of </a:t>
            </a:r>
            <a:r>
              <a:rPr lang="en-ZA" dirty="0" smtClean="0">
                <a:latin typeface="+mn-lt"/>
              </a:rPr>
              <a:t>subscribers, are </a:t>
            </a:r>
            <a:r>
              <a:rPr lang="en-ZA" dirty="0">
                <a:latin typeface="+mn-lt"/>
              </a:rPr>
              <a:t>the highest for web </a:t>
            </a:r>
            <a:r>
              <a:rPr lang="en-ZA" dirty="0" smtClean="0">
                <a:latin typeface="+mn-lt"/>
              </a:rPr>
              <a:t>development.</a:t>
            </a:r>
          </a:p>
          <a:p>
            <a:pPr>
              <a:lnSpc>
                <a:spcPct val="160000"/>
              </a:lnSpc>
            </a:pPr>
            <a:r>
              <a:rPr lang="en-ZA" dirty="0" smtClean="0">
                <a:latin typeface="+mn-lt"/>
              </a:rPr>
              <a:t>In the average content duration per subject the graphic design takes the second place after web development, while business finance comes at the third place and musical instrument comes last.</a:t>
            </a:r>
          </a:p>
          <a:p>
            <a:pPr>
              <a:lnSpc>
                <a:spcPct val="160000"/>
              </a:lnSpc>
            </a:pPr>
            <a:r>
              <a:rPr lang="en-ZA" dirty="0" smtClean="0">
                <a:latin typeface="+mn-lt"/>
              </a:rPr>
              <a:t>By observing the average of price per subject, business finance is the second with an average price of 69.08, graphic design is the third (58.77) and Musical instruments is the last (49.65).</a:t>
            </a:r>
          </a:p>
          <a:p>
            <a:pPr>
              <a:lnSpc>
                <a:spcPct val="160000"/>
              </a:lnSpc>
            </a:pPr>
            <a:r>
              <a:rPr lang="en-ZA" dirty="0" smtClean="0">
                <a:latin typeface="+mn-lt"/>
              </a:rPr>
              <a:t> By observing the average of subscribers column graph, we notice that the web development subject has a massive amount of subscribers </a:t>
            </a:r>
            <a:r>
              <a:rPr lang="en-ZA" dirty="0">
                <a:latin typeface="+mn-lt"/>
              </a:rPr>
              <a:t>of 6635.02 subscribers </a:t>
            </a:r>
            <a:r>
              <a:rPr lang="en-ZA" dirty="0" smtClean="0">
                <a:latin typeface="+mn-lt"/>
              </a:rPr>
              <a:t>compared to the other subjects, while respectively graphic design has an average of 1617.93, followed by business finance which has 1617.93 subscribers and musical instruments subject which has 1265.60 subscribers.</a:t>
            </a:r>
            <a:endParaRPr lang="en-ZA" dirty="0">
              <a:latin typeface="+mn-lt"/>
            </a:endParaRPr>
          </a:p>
        </p:txBody>
      </p:sp>
    </p:spTree>
    <p:extLst>
      <p:ext uri="{BB962C8B-B14F-4D97-AF65-F5344CB8AC3E}">
        <p14:creationId xmlns:p14="http://schemas.microsoft.com/office/powerpoint/2010/main" val="46349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3. </a:t>
            </a:r>
            <a:r>
              <a:rPr lang="en" sz="2000" b="1" dirty="0">
                <a:solidFill>
                  <a:srgbClr val="32266F"/>
                </a:solidFill>
                <a:latin typeface="+mj-lt"/>
                <a:ea typeface="Roboto"/>
                <a:cs typeface="Roboto"/>
                <a:sym typeface="Roboto"/>
              </a:rPr>
              <a:t>How many courses are free and paid for each subject?</a:t>
            </a:r>
            <a:endParaRPr sz="2000" b="1" dirty="0">
              <a:solidFill>
                <a:srgbClr val="32266F"/>
              </a:solidFill>
              <a:latin typeface="+mj-lt"/>
              <a:ea typeface="Oswald"/>
              <a:cs typeface="Oswald"/>
              <a:sym typeface="Oswald"/>
            </a:endParaRPr>
          </a:p>
        </p:txBody>
      </p:sp>
      <p:sp>
        <p:nvSpPr>
          <p:cNvPr id="320" name="Google Shape;320;p19"/>
          <p:cNvSpPr txBox="1">
            <a:spLocks noGrp="1"/>
          </p:cNvSpPr>
          <p:nvPr>
            <p:ph type="body" idx="1"/>
          </p:nvPr>
        </p:nvSpPr>
        <p:spPr>
          <a:xfrm>
            <a:off x="647699" y="1203960"/>
            <a:ext cx="7940175" cy="3822165"/>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pic>
        <p:nvPicPr>
          <p:cNvPr id="321" name="Google Shape;321;p19"/>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39" y="1429485"/>
            <a:ext cx="7595161" cy="359664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11954</TotalTime>
  <Words>941</Words>
  <Application>Microsoft Office PowerPoint</Application>
  <PresentationFormat>On-screen Show (16:9)</PresentationFormat>
  <Paragraphs>58</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Roboto</vt:lpstr>
      <vt:lpstr>Maven Pro</vt:lpstr>
      <vt:lpstr>Nunito</vt:lpstr>
      <vt:lpstr>Oswald</vt:lpstr>
      <vt:lpstr>Roboto Light</vt:lpstr>
      <vt:lpstr>Arial</vt:lpstr>
      <vt:lpstr>Nunito Light</vt:lpstr>
      <vt:lpstr>Momentum</vt:lpstr>
      <vt:lpstr>PowerPoint Presentation</vt:lpstr>
      <vt:lpstr>Project Description:</vt:lpstr>
      <vt:lpstr>Key questions:</vt:lpstr>
      <vt:lpstr>Findings &amp; Insights</vt:lpstr>
      <vt:lpstr>What are the total numbers of subscribers in each subject?</vt:lpstr>
      <vt:lpstr>BRIEF SUMMARY</vt:lpstr>
      <vt:lpstr>2. How does the average content duration/price/number of students vary across different subjects?</vt:lpstr>
      <vt:lpstr>BRIEF SUMMARY</vt:lpstr>
      <vt:lpstr>3. How many courses are free and paid for each subject?</vt:lpstr>
      <vt:lpstr>BRIEF SUMMARY</vt:lpstr>
      <vt:lpstr>4. What is the average price of web development courses at different levels?</vt:lpstr>
      <vt:lpstr>BRIEF SUMMARY</vt:lpstr>
      <vt:lpstr>5. What are the 20 most popular courses?</vt:lpstr>
      <vt:lpstr>BRIEF SUMMARY</vt:lpstr>
      <vt:lpstr>6. Does content duration impact the price of the course?</vt:lpstr>
      <vt:lpstr>BRIEF SUMMARY</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Ngongo</dc:creator>
  <cp:lastModifiedBy>Emmanuel Ngongo</cp:lastModifiedBy>
  <cp:revision>30</cp:revision>
  <dcterms:modified xsi:type="dcterms:W3CDTF">2023-08-22T10:14:18Z</dcterms:modified>
</cp:coreProperties>
</file>