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674" r:id="rId2"/>
    <p:sldId id="675" r:id="rId3"/>
    <p:sldId id="676" r:id="rId4"/>
    <p:sldId id="724" r:id="rId5"/>
    <p:sldId id="677" r:id="rId6"/>
    <p:sldId id="680" r:id="rId7"/>
    <p:sldId id="726" r:id="rId8"/>
    <p:sldId id="727" r:id="rId9"/>
    <p:sldId id="744" r:id="rId10"/>
    <p:sldId id="730" r:id="rId11"/>
    <p:sldId id="731" r:id="rId12"/>
    <p:sldId id="679" r:id="rId13"/>
    <p:sldId id="732" r:id="rId14"/>
    <p:sldId id="735" r:id="rId15"/>
    <p:sldId id="741" r:id="rId16"/>
    <p:sldId id="723" r:id="rId17"/>
    <p:sldId id="721" r:id="rId18"/>
    <p:sldId id="701" r:id="rId19"/>
    <p:sldId id="702" r:id="rId20"/>
    <p:sldId id="703" r:id="rId21"/>
    <p:sldId id="704" r:id="rId22"/>
    <p:sldId id="705" r:id="rId23"/>
    <p:sldId id="706" r:id="rId24"/>
    <p:sldId id="707" r:id="rId25"/>
    <p:sldId id="708" r:id="rId26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FFCC"/>
    <a:srgbClr val="FFFF00"/>
    <a:srgbClr val="FFCC00"/>
    <a:srgbClr val="FF8F8F"/>
    <a:srgbClr val="FF0000"/>
    <a:srgbClr val="FFFF99"/>
    <a:srgbClr val="0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6778" cy="4548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38" y="1"/>
            <a:ext cx="3036778" cy="4548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7014"/>
            <a:ext cx="3036778" cy="4548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38" y="8797014"/>
            <a:ext cx="3036778" cy="4548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fld id="{78489EFA-EF52-48F0-BC2D-9D1164554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372" cy="4611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436" y="0"/>
            <a:ext cx="3038372" cy="4611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AD1EF-AAD9-4F9D-86F6-8F0945DB9F94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3738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452"/>
            <a:ext cx="5608320" cy="415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3324"/>
            <a:ext cx="3038372" cy="461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436" y="8773324"/>
            <a:ext cx="3038372" cy="461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EA46E-3519-4E89-B0BB-FC455851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5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FDAA9-4799-4C83-ABFF-6F3FF95CE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51F54-8D3E-40A0-99FB-851A53E148CD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DA832-31C7-41AC-810B-2F1C923C60A2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03B6B-20B3-4C90-963E-11A0E7A67D01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AE139-7224-49CB-8454-B3D8402A08D1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4A449-0153-452C-AB09-638FE495952D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0A04A-D1BD-4AFC-86C0-4D4782A3EC1F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US"/>
              <a:t>ECE391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AD160-4604-45B7-BF17-657FD108659E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852B3-B0C3-47B3-B9FE-079B373BE480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36027-D487-49DB-BA71-75A749274F49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60440-F2C1-44E4-92D8-0889EFCA4E0C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B998A-D73D-4DF2-B52B-72E6BD5E44C6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A1C59047-B7D5-4BE1-8166-A0FAEDEBD97A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1" r:id="rId1"/>
    <p:sldLayoutId id="2147483682" r:id="rId2"/>
    <p:sldLayoutId id="2147483683" r:id="rId3"/>
    <p:sldLayoutId id="2147483684" r:id="rId4"/>
    <p:sldLayoutId id="2147483692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3" r:id="rId12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8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albarcz@uiuc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smtClean="0"/>
              <a:t>ECE391</a:t>
            </a:r>
            <a:br>
              <a:rPr lang="en-US" sz="4000" smtClean="0"/>
            </a:br>
            <a:r>
              <a:rPr lang="en-US" sz="4000" smtClean="0"/>
              <a:t>Computer System Engineering</a:t>
            </a:r>
            <a:r>
              <a:rPr lang="en-US" smtClean="0"/>
              <a:t/>
            </a:r>
            <a:br>
              <a:rPr lang="en-US" smtClean="0"/>
            </a:br>
            <a:r>
              <a:rPr lang="en-US" sz="2000" smtClean="0"/>
              <a:t>Lecture 1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Spring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of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Lecture – concepts and some of the practical side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Pre-labs – alternate with labs; topics will help to prepare you for the lab work </a:t>
            </a:r>
            <a:r>
              <a:rPr lang="en-US" dirty="0" smtClean="0"/>
              <a:t>(find out documentation)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Labs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hands-on experience with tools and real systems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Tests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some emphasis on lab material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some emphasis on conceptual material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study guides and previous exams available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Textbooks</a:t>
            </a:r>
          </a:p>
          <a:p>
            <a:pPr lvl="1"/>
            <a:r>
              <a:rPr lang="en-US" sz="2000" dirty="0" smtClean="0"/>
              <a:t>class notes—terse and to the point; books below often contain more details than you need, but are good references and have some good introductory material</a:t>
            </a:r>
          </a:p>
          <a:p>
            <a:pPr lvl="1"/>
            <a:r>
              <a:rPr lang="en-US" sz="2000" dirty="0" smtClean="0"/>
              <a:t>The C Programming Language</a:t>
            </a:r>
          </a:p>
          <a:p>
            <a:pPr lvl="1"/>
            <a:r>
              <a:rPr lang="en-US" sz="2000" dirty="0" smtClean="0"/>
              <a:t>Advanced Unix Programming</a:t>
            </a:r>
          </a:p>
          <a:p>
            <a:pPr lvl="1"/>
            <a:r>
              <a:rPr lang="en-US" sz="2000" dirty="0" smtClean="0"/>
              <a:t>LDD (Linux Device Drivers); free online</a:t>
            </a:r>
          </a:p>
          <a:p>
            <a:pPr lvl="1"/>
            <a:r>
              <a:rPr lang="en-US" sz="2000" dirty="0" smtClean="0"/>
              <a:t>ULK (Understanding the Linux Kernel); free online</a:t>
            </a:r>
          </a:p>
          <a:p>
            <a:r>
              <a:rPr lang="en-US" sz="2400" dirty="0" smtClean="0"/>
              <a:t>Some reference copies in the lab</a:t>
            </a:r>
          </a:p>
          <a:p>
            <a:r>
              <a:rPr lang="en-US" sz="2400" dirty="0" smtClean="0"/>
              <a:t>Some other materials mentioned on web site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1325"/>
            <a:ext cx="7772400" cy="488950"/>
          </a:xfrm>
        </p:spPr>
        <p:txBody>
          <a:bodyPr/>
          <a:lstStyle/>
          <a:p>
            <a:r>
              <a:rPr lang="en-US" smtClean="0"/>
              <a:t>Evaluation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724400"/>
          </a:xfrm>
        </p:spPr>
        <p:txBody>
          <a:bodyPr/>
          <a:lstStyle/>
          <a:p>
            <a:r>
              <a:rPr lang="en-US" sz="2400" dirty="0" smtClean="0"/>
              <a:t>Your grade will be based on:</a:t>
            </a:r>
          </a:p>
          <a:p>
            <a:pPr lvl="1"/>
            <a:r>
              <a:rPr lang="en-US" sz="2000" dirty="0" smtClean="0"/>
              <a:t>Machine Problems:   50% (5%, 10%, 10%, 25%) </a:t>
            </a:r>
          </a:p>
          <a:p>
            <a:pPr lvl="1"/>
            <a:r>
              <a:rPr lang="en-US" sz="2000" dirty="0" smtClean="0"/>
              <a:t>Exams:	15% midterm #1 </a:t>
            </a:r>
          </a:p>
          <a:p>
            <a:pPr lvl="1">
              <a:buNone/>
            </a:pPr>
            <a:r>
              <a:rPr lang="en-US" sz="2000" dirty="0" smtClean="0"/>
              <a:t>                    15% midterm #2 </a:t>
            </a:r>
          </a:p>
          <a:p>
            <a:pPr lvl="1">
              <a:buNone/>
            </a:pPr>
            <a:r>
              <a:rPr lang="en-US" sz="2000" dirty="0" smtClean="0"/>
              <a:t>                    15% final exam</a:t>
            </a:r>
          </a:p>
          <a:p>
            <a:pPr lvl="1"/>
            <a:r>
              <a:rPr lang="en-US" sz="2000" dirty="0" smtClean="0"/>
              <a:t>Other:	5% subjective evaluation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 August 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on Collaboration (1)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4953000"/>
          </a:xfrm>
        </p:spPr>
        <p:txBody>
          <a:bodyPr/>
          <a:lstStyle/>
          <a:p>
            <a:r>
              <a:rPr lang="en-US" sz="2400" dirty="0" smtClean="0"/>
              <a:t>OK </a:t>
            </a:r>
            <a:r>
              <a:rPr lang="en-US" sz="2400" dirty="0"/>
              <a:t>to talk to staff at any time</a:t>
            </a:r>
          </a:p>
          <a:p>
            <a:r>
              <a:rPr lang="en-US" sz="2400" dirty="0" smtClean="0"/>
              <a:t>Pre-labs </a:t>
            </a:r>
            <a:r>
              <a:rPr lang="en-US" sz="2400" dirty="0"/>
              <a:t>are completely open—work with anyone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z="2000" dirty="0"/>
              <a:t>we encourage you to do so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you </a:t>
            </a:r>
            <a:r>
              <a:rPr lang="en-US" sz="2000" dirty="0"/>
              <a:t>MUST credit anyone with whom you work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z="2000" dirty="0"/>
              <a:t>ideally, turn in one copy with all names (save us time on grading)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z="2000" dirty="0"/>
              <a:t>make sure that we know who should be given assignment credit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on Collaboration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Machine problems</a:t>
            </a:r>
          </a:p>
          <a:p>
            <a:pPr lvl="1"/>
            <a:r>
              <a:rPr lang="en-US" sz="2000" dirty="0" smtClean="0"/>
              <a:t>talk about ideas, strategies</a:t>
            </a:r>
          </a:p>
          <a:p>
            <a:pPr lvl="1"/>
            <a:r>
              <a:rPr lang="en-US" sz="2000" dirty="0" smtClean="0"/>
              <a:t>do NOT exchange code (except with partners in MP3)</a:t>
            </a:r>
          </a:p>
          <a:p>
            <a:endParaRPr lang="en-US" sz="2400" dirty="0" smtClean="0"/>
          </a:p>
          <a:p>
            <a:r>
              <a:rPr lang="en-US" sz="2400" dirty="0" smtClean="0"/>
              <a:t>Tests – all by yourself</a:t>
            </a:r>
          </a:p>
          <a:p>
            <a:r>
              <a:rPr lang="en-US" sz="2400" dirty="0" smtClean="0"/>
              <a:t>Violations? </a:t>
            </a:r>
            <a:endParaRPr lang="en-US" dirty="0" smtClean="0"/>
          </a:p>
          <a:p>
            <a:pPr lvl="1"/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0 on assignment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reported to department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multiple violations = failure in class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sz="2400" dirty="0" smtClean="0"/>
              <a:t>We use </a:t>
            </a:r>
            <a:r>
              <a:rPr lang="en-US" sz="2400" i="1" dirty="0" smtClean="0"/>
              <a:t>Piazza</a:t>
            </a:r>
          </a:p>
          <a:p>
            <a:pPr lvl="1"/>
            <a:r>
              <a:rPr lang="en-US" sz="2000" dirty="0" smtClean="0"/>
              <a:t>Read it every day</a:t>
            </a:r>
          </a:p>
          <a:p>
            <a:pPr lvl="1"/>
            <a:r>
              <a:rPr lang="en-US" sz="2000" dirty="0" smtClean="0"/>
              <a:t>Post not personal info </a:t>
            </a:r>
          </a:p>
          <a:p>
            <a:pPr lvl="1"/>
            <a:r>
              <a:rPr lang="en-US" sz="2000" dirty="0" smtClean="0"/>
              <a:t>Do not post multiple times the same question(s)</a:t>
            </a:r>
          </a:p>
          <a:p>
            <a:pPr lvl="1"/>
            <a:r>
              <a:rPr lang="en-US" sz="2000" dirty="0" smtClean="0"/>
              <a:t>We may ignore email (if the question should go to piazza)</a:t>
            </a:r>
          </a:p>
          <a:p>
            <a:endParaRPr lang="en-US" dirty="0"/>
          </a:p>
          <a:p>
            <a:r>
              <a:rPr lang="en-US" sz="2400" b="1" dirty="0" smtClean="0">
                <a:solidFill>
                  <a:schemeClr val="bg1"/>
                </a:solidFill>
              </a:rPr>
              <a:t>Due days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 7 </a:t>
            </a:r>
            <a:r>
              <a:rPr lang="en-US" dirty="0" smtClean="0">
                <a:solidFill>
                  <a:schemeClr val="bg1"/>
                </a:solidFill>
              </a:rPr>
              <a:t>days  MP0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26271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ECE391 Execution Environment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47800"/>
            <a:ext cx="9005888" cy="5167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Material Review</a:t>
            </a:r>
            <a:br>
              <a:rPr lang="en-US" smtClean="0"/>
            </a:br>
            <a:r>
              <a:rPr lang="en-US" sz="2400" smtClean="0"/>
              <a:t>(from previous classes)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CCCC00"/>
                </a:solidFill>
              </a:rPr>
              <a:t>Number Systems</a:t>
            </a:r>
            <a:endParaRPr 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8138"/>
            <a:ext cx="7772400" cy="4487862"/>
          </a:xfrm>
        </p:spPr>
        <p:txBody>
          <a:bodyPr/>
          <a:lstStyle/>
          <a:p>
            <a:r>
              <a:rPr lang="en-US" dirty="0" smtClean="0"/>
              <a:t>Base 10 representation (decimal) (0..9): </a:t>
            </a:r>
          </a:p>
          <a:p>
            <a:pPr lvl="1">
              <a:buFontTx/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 * 10</a:t>
            </a:r>
            <a:r>
              <a:rPr lang="en-US" sz="1800" baseline="30000" dirty="0" smtClean="0"/>
              <a:t>n</a:t>
            </a:r>
            <a:r>
              <a:rPr lang="en-US" sz="1800" dirty="0" smtClean="0"/>
              <a:t> + d</a:t>
            </a:r>
            <a:r>
              <a:rPr lang="en-US" sz="1800" baseline="-25000" dirty="0" smtClean="0"/>
              <a:t>n-1</a:t>
            </a:r>
            <a:r>
              <a:rPr lang="en-US" sz="1800" dirty="0" smtClean="0"/>
              <a:t>*10</a:t>
            </a:r>
            <a:r>
              <a:rPr lang="en-US" sz="1800" baseline="30000" dirty="0" smtClean="0"/>
              <a:t>n-1</a:t>
            </a:r>
            <a:r>
              <a:rPr lang="en-US" sz="1800" dirty="0" smtClean="0"/>
              <a:t> + ... + d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*10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d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*10</a:t>
            </a:r>
            <a:r>
              <a:rPr lang="en-US" sz="1800" baseline="30000" dirty="0" smtClean="0"/>
              <a:t>1</a:t>
            </a:r>
            <a:r>
              <a:rPr lang="en-US" sz="1800" dirty="0" smtClean="0"/>
              <a:t> + d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*10</a:t>
            </a:r>
            <a:r>
              <a:rPr lang="en-US" sz="1800" baseline="30000" dirty="0" smtClean="0"/>
              <a:t>0</a:t>
            </a:r>
            <a:endParaRPr lang="en-US" sz="1800" dirty="0" smtClean="0"/>
          </a:p>
          <a:p>
            <a:pPr lvl="1">
              <a:buFontTx/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Eg</a:t>
            </a:r>
            <a:r>
              <a:rPr lang="en-US" sz="1800" dirty="0" smtClean="0"/>
              <a:t>: 3045 = 3*10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+ 4*10</a:t>
            </a:r>
            <a:r>
              <a:rPr lang="en-US" sz="1800" baseline="30000" dirty="0" smtClean="0"/>
              <a:t>1</a:t>
            </a:r>
            <a:r>
              <a:rPr lang="en-US" sz="1800" dirty="0" smtClean="0"/>
              <a:t> + 5*10</a:t>
            </a:r>
            <a:r>
              <a:rPr lang="en-US" sz="1800" baseline="30000" dirty="0" smtClean="0"/>
              <a:t>0</a:t>
            </a:r>
            <a:r>
              <a:rPr lang="en-US" sz="1800" dirty="0" smtClean="0"/>
              <a:t> </a:t>
            </a:r>
          </a:p>
          <a:p>
            <a:pPr lvl="1">
              <a:buFontTx/>
              <a:buNone/>
            </a:pPr>
            <a:r>
              <a:rPr lang="en-US" sz="1800" dirty="0" smtClean="0"/>
              <a:t>         = 3000 + 40 + 5 = 3045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/>
              <a:t>Base 2 representation (binary) (0..1): </a:t>
            </a:r>
          </a:p>
          <a:p>
            <a:pPr lvl="1">
              <a:buFontTx/>
              <a:buNone/>
            </a:pPr>
            <a:r>
              <a:rPr lang="en-US" sz="1800" dirty="0" err="1" smtClean="0"/>
              <a:t>d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*2</a:t>
            </a:r>
            <a:r>
              <a:rPr lang="en-US" sz="1800" baseline="30000" dirty="0" smtClean="0"/>
              <a:t>n</a:t>
            </a:r>
            <a:r>
              <a:rPr lang="en-US" sz="1800" dirty="0" smtClean="0"/>
              <a:t> + d</a:t>
            </a:r>
            <a:r>
              <a:rPr lang="en-US" sz="1800" baseline="-25000" dirty="0" smtClean="0"/>
              <a:t>n-1</a:t>
            </a:r>
            <a:r>
              <a:rPr lang="en-US" sz="1800" dirty="0" smtClean="0"/>
              <a:t>*2</a:t>
            </a:r>
            <a:r>
              <a:rPr lang="en-US" sz="1800" baseline="30000" dirty="0" smtClean="0"/>
              <a:t>n-1</a:t>
            </a:r>
            <a:r>
              <a:rPr lang="en-US" sz="1800" dirty="0" smtClean="0"/>
              <a:t> + ... + d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*2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d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*2</a:t>
            </a:r>
            <a:r>
              <a:rPr lang="en-US" sz="1800" baseline="30000" dirty="0" smtClean="0"/>
              <a:t>1</a:t>
            </a:r>
            <a:r>
              <a:rPr lang="en-US" sz="1800" dirty="0" smtClean="0"/>
              <a:t> + d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*2</a:t>
            </a:r>
            <a:r>
              <a:rPr lang="en-US" sz="1800" baseline="30000" dirty="0" smtClean="0"/>
              <a:t>0</a:t>
            </a:r>
            <a:endParaRPr lang="en-US" sz="1800" dirty="0" smtClean="0"/>
          </a:p>
          <a:p>
            <a:pPr lvl="1">
              <a:buFontTx/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 101101 = 1*2</a:t>
            </a:r>
            <a:r>
              <a:rPr lang="en-US" sz="1800" baseline="30000" dirty="0" smtClean="0"/>
              <a:t>5</a:t>
            </a:r>
            <a:r>
              <a:rPr lang="en-US" sz="1800" dirty="0" smtClean="0"/>
              <a:t> + 1*2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+ 1*2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+ 1*2</a:t>
            </a:r>
            <a:r>
              <a:rPr lang="en-US" sz="1800" baseline="30000" dirty="0" smtClean="0"/>
              <a:t>0</a:t>
            </a:r>
            <a:r>
              <a:rPr lang="en-US" sz="1800" dirty="0" smtClean="0"/>
              <a:t> </a:t>
            </a:r>
          </a:p>
          <a:p>
            <a:pPr lvl="1">
              <a:buFontTx/>
              <a:buNone/>
            </a:pPr>
            <a:r>
              <a:rPr lang="en-US" sz="1800" dirty="0" smtClean="0"/>
              <a:t>       = 32 + 8 + 4 + 1= 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CCCC00"/>
                </a:solidFill>
              </a:rPr>
              <a:t>Number Systems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 16 representation (hex) (0..9,A..F):</a:t>
            </a:r>
          </a:p>
          <a:p>
            <a:pPr lvl="1">
              <a:buFontTx/>
              <a:buNone/>
            </a:pPr>
            <a:r>
              <a:rPr lang="en-US" sz="1800" dirty="0" err="1" smtClean="0"/>
              <a:t>d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 * 16</a:t>
            </a:r>
            <a:r>
              <a:rPr lang="en-US" sz="1800" baseline="30000" dirty="0" smtClean="0"/>
              <a:t>n</a:t>
            </a:r>
            <a:r>
              <a:rPr lang="en-US" sz="1800" dirty="0" smtClean="0"/>
              <a:t> + d</a:t>
            </a:r>
            <a:r>
              <a:rPr lang="en-US" sz="1800" baseline="-25000" dirty="0" smtClean="0"/>
              <a:t>n-1</a:t>
            </a:r>
            <a:r>
              <a:rPr lang="en-US" sz="1800" dirty="0" smtClean="0"/>
              <a:t>*16</a:t>
            </a:r>
            <a:r>
              <a:rPr lang="en-US" sz="1800" baseline="30000" dirty="0" smtClean="0"/>
              <a:t>n-1</a:t>
            </a:r>
            <a:r>
              <a:rPr lang="en-US" sz="1800" dirty="0" smtClean="0"/>
              <a:t> + ... + d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*16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d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*16</a:t>
            </a:r>
            <a:r>
              <a:rPr lang="en-US" sz="1800" baseline="30000" dirty="0" smtClean="0"/>
              <a:t>1</a:t>
            </a:r>
            <a:r>
              <a:rPr lang="en-US" sz="1800" dirty="0" smtClean="0"/>
              <a:t> + d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*16</a:t>
            </a:r>
            <a:r>
              <a:rPr lang="en-US" sz="1800" baseline="30000" dirty="0" smtClean="0"/>
              <a:t>0</a:t>
            </a:r>
            <a:endParaRPr lang="en-US" sz="1800" dirty="0" smtClean="0"/>
          </a:p>
          <a:p>
            <a:pPr lvl="1">
              <a:buFontTx/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., 3AF = 3*16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+ 10*16</a:t>
            </a:r>
            <a:r>
              <a:rPr lang="en-US" sz="1800" baseline="30000" dirty="0" smtClean="0"/>
              <a:t>1</a:t>
            </a:r>
            <a:r>
              <a:rPr lang="en-US" sz="1800" dirty="0" smtClean="0"/>
              <a:t> + 15*16</a:t>
            </a:r>
            <a:r>
              <a:rPr lang="en-US" sz="1800" baseline="30000" dirty="0" smtClean="0"/>
              <a:t>0</a:t>
            </a:r>
            <a:r>
              <a:rPr lang="en-US" sz="1800" dirty="0" smtClean="0"/>
              <a:t> = 3*256 + 10*16 + 15= 943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1325"/>
            <a:ext cx="7772400" cy="488950"/>
          </a:xfrm>
        </p:spPr>
        <p:txBody>
          <a:bodyPr/>
          <a:lstStyle/>
          <a:p>
            <a:r>
              <a:rPr lang="en-US" dirty="0" smtClean="0"/>
              <a:t>Your Instructors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524000"/>
            <a:ext cx="4343400" cy="2514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400" dirty="0" smtClean="0"/>
              <a:t>Zbigniew Kalbarczyk</a:t>
            </a:r>
          </a:p>
          <a:p>
            <a:pPr algn="ctr">
              <a:buFontTx/>
              <a:buNone/>
            </a:pPr>
            <a:r>
              <a:rPr lang="en-US" dirty="0" smtClean="0">
                <a:hlinkClick r:id="rId2"/>
              </a:rPr>
              <a:t>kalbarcz@illinois.edu</a:t>
            </a:r>
            <a:endParaRPr lang="en-US" dirty="0" smtClean="0"/>
          </a:p>
          <a:p>
            <a:pPr algn="ctr">
              <a:buFontTx/>
              <a:buNone/>
            </a:pPr>
            <a:r>
              <a:rPr lang="en-US" dirty="0" smtClean="0"/>
              <a:t>Phone: (217) 244-7110</a:t>
            </a:r>
          </a:p>
          <a:p>
            <a:pPr algn="ctr">
              <a:buFontTx/>
              <a:buNone/>
            </a:pPr>
            <a:r>
              <a:rPr lang="en-US" dirty="0" smtClean="0"/>
              <a:t>Office: 267</a:t>
            </a:r>
          </a:p>
          <a:p>
            <a:pPr algn="ctr">
              <a:buFontTx/>
              <a:buNone/>
            </a:pPr>
            <a:r>
              <a:rPr lang="en-US" dirty="0" smtClean="0"/>
              <a:t>	</a:t>
            </a:r>
            <a:r>
              <a:rPr lang="en-US" b="1" dirty="0" smtClean="0"/>
              <a:t>Office Hours:</a:t>
            </a:r>
            <a:r>
              <a:rPr lang="en-US" dirty="0" smtClean="0"/>
              <a:t> Wednesday 4:00pm - 5:30pm; in 267 CSL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8180" y="4114800"/>
            <a:ext cx="800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000">
                <a:solidFill>
                  <a:srgbClr val="33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800">
                <a:solidFill>
                  <a:srgbClr val="33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400">
                <a:solidFill>
                  <a:srgbClr val="3333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–"/>
              <a:defRPr sz="2000">
                <a:solidFill>
                  <a:srgbClr val="3333CC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000">
                <a:solidFill>
                  <a:srgbClr val="3333CC"/>
                </a:solidFill>
                <a:latin typeface="+mj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000">
                <a:solidFill>
                  <a:srgbClr val="3333CC"/>
                </a:solidFill>
                <a:latin typeface="+mj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000">
                <a:solidFill>
                  <a:srgbClr val="3333CC"/>
                </a:solidFill>
                <a:latin typeface="+mj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000">
                <a:solidFill>
                  <a:srgbClr val="3333CC"/>
                </a:solidFill>
                <a:latin typeface="+mj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Char char="•"/>
              <a:defRPr sz="2000">
                <a:solidFill>
                  <a:srgbClr val="3333CC"/>
                </a:solidFill>
                <a:latin typeface="+mj-lt"/>
              </a:defRPr>
            </a:lvl9pPr>
          </a:lstStyle>
          <a:p>
            <a:pPr algn="ctr">
              <a:buFontTx/>
              <a:buNone/>
            </a:pPr>
            <a:endParaRPr lang="en-US" b="0" kern="0" dirty="0" smtClean="0"/>
          </a:p>
          <a:p>
            <a:pPr algn="ctr">
              <a:buFontTx/>
              <a:buNone/>
            </a:pPr>
            <a:r>
              <a:rPr lang="en-US" b="0" kern="0" dirty="0" smtClean="0"/>
              <a:t>Coordinate Science Laboratory (CSL)</a:t>
            </a:r>
          </a:p>
          <a:p>
            <a:pPr algn="ctr">
              <a:buFontTx/>
              <a:buNone/>
            </a:pPr>
            <a:r>
              <a:rPr lang="en-US" b="0" kern="0" dirty="0" smtClean="0"/>
              <a:t>1308 W. Main, Urbana 61801</a:t>
            </a:r>
          </a:p>
          <a:p>
            <a:pPr>
              <a:buFontTx/>
              <a:buNone/>
            </a:pPr>
            <a:r>
              <a:rPr lang="en-US" b="0" kern="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CCCC00"/>
                </a:solidFill>
              </a:rPr>
              <a:t>Base Conversion</a:t>
            </a:r>
            <a:endParaRPr lang="en-US" smtClean="0">
              <a:solidFill>
                <a:srgbClr val="660033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pPr>
              <a:buFontTx/>
              <a:buNone/>
            </a:pPr>
            <a:r>
              <a:rPr lang="en-US" smtClean="0"/>
              <a:t> Example: Convert 45 to binary</a:t>
            </a:r>
          </a:p>
          <a:p>
            <a:pPr>
              <a:buFontTx/>
              <a:buNone/>
            </a:pPr>
            <a:endParaRPr lang="en-US" smtClean="0"/>
          </a:p>
          <a:p>
            <a:pPr lvl="1">
              <a:buFontTx/>
              <a:buNone/>
            </a:pPr>
            <a:r>
              <a:rPr lang="en-US" sz="1800" smtClean="0"/>
              <a:t>45 divides by 32 (2</a:t>
            </a:r>
            <a:r>
              <a:rPr lang="en-US" sz="1800" baseline="30000" smtClean="0"/>
              <a:t>5</a:t>
            </a:r>
            <a:r>
              <a:rPr lang="en-US" sz="1800" smtClean="0"/>
              <a:t>) once, leaves 13</a:t>
            </a:r>
          </a:p>
          <a:p>
            <a:pPr lvl="1">
              <a:buFontTx/>
              <a:buNone/>
            </a:pPr>
            <a:r>
              <a:rPr lang="en-US" sz="1800" smtClean="0"/>
              <a:t>13 divides by 8 (2</a:t>
            </a:r>
            <a:r>
              <a:rPr lang="en-US" sz="1800" baseline="30000" smtClean="0"/>
              <a:t>3</a:t>
            </a:r>
            <a:r>
              <a:rPr lang="en-US" sz="1800" smtClean="0"/>
              <a:t>) once, leaves 5</a:t>
            </a:r>
          </a:p>
          <a:p>
            <a:pPr lvl="1">
              <a:buFontTx/>
              <a:buNone/>
            </a:pPr>
            <a:r>
              <a:rPr lang="en-US" sz="1800" smtClean="0"/>
              <a:t>5 divides by 4 (2</a:t>
            </a:r>
            <a:r>
              <a:rPr lang="en-US" sz="1800" baseline="30000" smtClean="0"/>
              <a:t>2</a:t>
            </a:r>
            <a:r>
              <a:rPr lang="en-US" sz="1800" smtClean="0"/>
              <a:t>) once, leaves 1</a:t>
            </a:r>
          </a:p>
          <a:p>
            <a:pPr lvl="1">
              <a:buFontTx/>
              <a:buNone/>
            </a:pPr>
            <a:r>
              <a:rPr lang="en-US" sz="1800" smtClean="0"/>
              <a:t>1 divides by 1 (2</a:t>
            </a:r>
            <a:r>
              <a:rPr lang="en-US" sz="1800" baseline="30000" smtClean="0"/>
              <a:t>0</a:t>
            </a:r>
            <a:r>
              <a:rPr lang="en-US" sz="1800" smtClean="0"/>
              <a:t>) once, leaves nothing [done]</a:t>
            </a:r>
          </a:p>
          <a:p>
            <a:pPr lvl="1">
              <a:buFontTx/>
              <a:buNone/>
            </a:pPr>
            <a:r>
              <a:rPr lang="en-US" sz="1800" smtClean="0"/>
              <a:t>Thus: 45 (base 10) == 101101 (base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CCCC00"/>
                </a:solidFill>
              </a:rPr>
              <a:t>Signed &amp; Unsigned Numbers</a:t>
            </a:r>
            <a:endParaRPr lang="en-US" smtClean="0">
              <a:solidFill>
                <a:srgbClr val="660033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need a way to represent negative numbers </a:t>
            </a:r>
          </a:p>
          <a:p>
            <a:r>
              <a:rPr lang="en-US" smtClean="0"/>
              <a:t>Simple idea: Use the first bit as a sign bit!  </a:t>
            </a:r>
          </a:p>
          <a:p>
            <a:pPr lvl="1"/>
            <a:r>
              <a:rPr lang="en-US" sz="1800" smtClean="0"/>
              <a:t>s = 0: positive (+) </a:t>
            </a:r>
          </a:p>
          <a:p>
            <a:pPr lvl="1"/>
            <a:r>
              <a:rPr lang="en-US" sz="1800" smtClean="0"/>
              <a:t>s = 1: negative (-)</a:t>
            </a:r>
          </a:p>
          <a:p>
            <a:r>
              <a:rPr lang="en-US" i="1" smtClean="0"/>
              <a:t>Problem: </a:t>
            </a:r>
            <a:r>
              <a:rPr lang="en-US" smtClean="0"/>
              <a:t>There are TWO zeros 1...0 and 0...0</a:t>
            </a:r>
          </a:p>
          <a:p>
            <a:pPr lvl="1"/>
            <a:r>
              <a:rPr lang="en-US" sz="1800" smtClean="0"/>
              <a:t>Difficult to process negative numbers (special case)</a:t>
            </a:r>
          </a:p>
          <a:p>
            <a:pPr lvl="1"/>
            <a:r>
              <a:rPr lang="en-US" sz="1800" smtClean="0"/>
              <a:t>There is a better way to handle negative numbers!</a:t>
            </a:r>
          </a:p>
          <a:p>
            <a:r>
              <a:rPr lang="en-US" smtClean="0"/>
              <a:t>Solution: Use </a:t>
            </a:r>
            <a:r>
              <a:rPr lang="en-US" smtClean="0">
                <a:solidFill>
                  <a:srgbClr val="CCCC00"/>
                </a:solidFill>
              </a:rPr>
              <a:t>Two's complement</a:t>
            </a:r>
          </a:p>
          <a:p>
            <a:r>
              <a:rPr lang="en-US" smtClean="0"/>
              <a:t>Numeric Formula: </a:t>
            </a:r>
          </a:p>
          <a:p>
            <a:pPr algn="ctr">
              <a:buFontTx/>
              <a:buNone/>
            </a:pPr>
            <a:r>
              <a:rPr lang="en-US" smtClean="0"/>
              <a:t>-d</a:t>
            </a:r>
            <a:r>
              <a:rPr lang="en-US" baseline="-25000" smtClean="0"/>
              <a:t>n</a:t>
            </a:r>
            <a:r>
              <a:rPr lang="en-US" smtClean="0"/>
              <a:t>*2</a:t>
            </a:r>
            <a:r>
              <a:rPr lang="en-US" baseline="30000" smtClean="0"/>
              <a:t>n</a:t>
            </a:r>
            <a:r>
              <a:rPr lang="en-US" smtClean="0"/>
              <a:t> + d</a:t>
            </a:r>
            <a:r>
              <a:rPr lang="en-US" baseline="-25000" smtClean="0"/>
              <a:t>n-1</a:t>
            </a:r>
            <a:r>
              <a:rPr lang="en-US" smtClean="0"/>
              <a:t>*2</a:t>
            </a:r>
            <a:r>
              <a:rPr lang="en-US" baseline="30000" smtClean="0"/>
              <a:t>n-1</a:t>
            </a:r>
            <a:r>
              <a:rPr lang="en-US" smtClean="0"/>
              <a:t> + ... + d</a:t>
            </a:r>
            <a:r>
              <a:rPr lang="en-US" baseline="-25000" smtClean="0"/>
              <a:t>2</a:t>
            </a:r>
            <a:r>
              <a:rPr lang="en-US" smtClean="0"/>
              <a:t>*2</a:t>
            </a:r>
            <a:r>
              <a:rPr lang="en-US" baseline="30000" smtClean="0"/>
              <a:t>2</a:t>
            </a:r>
            <a:r>
              <a:rPr lang="en-US" smtClean="0"/>
              <a:t> + d</a:t>
            </a:r>
            <a:r>
              <a:rPr lang="en-US" baseline="-25000" smtClean="0"/>
              <a:t>1</a:t>
            </a:r>
            <a:r>
              <a:rPr lang="en-US" smtClean="0"/>
              <a:t>*2</a:t>
            </a:r>
            <a:r>
              <a:rPr lang="en-US" baseline="30000" smtClean="0"/>
              <a:t>1</a:t>
            </a:r>
            <a:r>
              <a:rPr lang="en-US" smtClean="0"/>
              <a:t> + d</a:t>
            </a:r>
            <a:r>
              <a:rPr lang="en-US" baseline="-25000" smtClean="0"/>
              <a:t>0</a:t>
            </a:r>
            <a:r>
              <a:rPr lang="en-US" smtClean="0"/>
              <a:t>*2</a:t>
            </a:r>
            <a:r>
              <a:rPr lang="en-US" baseline="30000" smtClean="0"/>
              <a:t>0</a:t>
            </a:r>
            <a:endParaRPr lang="en-US" smtClean="0"/>
          </a:p>
          <a:p>
            <a:r>
              <a:rPr lang="en-US" smtClean="0"/>
              <a:t>Notice the negative sign in front of d</a:t>
            </a:r>
            <a:r>
              <a:rPr lang="en-US" baseline="-25000" smtClean="0"/>
              <a:t>n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CCCC00"/>
                </a:solidFill>
              </a:rPr>
              <a:t>Signed &amp; Unsigned Numbers (cont.)</a:t>
            </a:r>
            <a:endParaRPr lang="en-US" smtClean="0">
              <a:solidFill>
                <a:srgbClr val="660033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 subtract A-B, perform A+(-B).</a:t>
            </a:r>
          </a:p>
          <a:p>
            <a:pPr lvl="1"/>
            <a:r>
              <a:rPr lang="en-US" sz="1800" smtClean="0"/>
              <a:t>the addition operator works for negative numbers</a:t>
            </a:r>
          </a:p>
          <a:p>
            <a:pPr lvl="1"/>
            <a:r>
              <a:rPr lang="en-US" sz="1800" smtClean="0"/>
              <a:t>first bit still </a:t>
            </a:r>
            <a:r>
              <a:rPr lang="en-US" sz="1800" i="1" smtClean="0"/>
              <a:t>represents</a:t>
            </a:r>
            <a:r>
              <a:rPr lang="en-US" sz="1800" smtClean="0"/>
              <a:t> the sign of the number.</a:t>
            </a:r>
          </a:p>
          <a:p>
            <a:pPr lvl="2"/>
            <a:r>
              <a:rPr lang="en-US" sz="1800" smtClean="0"/>
              <a:t>s=0: positive (+) </a:t>
            </a:r>
          </a:p>
          <a:p>
            <a:pPr lvl="2"/>
            <a:r>
              <a:rPr lang="en-US" sz="1800" smtClean="0"/>
              <a:t>s=1: negative (-)</a:t>
            </a:r>
          </a:p>
          <a:p>
            <a:pPr lvl="2"/>
            <a:endParaRPr lang="en-US" sz="1800" smtClean="0"/>
          </a:p>
          <a:p>
            <a:r>
              <a:rPr lang="en-US" smtClean="0"/>
              <a:t>Three methods to compute a negative number (n) (choose one method)</a:t>
            </a:r>
          </a:p>
          <a:p>
            <a:pPr lvl="1"/>
            <a:r>
              <a:rPr lang="en-US" sz="1800" smtClean="0"/>
              <a:t>Inverting bits then add 1</a:t>
            </a:r>
          </a:p>
          <a:p>
            <a:pPr lvl="1"/>
            <a:r>
              <a:rPr lang="en-US" sz="1800" smtClean="0"/>
              <a:t>Take largest number (all ones), subtract n, add 1</a:t>
            </a:r>
          </a:p>
          <a:p>
            <a:pPr lvl="1"/>
            <a:r>
              <a:rPr lang="en-US" sz="1800" smtClean="0"/>
              <a:t>Scan n from right to left,  copy zeros, copy 1st one, invert 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From Previous Classes </a:t>
            </a:r>
            <a:br>
              <a:rPr lang="en-US" smtClean="0"/>
            </a:br>
            <a:r>
              <a:rPr lang="en-US" smtClean="0">
                <a:solidFill>
                  <a:srgbClr val="CCCC00"/>
                </a:solidFill>
              </a:rPr>
              <a:t>Signed &amp; Unsigned Numbers - examples</a:t>
            </a:r>
            <a:endParaRPr lang="en-US" smtClean="0">
              <a:solidFill>
                <a:srgbClr val="660033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1800" smtClean="0"/>
              <a:t>Examples (8-bit):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smtClean="0"/>
              <a:t>-1 = 1111,1111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smtClean="0"/>
              <a:t>-2 = 1111,1110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smtClean="0"/>
              <a:t>-128 = 1000,0000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smtClean="0"/>
              <a:t>+1 = 0000,0001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smtClean="0"/>
              <a:t>+127 = 0111,1111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smtClean="0"/>
              <a:t>+128 =</a:t>
            </a:r>
            <a:r>
              <a:rPr lang="en-US" sz="1600" smtClean="0">
                <a:solidFill>
                  <a:srgbClr val="CCCC00"/>
                </a:solidFill>
              </a:rPr>
              <a:t> Invalid</a:t>
            </a: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800" smtClean="0"/>
              <a:t>Examples: (16-bit)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smtClean="0"/>
              <a:t>-1 = 1111,1111,1111,1111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smtClean="0"/>
              <a:t>-2 = 1111,1111,1111,1110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smtClean="0"/>
              <a:t>-32,768 = 1000,0000,0000,0000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 and Zero Extension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Consider the value 64 </a:t>
            </a:r>
          </a:p>
          <a:p>
            <a:pPr lvl="1"/>
            <a:r>
              <a:rPr lang="en-US" sz="1800" smtClean="0"/>
              <a:t>the 8-bit representation is 		40h</a:t>
            </a:r>
          </a:p>
          <a:p>
            <a:pPr lvl="1"/>
            <a:r>
              <a:rPr lang="en-US" sz="1800" smtClean="0"/>
              <a:t>the 16-bit equivalent is		0040h	          </a:t>
            </a:r>
          </a:p>
          <a:p>
            <a:r>
              <a:rPr lang="en-US" smtClean="0"/>
              <a:t>Consider the value -64 </a:t>
            </a:r>
          </a:p>
          <a:p>
            <a:pPr lvl="1"/>
            <a:r>
              <a:rPr lang="en-US" sz="1800" smtClean="0"/>
              <a:t>the 8-bit two’s complement is 	C0h</a:t>
            </a:r>
          </a:p>
          <a:p>
            <a:pPr lvl="1"/>
            <a:r>
              <a:rPr lang="en-US" sz="1800" smtClean="0"/>
              <a:t>the 16-bit equivalent is		FFC0h</a:t>
            </a:r>
          </a:p>
          <a:p>
            <a:r>
              <a:rPr lang="en-US" smtClean="0"/>
              <a:t>The rule: to sign extend a value from some number of bits to  a greater  number of bits - </a:t>
            </a:r>
            <a:r>
              <a:rPr lang="en-US" smtClean="0">
                <a:solidFill>
                  <a:srgbClr val="CCCC00"/>
                </a:solidFill>
              </a:rPr>
              <a:t>copy the sign bit into all the additional bits in the new format</a:t>
            </a:r>
            <a:endParaRPr lang="en-US" smtClean="0"/>
          </a:p>
          <a:p>
            <a:r>
              <a:rPr lang="en-US" u="sng" smtClean="0"/>
              <a:t>Remember</a:t>
            </a:r>
            <a:r>
              <a:rPr lang="en-US" smtClean="0"/>
              <a:t> - </a:t>
            </a:r>
            <a:r>
              <a:rPr lang="en-US" smtClean="0">
                <a:solidFill>
                  <a:srgbClr val="CCCC00"/>
                </a:solidFill>
              </a:rPr>
              <a:t>you must not sign extend unsigned values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 Contraction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Given an n-bit number, you cannot always convert it into an m-bit number if m &lt; n</a:t>
            </a:r>
          </a:p>
          <a:p>
            <a:r>
              <a:rPr lang="en-US" smtClean="0"/>
              <a:t>Consider the value -448</a:t>
            </a:r>
          </a:p>
          <a:p>
            <a:pPr lvl="1"/>
            <a:r>
              <a:rPr lang="en-US" sz="1800" smtClean="0"/>
              <a:t>the 16-bit representation is	    FE40h</a:t>
            </a:r>
          </a:p>
          <a:p>
            <a:pPr lvl="1"/>
            <a:r>
              <a:rPr lang="en-US" sz="1800" smtClean="0"/>
              <a:t>the magnitude of this number is too great to fit into 8-bit value</a:t>
            </a:r>
          </a:p>
          <a:p>
            <a:pPr lvl="2"/>
            <a:r>
              <a:rPr lang="en-US" sz="1800" smtClean="0"/>
              <a:t>you cannot convert it to eight bits</a:t>
            </a:r>
          </a:p>
          <a:p>
            <a:pPr lvl="2"/>
            <a:r>
              <a:rPr lang="en-US" sz="1800" smtClean="0"/>
              <a:t>this is an example of  an overflow condition that occurs upon conversion</a:t>
            </a:r>
          </a:p>
          <a:p>
            <a:r>
              <a:rPr lang="en-US" smtClean="0"/>
              <a:t>To properly sign contract one  value to another the bits that you wish to remove must all contain either zero or FFh</a:t>
            </a:r>
          </a:p>
          <a:p>
            <a:pPr lvl="1">
              <a:buFontTx/>
              <a:buNone/>
            </a:pPr>
            <a:r>
              <a:rPr lang="en-US" sz="1800" smtClean="0"/>
              <a:t>e.g., FF80h  </a:t>
            </a:r>
            <a:r>
              <a:rPr lang="en-US" sz="1800" i="1" smtClean="0"/>
              <a:t>can be signed contracted to</a:t>
            </a:r>
            <a:r>
              <a:rPr lang="en-US" sz="1800" smtClean="0"/>
              <a:t> 	80h</a:t>
            </a:r>
          </a:p>
          <a:p>
            <a:pPr lvl="1">
              <a:buFontTx/>
              <a:buNone/>
            </a:pPr>
            <a:r>
              <a:rPr lang="en-US" sz="1800" smtClean="0"/>
              <a:t>         0100h cannot be sign contracted to 8-bit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Your TAs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572000"/>
          </a:xfrm>
        </p:spPr>
        <p:txBody>
          <a:bodyPr/>
          <a:lstStyle/>
          <a:p>
            <a:r>
              <a:rPr lang="en-US" sz="2400" dirty="0"/>
              <a:t>Eric Badger </a:t>
            </a:r>
            <a:r>
              <a:rPr lang="en-US" sz="2400" dirty="0" smtClean="0"/>
              <a:t>	(</a:t>
            </a:r>
            <a:r>
              <a:rPr lang="en-US" sz="2400" dirty="0"/>
              <a:t>badger1@illinois.edu) </a:t>
            </a:r>
            <a:endParaRPr lang="en-US" sz="2400" dirty="0" smtClean="0"/>
          </a:p>
          <a:p>
            <a:r>
              <a:rPr lang="en-US" sz="2400" dirty="0" smtClean="0"/>
              <a:t>Puskar </a:t>
            </a:r>
            <a:r>
              <a:rPr lang="en-US" sz="2400" dirty="0"/>
              <a:t>Naha </a:t>
            </a:r>
            <a:r>
              <a:rPr lang="en-US" sz="2400" dirty="0" smtClean="0"/>
              <a:t>	(</a:t>
            </a:r>
            <a:r>
              <a:rPr lang="en-US" sz="2400" dirty="0"/>
              <a:t>pnaha2@illinois.edu) </a:t>
            </a:r>
            <a:endParaRPr lang="en-US" sz="2400" dirty="0" smtClean="0"/>
          </a:p>
          <a:p>
            <a:r>
              <a:rPr lang="en-US" sz="2400" dirty="0" smtClean="0"/>
              <a:t>James </a:t>
            </a:r>
            <a:r>
              <a:rPr lang="en-US" sz="2400" dirty="0" err="1" smtClean="0"/>
              <a:t>Szczypta</a:t>
            </a:r>
            <a:r>
              <a:rPr lang="en-US" sz="2400" dirty="0" smtClean="0"/>
              <a:t> 	(jszczyp2@illinois.edu)</a:t>
            </a:r>
            <a:endParaRPr lang="en-US" sz="2400" dirty="0" smtClean="0">
              <a:latin typeface="Arial Narrow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Location: 238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Everitt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Lab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Lab Assistants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Eric </a:t>
            </a:r>
            <a:r>
              <a:rPr lang="en-US" sz="2400" dirty="0" smtClean="0"/>
              <a:t>Clark  		</a:t>
            </a:r>
            <a:r>
              <a:rPr lang="en-US" dirty="0" smtClean="0"/>
              <a:t>(ejclark2@illinois.edu)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Ganesa</a:t>
            </a:r>
            <a:r>
              <a:rPr lang="en-US" sz="2400" dirty="0" smtClean="0"/>
              <a:t> 		</a:t>
            </a:r>
            <a:r>
              <a:rPr lang="en-US" dirty="0" smtClean="0"/>
              <a:t>(hganesa2@illinois.edu)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Neelabh Gupta 		</a:t>
            </a:r>
            <a:r>
              <a:rPr lang="en-US" dirty="0" smtClean="0"/>
              <a:t>(nsgupta2@illinois.edu)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John </a:t>
            </a:r>
            <a:r>
              <a:rPr lang="en-US" sz="2400" dirty="0" err="1" smtClean="0"/>
              <a:t>Habegger</a:t>
            </a:r>
            <a:r>
              <a:rPr lang="en-US" sz="2400" dirty="0" smtClean="0"/>
              <a:t> 		</a:t>
            </a:r>
            <a:r>
              <a:rPr lang="en-US" dirty="0" smtClean="0"/>
              <a:t>(jhabegg2@illinois.edu)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err="1" smtClean="0"/>
              <a:t>Devesh</a:t>
            </a:r>
            <a:r>
              <a:rPr lang="en-US" sz="2400" dirty="0" smtClean="0"/>
              <a:t> Jhunjhunwala 	</a:t>
            </a:r>
            <a:r>
              <a:rPr lang="en-US" dirty="0" smtClean="0"/>
              <a:t>(jhunjhu2@illinois.edu)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Mika Latimer 		</a:t>
            </a:r>
            <a:r>
              <a:rPr lang="en-US" dirty="0" smtClean="0"/>
              <a:t>(mlatime2@illinois.edu)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Liana Nicklaus 		</a:t>
            </a:r>
            <a:r>
              <a:rPr lang="en-US" dirty="0" smtClean="0"/>
              <a:t>(nicklau1@illinois.edu)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Li Ma 			</a:t>
            </a:r>
            <a:r>
              <a:rPr lang="en-US" dirty="0" smtClean="0"/>
              <a:t>(lima6@illinois.edu)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Sam Sharps  		</a:t>
            </a:r>
            <a:r>
              <a:rPr lang="en-US" dirty="0" smtClean="0"/>
              <a:t>(sharps2@illinois.edu)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Matt Tomei  		</a:t>
            </a:r>
            <a:r>
              <a:rPr lang="en-US" dirty="0" smtClean="0"/>
              <a:t>(tomei2@illinois.edu)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/>
              <a:t>Ganesa</a:t>
            </a:r>
            <a:r>
              <a:rPr lang="en-US" sz="2400" dirty="0"/>
              <a:t> (hganesa2@illinois.edu) 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Neelabh </a:t>
            </a:r>
            <a:r>
              <a:rPr lang="en-US" sz="2400" dirty="0"/>
              <a:t>Gupta (nsgupta2@illinois.edu)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Rajiv Nair (rsnair2@illinois.edu) 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Sam </a:t>
            </a:r>
            <a:r>
              <a:rPr lang="en-US" sz="2400" dirty="0"/>
              <a:t>Sharps (sharps2@illinois.edu)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Matthew </a:t>
            </a:r>
            <a:r>
              <a:rPr lang="en-US" sz="2400" dirty="0" err="1"/>
              <a:t>Tomei</a:t>
            </a:r>
            <a:r>
              <a:rPr lang="en-US" sz="2400" dirty="0"/>
              <a:t> (tomei2@illinois.edu) 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Yi </a:t>
            </a:r>
            <a:r>
              <a:rPr lang="en-US" sz="2400" dirty="0"/>
              <a:t>Zhou (yizhou4@illinois.edu)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1325"/>
            <a:ext cx="7772400" cy="488950"/>
          </a:xfrm>
        </p:spPr>
        <p:txBody>
          <a:bodyPr/>
          <a:lstStyle/>
          <a:p>
            <a:r>
              <a:rPr lang="en-US" dirty="0" smtClean="0"/>
              <a:t>ECE391 Web Site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http://courses.ece.uiuc.edu/ece391/</a:t>
            </a:r>
          </a:p>
          <a:p>
            <a:pPr lvl="1"/>
            <a:r>
              <a:rPr lang="en-US" sz="2000" dirty="0" smtClean="0"/>
              <a:t>Everything you need to know about ECE391</a:t>
            </a:r>
          </a:p>
          <a:p>
            <a:endParaRPr lang="en-US" sz="2400" dirty="0" smtClean="0"/>
          </a:p>
          <a:p>
            <a:r>
              <a:rPr lang="en-US" sz="2400" dirty="0" smtClean="0"/>
              <a:t>ECE391 LAB</a:t>
            </a:r>
          </a:p>
          <a:p>
            <a:pPr lvl="1"/>
            <a:r>
              <a:rPr lang="en-US" sz="2000" dirty="0" smtClean="0"/>
              <a:t>Location: 238 </a:t>
            </a:r>
            <a:r>
              <a:rPr lang="en-US" sz="2000" dirty="0" err="1" smtClean="0"/>
              <a:t>Everitt</a:t>
            </a:r>
            <a:r>
              <a:rPr lang="en-US" sz="2000" dirty="0" smtClean="0"/>
              <a:t> Lab</a:t>
            </a:r>
          </a:p>
          <a:p>
            <a:pPr lvl="1"/>
            <a:r>
              <a:rPr lang="en-US" sz="2000" dirty="0" smtClean="0"/>
              <a:t>Hours: 24 Hour Access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1325"/>
            <a:ext cx="7772400" cy="488950"/>
          </a:xfrm>
        </p:spPr>
        <p:txBody>
          <a:bodyPr/>
          <a:lstStyle/>
          <a:p>
            <a:r>
              <a:rPr lang="en-US" smtClean="0"/>
              <a:t>Course Goals</a:t>
            </a:r>
          </a:p>
        </p:txBody>
      </p:sp>
      <p:graphicFrame>
        <p:nvGraphicFramePr>
          <p:cNvPr id="533557" name="Group 53"/>
          <p:cNvGraphicFramePr>
            <a:graphicFrameLocks noGrp="1"/>
          </p:cNvGraphicFramePr>
          <p:nvPr>
            <p:ph type="tbl" idx="1"/>
          </p:nvPr>
        </p:nvGraphicFramePr>
        <p:xfrm>
          <a:off x="685800" y="1905000"/>
          <a:ext cx="7772400" cy="204216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ECE290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ECE391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ECE411 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0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Binary numbers 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digital logic, 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state machines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Machine-level operations, system software, virtualization of resources, interrupts, data movement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Computer Organization and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685800" y="4572000"/>
            <a:ext cx="7772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0">
                <a:solidFill>
                  <a:srgbClr val="3333CC"/>
                </a:solidFill>
                <a:latin typeface="Arial" charset="0"/>
              </a:rPr>
              <a:t>ECE391 bridges the gap between your logic classes and computer organization and design courses through system-level programming of a real (x86)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 - Knowledge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4572000"/>
          </a:xfrm>
        </p:spPr>
        <p:txBody>
          <a:bodyPr/>
          <a:lstStyle/>
          <a:p>
            <a:r>
              <a:rPr lang="en-US" sz="2400" dirty="0" smtClean="0"/>
              <a:t>Understand the hardware-software interface in detail</a:t>
            </a:r>
          </a:p>
          <a:p>
            <a:r>
              <a:rPr lang="en-US" sz="2400" dirty="0" smtClean="0"/>
              <a:t>Understand how one abstracts physical resources </a:t>
            </a:r>
            <a:br>
              <a:rPr lang="en-US" sz="2400" dirty="0" smtClean="0"/>
            </a:br>
            <a:r>
              <a:rPr lang="en-US" sz="2400" dirty="0" smtClean="0"/>
              <a:t>in software (i.e., OS)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chemeClr val="bg1"/>
                </a:solidFill>
              </a:rPr>
              <a:t>Why operating systems?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epitome of all software: ideas tried in software have been tried in operating systems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increasing abstraction level of embedded systems</a:t>
            </a:r>
          </a:p>
          <a:p>
            <a:pPr lvl="2"/>
            <a:r>
              <a:rPr lang="en-US" sz="1800" dirty="0" smtClean="0">
                <a:solidFill>
                  <a:schemeClr val="bg1"/>
                </a:solidFill>
              </a:rPr>
              <a:t>many systems now include compilers and OS-style support</a:t>
            </a:r>
          </a:p>
          <a:p>
            <a:pPr lvl="2"/>
            <a:r>
              <a:rPr lang="en-US" sz="1800" dirty="0" smtClean="0">
                <a:solidFill>
                  <a:schemeClr val="bg1"/>
                </a:solidFill>
              </a:rPr>
              <a:t>e.g., OS services part of packages produced by ASIC companies in future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 - Skills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572000"/>
          </a:xfrm>
        </p:spPr>
        <p:txBody>
          <a:bodyPr/>
          <a:lstStyle/>
          <a:p>
            <a:r>
              <a:rPr lang="en-US" sz="2400" dirty="0" smtClean="0"/>
              <a:t>Tools: learn to use them! </a:t>
            </a:r>
          </a:p>
          <a:p>
            <a:pPr lvl="1"/>
            <a:r>
              <a:rPr lang="en-US" sz="2000" dirty="0" smtClean="0"/>
              <a:t>source control, compiler, dependency management (make files), debugger</a:t>
            </a:r>
          </a:p>
          <a:p>
            <a:r>
              <a:rPr lang="en-US" sz="2400" dirty="0" smtClean="0"/>
              <a:t>Team-based development and testing</a:t>
            </a:r>
          </a:p>
          <a:p>
            <a:pPr lvl="1"/>
            <a:r>
              <a:rPr lang="en-US" sz="2000" dirty="0" smtClean="0"/>
              <a:t>big team-based projects (think about your team)</a:t>
            </a:r>
          </a:p>
          <a:p>
            <a:pPr lvl="1"/>
            <a:r>
              <a:rPr lang="en-US" sz="2000" dirty="0" smtClean="0"/>
              <a:t>learn to communicate, leverage individual strengths, design workable interfaces for development and test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939800" y="1771650"/>
            <a:ext cx="1775551" cy="461665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</a:rPr>
              <a:t>(6) </a:t>
            </a:r>
            <a:r>
              <a:rPr lang="en-US" sz="1200" b="1" dirty="0">
                <a:solidFill>
                  <a:schemeClr val="bg1"/>
                </a:solidFill>
                <a:latin typeface="Times New Roman" pitchFamily="18" charset="0"/>
              </a:rPr>
              <a:t>user-level interrupts,</a:t>
            </a:r>
          </a:p>
          <a:p>
            <a:pPr marL="342900" indent="-342900"/>
            <a:r>
              <a:rPr lang="en-US" sz="1200" b="1" dirty="0">
                <a:solidFill>
                  <a:schemeClr val="bg1"/>
                </a:solidFill>
                <a:latin typeface="Times New Roman" pitchFamily="18" charset="0"/>
              </a:rPr>
              <a:t>or signals (~1 week)</a:t>
            </a:r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2362200" y="3886199"/>
            <a:ext cx="1782233" cy="277416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1200" b="1">
                <a:solidFill>
                  <a:schemeClr val="bg1"/>
                </a:solidFill>
                <a:latin typeface="Times New Roman" pitchFamily="18" charset="0"/>
              </a:rPr>
              <a:t>(7) filesystems (~1 week)</a:t>
            </a:r>
          </a:p>
        </p:txBody>
      </p: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2175933" y="3486150"/>
            <a:ext cx="6587067" cy="2914650"/>
            <a:chOff x="872" y="2592"/>
            <a:chExt cx="3112" cy="2448"/>
          </a:xfrm>
          <a:noFill/>
        </p:grpSpPr>
        <p:sp>
          <p:nvSpPr>
            <p:cNvPr id="93299" name="Line 115"/>
            <p:cNvSpPr>
              <a:spLocks noChangeShapeType="1"/>
            </p:cNvSpPr>
            <p:nvPr/>
          </p:nvSpPr>
          <p:spPr bwMode="auto">
            <a:xfrm flipV="1">
              <a:off x="2736" y="2592"/>
              <a:ext cx="0" cy="1056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203" name="Text Box 19"/>
            <p:cNvSpPr txBox="1">
              <a:spLocks noChangeArrowheads="1"/>
            </p:cNvSpPr>
            <p:nvPr/>
          </p:nvSpPr>
          <p:spPr bwMode="auto">
            <a:xfrm>
              <a:off x="872" y="4150"/>
              <a:ext cx="988" cy="698"/>
            </a:xfrm>
            <a:prstGeom prst="rect">
              <a:avLst/>
            </a:prstGeom>
            <a:grpFill/>
            <a:ln w="38100" cmpd="dbl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(2) interactions between s/w </a:t>
              </a:r>
            </a:p>
            <a:p>
              <a:pPr marL="342900" indent="-342900"/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&amp; h/w, particularly how one</a:t>
              </a:r>
            </a:p>
            <a:p>
              <a:pPr marL="342900" indent="-342900"/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deals with the </a:t>
              </a:r>
              <a:r>
                <a:rPr lang="en-US" sz="1200" b="1" dirty="0" err="1">
                  <a:solidFill>
                    <a:schemeClr val="bg1"/>
                  </a:solidFill>
                  <a:latin typeface="Times New Roman" pitchFamily="18" charset="0"/>
                </a:rPr>
                <a:t>asynch</a:t>
              </a: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. nature</a:t>
              </a:r>
            </a:p>
            <a:p>
              <a:pPr marL="342900" indent="-342900"/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of interactions </a:t>
              </a:r>
              <a:r>
                <a:rPr lang="en-US" sz="1200" b="1" dirty="0" smtClean="0">
                  <a:solidFill>
                    <a:schemeClr val="bg1"/>
                  </a:solidFill>
                  <a:latin typeface="Times New Roman" pitchFamily="18" charset="0"/>
                </a:rPr>
                <a:t>(~4.5 </a:t>
              </a: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weeks)</a:t>
              </a:r>
            </a:p>
          </p:txBody>
        </p: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3504" y="3888"/>
              <a:ext cx="252" cy="288"/>
              <a:chOff x="2976" y="4368"/>
              <a:chExt cx="336" cy="384"/>
            </a:xfrm>
            <a:grpFill/>
          </p:grpSpPr>
          <p:sp>
            <p:nvSpPr>
              <p:cNvPr id="93216" name="Oval 32"/>
              <p:cNvSpPr>
                <a:spLocks noChangeArrowheads="1"/>
              </p:cNvSpPr>
              <p:nvPr/>
            </p:nvSpPr>
            <p:spPr bwMode="auto">
              <a:xfrm>
                <a:off x="2976" y="4656"/>
                <a:ext cx="336" cy="96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14" name="Rectangle 30"/>
              <p:cNvSpPr>
                <a:spLocks noChangeArrowheads="1"/>
              </p:cNvSpPr>
              <p:nvPr/>
            </p:nvSpPr>
            <p:spPr bwMode="auto">
              <a:xfrm>
                <a:off x="2976" y="4416"/>
                <a:ext cx="336" cy="28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15" name="Oval 31"/>
              <p:cNvSpPr>
                <a:spLocks noChangeArrowheads="1"/>
              </p:cNvSpPr>
              <p:nvPr/>
            </p:nvSpPr>
            <p:spPr bwMode="auto">
              <a:xfrm>
                <a:off x="2976" y="4368"/>
                <a:ext cx="336" cy="96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17" name="Line 33"/>
              <p:cNvSpPr>
                <a:spLocks noChangeShapeType="1"/>
              </p:cNvSpPr>
              <p:nvPr/>
            </p:nvSpPr>
            <p:spPr bwMode="auto">
              <a:xfrm>
                <a:off x="2976" y="4416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18" name="Line 34"/>
              <p:cNvSpPr>
                <a:spLocks noChangeShapeType="1"/>
              </p:cNvSpPr>
              <p:nvPr/>
            </p:nvSpPr>
            <p:spPr bwMode="auto">
              <a:xfrm>
                <a:off x="3312" y="4416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2091" y="4272"/>
              <a:ext cx="346" cy="672"/>
              <a:chOff x="2784" y="4464"/>
              <a:chExt cx="408" cy="792"/>
            </a:xfrm>
            <a:grpFill/>
          </p:grpSpPr>
          <p:sp>
            <p:nvSpPr>
              <p:cNvPr id="93228" name="Line 44"/>
              <p:cNvSpPr>
                <a:spLocks noChangeShapeType="1"/>
              </p:cNvSpPr>
              <p:nvPr/>
            </p:nvSpPr>
            <p:spPr bwMode="auto">
              <a:xfrm flipV="1">
                <a:off x="2976" y="4464"/>
                <a:ext cx="0" cy="576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20" name="Freeform 36"/>
              <p:cNvSpPr>
                <a:spLocks/>
              </p:cNvSpPr>
              <p:nvPr/>
            </p:nvSpPr>
            <p:spPr bwMode="auto">
              <a:xfrm>
                <a:off x="2784" y="4896"/>
                <a:ext cx="408" cy="360"/>
              </a:xfrm>
              <a:custGeom>
                <a:avLst/>
                <a:gdLst/>
                <a:ahLst/>
                <a:cxnLst>
                  <a:cxn ang="0">
                    <a:pos x="65" y="129"/>
                  </a:cxn>
                  <a:cxn ang="0">
                    <a:pos x="41" y="72"/>
                  </a:cxn>
                  <a:cxn ang="0">
                    <a:pos x="53" y="42"/>
                  </a:cxn>
                  <a:cxn ang="0">
                    <a:pos x="71" y="36"/>
                  </a:cxn>
                  <a:cxn ang="0">
                    <a:pos x="149" y="0"/>
                  </a:cxn>
                  <a:cxn ang="0">
                    <a:pos x="206" y="30"/>
                  </a:cxn>
                  <a:cxn ang="0">
                    <a:pos x="203" y="51"/>
                  </a:cxn>
                  <a:cxn ang="0">
                    <a:pos x="200" y="63"/>
                  </a:cxn>
                  <a:cxn ang="0">
                    <a:pos x="209" y="51"/>
                  </a:cxn>
                  <a:cxn ang="0">
                    <a:pos x="227" y="33"/>
                  </a:cxn>
                  <a:cxn ang="0">
                    <a:pos x="254" y="21"/>
                  </a:cxn>
                  <a:cxn ang="0">
                    <a:pos x="296" y="57"/>
                  </a:cxn>
                  <a:cxn ang="0">
                    <a:pos x="305" y="84"/>
                  </a:cxn>
                  <a:cxn ang="0">
                    <a:pos x="329" y="93"/>
                  </a:cxn>
                  <a:cxn ang="0">
                    <a:pos x="380" y="108"/>
                  </a:cxn>
                  <a:cxn ang="0">
                    <a:pos x="347" y="177"/>
                  </a:cxn>
                  <a:cxn ang="0">
                    <a:pos x="389" y="225"/>
                  </a:cxn>
                  <a:cxn ang="0">
                    <a:pos x="290" y="297"/>
                  </a:cxn>
                  <a:cxn ang="0">
                    <a:pos x="212" y="360"/>
                  </a:cxn>
                  <a:cxn ang="0">
                    <a:pos x="131" y="345"/>
                  </a:cxn>
                  <a:cxn ang="0">
                    <a:pos x="122" y="336"/>
                  </a:cxn>
                  <a:cxn ang="0">
                    <a:pos x="113" y="333"/>
                  </a:cxn>
                  <a:cxn ang="0">
                    <a:pos x="98" y="315"/>
                  </a:cxn>
                  <a:cxn ang="0">
                    <a:pos x="113" y="294"/>
                  </a:cxn>
                  <a:cxn ang="0">
                    <a:pos x="104" y="300"/>
                  </a:cxn>
                  <a:cxn ang="0">
                    <a:pos x="83" y="306"/>
                  </a:cxn>
                  <a:cxn ang="0">
                    <a:pos x="14" y="276"/>
                  </a:cxn>
                  <a:cxn ang="0">
                    <a:pos x="14" y="225"/>
                  </a:cxn>
                  <a:cxn ang="0">
                    <a:pos x="53" y="210"/>
                  </a:cxn>
                  <a:cxn ang="0">
                    <a:pos x="14" y="153"/>
                  </a:cxn>
                  <a:cxn ang="0">
                    <a:pos x="65" y="129"/>
                  </a:cxn>
                </a:cxnLst>
                <a:rect l="0" t="0" r="r" b="b"/>
                <a:pathLst>
                  <a:path w="408" h="360">
                    <a:moveTo>
                      <a:pt x="65" y="129"/>
                    </a:moveTo>
                    <a:cubicBezTo>
                      <a:pt x="59" y="110"/>
                      <a:pt x="48" y="92"/>
                      <a:pt x="41" y="72"/>
                    </a:cubicBezTo>
                    <a:cubicBezTo>
                      <a:pt x="43" y="64"/>
                      <a:pt x="45" y="47"/>
                      <a:pt x="53" y="42"/>
                    </a:cubicBezTo>
                    <a:cubicBezTo>
                      <a:pt x="58" y="39"/>
                      <a:pt x="66" y="39"/>
                      <a:pt x="71" y="36"/>
                    </a:cubicBezTo>
                    <a:cubicBezTo>
                      <a:pt x="96" y="21"/>
                      <a:pt x="121" y="7"/>
                      <a:pt x="149" y="0"/>
                    </a:cubicBezTo>
                    <a:cubicBezTo>
                      <a:pt x="181" y="3"/>
                      <a:pt x="190" y="5"/>
                      <a:pt x="206" y="30"/>
                    </a:cubicBezTo>
                    <a:cubicBezTo>
                      <a:pt x="205" y="37"/>
                      <a:pt x="204" y="44"/>
                      <a:pt x="203" y="51"/>
                    </a:cubicBezTo>
                    <a:cubicBezTo>
                      <a:pt x="202" y="55"/>
                      <a:pt x="196" y="63"/>
                      <a:pt x="200" y="63"/>
                    </a:cubicBezTo>
                    <a:cubicBezTo>
                      <a:pt x="205" y="63"/>
                      <a:pt x="206" y="55"/>
                      <a:pt x="209" y="51"/>
                    </a:cubicBezTo>
                    <a:cubicBezTo>
                      <a:pt x="215" y="45"/>
                      <a:pt x="220" y="38"/>
                      <a:pt x="227" y="33"/>
                    </a:cubicBezTo>
                    <a:cubicBezTo>
                      <a:pt x="235" y="28"/>
                      <a:pt x="254" y="21"/>
                      <a:pt x="254" y="21"/>
                    </a:cubicBezTo>
                    <a:cubicBezTo>
                      <a:pt x="283" y="26"/>
                      <a:pt x="281" y="34"/>
                      <a:pt x="296" y="57"/>
                    </a:cubicBezTo>
                    <a:cubicBezTo>
                      <a:pt x="301" y="65"/>
                      <a:pt x="305" y="84"/>
                      <a:pt x="305" y="84"/>
                    </a:cubicBezTo>
                    <a:cubicBezTo>
                      <a:pt x="294" y="117"/>
                      <a:pt x="300" y="99"/>
                      <a:pt x="329" y="93"/>
                    </a:cubicBezTo>
                    <a:cubicBezTo>
                      <a:pt x="355" y="80"/>
                      <a:pt x="363" y="91"/>
                      <a:pt x="380" y="108"/>
                    </a:cubicBezTo>
                    <a:cubicBezTo>
                      <a:pt x="389" y="135"/>
                      <a:pt x="373" y="168"/>
                      <a:pt x="347" y="177"/>
                    </a:cubicBezTo>
                    <a:cubicBezTo>
                      <a:pt x="355" y="197"/>
                      <a:pt x="372" y="212"/>
                      <a:pt x="389" y="225"/>
                    </a:cubicBezTo>
                    <a:cubicBezTo>
                      <a:pt x="408" y="282"/>
                      <a:pt x="323" y="286"/>
                      <a:pt x="290" y="297"/>
                    </a:cubicBezTo>
                    <a:cubicBezTo>
                      <a:pt x="284" y="333"/>
                      <a:pt x="245" y="352"/>
                      <a:pt x="212" y="360"/>
                    </a:cubicBezTo>
                    <a:cubicBezTo>
                      <a:pt x="182" y="358"/>
                      <a:pt x="159" y="352"/>
                      <a:pt x="131" y="345"/>
                    </a:cubicBezTo>
                    <a:cubicBezTo>
                      <a:pt x="128" y="342"/>
                      <a:pt x="126" y="338"/>
                      <a:pt x="122" y="336"/>
                    </a:cubicBezTo>
                    <a:cubicBezTo>
                      <a:pt x="119" y="334"/>
                      <a:pt x="115" y="335"/>
                      <a:pt x="113" y="333"/>
                    </a:cubicBezTo>
                    <a:cubicBezTo>
                      <a:pt x="107" y="328"/>
                      <a:pt x="104" y="321"/>
                      <a:pt x="98" y="315"/>
                    </a:cubicBezTo>
                    <a:cubicBezTo>
                      <a:pt x="103" y="308"/>
                      <a:pt x="113" y="303"/>
                      <a:pt x="113" y="294"/>
                    </a:cubicBezTo>
                    <a:cubicBezTo>
                      <a:pt x="113" y="290"/>
                      <a:pt x="107" y="299"/>
                      <a:pt x="104" y="300"/>
                    </a:cubicBezTo>
                    <a:cubicBezTo>
                      <a:pt x="97" y="303"/>
                      <a:pt x="90" y="304"/>
                      <a:pt x="83" y="306"/>
                    </a:cubicBezTo>
                    <a:cubicBezTo>
                      <a:pt x="48" y="302"/>
                      <a:pt x="44" y="286"/>
                      <a:pt x="14" y="276"/>
                    </a:cubicBezTo>
                    <a:cubicBezTo>
                      <a:pt x="10" y="264"/>
                      <a:pt x="0" y="235"/>
                      <a:pt x="14" y="225"/>
                    </a:cubicBezTo>
                    <a:cubicBezTo>
                      <a:pt x="20" y="221"/>
                      <a:pt x="45" y="212"/>
                      <a:pt x="53" y="210"/>
                    </a:cubicBezTo>
                    <a:cubicBezTo>
                      <a:pt x="40" y="191"/>
                      <a:pt x="27" y="172"/>
                      <a:pt x="14" y="153"/>
                    </a:cubicBezTo>
                    <a:cubicBezTo>
                      <a:pt x="19" y="120"/>
                      <a:pt x="34" y="125"/>
                      <a:pt x="65" y="12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27" name="Rectangle 43"/>
              <p:cNvSpPr>
                <a:spLocks noChangeArrowheads="1"/>
              </p:cNvSpPr>
              <p:nvPr/>
            </p:nvSpPr>
            <p:spPr bwMode="auto">
              <a:xfrm>
                <a:off x="2820" y="4656"/>
                <a:ext cx="336" cy="144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ETH</a:t>
                </a:r>
              </a:p>
            </p:txBody>
          </p:sp>
        </p:grpSp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2976" y="4752"/>
              <a:ext cx="336" cy="288"/>
              <a:chOff x="3504" y="4896"/>
              <a:chExt cx="336" cy="288"/>
            </a:xfrm>
            <a:grpFill/>
          </p:grpSpPr>
          <p:sp>
            <p:nvSpPr>
              <p:cNvPr id="93230" name="Rectangle 46"/>
              <p:cNvSpPr>
                <a:spLocks noChangeArrowheads="1"/>
              </p:cNvSpPr>
              <p:nvPr/>
            </p:nvSpPr>
            <p:spPr bwMode="auto">
              <a:xfrm>
                <a:off x="3504" y="4896"/>
                <a:ext cx="336" cy="28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33" name="AutoShape 49"/>
              <p:cNvSpPr>
                <a:spLocks noChangeArrowheads="1"/>
              </p:cNvSpPr>
              <p:nvPr/>
            </p:nvSpPr>
            <p:spPr bwMode="auto">
              <a:xfrm>
                <a:off x="3552" y="4944"/>
                <a:ext cx="240" cy="192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3360" y="4416"/>
              <a:ext cx="624" cy="220"/>
              <a:chOff x="528" y="4896"/>
              <a:chExt cx="816" cy="288"/>
            </a:xfrm>
            <a:grpFill/>
          </p:grpSpPr>
          <p:sp>
            <p:nvSpPr>
              <p:cNvPr id="93235" name="Rectangle 51"/>
              <p:cNvSpPr>
                <a:spLocks noChangeArrowheads="1"/>
              </p:cNvSpPr>
              <p:nvPr/>
            </p:nvSpPr>
            <p:spPr bwMode="auto">
              <a:xfrm>
                <a:off x="528" y="4896"/>
                <a:ext cx="816" cy="28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52" name="Rectangle 68"/>
              <p:cNvSpPr>
                <a:spLocks noChangeArrowheads="1"/>
              </p:cNvSpPr>
              <p:nvPr/>
            </p:nvSpPr>
            <p:spPr bwMode="auto">
              <a:xfrm>
                <a:off x="576" y="4944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53" name="Rectangle 69"/>
              <p:cNvSpPr>
                <a:spLocks noChangeArrowheads="1"/>
              </p:cNvSpPr>
              <p:nvPr/>
            </p:nvSpPr>
            <p:spPr bwMode="auto">
              <a:xfrm>
                <a:off x="643" y="4944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54" name="Rectangle 70"/>
              <p:cNvSpPr>
                <a:spLocks noChangeArrowheads="1"/>
              </p:cNvSpPr>
              <p:nvPr/>
            </p:nvSpPr>
            <p:spPr bwMode="auto">
              <a:xfrm>
                <a:off x="777" y="4944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55" name="Rectangle 71"/>
              <p:cNvSpPr>
                <a:spLocks noChangeArrowheads="1"/>
              </p:cNvSpPr>
              <p:nvPr/>
            </p:nvSpPr>
            <p:spPr bwMode="auto">
              <a:xfrm>
                <a:off x="912" y="4944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56" name="Rectangle 72"/>
              <p:cNvSpPr>
                <a:spLocks noChangeArrowheads="1"/>
              </p:cNvSpPr>
              <p:nvPr/>
            </p:nvSpPr>
            <p:spPr bwMode="auto">
              <a:xfrm>
                <a:off x="1046" y="4944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57" name="Rectangle 73"/>
              <p:cNvSpPr>
                <a:spLocks noChangeArrowheads="1"/>
              </p:cNvSpPr>
              <p:nvPr/>
            </p:nvSpPr>
            <p:spPr bwMode="auto">
              <a:xfrm>
                <a:off x="1248" y="4944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58" name="Rectangle 74"/>
              <p:cNvSpPr>
                <a:spLocks noChangeArrowheads="1"/>
              </p:cNvSpPr>
              <p:nvPr/>
            </p:nvSpPr>
            <p:spPr bwMode="auto">
              <a:xfrm>
                <a:off x="1113" y="4944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59" name="Rectangle 75"/>
              <p:cNvSpPr>
                <a:spLocks noChangeArrowheads="1"/>
              </p:cNvSpPr>
              <p:nvPr/>
            </p:nvSpPr>
            <p:spPr bwMode="auto">
              <a:xfrm>
                <a:off x="710" y="4944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60" name="Rectangle 76"/>
              <p:cNvSpPr>
                <a:spLocks noChangeArrowheads="1"/>
              </p:cNvSpPr>
              <p:nvPr/>
            </p:nvSpPr>
            <p:spPr bwMode="auto">
              <a:xfrm>
                <a:off x="844" y="4944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61" name="Rectangle 77"/>
              <p:cNvSpPr>
                <a:spLocks noChangeArrowheads="1"/>
              </p:cNvSpPr>
              <p:nvPr/>
            </p:nvSpPr>
            <p:spPr bwMode="auto">
              <a:xfrm>
                <a:off x="979" y="4944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62" name="Rectangle 78"/>
              <p:cNvSpPr>
                <a:spLocks noChangeArrowheads="1"/>
              </p:cNvSpPr>
              <p:nvPr/>
            </p:nvSpPr>
            <p:spPr bwMode="auto">
              <a:xfrm>
                <a:off x="1180" y="4944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" name="Group 91"/>
              <p:cNvGrpSpPr>
                <a:grpSpLocks/>
              </p:cNvGrpSpPr>
              <p:nvPr/>
            </p:nvGrpSpPr>
            <p:grpSpPr bwMode="auto">
              <a:xfrm>
                <a:off x="600" y="5010"/>
                <a:ext cx="653" cy="48"/>
                <a:chOff x="681" y="4752"/>
                <a:chExt cx="653" cy="48"/>
              </a:xfrm>
              <a:grpFill/>
            </p:grpSpPr>
            <p:sp>
              <p:nvSpPr>
                <p:cNvPr id="93265" name="Rectangle 81"/>
                <p:cNvSpPr>
                  <a:spLocks noChangeArrowheads="1"/>
                </p:cNvSpPr>
                <p:nvPr/>
              </p:nvSpPr>
              <p:spPr bwMode="auto">
                <a:xfrm>
                  <a:off x="681" y="4752"/>
                  <a:ext cx="48" cy="48"/>
                </a:xfrm>
                <a:prstGeom prst="rect">
                  <a:avLst/>
                </a:prstGeom>
                <a:grp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266" name="Rectangle 82"/>
                <p:cNvSpPr>
                  <a:spLocks noChangeArrowheads="1"/>
                </p:cNvSpPr>
                <p:nvPr/>
              </p:nvSpPr>
              <p:spPr bwMode="auto">
                <a:xfrm>
                  <a:off x="816" y="4752"/>
                  <a:ext cx="48" cy="48"/>
                </a:xfrm>
                <a:prstGeom prst="rect">
                  <a:avLst/>
                </a:prstGeom>
                <a:grp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267" name="Rectangle 83"/>
                <p:cNvSpPr>
                  <a:spLocks noChangeArrowheads="1"/>
                </p:cNvSpPr>
                <p:nvPr/>
              </p:nvSpPr>
              <p:spPr bwMode="auto">
                <a:xfrm>
                  <a:off x="950" y="4752"/>
                  <a:ext cx="48" cy="48"/>
                </a:xfrm>
                <a:prstGeom prst="rect">
                  <a:avLst/>
                </a:prstGeom>
                <a:grp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268" name="Rectangle 84"/>
                <p:cNvSpPr>
                  <a:spLocks noChangeArrowheads="1"/>
                </p:cNvSpPr>
                <p:nvPr/>
              </p:nvSpPr>
              <p:spPr bwMode="auto">
                <a:xfrm>
                  <a:off x="1152" y="4752"/>
                  <a:ext cx="48" cy="48"/>
                </a:xfrm>
                <a:prstGeom prst="rect">
                  <a:avLst/>
                </a:prstGeom>
                <a:grp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269" name="Rectangle 85"/>
                <p:cNvSpPr>
                  <a:spLocks noChangeArrowheads="1"/>
                </p:cNvSpPr>
                <p:nvPr/>
              </p:nvSpPr>
              <p:spPr bwMode="auto">
                <a:xfrm>
                  <a:off x="1017" y="4752"/>
                  <a:ext cx="48" cy="48"/>
                </a:xfrm>
                <a:prstGeom prst="rect">
                  <a:avLst/>
                </a:prstGeom>
                <a:grp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270" name="Rectangle 86"/>
                <p:cNvSpPr>
                  <a:spLocks noChangeArrowheads="1"/>
                </p:cNvSpPr>
                <p:nvPr/>
              </p:nvSpPr>
              <p:spPr bwMode="auto">
                <a:xfrm>
                  <a:off x="748" y="4752"/>
                  <a:ext cx="48" cy="48"/>
                </a:xfrm>
                <a:prstGeom prst="rect">
                  <a:avLst/>
                </a:prstGeom>
                <a:grp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271" name="Rectangle 87"/>
                <p:cNvSpPr>
                  <a:spLocks noChangeArrowheads="1"/>
                </p:cNvSpPr>
                <p:nvPr/>
              </p:nvSpPr>
              <p:spPr bwMode="auto">
                <a:xfrm>
                  <a:off x="883" y="4752"/>
                  <a:ext cx="48" cy="48"/>
                </a:xfrm>
                <a:prstGeom prst="rect">
                  <a:avLst/>
                </a:prstGeom>
                <a:grp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272" name="Rectangle 88"/>
                <p:cNvSpPr>
                  <a:spLocks noChangeArrowheads="1"/>
                </p:cNvSpPr>
                <p:nvPr/>
              </p:nvSpPr>
              <p:spPr bwMode="auto">
                <a:xfrm>
                  <a:off x="1084" y="4752"/>
                  <a:ext cx="48" cy="48"/>
                </a:xfrm>
                <a:prstGeom prst="rect">
                  <a:avLst/>
                </a:prstGeom>
                <a:grp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273" name="Rectangle 89"/>
                <p:cNvSpPr>
                  <a:spLocks noChangeArrowheads="1"/>
                </p:cNvSpPr>
                <p:nvPr/>
              </p:nvSpPr>
              <p:spPr bwMode="auto">
                <a:xfrm>
                  <a:off x="1219" y="4752"/>
                  <a:ext cx="48" cy="48"/>
                </a:xfrm>
                <a:prstGeom prst="rect">
                  <a:avLst/>
                </a:prstGeom>
                <a:grp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274" name="Rectangle 90"/>
                <p:cNvSpPr>
                  <a:spLocks noChangeArrowheads="1"/>
                </p:cNvSpPr>
                <p:nvPr/>
              </p:nvSpPr>
              <p:spPr bwMode="auto">
                <a:xfrm>
                  <a:off x="1286" y="4752"/>
                  <a:ext cx="48" cy="48"/>
                </a:xfrm>
                <a:prstGeom prst="rect">
                  <a:avLst/>
                </a:prstGeom>
                <a:grp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3277" name="Rectangle 93"/>
              <p:cNvSpPr>
                <a:spLocks noChangeArrowheads="1"/>
              </p:cNvSpPr>
              <p:nvPr/>
            </p:nvSpPr>
            <p:spPr bwMode="auto">
              <a:xfrm>
                <a:off x="636" y="5082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78" name="Rectangle 94"/>
              <p:cNvSpPr>
                <a:spLocks noChangeArrowheads="1"/>
              </p:cNvSpPr>
              <p:nvPr/>
            </p:nvSpPr>
            <p:spPr bwMode="auto">
              <a:xfrm>
                <a:off x="771" y="5082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79" name="Rectangle 95"/>
              <p:cNvSpPr>
                <a:spLocks noChangeArrowheads="1"/>
              </p:cNvSpPr>
              <p:nvPr/>
            </p:nvSpPr>
            <p:spPr bwMode="auto">
              <a:xfrm>
                <a:off x="905" y="5082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80" name="Rectangle 96"/>
              <p:cNvSpPr>
                <a:spLocks noChangeArrowheads="1"/>
              </p:cNvSpPr>
              <p:nvPr/>
            </p:nvSpPr>
            <p:spPr bwMode="auto">
              <a:xfrm>
                <a:off x="1107" y="5082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81" name="Rectangle 97"/>
              <p:cNvSpPr>
                <a:spLocks noChangeArrowheads="1"/>
              </p:cNvSpPr>
              <p:nvPr/>
            </p:nvSpPr>
            <p:spPr bwMode="auto">
              <a:xfrm>
                <a:off x="972" y="5082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82" name="Rectangle 98"/>
              <p:cNvSpPr>
                <a:spLocks noChangeArrowheads="1"/>
              </p:cNvSpPr>
              <p:nvPr/>
            </p:nvSpPr>
            <p:spPr bwMode="auto">
              <a:xfrm>
                <a:off x="703" y="5082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83" name="Rectangle 99"/>
              <p:cNvSpPr>
                <a:spLocks noChangeArrowheads="1"/>
              </p:cNvSpPr>
              <p:nvPr/>
            </p:nvSpPr>
            <p:spPr bwMode="auto">
              <a:xfrm>
                <a:off x="838" y="5082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84" name="Rectangle 100"/>
              <p:cNvSpPr>
                <a:spLocks noChangeArrowheads="1"/>
              </p:cNvSpPr>
              <p:nvPr/>
            </p:nvSpPr>
            <p:spPr bwMode="auto">
              <a:xfrm>
                <a:off x="1039" y="5082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85" name="Rectangle 101"/>
              <p:cNvSpPr>
                <a:spLocks noChangeArrowheads="1"/>
              </p:cNvSpPr>
              <p:nvPr/>
            </p:nvSpPr>
            <p:spPr bwMode="auto">
              <a:xfrm>
                <a:off x="1174" y="5082"/>
                <a:ext cx="48" cy="4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107"/>
            <p:cNvGrpSpPr>
              <a:grpSpLocks/>
            </p:cNvGrpSpPr>
            <p:nvPr/>
          </p:nvGrpSpPr>
          <p:grpSpPr bwMode="auto">
            <a:xfrm>
              <a:off x="2631" y="4800"/>
              <a:ext cx="163" cy="240"/>
              <a:chOff x="2586" y="4926"/>
              <a:chExt cx="228" cy="336"/>
            </a:xfrm>
            <a:grpFill/>
          </p:grpSpPr>
          <p:sp>
            <p:nvSpPr>
              <p:cNvPr id="93288" name="Oval 104"/>
              <p:cNvSpPr>
                <a:spLocks noChangeArrowheads="1"/>
              </p:cNvSpPr>
              <p:nvPr/>
            </p:nvSpPr>
            <p:spPr bwMode="auto">
              <a:xfrm>
                <a:off x="2586" y="4926"/>
                <a:ext cx="228" cy="336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89" name="Line 105"/>
              <p:cNvSpPr>
                <a:spLocks noChangeShapeType="1"/>
              </p:cNvSpPr>
              <p:nvPr/>
            </p:nvSpPr>
            <p:spPr bwMode="auto">
              <a:xfrm>
                <a:off x="2592" y="5040"/>
                <a:ext cx="210" cy="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290" name="Line 106"/>
              <p:cNvSpPr>
                <a:spLocks noChangeShapeType="1"/>
              </p:cNvSpPr>
              <p:nvPr/>
            </p:nvSpPr>
            <p:spPr bwMode="auto">
              <a:xfrm flipV="1">
                <a:off x="2700" y="4929"/>
                <a:ext cx="0" cy="111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293" name="Rectangle 109"/>
            <p:cNvSpPr>
              <a:spLocks noChangeArrowheads="1"/>
            </p:cNvSpPr>
            <p:nvPr/>
          </p:nvSpPr>
          <p:spPr bwMode="auto">
            <a:xfrm>
              <a:off x="2544" y="3648"/>
              <a:ext cx="384" cy="192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PIC</a:t>
              </a:r>
            </a:p>
          </p:txBody>
        </p:sp>
        <p:sp>
          <p:nvSpPr>
            <p:cNvPr id="93294" name="Line 110"/>
            <p:cNvSpPr>
              <a:spLocks noChangeShapeType="1"/>
            </p:cNvSpPr>
            <p:nvPr/>
          </p:nvSpPr>
          <p:spPr bwMode="auto">
            <a:xfrm flipV="1">
              <a:off x="2256" y="3840"/>
              <a:ext cx="384" cy="432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295" name="Line 111"/>
            <p:cNvSpPr>
              <a:spLocks noChangeShapeType="1"/>
            </p:cNvSpPr>
            <p:nvPr/>
          </p:nvSpPr>
          <p:spPr bwMode="auto">
            <a:xfrm>
              <a:off x="2688" y="3840"/>
              <a:ext cx="0" cy="96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296" name="Line 112"/>
            <p:cNvSpPr>
              <a:spLocks noChangeShapeType="1"/>
            </p:cNvSpPr>
            <p:nvPr/>
          </p:nvSpPr>
          <p:spPr bwMode="auto">
            <a:xfrm>
              <a:off x="2736" y="3840"/>
              <a:ext cx="384" cy="912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297" name="Line 113"/>
            <p:cNvSpPr>
              <a:spLocks noChangeShapeType="1"/>
            </p:cNvSpPr>
            <p:nvPr/>
          </p:nvSpPr>
          <p:spPr bwMode="auto">
            <a:xfrm>
              <a:off x="2784" y="3840"/>
              <a:ext cx="624" cy="576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298" name="Line 114"/>
            <p:cNvSpPr>
              <a:spLocks noChangeShapeType="1"/>
            </p:cNvSpPr>
            <p:nvPr/>
          </p:nvSpPr>
          <p:spPr bwMode="auto">
            <a:xfrm>
              <a:off x="2832" y="3840"/>
              <a:ext cx="672" cy="24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24"/>
          <p:cNvGrpSpPr>
            <a:grpSpLocks/>
          </p:cNvGrpSpPr>
          <p:nvPr/>
        </p:nvGrpSpPr>
        <p:grpSpPr bwMode="auto">
          <a:xfrm>
            <a:off x="838200" y="4286250"/>
            <a:ext cx="7518400" cy="888206"/>
            <a:chOff x="240" y="3264"/>
            <a:chExt cx="3552" cy="746"/>
          </a:xfrm>
          <a:noFill/>
        </p:grpSpPr>
        <p:sp>
          <p:nvSpPr>
            <p:cNvPr id="93206" name="Text Box 22"/>
            <p:cNvSpPr txBox="1">
              <a:spLocks noChangeArrowheads="1"/>
            </p:cNvSpPr>
            <p:nvPr/>
          </p:nvSpPr>
          <p:spPr bwMode="auto">
            <a:xfrm>
              <a:off x="240" y="3312"/>
              <a:ext cx="956" cy="698"/>
            </a:xfrm>
            <a:prstGeom prst="rect">
              <a:avLst/>
            </a:prstGeom>
            <a:grpFill/>
            <a:ln w="38100" cmpd="dbl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200" b="1">
                  <a:solidFill>
                    <a:schemeClr val="bg1"/>
                  </a:solidFill>
                  <a:latin typeface="Times New Roman" pitchFamily="18" charset="0"/>
                </a:rPr>
                <a:t>(5) abstracting devices to</a:t>
              </a:r>
            </a:p>
            <a:p>
              <a:pPr marL="342900" indent="-342900"/>
              <a:r>
                <a:rPr lang="en-US" sz="1200" b="1">
                  <a:solidFill>
                    <a:schemeClr val="bg1"/>
                  </a:solidFill>
                  <a:latin typeface="Times New Roman" pitchFamily="18" charset="0"/>
                </a:rPr>
                <a:t>provide cleaner and simpler</a:t>
              </a:r>
            </a:p>
            <a:p>
              <a:pPr marL="342900" indent="-342900"/>
              <a:r>
                <a:rPr lang="en-US" sz="1200" b="1">
                  <a:solidFill>
                    <a:schemeClr val="bg1"/>
                  </a:solidFill>
                  <a:latin typeface="Times New Roman" pitchFamily="18" charset="0"/>
                </a:rPr>
                <a:t>interfaces as well as </a:t>
              </a:r>
            </a:p>
            <a:p>
              <a:pPr marL="342900" indent="-342900"/>
              <a:r>
                <a:rPr lang="en-US" sz="1200" b="1">
                  <a:solidFill>
                    <a:schemeClr val="bg1"/>
                  </a:solidFill>
                  <a:latin typeface="Times New Roman" pitchFamily="18" charset="0"/>
                </a:rPr>
                <a:t>virtualization (~2.5 weeks)</a:t>
              </a:r>
            </a:p>
          </p:txBody>
        </p:sp>
        <p:sp>
          <p:nvSpPr>
            <p:cNvPr id="93197" name="Oval 13"/>
            <p:cNvSpPr>
              <a:spLocks noChangeArrowheads="1"/>
            </p:cNvSpPr>
            <p:nvPr/>
          </p:nvSpPr>
          <p:spPr bwMode="auto">
            <a:xfrm>
              <a:off x="1728" y="3264"/>
              <a:ext cx="2064" cy="2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26200" y="3114675"/>
            <a:ext cx="1970617" cy="890588"/>
            <a:chOff x="6426200" y="3114675"/>
            <a:chExt cx="1970617" cy="890588"/>
          </a:xfrm>
        </p:grpSpPr>
        <p:sp>
          <p:nvSpPr>
            <p:cNvPr id="93205" name="Text Box 21"/>
            <p:cNvSpPr txBox="1">
              <a:spLocks noChangeArrowheads="1"/>
            </p:cNvSpPr>
            <p:nvPr/>
          </p:nvSpPr>
          <p:spPr bwMode="auto">
            <a:xfrm>
              <a:off x="6934200" y="3543300"/>
              <a:ext cx="1462617" cy="461963"/>
            </a:xfrm>
            <a:prstGeom prst="rect">
              <a:avLst/>
            </a:prstGeom>
            <a:noFill/>
            <a:ln w="38100" cmpd="dbl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200" b="1" dirty="0" smtClean="0">
                  <a:solidFill>
                    <a:schemeClr val="bg1"/>
                  </a:solidFill>
                  <a:latin typeface="Times New Roman" pitchFamily="18" charset="0"/>
                </a:rPr>
                <a:t>(3) </a:t>
              </a: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virtualization of</a:t>
              </a:r>
            </a:p>
            <a:p>
              <a:pPr marL="342900" indent="-342900"/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memory (~2 weeks)</a:t>
              </a:r>
            </a:p>
          </p:txBody>
        </p:sp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6832600" y="3114675"/>
              <a:ext cx="914400" cy="2286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mem.</a:t>
              </a:r>
            </a:p>
          </p:txBody>
        </p:sp>
        <p:sp>
          <p:nvSpPr>
            <p:cNvPr id="93193" name="Line 9"/>
            <p:cNvSpPr>
              <a:spLocks noChangeShapeType="1"/>
            </p:cNvSpPr>
            <p:nvPr/>
          </p:nvSpPr>
          <p:spPr bwMode="auto">
            <a:xfrm>
              <a:off x="6426200" y="3228975"/>
              <a:ext cx="4064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03800" y="2228850"/>
            <a:ext cx="3088217" cy="1257300"/>
            <a:chOff x="5003800" y="2228850"/>
            <a:chExt cx="3088217" cy="1257300"/>
          </a:xfrm>
        </p:grpSpPr>
        <p:sp>
          <p:nvSpPr>
            <p:cNvPr id="93198" name="Text Box 14"/>
            <p:cNvSpPr txBox="1">
              <a:spLocks noChangeArrowheads="1"/>
            </p:cNvSpPr>
            <p:nvPr/>
          </p:nvSpPr>
          <p:spPr bwMode="auto">
            <a:xfrm>
              <a:off x="6629400" y="2514600"/>
              <a:ext cx="1462617" cy="461963"/>
            </a:xfrm>
            <a:prstGeom prst="rect">
              <a:avLst/>
            </a:prstGeom>
            <a:noFill/>
            <a:ln w="38100" cmpd="dbl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(1) new processor, </a:t>
              </a:r>
            </a:p>
            <a:p>
              <a:pPr marL="342900" indent="-342900"/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new ISA </a:t>
              </a:r>
              <a:r>
                <a:rPr lang="en-US" sz="1200" b="1" dirty="0" smtClean="0">
                  <a:solidFill>
                    <a:schemeClr val="bg1"/>
                  </a:solidFill>
                  <a:latin typeface="Times New Roman" pitchFamily="18" charset="0"/>
                </a:rPr>
                <a:t>(~</a:t>
              </a: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r>
                <a:rPr lang="en-US" sz="1200" b="1" dirty="0" smtClean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weeks)</a:t>
              </a:r>
            </a:p>
          </p:txBody>
        </p:sp>
        <p:sp>
          <p:nvSpPr>
            <p:cNvPr id="93188" name="Rectangle 4"/>
            <p:cNvSpPr>
              <a:spLocks noChangeArrowheads="1"/>
            </p:cNvSpPr>
            <p:nvPr/>
          </p:nvSpPr>
          <p:spPr bwMode="auto">
            <a:xfrm>
              <a:off x="5003800" y="2971800"/>
              <a:ext cx="1422400" cy="5143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x86</a:t>
              </a:r>
            </a:p>
          </p:txBody>
        </p:sp>
        <p:sp>
          <p:nvSpPr>
            <p:cNvPr id="93201" name="Rectangle 17"/>
            <p:cNvSpPr>
              <a:spLocks noChangeArrowheads="1"/>
            </p:cNvSpPr>
            <p:nvPr/>
          </p:nvSpPr>
          <p:spPr bwMode="auto">
            <a:xfrm>
              <a:off x="5207000" y="2228850"/>
              <a:ext cx="1016000" cy="2857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prog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93300" name="Line 116"/>
            <p:cNvSpPr>
              <a:spLocks noChangeShapeType="1"/>
            </p:cNvSpPr>
            <p:nvPr/>
          </p:nvSpPr>
          <p:spPr bwMode="auto">
            <a:xfrm>
              <a:off x="5715000" y="2514600"/>
              <a:ext cx="0" cy="4572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44600" y="1543050"/>
            <a:ext cx="5918200" cy="2171700"/>
            <a:chOff x="1244600" y="1543050"/>
            <a:chExt cx="5918200" cy="2171700"/>
          </a:xfrm>
        </p:grpSpPr>
        <p:sp>
          <p:nvSpPr>
            <p:cNvPr id="93194" name="Line 10"/>
            <p:cNvSpPr>
              <a:spLocks noChangeShapeType="1"/>
            </p:cNvSpPr>
            <p:nvPr/>
          </p:nvSpPr>
          <p:spPr bwMode="auto">
            <a:xfrm>
              <a:off x="2362200" y="3228975"/>
              <a:ext cx="4064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195" name="Rectangle 11"/>
            <p:cNvSpPr>
              <a:spLocks noChangeArrowheads="1"/>
            </p:cNvSpPr>
            <p:nvPr/>
          </p:nvSpPr>
          <p:spPr bwMode="auto">
            <a:xfrm>
              <a:off x="1447800" y="3114675"/>
              <a:ext cx="914400" cy="2286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mem.</a:t>
              </a:r>
            </a:p>
          </p:txBody>
        </p:sp>
        <p:sp>
          <p:nvSpPr>
            <p:cNvPr id="93190" name="Rectangle 6"/>
            <p:cNvSpPr>
              <a:spLocks noChangeArrowheads="1"/>
            </p:cNvSpPr>
            <p:nvPr/>
          </p:nvSpPr>
          <p:spPr bwMode="auto">
            <a:xfrm>
              <a:off x="2768600" y="2971800"/>
              <a:ext cx="1422400" cy="5143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x86</a:t>
              </a:r>
            </a:p>
          </p:txBody>
        </p:sp>
        <p:sp>
          <p:nvSpPr>
            <p:cNvPr id="93196" name="Rectangle 12"/>
            <p:cNvSpPr>
              <a:spLocks noChangeArrowheads="1"/>
            </p:cNvSpPr>
            <p:nvPr/>
          </p:nvSpPr>
          <p:spPr bwMode="auto">
            <a:xfrm>
              <a:off x="1244600" y="2743200"/>
              <a:ext cx="3149600" cy="9715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202" name="Rectangle 18"/>
            <p:cNvSpPr>
              <a:spLocks noChangeArrowheads="1"/>
            </p:cNvSpPr>
            <p:nvPr/>
          </p:nvSpPr>
          <p:spPr bwMode="auto">
            <a:xfrm>
              <a:off x="2971800" y="2228850"/>
              <a:ext cx="1016000" cy="2857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prog.</a:t>
              </a:r>
            </a:p>
          </p:txBody>
        </p:sp>
        <p:sp>
          <p:nvSpPr>
            <p:cNvPr id="93204" name="Text Box 20"/>
            <p:cNvSpPr txBox="1">
              <a:spLocks noChangeArrowheads="1"/>
            </p:cNvSpPr>
            <p:nvPr/>
          </p:nvSpPr>
          <p:spPr bwMode="auto">
            <a:xfrm>
              <a:off x="4639733" y="1543050"/>
              <a:ext cx="2523067" cy="646509"/>
            </a:xfrm>
            <a:prstGeom prst="rect">
              <a:avLst/>
            </a:prstGeom>
            <a:noFill/>
            <a:ln w="38100" cmpd="dbl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1200" b="1" dirty="0" smtClean="0">
                  <a:solidFill>
                    <a:schemeClr val="bg1"/>
                  </a:solidFill>
                  <a:latin typeface="Times New Roman" pitchFamily="18" charset="0"/>
                </a:rPr>
                <a:t>(4) </a:t>
              </a: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virtualization (starting with the</a:t>
              </a:r>
            </a:p>
            <a:p>
              <a:pPr marL="342900" indent="-342900"/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processor): providing the illusion of</a:t>
              </a:r>
            </a:p>
            <a:p>
              <a:pPr marL="342900" indent="-342900"/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a private machine (~1.5 weeks)</a:t>
              </a:r>
            </a:p>
          </p:txBody>
        </p:sp>
        <p:sp>
          <p:nvSpPr>
            <p:cNvPr id="93301" name="Line 117"/>
            <p:cNvSpPr>
              <a:spLocks noChangeShapeType="1"/>
            </p:cNvSpPr>
            <p:nvPr/>
          </p:nvSpPr>
          <p:spPr bwMode="auto">
            <a:xfrm>
              <a:off x="3479800" y="2514600"/>
              <a:ext cx="0" cy="4572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39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7" grpId="0" animBg="1"/>
      <p:bldP spid="93208" grpId="0" animBg="1"/>
    </p:bld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10363</TotalTime>
  <Words>1147</Words>
  <Application>Microsoft Office PowerPoint</Application>
  <PresentationFormat>On-screen Show (4:3)</PresentationFormat>
  <Paragraphs>265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Fireball</vt:lpstr>
      <vt:lpstr>ECE391 Computer System Engineering Lecture 1</vt:lpstr>
      <vt:lpstr>Your Instructors</vt:lpstr>
      <vt:lpstr>Your TAs</vt:lpstr>
      <vt:lpstr>Your Lab Assistants</vt:lpstr>
      <vt:lpstr>ECE391 Web Site</vt:lpstr>
      <vt:lpstr>Course Goals</vt:lpstr>
      <vt:lpstr>Course Objectives - Knowledge </vt:lpstr>
      <vt:lpstr>Course Objectives - Skills </vt:lpstr>
      <vt:lpstr>Big Picture</vt:lpstr>
      <vt:lpstr>Style of Course</vt:lpstr>
      <vt:lpstr>Course Organization</vt:lpstr>
      <vt:lpstr>Evaluation</vt:lpstr>
      <vt:lpstr>Rules on Collaboration (1)</vt:lpstr>
      <vt:lpstr>Rules on Collaboration (2)</vt:lpstr>
      <vt:lpstr>Other Resources</vt:lpstr>
      <vt:lpstr>ECE391 Execution Environment</vt:lpstr>
      <vt:lpstr>Material Review (from previous classes)</vt:lpstr>
      <vt:lpstr> Number Systems</vt:lpstr>
      <vt:lpstr> Number Systems</vt:lpstr>
      <vt:lpstr> Base Conversion</vt:lpstr>
      <vt:lpstr> Signed &amp; Unsigned Numbers</vt:lpstr>
      <vt:lpstr> Signed &amp; Unsigned Numbers (cont.)</vt:lpstr>
      <vt:lpstr>Review From Previous Classes  Signed &amp; Unsigned Numbers - examples</vt:lpstr>
      <vt:lpstr>Sign and Zero Extension</vt:lpstr>
      <vt:lpstr>Sign Contraction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231</cp:revision>
  <cp:lastPrinted>2013-08-27T17:17:10Z</cp:lastPrinted>
  <dcterms:created xsi:type="dcterms:W3CDTF">1999-08-25T01:21:32Z</dcterms:created>
  <dcterms:modified xsi:type="dcterms:W3CDTF">2014-01-21T19:21:33Z</dcterms:modified>
</cp:coreProperties>
</file>