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674" r:id="rId2"/>
    <p:sldId id="704" r:id="rId3"/>
    <p:sldId id="816" r:id="rId4"/>
    <p:sldId id="824" r:id="rId5"/>
    <p:sldId id="818" r:id="rId6"/>
    <p:sldId id="827" r:id="rId7"/>
    <p:sldId id="819" r:id="rId8"/>
    <p:sldId id="828" r:id="rId9"/>
    <p:sldId id="820" r:id="rId10"/>
    <p:sldId id="831" r:id="rId11"/>
    <p:sldId id="821" r:id="rId12"/>
    <p:sldId id="832" r:id="rId13"/>
    <p:sldId id="822" r:id="rId14"/>
    <p:sldId id="835" r:id="rId15"/>
    <p:sldId id="823" r:id="rId16"/>
    <p:sldId id="836" r:id="rId17"/>
    <p:sldId id="837" r:id="rId18"/>
    <p:sldId id="838" r:id="rId19"/>
    <p:sldId id="839" r:id="rId20"/>
    <p:sldId id="840" r:id="rId21"/>
    <p:sldId id="841" r:id="rId22"/>
    <p:sldId id="842" r:id="rId23"/>
    <p:sldId id="843" r:id="rId24"/>
    <p:sldId id="844" r:id="rId25"/>
    <p:sldId id="845" r:id="rId26"/>
    <p:sldId id="846" r:id="rId27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050000"/>
    <a:srgbClr val="FFFF00"/>
    <a:srgbClr val="FFFF99"/>
    <a:srgbClr val="FF0000"/>
    <a:srgbClr val="FFFFFF"/>
    <a:srgbClr val="FFFFCC"/>
    <a:srgbClr val="FFCC00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0288" autoAdjust="0"/>
  </p:normalViewPr>
  <p:slideViewPr>
    <p:cSldViewPr>
      <p:cViewPr varScale="1">
        <p:scale>
          <a:sx n="69" d="100"/>
          <a:sy n="69" d="100"/>
        </p:scale>
        <p:origin x="-1518" y="-108"/>
      </p:cViewPr>
      <p:guideLst>
        <p:guide orient="horz" pos="16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6778" cy="4548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6538" y="1"/>
            <a:ext cx="3036778" cy="4548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algn="r"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7014"/>
            <a:ext cx="3036778" cy="4548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6538" y="8797014"/>
            <a:ext cx="3036778" cy="4548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algn="r" defTabSz="913790">
              <a:defRPr sz="1200" b="0"/>
            </a:lvl1pPr>
          </a:lstStyle>
          <a:p>
            <a:pPr>
              <a:defRPr/>
            </a:pPr>
            <a:fld id="{A3AD930E-DD78-4435-BEAC-04F4E1894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0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372" cy="4611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436" y="0"/>
            <a:ext cx="3038372" cy="4611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2A2976E-4C36-4190-B665-C267E2FAE995}" type="datetimeFigureOut">
              <a:rPr lang="en-US"/>
              <a:pPr>
                <a:defRPr/>
              </a:pPr>
              <a:t>2/25/2014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3738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452"/>
            <a:ext cx="5608320" cy="415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3324"/>
            <a:ext cx="3038372" cy="4611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436" y="8773324"/>
            <a:ext cx="3038372" cy="4611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2D6602F-4FF6-4E04-A8EB-2D80382D8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40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Interrup</a:t>
            </a:r>
            <a:r>
              <a:rPr lang="en-US" dirty="0" smtClean="0"/>
              <a:t> handle three </a:t>
            </a:r>
            <a:r>
              <a:rPr lang="en-US" dirty="0" err="1" smtClean="0"/>
              <a:t>arg</a:t>
            </a:r>
            <a:r>
              <a:rPr lang="en-US" dirty="0" smtClean="0"/>
              <a:t>: </a:t>
            </a:r>
            <a:r>
              <a:rPr lang="en-US" dirty="0" err="1" smtClean="0"/>
              <a:t>irq</a:t>
            </a:r>
            <a:r>
              <a:rPr lang="en-US" dirty="0" smtClean="0"/>
              <a:t>#, device  pointer (void)* </a:t>
            </a:r>
          </a:p>
          <a:p>
            <a:r>
              <a:rPr lang="en-US" dirty="0" smtClean="0"/>
              <a:t>Return</a:t>
            </a:r>
            <a:r>
              <a:rPr lang="en-US" baseline="0" dirty="0" smtClean="0"/>
              <a:t> 1 if </a:t>
            </a:r>
            <a:r>
              <a:rPr lang="en-US" baseline="0" dirty="0" err="1" smtClean="0"/>
              <a:t>handeled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6602F-4FF6-4E04-A8EB-2D80382D893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82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6602F-4FF6-4E04-A8EB-2D80382D893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15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inerrupt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controlle</a:t>
            </a:r>
            <a:r>
              <a:rPr lang="en-US" baseline="0" dirty="0" smtClean="0"/>
              <a:t> has the human </a:t>
            </a:r>
            <a:r>
              <a:rPr lang="en-US" baseline="0" dirty="0" err="1" smtClean="0"/>
              <a:t>redable</a:t>
            </a:r>
            <a:r>
              <a:rPr lang="en-US" baseline="0" dirty="0" smtClean="0"/>
              <a:t> name</a:t>
            </a:r>
          </a:p>
          <a:p>
            <a:r>
              <a:rPr lang="en-US" baseline="0" dirty="0" smtClean="0"/>
              <a:t>Star</a:t>
            </a:r>
          </a:p>
          <a:p>
            <a:r>
              <a:rPr lang="en-US" baseline="0" dirty="0" smtClean="0"/>
              <a:t>Array maps each is mapped to the interrupts point to  points to control structure you do not have to know how the PIC works</a:t>
            </a:r>
          </a:p>
          <a:p>
            <a:r>
              <a:rPr lang="en-US" baseline="0" dirty="0" err="1" smtClean="0"/>
              <a:t>Iterrupt</a:t>
            </a:r>
            <a:r>
              <a:rPr lang="en-US" baseline="0" dirty="0" smtClean="0"/>
              <a:t> handler goes through this table </a:t>
            </a:r>
            <a:r>
              <a:rPr lang="en-US" baseline="0" dirty="0" err="1" smtClean="0"/>
              <a:t>tointerruct</a:t>
            </a:r>
            <a:r>
              <a:rPr lang="en-US" baseline="0" dirty="0" smtClean="0"/>
              <a:t> wit the PIC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Unreister</a:t>
            </a:r>
            <a:r>
              <a:rPr lang="en-US" dirty="0" smtClean="0"/>
              <a:t> the </a:t>
            </a:r>
            <a:r>
              <a:rPr lang="en-US" dirty="0" err="1" smtClean="0"/>
              <a:t>interrup</a:t>
            </a:r>
            <a:r>
              <a:rPr lang="en-US" dirty="0" smtClean="0"/>
              <a:t> handler</a:t>
            </a:r>
          </a:p>
          <a:p>
            <a:r>
              <a:rPr lang="en-US" dirty="0" smtClean="0"/>
              <a:t>Device specific data</a:t>
            </a:r>
          </a:p>
          <a:p>
            <a:r>
              <a:rPr lang="en-US" dirty="0" err="1" smtClean="0"/>
              <a:t>Synchro</a:t>
            </a:r>
            <a:endParaRPr lang="en-US" dirty="0" smtClean="0"/>
          </a:p>
          <a:p>
            <a:r>
              <a:rPr lang="en-US" dirty="0" smtClean="0"/>
              <a:t>If any is currently executing an </a:t>
            </a:r>
            <a:r>
              <a:rPr lang="en-US" dirty="0" err="1" smtClean="0"/>
              <a:t>interrup</a:t>
            </a:r>
            <a:r>
              <a:rPr lang="en-US" dirty="0" smtClean="0"/>
              <a:t> let him finish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6602F-4FF6-4E04-A8EB-2D80382D893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19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Jum</a:t>
            </a:r>
            <a:r>
              <a:rPr lang="en-US" dirty="0" smtClean="0"/>
              <a:t> table use a </a:t>
            </a:r>
            <a:r>
              <a:rPr lang="en-US" dirty="0" err="1" smtClean="0"/>
              <a:t>jum</a:t>
            </a:r>
            <a:r>
              <a:rPr lang="en-US" dirty="0" smtClean="0"/>
              <a:t>/vector table </a:t>
            </a:r>
            <a:r>
              <a:rPr lang="en-US" dirty="0" err="1" smtClean="0"/>
              <a:t>arrof</a:t>
            </a:r>
            <a:r>
              <a:rPr lang="en-US" dirty="0" smtClean="0"/>
              <a:t> function pointers build by the compiler</a:t>
            </a:r>
          </a:p>
          <a:p>
            <a:r>
              <a:rPr lang="en-US" dirty="0" smtClean="0"/>
              <a:t>IRQ# 0 to 15 vector number 0x20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Handler installed for particular IRQ</a:t>
            </a:r>
          </a:p>
          <a:p>
            <a:r>
              <a:rPr lang="en-US" dirty="0" smtClean="0"/>
              <a:t>Interrupt for the Tux controller</a:t>
            </a:r>
          </a:p>
          <a:p>
            <a:r>
              <a:rPr lang="en-US" dirty="0" smtClean="0"/>
              <a:t>Register your driver</a:t>
            </a:r>
          </a:p>
          <a:p>
            <a:r>
              <a:rPr lang="en-US" dirty="0" smtClean="0"/>
              <a:t>When you remove the drive it will shut down and </a:t>
            </a:r>
            <a:r>
              <a:rPr lang="en-US" dirty="0" err="1" smtClean="0"/>
              <a:t>turnfo</a:t>
            </a:r>
            <a:r>
              <a:rPr lang="en-US" dirty="0" smtClean="0"/>
              <a:t> that interrupt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invGray">
          <a:xfrm>
            <a:off x="457200" y="3079750"/>
            <a:ext cx="8534400" cy="19685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76A1C-D2FB-41BF-A6A8-29D3480F7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D42E-2314-4BDD-BFB9-8EC2FE0FAA36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BDD46-A2AB-4E43-8D51-42F5C9FF6B83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AutoShape 6"/>
          <p:cNvSpPr>
            <a:spLocks noChangeArrowheads="1"/>
          </p:cNvSpPr>
          <p:nvPr/>
        </p:nvSpPr>
        <p:spPr bwMode="invGray">
          <a:xfrm>
            <a:off x="457200" y="1219200"/>
            <a:ext cx="8534400" cy="15240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C9C512C3-9A3C-4C1C-8239-DF71C3812047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0" r:id="rId2"/>
    <p:sldLayoutId id="2147483691" r:id="rId3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4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>
          <a:solidFill>
            <a:srgbClr val="3333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defRPr sz="2000">
          <a:solidFill>
            <a:srgbClr val="3333CC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algn="ctr"/>
            <a:r>
              <a:rPr lang="en-US" sz="4000" dirty="0" smtClean="0"/>
              <a:t>ECE391</a:t>
            </a:r>
            <a:br>
              <a:rPr lang="en-US" sz="4000" dirty="0" smtClean="0"/>
            </a:br>
            <a:r>
              <a:rPr lang="en-US" sz="4000" dirty="0" smtClean="0"/>
              <a:t>Computer System Engineering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Lecture 10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2057400"/>
          </a:xfrm>
        </p:spPr>
        <p:txBody>
          <a:bodyPr/>
          <a:lstStyle/>
          <a:p>
            <a:r>
              <a:rPr lang="en-US" dirty="0" smtClean="0"/>
              <a:t>Dr. Zbigniew Kalbarczyk</a:t>
            </a:r>
          </a:p>
          <a:p>
            <a:r>
              <a:rPr lang="en-US" dirty="0" smtClean="0"/>
              <a:t>University of Illinois at Urbana- Champaign</a:t>
            </a:r>
          </a:p>
          <a:p>
            <a:endParaRPr lang="en-US" dirty="0" smtClean="0"/>
          </a:p>
          <a:p>
            <a:r>
              <a:rPr lang="en-US" dirty="0" smtClean="0"/>
              <a:t>Spring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572000"/>
          </a:xfrm>
          <a:noFill/>
        </p:spPr>
        <p:txBody>
          <a:bodyPr/>
          <a:lstStyle/>
          <a:p>
            <a:pPr>
              <a:tabLst>
                <a:tab pos="1028700" algn="l"/>
                <a:tab pos="1714500" algn="l"/>
              </a:tabLst>
            </a:pPr>
            <a:r>
              <a:rPr lang="en-US" dirty="0" smtClean="0">
                <a:sym typeface="Symbol" pitchFamily="18" charset="2"/>
              </a:rPr>
              <a:t>One </a:t>
            </a:r>
            <a:r>
              <a:rPr lang="en-US" dirty="0">
                <a:sym typeface="Symbol" pitchFamily="18" charset="2"/>
              </a:rPr>
              <a:t>approach</a:t>
            </a:r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used by terminate and stay resident (TSR) programs in DOS</a:t>
            </a:r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form linked list (chain) of handlers using JMP instructions</a:t>
            </a:r>
          </a:p>
          <a:p>
            <a:pPr lvl="1">
              <a:tabLst>
                <a:tab pos="1028700" algn="l"/>
                <a:tab pos="1714500" algn="l"/>
              </a:tabLst>
            </a:pPr>
            <a:endParaRPr lang="en-US" dirty="0">
              <a:sym typeface="Symbol" pitchFamily="18" charset="2"/>
            </a:endParaRPr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not very clean</a:t>
            </a:r>
          </a:p>
          <a:p>
            <a:pPr marL="1181100" lvl="2" indent="-266700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no way to remove self</a:t>
            </a:r>
          </a:p>
          <a:p>
            <a:pPr marL="1181100" lvl="2" indent="-266700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unless you’re first in list</a:t>
            </a:r>
          </a:p>
          <a:p>
            <a:pPr lvl="1">
              <a:tabLst>
                <a:tab pos="1028700" algn="l"/>
                <a:tab pos="1714500" algn="l"/>
              </a:tabLst>
            </a:pPr>
            <a:endParaRPr lang="en-US" dirty="0">
              <a:sym typeface="Symbol" pitchFamily="18" charset="2"/>
            </a:endParaRPr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to be fair</a:t>
            </a:r>
          </a:p>
          <a:p>
            <a:pPr marL="1181100" lvl="2" indent="-266700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TSR </a:t>
            </a:r>
            <a:r>
              <a:rPr lang="en-US" dirty="0" smtClean="0">
                <a:sym typeface="Symbol" pitchFamily="18" charset="2"/>
              </a:rPr>
              <a:t>program </a:t>
            </a:r>
            <a:r>
              <a:rPr lang="en-US" dirty="0">
                <a:sym typeface="Symbol" pitchFamily="18" charset="2"/>
              </a:rPr>
              <a:t>not designed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for </a:t>
            </a:r>
            <a:r>
              <a:rPr lang="en-US" dirty="0" smtClean="0">
                <a:sym typeface="Symbol" pitchFamily="18" charset="2"/>
              </a:rPr>
              <a:t>removal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tabLst>
                <a:tab pos="1028700" algn="l"/>
                <a:tab pos="1714500" algn="l"/>
              </a:tabLst>
            </a:pPr>
            <a:r>
              <a:rPr lang="en-US" dirty="0" smtClean="0"/>
              <a:t>General Interrupt Abstractions: </a:t>
            </a:r>
            <a:br>
              <a:rPr lang="en-US" dirty="0" smtClean="0"/>
            </a:br>
            <a:r>
              <a:rPr lang="en-US" dirty="0" smtClean="0"/>
              <a:t> Interrupt Chaining (cont.)</a:t>
            </a:r>
            <a:endParaRPr lang="en-US" dirty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777318" y="3992167"/>
            <a:ext cx="1638300" cy="1037034"/>
            <a:chOff x="2039" y="3920"/>
            <a:chExt cx="774" cy="871"/>
          </a:xfrm>
        </p:grpSpPr>
        <p:sp>
          <p:nvSpPr>
            <p:cNvPr id="295955" name="Rectangle 19"/>
            <p:cNvSpPr>
              <a:spLocks noChangeArrowheads="1"/>
            </p:cNvSpPr>
            <p:nvPr/>
          </p:nvSpPr>
          <p:spPr bwMode="auto">
            <a:xfrm>
              <a:off x="2039" y="3920"/>
              <a:ext cx="774" cy="871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5956" name="Text Box 20"/>
            <p:cNvSpPr txBox="1">
              <a:spLocks noChangeArrowheads="1"/>
            </p:cNvSpPr>
            <p:nvPr/>
          </p:nvSpPr>
          <p:spPr bwMode="auto">
            <a:xfrm>
              <a:off x="2087" y="4154"/>
              <a:ext cx="515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IRQ4 vector</a:t>
              </a:r>
            </a:p>
          </p:txBody>
        </p:sp>
        <p:sp>
          <p:nvSpPr>
            <p:cNvPr id="295957" name="Line 21"/>
            <p:cNvSpPr>
              <a:spLocks noChangeShapeType="1"/>
            </p:cNvSpPr>
            <p:nvPr/>
          </p:nvSpPr>
          <p:spPr bwMode="auto">
            <a:xfrm flipV="1">
              <a:off x="2039" y="4162"/>
              <a:ext cx="774" cy="0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5958" name="Line 22"/>
            <p:cNvSpPr>
              <a:spLocks noChangeShapeType="1"/>
            </p:cNvSpPr>
            <p:nvPr/>
          </p:nvSpPr>
          <p:spPr bwMode="auto">
            <a:xfrm flipV="1">
              <a:off x="2039" y="4356"/>
              <a:ext cx="774" cy="0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7440084" y="3733800"/>
            <a:ext cx="1024467" cy="648891"/>
            <a:chOff x="3055" y="3969"/>
            <a:chExt cx="484" cy="545"/>
          </a:xfrm>
        </p:grpSpPr>
        <p:sp>
          <p:nvSpPr>
            <p:cNvPr id="295960" name="Rectangle 24"/>
            <p:cNvSpPr>
              <a:spLocks noChangeArrowheads="1"/>
            </p:cNvSpPr>
            <p:nvPr/>
          </p:nvSpPr>
          <p:spPr bwMode="auto">
            <a:xfrm>
              <a:off x="3055" y="3969"/>
              <a:ext cx="484" cy="532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5961" name="Text Box 25"/>
            <p:cNvSpPr txBox="1">
              <a:spLocks noChangeArrowheads="1"/>
            </p:cNvSpPr>
            <p:nvPr/>
          </p:nvSpPr>
          <p:spPr bwMode="auto">
            <a:xfrm>
              <a:off x="3104" y="4307"/>
              <a:ext cx="236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IRET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183967" y="4769644"/>
            <a:ext cx="1024467" cy="633413"/>
            <a:chOff x="3055" y="3969"/>
            <a:chExt cx="484" cy="532"/>
          </a:xfrm>
        </p:grpSpPr>
        <p:sp>
          <p:nvSpPr>
            <p:cNvPr id="295964" name="Rectangle 28"/>
            <p:cNvSpPr>
              <a:spLocks noChangeArrowheads="1"/>
            </p:cNvSpPr>
            <p:nvPr/>
          </p:nvSpPr>
          <p:spPr bwMode="auto">
            <a:xfrm>
              <a:off x="3055" y="3969"/>
              <a:ext cx="484" cy="532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5965" name="Text Box 29"/>
            <p:cNvSpPr txBox="1">
              <a:spLocks noChangeArrowheads="1"/>
            </p:cNvSpPr>
            <p:nvPr/>
          </p:nvSpPr>
          <p:spPr bwMode="auto">
            <a:xfrm>
              <a:off x="3104" y="4269"/>
              <a:ext cx="199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JMP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415617" y="3790951"/>
            <a:ext cx="1024467" cy="576263"/>
            <a:chOff x="2813" y="3751"/>
            <a:chExt cx="484" cy="484"/>
          </a:xfrm>
        </p:grpSpPr>
        <p:sp>
          <p:nvSpPr>
            <p:cNvPr id="295968" name="Line 32"/>
            <p:cNvSpPr>
              <a:spLocks noChangeShapeType="1"/>
            </p:cNvSpPr>
            <p:nvPr/>
          </p:nvSpPr>
          <p:spPr bwMode="auto">
            <a:xfrm flipV="1">
              <a:off x="2813" y="3775"/>
              <a:ext cx="145" cy="460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5969" name="Line 33"/>
            <p:cNvSpPr>
              <a:spLocks noChangeShapeType="1"/>
            </p:cNvSpPr>
            <p:nvPr/>
          </p:nvSpPr>
          <p:spPr bwMode="auto">
            <a:xfrm flipV="1">
              <a:off x="2958" y="3751"/>
              <a:ext cx="339" cy="24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6415618" y="3877867"/>
            <a:ext cx="2457449" cy="1410890"/>
            <a:chOff x="2813" y="3824"/>
            <a:chExt cx="1161" cy="1185"/>
          </a:xfrm>
        </p:grpSpPr>
        <p:sp>
          <p:nvSpPr>
            <p:cNvPr id="295966" name="Freeform 30"/>
            <p:cNvSpPr>
              <a:spLocks/>
            </p:cNvSpPr>
            <p:nvPr/>
          </p:nvSpPr>
          <p:spPr bwMode="auto">
            <a:xfrm>
              <a:off x="2991" y="3824"/>
              <a:ext cx="983" cy="1185"/>
            </a:xfrm>
            <a:custGeom>
              <a:avLst/>
              <a:gdLst/>
              <a:ahLst/>
              <a:cxnLst>
                <a:cxn ang="0">
                  <a:pos x="572" y="1234"/>
                </a:cxn>
                <a:cxn ang="0">
                  <a:pos x="862" y="1065"/>
                </a:cxn>
                <a:cxn ang="0">
                  <a:pos x="862" y="726"/>
                </a:cxn>
                <a:cxn ang="0">
                  <a:pos x="137" y="581"/>
                </a:cxn>
                <a:cxn ang="0">
                  <a:pos x="40" y="194"/>
                </a:cxn>
                <a:cxn ang="0">
                  <a:pos x="306" y="0"/>
                </a:cxn>
              </a:cxnLst>
              <a:rect l="0" t="0" r="r" b="b"/>
              <a:pathLst>
                <a:path w="983" h="1234">
                  <a:moveTo>
                    <a:pt x="572" y="1234"/>
                  </a:moveTo>
                  <a:cubicBezTo>
                    <a:pt x="693" y="1192"/>
                    <a:pt x="814" y="1150"/>
                    <a:pt x="862" y="1065"/>
                  </a:cubicBezTo>
                  <a:cubicBezTo>
                    <a:pt x="910" y="980"/>
                    <a:pt x="983" y="807"/>
                    <a:pt x="862" y="726"/>
                  </a:cubicBezTo>
                  <a:cubicBezTo>
                    <a:pt x="741" y="645"/>
                    <a:pt x="274" y="670"/>
                    <a:pt x="137" y="581"/>
                  </a:cubicBezTo>
                  <a:cubicBezTo>
                    <a:pt x="0" y="492"/>
                    <a:pt x="12" y="291"/>
                    <a:pt x="40" y="194"/>
                  </a:cubicBezTo>
                  <a:cubicBezTo>
                    <a:pt x="68" y="97"/>
                    <a:pt x="187" y="48"/>
                    <a:pt x="306" y="0"/>
                  </a:cubicBezTo>
                </a:path>
              </a:pathLst>
            </a:custGeom>
            <a:noFill/>
            <a:ln w="9525" cap="flat">
              <a:solidFill>
                <a:srgbClr val="05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5971" name="Line 35"/>
            <p:cNvSpPr>
              <a:spLocks noChangeShapeType="1"/>
            </p:cNvSpPr>
            <p:nvPr/>
          </p:nvSpPr>
          <p:spPr bwMode="auto">
            <a:xfrm>
              <a:off x="2813" y="4307"/>
              <a:ext cx="363" cy="339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95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95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95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95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95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1028700" algn="l"/>
                <a:tab pos="1714500" algn="l"/>
              </a:tabLst>
            </a:pPr>
            <a:r>
              <a:rPr lang="en-US" dirty="0" smtClean="0"/>
              <a:t>Solution</a:t>
            </a:r>
            <a:endParaRPr lang="en-US" dirty="0"/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interrupt chaining with linked list data structure</a:t>
            </a:r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(not list embedded into code!)</a:t>
            </a:r>
          </a:p>
          <a:p>
            <a:pPr lvl="1">
              <a:tabLst>
                <a:tab pos="1028700" algn="l"/>
                <a:tab pos="1714500" algn="l"/>
              </a:tabLst>
            </a:pPr>
            <a:endParaRPr lang="en-US" dirty="0">
              <a:sym typeface="Symbol" pitchFamily="18" charset="2"/>
            </a:endParaRPr>
          </a:p>
          <a:p>
            <a:pPr lvl="1">
              <a:tabLst>
                <a:tab pos="1028700" algn="l"/>
                <a:tab pos="1714500" algn="l"/>
              </a:tabLst>
            </a:pPr>
            <a:endParaRPr lang="en-US" dirty="0">
              <a:sym typeface="Symbol" pitchFamily="18" charset="2"/>
            </a:endParaRPr>
          </a:p>
          <a:p>
            <a:pPr lvl="1">
              <a:tabLst>
                <a:tab pos="1028700" algn="l"/>
                <a:tab pos="1714500" algn="l"/>
              </a:tabLst>
            </a:pPr>
            <a:endParaRPr lang="en-US" dirty="0">
              <a:sym typeface="Symbol" pitchFamily="18" charset="2"/>
            </a:endParaRPr>
          </a:p>
          <a:p>
            <a:pPr lvl="1">
              <a:tabLst>
                <a:tab pos="1028700" algn="l"/>
                <a:tab pos="1714500" algn="l"/>
              </a:tabLst>
            </a:pPr>
            <a:endParaRPr lang="en-US" dirty="0">
              <a:sym typeface="Symbol" pitchFamily="18" charset="2"/>
            </a:endParaRPr>
          </a:p>
          <a:p>
            <a:pPr lvl="1">
              <a:tabLst>
                <a:tab pos="1028700" algn="l"/>
                <a:tab pos="1714500" algn="l"/>
              </a:tabLst>
            </a:pPr>
            <a:endParaRPr lang="en-US" dirty="0">
              <a:sym typeface="Symbol" pitchFamily="18" charset="2"/>
            </a:endParaRPr>
          </a:p>
          <a:p>
            <a:pPr lvl="1">
              <a:tabLst>
                <a:tab pos="1028700" algn="l"/>
                <a:tab pos="1714500" algn="l"/>
              </a:tabLst>
            </a:pPr>
            <a:endParaRPr lang="en-US" dirty="0">
              <a:sym typeface="Symbol" pitchFamily="18" charset="2"/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General Interrupt Abstractions </a:t>
            </a:r>
            <a:br>
              <a:rPr lang="en-US" dirty="0" smtClean="0"/>
            </a:br>
            <a:r>
              <a:rPr lang="en-US" dirty="0" smtClean="0"/>
              <a:t> Interrupt Chaining (cont.)</a:t>
            </a:r>
            <a:endParaRPr lang="en-US" dirty="0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577851" y="3200399"/>
            <a:ext cx="7988300" cy="1905001"/>
            <a:chOff x="273" y="917"/>
            <a:chExt cx="3774" cy="1600"/>
          </a:xfrm>
        </p:grpSpPr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273" y="1187"/>
              <a:ext cx="2202" cy="1088"/>
              <a:chOff x="273" y="1187"/>
              <a:chExt cx="2202" cy="1088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273" y="1404"/>
                <a:ext cx="774" cy="871"/>
                <a:chOff x="2039" y="3920"/>
                <a:chExt cx="774" cy="871"/>
              </a:xfrm>
            </p:grpSpPr>
            <p:sp>
              <p:nvSpPr>
                <p:cNvPr id="297989" name="Rectangle 5"/>
                <p:cNvSpPr>
                  <a:spLocks noChangeArrowheads="1"/>
                </p:cNvSpPr>
                <p:nvPr/>
              </p:nvSpPr>
              <p:spPr bwMode="auto">
                <a:xfrm>
                  <a:off x="2039" y="3920"/>
                  <a:ext cx="774" cy="871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799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115" y="4137"/>
                  <a:ext cx="515" cy="2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IRQ4 vector</a:t>
                  </a:r>
                </a:p>
              </p:txBody>
            </p:sp>
            <p:sp>
              <p:nvSpPr>
                <p:cNvPr id="297991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2039" y="4162"/>
                  <a:ext cx="774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7992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039" y="4356"/>
                  <a:ext cx="774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97994" name="Rectangle 10"/>
              <p:cNvSpPr>
                <a:spLocks noChangeArrowheads="1"/>
              </p:cNvSpPr>
              <p:nvPr/>
            </p:nvSpPr>
            <p:spPr bwMode="auto">
              <a:xfrm>
                <a:off x="1531" y="1187"/>
                <a:ext cx="944" cy="53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7995" name="Text Box 11"/>
              <p:cNvSpPr txBox="1">
                <a:spLocks noChangeArrowheads="1"/>
              </p:cNvSpPr>
              <p:nvPr/>
            </p:nvSpPr>
            <p:spPr bwMode="auto">
              <a:xfrm>
                <a:off x="1580" y="1222"/>
                <a:ext cx="578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execute list #4</a:t>
                </a:r>
              </a:p>
            </p:txBody>
          </p: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1047" y="1235"/>
                <a:ext cx="484" cy="484"/>
                <a:chOff x="2813" y="3751"/>
                <a:chExt cx="484" cy="484"/>
              </a:xfrm>
            </p:grpSpPr>
            <p:sp>
              <p:nvSpPr>
                <p:cNvPr id="29800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13" y="3775"/>
                  <a:ext cx="145" cy="46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8001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958" y="3751"/>
                  <a:ext cx="339" cy="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6" name="Group 50"/>
            <p:cNvGrpSpPr>
              <a:grpSpLocks/>
            </p:cNvGrpSpPr>
            <p:nvPr/>
          </p:nvGrpSpPr>
          <p:grpSpPr bwMode="auto">
            <a:xfrm>
              <a:off x="2668" y="917"/>
              <a:ext cx="1379" cy="1600"/>
              <a:chOff x="2668" y="917"/>
              <a:chExt cx="1379" cy="1600"/>
            </a:xfrm>
          </p:grpSpPr>
          <p:grpSp>
            <p:nvGrpSpPr>
              <p:cNvPr id="7" name="Group 37"/>
              <p:cNvGrpSpPr>
                <a:grpSpLocks/>
              </p:cNvGrpSpPr>
              <p:nvPr/>
            </p:nvGrpSpPr>
            <p:grpSpPr bwMode="auto">
              <a:xfrm>
                <a:off x="2668" y="917"/>
                <a:ext cx="436" cy="1431"/>
                <a:chOff x="2716" y="917"/>
                <a:chExt cx="436" cy="1431"/>
              </a:xfrm>
            </p:grpSpPr>
            <p:grpSp>
              <p:nvGrpSpPr>
                <p:cNvPr id="8" name="Group 33"/>
                <p:cNvGrpSpPr>
                  <a:grpSpLocks/>
                </p:cNvGrpSpPr>
                <p:nvPr/>
              </p:nvGrpSpPr>
              <p:grpSpPr bwMode="auto">
                <a:xfrm>
                  <a:off x="2716" y="917"/>
                  <a:ext cx="436" cy="245"/>
                  <a:chOff x="2716" y="917"/>
                  <a:chExt cx="436" cy="245"/>
                </a:xfrm>
              </p:grpSpPr>
              <p:sp>
                <p:nvSpPr>
                  <p:cNvPr id="298010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716" y="945"/>
                    <a:ext cx="436" cy="217"/>
                  </a:xfrm>
                  <a:prstGeom prst="rect">
                    <a:avLst/>
                  </a:prstGeom>
                  <a:noFill/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8011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67" y="917"/>
                    <a:ext cx="246" cy="20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600">
                        <a:solidFill>
                          <a:schemeClr val="bg1"/>
                        </a:solidFill>
                      </a:rPr>
                      <a:t>list #4</a:t>
                    </a:r>
                  </a:p>
                </p:txBody>
              </p:sp>
            </p:grpSp>
            <p:grpSp>
              <p:nvGrpSpPr>
                <p:cNvPr id="9" name="Group 29"/>
                <p:cNvGrpSpPr>
                  <a:grpSpLocks/>
                </p:cNvGrpSpPr>
                <p:nvPr/>
              </p:nvGrpSpPr>
              <p:grpSpPr bwMode="auto">
                <a:xfrm>
                  <a:off x="2716" y="1416"/>
                  <a:ext cx="363" cy="339"/>
                  <a:chOff x="2765" y="1501"/>
                  <a:chExt cx="363" cy="339"/>
                </a:xfrm>
              </p:grpSpPr>
              <p:sp>
                <p:nvSpPr>
                  <p:cNvPr id="298009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765" y="1501"/>
                    <a:ext cx="363" cy="339"/>
                  </a:xfrm>
                  <a:prstGeom prst="rect">
                    <a:avLst/>
                  </a:prstGeom>
                  <a:noFill/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801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1670"/>
                    <a:ext cx="36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" name="Group 30"/>
                <p:cNvGrpSpPr>
                  <a:grpSpLocks/>
                </p:cNvGrpSpPr>
                <p:nvPr/>
              </p:nvGrpSpPr>
              <p:grpSpPr bwMode="auto">
                <a:xfrm>
                  <a:off x="2716" y="2009"/>
                  <a:ext cx="363" cy="339"/>
                  <a:chOff x="2765" y="1501"/>
                  <a:chExt cx="363" cy="339"/>
                </a:xfrm>
              </p:grpSpPr>
              <p:sp>
                <p:nvSpPr>
                  <p:cNvPr id="298015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765" y="1501"/>
                    <a:ext cx="363" cy="339"/>
                  </a:xfrm>
                  <a:prstGeom prst="rect">
                    <a:avLst/>
                  </a:prstGeom>
                  <a:noFill/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801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1670"/>
                    <a:ext cx="36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98018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2765" y="1114"/>
                  <a:ext cx="97" cy="29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8019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765" y="1670"/>
                  <a:ext cx="97" cy="412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8020" name="Line 36"/>
                <p:cNvSpPr>
                  <a:spLocks noChangeShapeType="1"/>
                </p:cNvSpPr>
                <p:nvPr/>
              </p:nvSpPr>
              <p:spPr bwMode="auto">
                <a:xfrm>
                  <a:off x="2837" y="2178"/>
                  <a:ext cx="97" cy="17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" name="Group 40"/>
              <p:cNvGrpSpPr>
                <a:grpSpLocks/>
              </p:cNvGrpSpPr>
              <p:nvPr/>
            </p:nvGrpSpPr>
            <p:grpSpPr bwMode="auto">
              <a:xfrm>
                <a:off x="3394" y="1260"/>
                <a:ext cx="653" cy="532"/>
                <a:chOff x="3152" y="1235"/>
                <a:chExt cx="653" cy="532"/>
              </a:xfrm>
            </p:grpSpPr>
            <p:sp>
              <p:nvSpPr>
                <p:cNvPr id="298022" name="Rectangle 38"/>
                <p:cNvSpPr>
                  <a:spLocks noChangeArrowheads="1"/>
                </p:cNvSpPr>
                <p:nvPr/>
              </p:nvSpPr>
              <p:spPr bwMode="auto">
                <a:xfrm>
                  <a:off x="3152" y="1235"/>
                  <a:ext cx="653" cy="53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802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212" y="1240"/>
                  <a:ext cx="394" cy="2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handler 1</a:t>
                  </a:r>
                </a:p>
              </p:txBody>
            </p:sp>
          </p:grpSp>
          <p:grpSp>
            <p:nvGrpSpPr>
              <p:cNvPr id="12" name="Group 41"/>
              <p:cNvGrpSpPr>
                <a:grpSpLocks/>
              </p:cNvGrpSpPr>
              <p:nvPr/>
            </p:nvGrpSpPr>
            <p:grpSpPr bwMode="auto">
              <a:xfrm>
                <a:off x="3394" y="1985"/>
                <a:ext cx="653" cy="532"/>
                <a:chOff x="3152" y="1235"/>
                <a:chExt cx="653" cy="532"/>
              </a:xfrm>
            </p:grpSpPr>
            <p:sp>
              <p:nvSpPr>
                <p:cNvPr id="298026" name="Rectangle 42"/>
                <p:cNvSpPr>
                  <a:spLocks noChangeArrowheads="1"/>
                </p:cNvSpPr>
                <p:nvPr/>
              </p:nvSpPr>
              <p:spPr bwMode="auto">
                <a:xfrm>
                  <a:off x="3152" y="1235"/>
                  <a:ext cx="653" cy="53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802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212" y="1240"/>
                  <a:ext cx="394" cy="2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>
                      <a:solidFill>
                        <a:schemeClr val="bg1"/>
                      </a:solidFill>
                    </a:rPr>
                    <a:t>handler 2</a:t>
                  </a:r>
                </a:p>
              </p:txBody>
            </p:sp>
          </p:grpSp>
          <p:sp>
            <p:nvSpPr>
              <p:cNvPr id="298028" name="Line 44"/>
              <p:cNvSpPr>
                <a:spLocks noChangeShapeType="1"/>
              </p:cNvSpPr>
              <p:nvPr/>
            </p:nvSpPr>
            <p:spPr bwMode="auto">
              <a:xfrm flipV="1">
                <a:off x="2959" y="1308"/>
                <a:ext cx="435" cy="169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8029" name="Line 45"/>
              <p:cNvSpPr>
                <a:spLocks noChangeShapeType="1"/>
              </p:cNvSpPr>
              <p:nvPr/>
            </p:nvSpPr>
            <p:spPr bwMode="auto">
              <a:xfrm flipV="1">
                <a:off x="2959" y="2034"/>
                <a:ext cx="435" cy="4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1028700" algn="l"/>
                <a:tab pos="1714500" algn="l"/>
              </a:tabLst>
            </a:pPr>
            <a:r>
              <a:rPr lang="en-US" dirty="0" smtClean="0">
                <a:sym typeface="Symbol" pitchFamily="18" charset="2"/>
              </a:rPr>
              <a:t>Drawbacks </a:t>
            </a:r>
            <a:r>
              <a:rPr lang="en-US" dirty="0">
                <a:sym typeface="Symbol" pitchFamily="18" charset="2"/>
              </a:rPr>
              <a:t>of chaining</a:t>
            </a:r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for &gt; 1 device</a:t>
            </a:r>
          </a:p>
          <a:p>
            <a:pPr marL="1181100" lvl="2" indent="-266700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must query devices to see if they raised interrupt</a:t>
            </a:r>
          </a:p>
          <a:p>
            <a:pPr marL="1181100" lvl="2" indent="-266700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not always possible</a:t>
            </a:r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for 1 device</a:t>
            </a:r>
          </a:p>
          <a:p>
            <a:pPr marL="1181100" lvl="2" indent="-266700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must avoid stealing data/confusing device</a:t>
            </a:r>
          </a:p>
          <a:p>
            <a:pPr marL="1181100" lvl="2" indent="-266700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example</a:t>
            </a:r>
          </a:p>
          <a:p>
            <a:pPr marL="1638300" lvl="3" indent="-266700">
              <a:tabLst>
                <a:tab pos="1028700" algn="l"/>
                <a:tab pos="1714500" algn="l"/>
              </a:tabLst>
            </a:pPr>
            <a:r>
              <a:rPr lang="en-US" sz="1800" dirty="0">
                <a:latin typeface="+mn-lt"/>
                <a:sym typeface="Symbol" pitchFamily="18" charset="2"/>
              </a:rPr>
              <a:t>by sending two characters to serial port</a:t>
            </a:r>
          </a:p>
          <a:p>
            <a:pPr marL="1638300" lvl="3" indent="-266700">
              <a:tabLst>
                <a:tab pos="1028700" algn="l"/>
                <a:tab pos="1714500" algn="l"/>
              </a:tabLst>
            </a:pPr>
            <a:r>
              <a:rPr lang="en-US" sz="1800" dirty="0">
                <a:latin typeface="+mn-lt"/>
                <a:sym typeface="Symbol" pitchFamily="18" charset="2"/>
              </a:rPr>
              <a:t>in response to interrupt declaring port ready for one char.</a:t>
            </a:r>
          </a:p>
          <a:p>
            <a:pPr marL="1181100" lvl="2" indent="-266700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another example</a:t>
            </a:r>
          </a:p>
          <a:p>
            <a:pPr marL="1638300" lvl="3" indent="-266700">
              <a:tabLst>
                <a:tab pos="1028700" algn="l"/>
                <a:tab pos="1714500" algn="l"/>
              </a:tabLst>
            </a:pPr>
            <a:r>
              <a:rPr lang="en-US" sz="1800" dirty="0">
                <a:latin typeface="+mn-lt"/>
                <a:sym typeface="Symbol" pitchFamily="18" charset="2"/>
              </a:rPr>
              <a:t>reading mouse location twice</a:t>
            </a:r>
          </a:p>
          <a:p>
            <a:pPr marL="1638300" lvl="3" indent="-266700">
              <a:tabLst>
                <a:tab pos="1028700" algn="l"/>
                <a:tab pos="1714500" algn="l"/>
              </a:tabLst>
            </a:pPr>
            <a:r>
              <a:rPr lang="en-US" sz="1800" dirty="0">
                <a:latin typeface="+mn-lt"/>
                <a:sym typeface="Symbol" pitchFamily="18" charset="2"/>
              </a:rPr>
              <a:t>if device protocol specifies reading once per </a:t>
            </a:r>
            <a:r>
              <a:rPr lang="en-US" sz="1800" dirty="0" smtClean="0">
                <a:latin typeface="+mn-lt"/>
                <a:sym typeface="Symbol" pitchFamily="18" charset="2"/>
              </a:rPr>
              <a:t>interrupt</a:t>
            </a:r>
            <a:endParaRPr lang="en-US" sz="1800" dirty="0">
              <a:latin typeface="+mn-lt"/>
              <a:sym typeface="Symbol" pitchFamily="18" charset="2"/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General Interrupt Abstractions: </a:t>
            </a:r>
            <a:br>
              <a:rPr lang="en-US" dirty="0" smtClean="0"/>
            </a:br>
            <a:r>
              <a:rPr lang="en-US" dirty="0" smtClean="0"/>
              <a:t> Interrupt Chaining (cont.)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97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97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97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97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97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97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>
              <a:tabLst>
                <a:tab pos="1028700" algn="l"/>
                <a:tab pos="1714500" algn="l"/>
              </a:tabLst>
            </a:pPr>
            <a:r>
              <a:rPr lang="en-US" dirty="0" smtClean="0"/>
              <a:t>Recall</a:t>
            </a:r>
            <a:r>
              <a:rPr lang="en-US" dirty="0"/>
              <a:t>: why support interrupts</a:t>
            </a:r>
            <a:r>
              <a:rPr lang="en-US" dirty="0" smtClean="0"/>
              <a:t>?</a:t>
            </a:r>
            <a:endParaRPr lang="en-US" dirty="0"/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slow device gets timely attention from fast processor</a:t>
            </a:r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processor gets device responses without repeatedly asking for them</a:t>
            </a:r>
          </a:p>
          <a:p>
            <a:pPr>
              <a:tabLst>
                <a:tab pos="1028700" algn="l"/>
                <a:tab pos="1714500" algn="l"/>
              </a:tabLst>
            </a:pPr>
            <a:r>
              <a:rPr lang="en-US" dirty="0" smtClean="0">
                <a:sym typeface="Symbol" pitchFamily="18" charset="2"/>
              </a:rPr>
              <a:t>A useful </a:t>
            </a:r>
            <a:r>
              <a:rPr lang="en-US" dirty="0">
                <a:sym typeface="Symbol" pitchFamily="18" charset="2"/>
              </a:rPr>
              <a:t>concept in software</a:t>
            </a:r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example: network encryption/decryption</a:t>
            </a:r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packet arrives, given to </a:t>
            </a:r>
            <a:r>
              <a:rPr lang="en-US" dirty="0" err="1">
                <a:sym typeface="Symbol" pitchFamily="18" charset="2"/>
              </a:rPr>
              <a:t>decrypter</a:t>
            </a:r>
            <a:endParaRPr lang="en-US" dirty="0">
              <a:sym typeface="Symbol" pitchFamily="18" charset="2"/>
            </a:endParaRPr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when </a:t>
            </a:r>
            <a:r>
              <a:rPr lang="en-US" dirty="0" err="1">
                <a:sym typeface="Symbol" pitchFamily="18" charset="2"/>
              </a:rPr>
              <a:t>decrypter</a:t>
            </a:r>
            <a:r>
              <a:rPr lang="en-US" dirty="0">
                <a:sym typeface="Symbol" pitchFamily="18" charset="2"/>
              </a:rPr>
              <a:t> (software program) is done</a:t>
            </a:r>
          </a:p>
          <a:p>
            <a:pPr marL="1181100" lvl="2" indent="-266700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want to interrupt program</a:t>
            </a:r>
          </a:p>
          <a:p>
            <a:pPr marL="1181100" lvl="2" indent="-266700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to transfer data from packet</a:t>
            </a:r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but has no access to INTR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pin</a:t>
            </a:r>
            <a:endParaRPr lang="en-US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General Interrupt Abstractions: </a:t>
            </a:r>
            <a:br>
              <a:rPr lang="en-US" dirty="0" smtClean="0"/>
            </a:br>
            <a:r>
              <a:rPr lang="en-US" dirty="0" smtClean="0"/>
              <a:t> Soft Interrupts (cont.)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0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0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0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0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0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0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00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>
              <a:tabLst>
                <a:tab pos="1028700" algn="l"/>
                <a:tab pos="1714500" algn="l"/>
              </a:tabLst>
            </a:pPr>
            <a:r>
              <a:rPr lang="en-US" dirty="0" smtClean="0">
                <a:sym typeface="Symbol" pitchFamily="18" charset="2"/>
              </a:rPr>
              <a:t>Solution</a:t>
            </a:r>
            <a:endParaRPr lang="en-US" dirty="0">
              <a:sym typeface="Symbol" pitchFamily="18" charset="2"/>
            </a:endParaRPr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software-generated (soft) interrupt</a:t>
            </a:r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(similarly, but later, signals—user-level soft interrupts)</a:t>
            </a:r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runs at priority between program and hard interrupts</a:t>
            </a:r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usually generated</a:t>
            </a:r>
          </a:p>
          <a:p>
            <a:pPr marL="1181100" lvl="2" indent="-266700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by hard interrupt handlers</a:t>
            </a:r>
          </a:p>
          <a:p>
            <a:pPr marL="1181100" lvl="2" indent="-266700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to do work not involving device</a:t>
            </a:r>
          </a:p>
          <a:p>
            <a:pPr>
              <a:tabLst>
                <a:tab pos="1028700" algn="l"/>
                <a:tab pos="1714500" algn="l"/>
              </a:tabLst>
            </a:pPr>
            <a:r>
              <a:rPr lang="en-US" dirty="0" smtClean="0">
                <a:sym typeface="Symbol" pitchFamily="18" charset="2"/>
              </a:rPr>
              <a:t>Linux </a:t>
            </a:r>
            <a:r>
              <a:rPr lang="en-US" dirty="0">
                <a:sym typeface="Symbol" pitchFamily="18" charset="2"/>
              </a:rPr>
              <a:t>version is called </a:t>
            </a:r>
            <a:r>
              <a:rPr lang="en-US" dirty="0" err="1">
                <a:sym typeface="Symbol" pitchFamily="18" charset="2"/>
              </a:rPr>
              <a:t>tasklets</a:t>
            </a:r>
            <a:endParaRPr lang="en-US" dirty="0">
              <a:sym typeface="Symbol" pitchFamily="18" charset="2"/>
            </a:endParaRPr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used by code provided to you for MP1</a:t>
            </a:r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discussed later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General Interrupt Abstractions: </a:t>
            </a:r>
            <a:br>
              <a:rPr lang="en-US" dirty="0" smtClean="0"/>
            </a:br>
            <a:r>
              <a:rPr lang="en-US" dirty="0" smtClean="0"/>
              <a:t> Soft Interrupts (cont.)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0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0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0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00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00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00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00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00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00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3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pPr>
              <a:tabLst>
                <a:tab pos="1028700" algn="l"/>
                <a:tab pos="1714500" algn="l"/>
              </a:tabLst>
            </a:pPr>
            <a:r>
              <a:rPr lang="en-US" dirty="0" smtClean="0"/>
              <a:t>Linux’ Interrupt Data Structures</a:t>
            </a: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90600" y="1761947"/>
            <a:ext cx="7162800" cy="230981"/>
            <a:chOff x="491" y="1283"/>
            <a:chExt cx="3384" cy="194"/>
          </a:xfrm>
        </p:grpSpPr>
        <p:sp>
          <p:nvSpPr>
            <p:cNvPr id="302085" name="Rectangle 5"/>
            <p:cNvSpPr>
              <a:spLocks noChangeArrowheads="1"/>
            </p:cNvSpPr>
            <p:nvPr/>
          </p:nvSpPr>
          <p:spPr bwMode="auto">
            <a:xfrm>
              <a:off x="491" y="1283"/>
              <a:ext cx="338" cy="194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086" name="Rectangle 6"/>
            <p:cNvSpPr>
              <a:spLocks noChangeArrowheads="1"/>
            </p:cNvSpPr>
            <p:nvPr/>
          </p:nvSpPr>
          <p:spPr bwMode="auto">
            <a:xfrm>
              <a:off x="830" y="1283"/>
              <a:ext cx="338" cy="194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087" name="Rectangle 7"/>
            <p:cNvSpPr>
              <a:spLocks noChangeArrowheads="1"/>
            </p:cNvSpPr>
            <p:nvPr/>
          </p:nvSpPr>
          <p:spPr bwMode="auto">
            <a:xfrm>
              <a:off x="1168" y="1283"/>
              <a:ext cx="338" cy="194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088" name="Rectangle 8"/>
            <p:cNvSpPr>
              <a:spLocks noChangeArrowheads="1"/>
            </p:cNvSpPr>
            <p:nvPr/>
          </p:nvSpPr>
          <p:spPr bwMode="auto">
            <a:xfrm>
              <a:off x="1507" y="1283"/>
              <a:ext cx="338" cy="194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089" name="Rectangle 9"/>
            <p:cNvSpPr>
              <a:spLocks noChangeArrowheads="1"/>
            </p:cNvSpPr>
            <p:nvPr/>
          </p:nvSpPr>
          <p:spPr bwMode="auto">
            <a:xfrm>
              <a:off x="1845" y="1283"/>
              <a:ext cx="338" cy="194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090" name="Rectangle 10"/>
            <p:cNvSpPr>
              <a:spLocks noChangeArrowheads="1"/>
            </p:cNvSpPr>
            <p:nvPr/>
          </p:nvSpPr>
          <p:spPr bwMode="auto">
            <a:xfrm>
              <a:off x="2183" y="1283"/>
              <a:ext cx="338" cy="194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091" name="Rectangle 11"/>
            <p:cNvSpPr>
              <a:spLocks noChangeArrowheads="1"/>
            </p:cNvSpPr>
            <p:nvPr/>
          </p:nvSpPr>
          <p:spPr bwMode="auto">
            <a:xfrm>
              <a:off x="2521" y="1283"/>
              <a:ext cx="338" cy="194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092" name="Rectangle 12"/>
            <p:cNvSpPr>
              <a:spLocks noChangeArrowheads="1"/>
            </p:cNvSpPr>
            <p:nvPr/>
          </p:nvSpPr>
          <p:spPr bwMode="auto">
            <a:xfrm>
              <a:off x="2860" y="1283"/>
              <a:ext cx="338" cy="194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093" name="Rectangle 13"/>
            <p:cNvSpPr>
              <a:spLocks noChangeArrowheads="1"/>
            </p:cNvSpPr>
            <p:nvPr/>
          </p:nvSpPr>
          <p:spPr bwMode="auto">
            <a:xfrm>
              <a:off x="3198" y="1283"/>
              <a:ext cx="338" cy="194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094" name="Rectangle 14"/>
            <p:cNvSpPr>
              <a:spLocks noChangeArrowheads="1"/>
            </p:cNvSpPr>
            <p:nvPr/>
          </p:nvSpPr>
          <p:spPr bwMode="auto">
            <a:xfrm>
              <a:off x="3537" y="1283"/>
              <a:ext cx="338" cy="194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02096" name="Text Box 16"/>
          <p:cNvSpPr txBox="1">
            <a:spLocks noChangeArrowheads="1"/>
          </p:cNvSpPr>
          <p:nvPr/>
        </p:nvSpPr>
        <p:spPr bwMode="auto">
          <a:xfrm>
            <a:off x="3810000" y="1371600"/>
            <a:ext cx="2935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IRQ descriptor table (</a:t>
            </a:r>
            <a:r>
              <a:rPr lang="en-US" dirty="0" err="1">
                <a:solidFill>
                  <a:schemeClr val="bg1"/>
                </a:solidFill>
              </a:rPr>
              <a:t>irq_desc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02097" name="Text Box 17"/>
          <p:cNvSpPr txBox="1">
            <a:spLocks noChangeArrowheads="1"/>
          </p:cNvSpPr>
          <p:nvPr/>
        </p:nvSpPr>
        <p:spPr bwMode="auto">
          <a:xfrm>
            <a:off x="901700" y="2550140"/>
            <a:ext cx="5145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302098" name="Text Box 18"/>
          <p:cNvSpPr txBox="1">
            <a:spLocks noChangeArrowheads="1"/>
          </p:cNvSpPr>
          <p:nvPr/>
        </p:nvSpPr>
        <p:spPr bwMode="auto">
          <a:xfrm>
            <a:off x="901700" y="2812077"/>
            <a:ext cx="3767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chip</a:t>
            </a:r>
          </a:p>
        </p:txBody>
      </p:sp>
      <p:sp>
        <p:nvSpPr>
          <p:cNvPr id="302099" name="Text Box 19"/>
          <p:cNvSpPr txBox="1">
            <a:spLocks noChangeArrowheads="1"/>
          </p:cNvSpPr>
          <p:nvPr/>
        </p:nvSpPr>
        <p:spPr bwMode="auto">
          <a:xfrm>
            <a:off x="901700" y="3070444"/>
            <a:ext cx="8527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action list</a:t>
            </a:r>
          </a:p>
        </p:txBody>
      </p:sp>
      <p:sp>
        <p:nvSpPr>
          <p:cNvPr id="302101" name="Text Box 21"/>
          <p:cNvSpPr txBox="1">
            <a:spLocks noChangeArrowheads="1"/>
          </p:cNvSpPr>
          <p:nvPr/>
        </p:nvSpPr>
        <p:spPr bwMode="auto">
          <a:xfrm>
            <a:off x="901700" y="3587175"/>
            <a:ext cx="3654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302100" name="Text Box 20"/>
          <p:cNvSpPr txBox="1">
            <a:spLocks noChangeArrowheads="1"/>
          </p:cNvSpPr>
          <p:nvPr/>
        </p:nvSpPr>
        <p:spPr bwMode="auto">
          <a:xfrm>
            <a:off x="901700" y="3328808"/>
            <a:ext cx="11701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disable depth</a:t>
            </a:r>
          </a:p>
        </p:txBody>
      </p:sp>
      <p:sp>
        <p:nvSpPr>
          <p:cNvPr id="302103" name="Rectangle 23"/>
          <p:cNvSpPr>
            <a:spLocks noChangeArrowheads="1"/>
          </p:cNvSpPr>
          <p:nvPr/>
        </p:nvSpPr>
        <p:spPr bwMode="auto">
          <a:xfrm>
            <a:off x="783167" y="3347859"/>
            <a:ext cx="2048933" cy="258366"/>
          </a:xfrm>
          <a:prstGeom prst="rect">
            <a:avLst/>
          </a:prstGeom>
          <a:noFill/>
          <a:ln w="9525">
            <a:solidFill>
              <a:srgbClr val="05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2107" name="Rectangle 27"/>
          <p:cNvSpPr>
            <a:spLocks noChangeArrowheads="1"/>
          </p:cNvSpPr>
          <p:nvPr/>
        </p:nvSpPr>
        <p:spPr bwMode="auto">
          <a:xfrm>
            <a:off x="783167" y="3606225"/>
            <a:ext cx="2048933" cy="258365"/>
          </a:xfrm>
          <a:prstGeom prst="rect">
            <a:avLst/>
          </a:prstGeom>
          <a:noFill/>
          <a:ln w="9525">
            <a:solidFill>
              <a:srgbClr val="05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2108" name="Rectangle 28"/>
          <p:cNvSpPr>
            <a:spLocks noChangeArrowheads="1"/>
          </p:cNvSpPr>
          <p:nvPr/>
        </p:nvSpPr>
        <p:spPr bwMode="auto">
          <a:xfrm>
            <a:off x="783167" y="2831128"/>
            <a:ext cx="2048933" cy="258366"/>
          </a:xfrm>
          <a:prstGeom prst="rect">
            <a:avLst/>
          </a:prstGeom>
          <a:noFill/>
          <a:ln w="9525">
            <a:solidFill>
              <a:srgbClr val="05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2109" name="Rectangle 29"/>
          <p:cNvSpPr>
            <a:spLocks noChangeArrowheads="1"/>
          </p:cNvSpPr>
          <p:nvPr/>
        </p:nvSpPr>
        <p:spPr bwMode="auto">
          <a:xfrm>
            <a:off x="783167" y="3089494"/>
            <a:ext cx="2048933" cy="258365"/>
          </a:xfrm>
          <a:prstGeom prst="rect">
            <a:avLst/>
          </a:prstGeom>
          <a:noFill/>
          <a:ln w="9525">
            <a:solidFill>
              <a:srgbClr val="05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2110" name="Rectangle 30"/>
          <p:cNvSpPr>
            <a:spLocks noChangeArrowheads="1"/>
          </p:cNvSpPr>
          <p:nvPr/>
        </p:nvSpPr>
        <p:spPr bwMode="auto">
          <a:xfrm>
            <a:off x="783167" y="2569190"/>
            <a:ext cx="2048933" cy="258366"/>
          </a:xfrm>
          <a:prstGeom prst="rect">
            <a:avLst/>
          </a:prstGeom>
          <a:noFill/>
          <a:ln w="9525">
            <a:solidFill>
              <a:srgbClr val="05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2112" name="Oval 32"/>
          <p:cNvSpPr>
            <a:spLocks noChangeArrowheads="1"/>
          </p:cNvSpPr>
          <p:nvPr/>
        </p:nvSpPr>
        <p:spPr bwMode="auto">
          <a:xfrm>
            <a:off x="2933700" y="1676222"/>
            <a:ext cx="1075267" cy="432197"/>
          </a:xfrm>
          <a:prstGeom prst="ellipse">
            <a:avLst/>
          </a:prstGeom>
          <a:noFill/>
          <a:ln w="9525">
            <a:solidFill>
              <a:srgbClr val="05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2113" name="Line 33"/>
          <p:cNvSpPr>
            <a:spLocks noChangeShapeType="1"/>
          </p:cNvSpPr>
          <p:nvPr/>
        </p:nvSpPr>
        <p:spPr bwMode="auto">
          <a:xfrm flipV="1">
            <a:off x="2472267" y="2078652"/>
            <a:ext cx="717551" cy="490538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572000" y="2192953"/>
            <a:ext cx="922867" cy="738187"/>
            <a:chOff x="1700" y="1766"/>
            <a:chExt cx="436" cy="620"/>
          </a:xfrm>
        </p:grpSpPr>
        <p:sp>
          <p:nvSpPr>
            <p:cNvPr id="302114" name="Rectangle 34"/>
            <p:cNvSpPr>
              <a:spLocks noChangeArrowheads="1"/>
            </p:cNvSpPr>
            <p:nvPr/>
          </p:nvSpPr>
          <p:spPr bwMode="auto">
            <a:xfrm>
              <a:off x="1700" y="1791"/>
              <a:ext cx="436" cy="581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115" name="Text Box 35"/>
            <p:cNvSpPr txBox="1">
              <a:spLocks noChangeArrowheads="1"/>
            </p:cNvSpPr>
            <p:nvPr/>
          </p:nvSpPr>
          <p:spPr bwMode="auto">
            <a:xfrm>
              <a:off x="1762" y="1766"/>
              <a:ext cx="298" cy="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PIC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jump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table</a:t>
              </a:r>
            </a:p>
          </p:txBody>
        </p:sp>
      </p:grpSp>
      <p:sp>
        <p:nvSpPr>
          <p:cNvPr id="302117" name="Line 37"/>
          <p:cNvSpPr>
            <a:spLocks noChangeShapeType="1"/>
          </p:cNvSpPr>
          <p:nvPr/>
        </p:nvSpPr>
        <p:spPr bwMode="auto">
          <a:xfrm flipV="1">
            <a:off x="2677584" y="2338209"/>
            <a:ext cx="1894416" cy="604838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3905252" y="3231177"/>
            <a:ext cx="3585633" cy="576263"/>
            <a:chOff x="1845" y="2517"/>
            <a:chExt cx="1694" cy="484"/>
          </a:xfrm>
        </p:grpSpPr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1845" y="2517"/>
              <a:ext cx="436" cy="484"/>
              <a:chOff x="1845" y="2517"/>
              <a:chExt cx="436" cy="484"/>
            </a:xfrm>
          </p:grpSpPr>
          <p:sp>
            <p:nvSpPr>
              <p:cNvPr id="302118" name="Rectangle 38"/>
              <p:cNvSpPr>
                <a:spLocks noChangeArrowheads="1"/>
              </p:cNvSpPr>
              <p:nvPr/>
            </p:nvSpPr>
            <p:spPr bwMode="auto">
              <a:xfrm>
                <a:off x="1845" y="2517"/>
                <a:ext cx="436" cy="484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2119" name="Line 39"/>
              <p:cNvSpPr>
                <a:spLocks noChangeShapeType="1"/>
              </p:cNvSpPr>
              <p:nvPr/>
            </p:nvSpPr>
            <p:spPr bwMode="auto">
              <a:xfrm>
                <a:off x="1845" y="2880"/>
                <a:ext cx="436" cy="0"/>
              </a:xfrm>
              <a:prstGeom prst="line">
                <a:avLst/>
              </a:prstGeom>
              <a:noFill/>
              <a:ln w="9525">
                <a:solidFill>
                  <a:srgbClr val="05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2475" y="2517"/>
              <a:ext cx="436" cy="484"/>
              <a:chOff x="1845" y="2517"/>
              <a:chExt cx="436" cy="484"/>
            </a:xfrm>
          </p:grpSpPr>
          <p:sp>
            <p:nvSpPr>
              <p:cNvPr id="302122" name="Rectangle 42"/>
              <p:cNvSpPr>
                <a:spLocks noChangeArrowheads="1"/>
              </p:cNvSpPr>
              <p:nvPr/>
            </p:nvSpPr>
            <p:spPr bwMode="auto">
              <a:xfrm>
                <a:off x="1845" y="2517"/>
                <a:ext cx="436" cy="484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2123" name="Line 43"/>
              <p:cNvSpPr>
                <a:spLocks noChangeShapeType="1"/>
              </p:cNvSpPr>
              <p:nvPr/>
            </p:nvSpPr>
            <p:spPr bwMode="auto">
              <a:xfrm>
                <a:off x="1845" y="2880"/>
                <a:ext cx="436" cy="0"/>
              </a:xfrm>
              <a:prstGeom prst="line">
                <a:avLst/>
              </a:prstGeom>
              <a:noFill/>
              <a:ln w="9525">
                <a:solidFill>
                  <a:srgbClr val="05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3103" y="2517"/>
              <a:ext cx="436" cy="484"/>
              <a:chOff x="1845" y="2517"/>
              <a:chExt cx="436" cy="484"/>
            </a:xfrm>
          </p:grpSpPr>
          <p:sp>
            <p:nvSpPr>
              <p:cNvPr id="302125" name="Rectangle 45"/>
              <p:cNvSpPr>
                <a:spLocks noChangeArrowheads="1"/>
              </p:cNvSpPr>
              <p:nvPr/>
            </p:nvSpPr>
            <p:spPr bwMode="auto">
              <a:xfrm>
                <a:off x="1845" y="2517"/>
                <a:ext cx="436" cy="484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2126" name="Line 46"/>
              <p:cNvSpPr>
                <a:spLocks noChangeShapeType="1"/>
              </p:cNvSpPr>
              <p:nvPr/>
            </p:nvSpPr>
            <p:spPr bwMode="auto">
              <a:xfrm>
                <a:off x="1845" y="2880"/>
                <a:ext cx="436" cy="0"/>
              </a:xfrm>
              <a:prstGeom prst="line">
                <a:avLst/>
              </a:prstGeom>
              <a:noFill/>
              <a:ln w="9525">
                <a:solidFill>
                  <a:srgbClr val="05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2127" name="Line 47"/>
            <p:cNvSpPr>
              <a:spLocks noChangeShapeType="1"/>
            </p:cNvSpPr>
            <p:nvPr/>
          </p:nvSpPr>
          <p:spPr bwMode="auto">
            <a:xfrm flipV="1">
              <a:off x="2233" y="2541"/>
              <a:ext cx="242" cy="412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130" name="Line 50"/>
            <p:cNvSpPr>
              <a:spLocks noChangeShapeType="1"/>
            </p:cNvSpPr>
            <p:nvPr/>
          </p:nvSpPr>
          <p:spPr bwMode="auto">
            <a:xfrm flipV="1">
              <a:off x="2862" y="2541"/>
              <a:ext cx="242" cy="412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131" name="Line 51"/>
            <p:cNvSpPr>
              <a:spLocks noChangeShapeType="1"/>
            </p:cNvSpPr>
            <p:nvPr/>
          </p:nvSpPr>
          <p:spPr bwMode="auto">
            <a:xfrm>
              <a:off x="3273" y="2880"/>
              <a:ext cx="121" cy="121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02133" name="Line 53"/>
          <p:cNvSpPr>
            <a:spLocks noChangeShapeType="1"/>
          </p:cNvSpPr>
          <p:nvPr/>
        </p:nvSpPr>
        <p:spPr bwMode="auto">
          <a:xfrm>
            <a:off x="2677584" y="3231178"/>
            <a:ext cx="1227667" cy="86916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2149" name="Oval 69"/>
          <p:cNvSpPr>
            <a:spLocks noChangeArrowheads="1"/>
          </p:cNvSpPr>
          <p:nvPr/>
        </p:nvSpPr>
        <p:spPr bwMode="auto">
          <a:xfrm>
            <a:off x="3651251" y="3058538"/>
            <a:ext cx="1382183" cy="921544"/>
          </a:xfrm>
          <a:prstGeom prst="ellipse">
            <a:avLst/>
          </a:prstGeom>
          <a:noFill/>
          <a:ln w="9525">
            <a:solidFill>
              <a:srgbClr val="05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" name="Group 89"/>
          <p:cNvGrpSpPr>
            <a:grpSpLocks/>
          </p:cNvGrpSpPr>
          <p:nvPr/>
        </p:nvGrpSpPr>
        <p:grpSpPr bwMode="auto">
          <a:xfrm>
            <a:off x="3803651" y="4302741"/>
            <a:ext cx="2048933" cy="1587103"/>
            <a:chOff x="1797" y="3264"/>
            <a:chExt cx="968" cy="1333"/>
          </a:xfrm>
        </p:grpSpPr>
        <p:sp>
          <p:nvSpPr>
            <p:cNvPr id="302136" name="Text Box 56"/>
            <p:cNvSpPr txBox="1">
              <a:spLocks noChangeArrowheads="1"/>
            </p:cNvSpPr>
            <p:nvPr/>
          </p:nvSpPr>
          <p:spPr bwMode="auto">
            <a:xfrm>
              <a:off x="2041" y="3264"/>
              <a:ext cx="323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handler</a:t>
              </a:r>
            </a:p>
          </p:txBody>
        </p:sp>
        <p:sp>
          <p:nvSpPr>
            <p:cNvPr id="302137" name="Text Box 57"/>
            <p:cNvSpPr txBox="1">
              <a:spLocks noChangeArrowheads="1"/>
            </p:cNvSpPr>
            <p:nvPr/>
          </p:nvSpPr>
          <p:spPr bwMode="auto">
            <a:xfrm>
              <a:off x="2129" y="3484"/>
              <a:ext cx="195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flags</a:t>
              </a:r>
            </a:p>
          </p:txBody>
        </p:sp>
        <p:sp>
          <p:nvSpPr>
            <p:cNvPr id="302138" name="Text Box 58"/>
            <p:cNvSpPr txBox="1">
              <a:spLocks noChangeArrowheads="1"/>
            </p:cNvSpPr>
            <p:nvPr/>
          </p:nvSpPr>
          <p:spPr bwMode="auto">
            <a:xfrm>
              <a:off x="2184" y="3701"/>
              <a:ext cx="122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irq</a:t>
              </a:r>
            </a:p>
          </p:txBody>
        </p:sp>
        <p:sp>
          <p:nvSpPr>
            <p:cNvPr id="302139" name="Text Box 59"/>
            <p:cNvSpPr txBox="1">
              <a:spLocks noChangeArrowheads="1"/>
            </p:cNvSpPr>
            <p:nvPr/>
          </p:nvSpPr>
          <p:spPr bwMode="auto">
            <a:xfrm>
              <a:off x="1997" y="4135"/>
              <a:ext cx="364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device id</a:t>
              </a:r>
            </a:p>
          </p:txBody>
        </p:sp>
        <p:sp>
          <p:nvSpPr>
            <p:cNvPr id="302140" name="Text Box 60"/>
            <p:cNvSpPr txBox="1">
              <a:spLocks noChangeArrowheads="1"/>
            </p:cNvSpPr>
            <p:nvPr/>
          </p:nvSpPr>
          <p:spPr bwMode="auto">
            <a:xfrm>
              <a:off x="1873" y="3918"/>
              <a:ext cx="51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device name</a:t>
              </a:r>
            </a:p>
          </p:txBody>
        </p:sp>
        <p:sp>
          <p:nvSpPr>
            <p:cNvPr id="302141" name="Rectangle 61"/>
            <p:cNvSpPr>
              <a:spLocks noChangeArrowheads="1"/>
            </p:cNvSpPr>
            <p:nvPr/>
          </p:nvSpPr>
          <p:spPr bwMode="auto">
            <a:xfrm>
              <a:off x="1797" y="3945"/>
              <a:ext cx="968" cy="21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142" name="Rectangle 62"/>
            <p:cNvSpPr>
              <a:spLocks noChangeArrowheads="1"/>
            </p:cNvSpPr>
            <p:nvPr/>
          </p:nvSpPr>
          <p:spPr bwMode="auto">
            <a:xfrm>
              <a:off x="1797" y="4162"/>
              <a:ext cx="968" cy="21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143" name="Rectangle 63"/>
            <p:cNvSpPr>
              <a:spLocks noChangeArrowheads="1"/>
            </p:cNvSpPr>
            <p:nvPr/>
          </p:nvSpPr>
          <p:spPr bwMode="auto">
            <a:xfrm>
              <a:off x="1797" y="3511"/>
              <a:ext cx="968" cy="21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144" name="Rectangle 64"/>
            <p:cNvSpPr>
              <a:spLocks noChangeArrowheads="1"/>
            </p:cNvSpPr>
            <p:nvPr/>
          </p:nvSpPr>
          <p:spPr bwMode="auto">
            <a:xfrm>
              <a:off x="1797" y="3728"/>
              <a:ext cx="968" cy="21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145" name="Rectangle 65"/>
            <p:cNvSpPr>
              <a:spLocks noChangeArrowheads="1"/>
            </p:cNvSpPr>
            <p:nvPr/>
          </p:nvSpPr>
          <p:spPr bwMode="auto">
            <a:xfrm>
              <a:off x="1797" y="3291"/>
              <a:ext cx="968" cy="21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146" name="Rectangle 66"/>
            <p:cNvSpPr>
              <a:spLocks noChangeArrowheads="1"/>
            </p:cNvSpPr>
            <p:nvPr/>
          </p:nvSpPr>
          <p:spPr bwMode="auto">
            <a:xfrm>
              <a:off x="1797" y="4380"/>
              <a:ext cx="968" cy="21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147" name="Text Box 67"/>
            <p:cNvSpPr txBox="1">
              <a:spLocks noChangeArrowheads="1"/>
            </p:cNvSpPr>
            <p:nvPr/>
          </p:nvSpPr>
          <p:spPr bwMode="auto">
            <a:xfrm>
              <a:off x="2145" y="4353"/>
              <a:ext cx="178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next</a:t>
              </a:r>
            </a:p>
          </p:txBody>
        </p:sp>
      </p:grpSp>
      <p:grpSp>
        <p:nvGrpSpPr>
          <p:cNvPr id="9" name="Group 73"/>
          <p:cNvGrpSpPr>
            <a:grpSpLocks/>
          </p:cNvGrpSpPr>
          <p:nvPr/>
        </p:nvGrpSpPr>
        <p:grpSpPr bwMode="auto">
          <a:xfrm>
            <a:off x="1752599" y="5445744"/>
            <a:ext cx="1282701" cy="1020367"/>
            <a:chOff x="539" y="4007"/>
            <a:chExt cx="798" cy="857"/>
          </a:xfrm>
        </p:grpSpPr>
        <p:sp>
          <p:nvSpPr>
            <p:cNvPr id="302151" name="Text Box 71"/>
            <p:cNvSpPr txBox="1">
              <a:spLocks noChangeArrowheads="1"/>
            </p:cNvSpPr>
            <p:nvPr/>
          </p:nvSpPr>
          <p:spPr bwMode="auto">
            <a:xfrm>
              <a:off x="734" y="4007"/>
              <a:ext cx="421" cy="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data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associated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with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 disk</a:t>
              </a:r>
            </a:p>
          </p:txBody>
        </p:sp>
        <p:sp>
          <p:nvSpPr>
            <p:cNvPr id="302152" name="Rectangle 72"/>
            <p:cNvSpPr>
              <a:spLocks noChangeArrowheads="1"/>
            </p:cNvSpPr>
            <p:nvPr/>
          </p:nvSpPr>
          <p:spPr bwMode="auto">
            <a:xfrm>
              <a:off x="539" y="4017"/>
              <a:ext cx="798" cy="84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02154" name="Text Box 74"/>
          <p:cNvSpPr txBox="1">
            <a:spLocks noChangeArrowheads="1"/>
          </p:cNvSpPr>
          <p:nvPr/>
        </p:nvSpPr>
        <p:spPr bwMode="auto">
          <a:xfrm>
            <a:off x="1754717" y="4939725"/>
            <a:ext cx="5706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“disk”</a:t>
            </a:r>
          </a:p>
        </p:txBody>
      </p:sp>
      <p:sp>
        <p:nvSpPr>
          <p:cNvPr id="302155" name="Line 75"/>
          <p:cNvSpPr>
            <a:spLocks noChangeShapeType="1"/>
          </p:cNvSpPr>
          <p:nvPr/>
        </p:nvSpPr>
        <p:spPr bwMode="auto">
          <a:xfrm flipH="1" flipV="1">
            <a:off x="2544234" y="5087363"/>
            <a:ext cx="1411817" cy="111919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2156" name="Line 76"/>
          <p:cNvSpPr>
            <a:spLocks noChangeShapeType="1"/>
          </p:cNvSpPr>
          <p:nvPr/>
        </p:nvSpPr>
        <p:spPr bwMode="auto">
          <a:xfrm flipH="1">
            <a:off x="3035301" y="5486221"/>
            <a:ext cx="920751" cy="115491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2157" name="Text Box 77"/>
          <p:cNvSpPr txBox="1">
            <a:spLocks noChangeArrowheads="1"/>
          </p:cNvSpPr>
          <p:nvPr/>
        </p:nvSpPr>
        <p:spPr bwMode="auto">
          <a:xfrm>
            <a:off x="4059767" y="6120825"/>
            <a:ext cx="24929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 not static in driver?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[may have &gt; 1 of one type]</a:t>
            </a:r>
          </a:p>
        </p:txBody>
      </p:sp>
      <p:sp>
        <p:nvSpPr>
          <p:cNvPr id="302158" name="Line 78"/>
          <p:cNvSpPr>
            <a:spLocks noChangeShapeType="1"/>
          </p:cNvSpPr>
          <p:nvPr/>
        </p:nvSpPr>
        <p:spPr bwMode="auto">
          <a:xfrm>
            <a:off x="3086100" y="6120825"/>
            <a:ext cx="973667" cy="115490"/>
          </a:xfrm>
          <a:prstGeom prst="line">
            <a:avLst/>
          </a:prstGeom>
          <a:noFill/>
          <a:ln w="9525">
            <a:solidFill>
              <a:srgbClr val="05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7080251" y="4651594"/>
            <a:ext cx="1075267" cy="691753"/>
            <a:chOff x="3055" y="3195"/>
            <a:chExt cx="508" cy="581"/>
          </a:xfrm>
        </p:grpSpPr>
        <p:sp>
          <p:nvSpPr>
            <p:cNvPr id="302160" name="Rectangle 80"/>
            <p:cNvSpPr>
              <a:spLocks noChangeArrowheads="1"/>
            </p:cNvSpPr>
            <p:nvPr/>
          </p:nvSpPr>
          <p:spPr bwMode="auto">
            <a:xfrm>
              <a:off x="3055" y="3195"/>
              <a:ext cx="508" cy="581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161" name="Text Box 81"/>
            <p:cNvSpPr txBox="1">
              <a:spLocks noChangeArrowheads="1"/>
            </p:cNvSpPr>
            <p:nvPr/>
          </p:nvSpPr>
          <p:spPr bwMode="auto">
            <a:xfrm>
              <a:off x="3105" y="3399"/>
              <a:ext cx="254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(code)</a:t>
              </a:r>
            </a:p>
          </p:txBody>
        </p:sp>
      </p:grpSp>
      <p:sp>
        <p:nvSpPr>
          <p:cNvPr id="302163" name="Line 83"/>
          <p:cNvSpPr>
            <a:spLocks noChangeShapeType="1"/>
          </p:cNvSpPr>
          <p:nvPr/>
        </p:nvSpPr>
        <p:spPr bwMode="auto">
          <a:xfrm>
            <a:off x="5647267" y="4450378"/>
            <a:ext cx="1432984" cy="288131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2164" name="Text Box 84"/>
          <p:cNvSpPr txBox="1">
            <a:spLocks noChangeArrowheads="1"/>
          </p:cNvSpPr>
          <p:nvPr/>
        </p:nvSpPr>
        <p:spPr bwMode="auto">
          <a:xfrm>
            <a:off x="6466417" y="5515988"/>
            <a:ext cx="10018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(linked list)</a:t>
            </a:r>
          </a:p>
        </p:txBody>
      </p:sp>
      <p:sp>
        <p:nvSpPr>
          <p:cNvPr id="302165" name="Line 85"/>
          <p:cNvSpPr>
            <a:spLocks noChangeShapeType="1"/>
          </p:cNvSpPr>
          <p:nvPr/>
        </p:nvSpPr>
        <p:spPr bwMode="auto">
          <a:xfrm flipV="1">
            <a:off x="5647267" y="5660053"/>
            <a:ext cx="768351" cy="114300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2167" name="Line 87"/>
          <p:cNvSpPr>
            <a:spLocks noChangeShapeType="1"/>
          </p:cNvSpPr>
          <p:nvPr/>
        </p:nvSpPr>
        <p:spPr bwMode="auto">
          <a:xfrm>
            <a:off x="4521200" y="3961031"/>
            <a:ext cx="357717" cy="373856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2168" name="Text Box 88"/>
          <p:cNvSpPr txBox="1">
            <a:spLocks noChangeArrowheads="1"/>
          </p:cNvSpPr>
          <p:nvPr/>
        </p:nvSpPr>
        <p:spPr bwMode="auto">
          <a:xfrm>
            <a:off x="4828118" y="4059853"/>
            <a:ext cx="15467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struct irqaction</a:t>
            </a:r>
          </a:p>
        </p:txBody>
      </p:sp>
      <p:sp>
        <p:nvSpPr>
          <p:cNvPr id="302171" name="Rectangle 91"/>
          <p:cNvSpPr>
            <a:spLocks noChangeArrowheads="1"/>
          </p:cNvSpPr>
          <p:nvPr/>
        </p:nvSpPr>
        <p:spPr bwMode="auto">
          <a:xfrm>
            <a:off x="783167" y="3864590"/>
            <a:ext cx="2048933" cy="258366"/>
          </a:xfrm>
          <a:prstGeom prst="rect">
            <a:avLst/>
          </a:prstGeom>
          <a:noFill/>
          <a:ln w="9525">
            <a:solidFill>
              <a:srgbClr val="05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2172" name="Text Box 92"/>
          <p:cNvSpPr txBox="1">
            <a:spLocks noChangeArrowheads="1"/>
          </p:cNvSpPr>
          <p:nvPr/>
        </p:nvSpPr>
        <p:spPr bwMode="auto">
          <a:xfrm>
            <a:off x="901700" y="3853875"/>
            <a:ext cx="11124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flow handler</a:t>
            </a:r>
          </a:p>
        </p:txBody>
      </p:sp>
      <p:sp>
        <p:nvSpPr>
          <p:cNvPr id="302173" name="Text Box 93"/>
          <p:cNvSpPr txBox="1">
            <a:spLocks noChangeArrowheads="1"/>
          </p:cNvSpPr>
          <p:nvPr/>
        </p:nvSpPr>
        <p:spPr bwMode="auto">
          <a:xfrm>
            <a:off x="990600" y="4209871"/>
            <a:ext cx="171181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handle_level_irq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for 8259]</a:t>
            </a:r>
          </a:p>
        </p:txBody>
      </p:sp>
      <p:sp>
        <p:nvSpPr>
          <p:cNvPr id="302174" name="Line 94"/>
          <p:cNvSpPr>
            <a:spLocks noChangeShapeType="1"/>
          </p:cNvSpPr>
          <p:nvPr/>
        </p:nvSpPr>
        <p:spPr bwMode="auto">
          <a:xfrm>
            <a:off x="1346201" y="4105096"/>
            <a:ext cx="97367" cy="104775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0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0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0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0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0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0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0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0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0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2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2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0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30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30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30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30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30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30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30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30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30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30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30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30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96" grpId="0"/>
      <p:bldP spid="302097" grpId="0"/>
      <p:bldP spid="302098" grpId="0"/>
      <p:bldP spid="302099" grpId="0"/>
      <p:bldP spid="302101" grpId="0"/>
      <p:bldP spid="302100" grpId="0"/>
      <p:bldP spid="302103" grpId="0" animBg="1"/>
      <p:bldP spid="302107" grpId="0" animBg="1"/>
      <p:bldP spid="302108" grpId="0" animBg="1"/>
      <p:bldP spid="302109" grpId="0" animBg="1"/>
      <p:bldP spid="302110" grpId="0" animBg="1"/>
      <p:bldP spid="302112" grpId="0" animBg="1"/>
      <p:bldP spid="302113" grpId="0" animBg="1"/>
      <p:bldP spid="302117" grpId="0" animBg="1"/>
      <p:bldP spid="302133" grpId="0" animBg="1"/>
      <p:bldP spid="302149" grpId="0" animBg="1"/>
      <p:bldP spid="302154" grpId="0"/>
      <p:bldP spid="302155" grpId="0" animBg="1"/>
      <p:bldP spid="302156" grpId="0" animBg="1"/>
      <p:bldP spid="302157" grpId="0"/>
      <p:bldP spid="302158" grpId="0" animBg="1"/>
      <p:bldP spid="302163" grpId="0" animBg="1"/>
      <p:bldP spid="302164" grpId="0"/>
      <p:bldP spid="302165" grpId="0" animBg="1"/>
      <p:bldP spid="302167" grpId="0" animBg="1"/>
      <p:bldP spid="302168" grpId="0"/>
      <p:bldP spid="302171" grpId="0" animBg="1"/>
      <p:bldP spid="302172" grpId="0"/>
      <p:bldP spid="302173" grpId="0"/>
      <p:bldP spid="3021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762000"/>
          </a:xfrm>
        </p:spPr>
        <p:txBody>
          <a:bodyPr/>
          <a:lstStyle/>
          <a:p>
            <a:r>
              <a:rPr lang="en-US" dirty="0" smtClean="0"/>
              <a:t>Linux’ </a:t>
            </a:r>
            <a:r>
              <a:rPr lang="en-US" dirty="0" err="1" smtClean="0">
                <a:solidFill>
                  <a:schemeClr val="bg1"/>
                </a:solidFill>
              </a:rPr>
              <a:t>request_irq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 smtClean="0"/>
              <a:t>(kernel/</a:t>
            </a:r>
            <a:r>
              <a:rPr lang="en-US" sz="2000" dirty="0" err="1" smtClean="0"/>
              <a:t>irq</a:t>
            </a:r>
            <a:r>
              <a:rPr lang="en-US" sz="2000" dirty="0" smtClean="0"/>
              <a:t>/</a:t>
            </a:r>
            <a:r>
              <a:rPr lang="en-US" sz="2000" dirty="0" err="1" smtClean="0"/>
              <a:t>manage.c</a:t>
            </a:r>
            <a:r>
              <a:rPr lang="en-US" sz="2000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57200"/>
            <a:ext cx="6096000" cy="619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3581400"/>
            <a:ext cx="13381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Left Arrow 4"/>
          <p:cNvSpPr/>
          <p:nvPr/>
        </p:nvSpPr>
        <p:spPr bwMode="auto">
          <a:xfrm>
            <a:off x="3962400" y="3886200"/>
            <a:ext cx="609600" cy="3810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2000" y="5334000"/>
            <a:ext cx="3200400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5895" y="5039380"/>
            <a:ext cx="2340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 Narrow" pitchFamily="34" charset="0"/>
              </a:rPr>
              <a:t>Add the new action structure </a:t>
            </a:r>
            <a:br>
              <a:rPr lang="en-US" sz="1400" dirty="0" smtClean="0">
                <a:solidFill>
                  <a:srgbClr val="FF0000"/>
                </a:solidFill>
                <a:latin typeface="Arial Narrow" pitchFamily="34" charset="0"/>
              </a:rPr>
            </a:br>
            <a:r>
              <a:rPr lang="en-US" sz="1400" dirty="0" smtClean="0">
                <a:solidFill>
                  <a:srgbClr val="FF0000"/>
                </a:solidFill>
                <a:latin typeface="Arial Narrow" pitchFamily="34" charset="0"/>
              </a:rPr>
              <a:t>to the link list of actions</a:t>
            </a:r>
            <a:endParaRPr lang="en-US" sz="14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5559623"/>
            <a:ext cx="282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 Narrow" pitchFamily="34" charset="0"/>
              </a:rPr>
              <a:t>Upon failure free the  action structure</a:t>
            </a:r>
            <a:endParaRPr lang="en-US" sz="14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4200" y="2971800"/>
            <a:ext cx="19078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 Narrow" pitchFamily="34" charset="0"/>
              </a:rPr>
              <a:t>Dynamically allocate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 Narrow" pitchFamily="34" charset="0"/>
              </a:rPr>
              <a:t>new action structure for </a:t>
            </a:r>
            <a:br>
              <a:rPr lang="en-US" sz="1400" dirty="0" smtClean="0">
                <a:solidFill>
                  <a:srgbClr val="FF0000"/>
                </a:solidFill>
                <a:latin typeface="Arial Narrow" pitchFamily="34" charset="0"/>
              </a:rPr>
            </a:br>
            <a:r>
              <a:rPr lang="en-US" sz="1400" dirty="0" smtClean="0">
                <a:solidFill>
                  <a:srgbClr val="FF0000"/>
                </a:solidFill>
                <a:latin typeface="Arial Narrow" pitchFamily="34" charset="0"/>
              </a:rPr>
              <a:t>linked list of actions</a:t>
            </a:r>
          </a:p>
        </p:txBody>
      </p:sp>
      <p:sp>
        <p:nvSpPr>
          <p:cNvPr id="12" name="Left Arrow 11"/>
          <p:cNvSpPr/>
          <p:nvPr/>
        </p:nvSpPr>
        <p:spPr bwMode="auto">
          <a:xfrm>
            <a:off x="6400800" y="3050977"/>
            <a:ext cx="457200" cy="149423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3600" y="3810000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Fill in the new </a:t>
            </a:r>
            <a:b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action structure</a:t>
            </a:r>
          </a:p>
        </p:txBody>
      </p:sp>
      <p:sp>
        <p:nvSpPr>
          <p:cNvPr id="14" name="Left Arrow 13"/>
          <p:cNvSpPr/>
          <p:nvPr/>
        </p:nvSpPr>
        <p:spPr bwMode="auto">
          <a:xfrm>
            <a:off x="4191000" y="5334000"/>
            <a:ext cx="457200" cy="149423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Left Arrow 14"/>
          <p:cNvSpPr/>
          <p:nvPr/>
        </p:nvSpPr>
        <p:spPr bwMode="auto">
          <a:xfrm>
            <a:off x="4191000" y="5638800"/>
            <a:ext cx="457200" cy="149423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Left Arrow 15"/>
          <p:cNvSpPr/>
          <p:nvPr/>
        </p:nvSpPr>
        <p:spPr bwMode="auto">
          <a:xfrm>
            <a:off x="3886200" y="609600"/>
            <a:ext cx="457200" cy="149423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Left Arrow 16"/>
          <p:cNvSpPr/>
          <p:nvPr/>
        </p:nvSpPr>
        <p:spPr bwMode="auto">
          <a:xfrm>
            <a:off x="3886200" y="762000"/>
            <a:ext cx="457200" cy="149423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Left Arrow 17"/>
          <p:cNvSpPr/>
          <p:nvPr/>
        </p:nvSpPr>
        <p:spPr bwMode="auto">
          <a:xfrm>
            <a:off x="3886200" y="993577"/>
            <a:ext cx="457200" cy="149423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Left Arrow 18"/>
          <p:cNvSpPr/>
          <p:nvPr/>
        </p:nvSpPr>
        <p:spPr bwMode="auto">
          <a:xfrm>
            <a:off x="3886200" y="1143000"/>
            <a:ext cx="457200" cy="149423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Left Arrow 19"/>
          <p:cNvSpPr/>
          <p:nvPr/>
        </p:nvSpPr>
        <p:spPr bwMode="auto">
          <a:xfrm>
            <a:off x="3886200" y="1298377"/>
            <a:ext cx="457200" cy="149423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43400" y="457200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 Narrow" pitchFamily="34" charset="0"/>
              </a:rPr>
              <a:t>irq</a:t>
            </a:r>
            <a:r>
              <a:rPr lang="en-US" sz="1400" dirty="0" smtClean="0">
                <a:solidFill>
                  <a:srgbClr val="FF0000"/>
                </a:solidFill>
                <a:latin typeface="Arial Narrow" pitchFamily="34" charset="0"/>
              </a:rPr>
              <a:t> # (0-15 for PIC)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43400" y="914400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 Narrow" pitchFamily="34" charset="0"/>
              </a:rPr>
              <a:t>bit vector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46289" y="682823"/>
            <a:ext cx="213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 Narrow" pitchFamily="34" charset="0"/>
              </a:rPr>
              <a:t>pointer to interrupt handler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3400" y="1219200"/>
            <a:ext cx="2007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 Narrow" pitchFamily="34" charset="0"/>
              </a:rPr>
              <a:t>pointer to device-specific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 Narrow" pitchFamily="34" charset="0"/>
              </a:rPr>
              <a:t>data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43400" y="1066800"/>
            <a:ext cx="2291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 Narrow" pitchFamily="34" charset="0"/>
              </a:rPr>
              <a:t>human-readable device name </a:t>
            </a:r>
          </a:p>
        </p:txBody>
      </p:sp>
    </p:spTree>
    <p:extLst>
      <p:ext uri="{BB962C8B-B14F-4D97-AF65-F5344CB8AC3E}">
        <p14:creationId xmlns:p14="http://schemas.microsoft.com/office/powerpoint/2010/main" val="29779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9067800" cy="4800600"/>
          </a:xfrm>
        </p:spPr>
        <p:txBody>
          <a:bodyPr/>
          <a:lstStyle/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irq</a:t>
            </a:r>
            <a:r>
              <a:rPr lang="en-US" dirty="0" smtClean="0">
                <a:cs typeface="Courier New" pitchFamily="49" charset="0"/>
              </a:rPr>
              <a:t> – </a:t>
            </a:r>
            <a:r>
              <a:rPr lang="en-US" dirty="0" err="1" smtClean="0"/>
              <a:t>irq</a:t>
            </a:r>
            <a:r>
              <a:rPr lang="en-US" dirty="0" smtClean="0"/>
              <a:t> </a:t>
            </a:r>
            <a:r>
              <a:rPr lang="en-US" dirty="0"/>
              <a:t># (0-15 for PIC)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handler </a:t>
            </a:r>
            <a:r>
              <a:rPr lang="en-US" dirty="0" smtClean="0">
                <a:cs typeface="Courier New" pitchFamily="49" charset="0"/>
              </a:rPr>
              <a:t>– </a:t>
            </a:r>
            <a:r>
              <a:rPr lang="en-US" dirty="0" smtClean="0"/>
              <a:t>pointer </a:t>
            </a:r>
            <a:r>
              <a:rPr lang="en-US" dirty="0"/>
              <a:t>to interrupt handler with following arguments</a:t>
            </a:r>
          </a:p>
          <a:p>
            <a:pPr lvl="2"/>
            <a:r>
              <a:rPr lang="en-US" dirty="0" err="1"/>
              <a:t>irq</a:t>
            </a:r>
            <a:r>
              <a:rPr lang="en-US" dirty="0"/>
              <a:t> #</a:t>
            </a:r>
          </a:p>
          <a:p>
            <a:pPr lvl="2"/>
            <a:r>
              <a:rPr lang="en-US" dirty="0" err="1"/>
              <a:t>dev_id</a:t>
            </a:r>
            <a:r>
              <a:rPr lang="en-US" dirty="0"/>
              <a:t> pointer (type void*)</a:t>
            </a:r>
          </a:p>
          <a:p>
            <a:pPr lvl="2"/>
            <a:r>
              <a:rPr lang="en-US" dirty="0"/>
              <a:t>handlers should return 1 if handled, 0 if not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irqflags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– </a:t>
            </a:r>
            <a:r>
              <a:rPr lang="en-US" dirty="0" smtClean="0"/>
              <a:t>bit </a:t>
            </a:r>
            <a:r>
              <a:rPr lang="en-US" dirty="0"/>
              <a:t>vector</a:t>
            </a:r>
          </a:p>
          <a:p>
            <a:pPr lvl="2"/>
            <a:r>
              <a:rPr lang="en-US" dirty="0" smtClean="0"/>
              <a:t>IRQF_SHARED – interrupt </a:t>
            </a:r>
            <a:r>
              <a:rPr lang="en-US" dirty="0"/>
              <a:t>chaining is allowed</a:t>
            </a:r>
          </a:p>
          <a:p>
            <a:pPr lvl="2"/>
            <a:r>
              <a:rPr lang="en-US" dirty="0" smtClean="0"/>
              <a:t>IRQF_DISABLED – execute </a:t>
            </a:r>
            <a:r>
              <a:rPr lang="en-US" dirty="0"/>
              <a:t>handlers with IF=0</a:t>
            </a:r>
          </a:p>
          <a:p>
            <a:pPr lvl="2"/>
            <a:r>
              <a:rPr lang="en-US" dirty="0" smtClean="0"/>
              <a:t>IRQF_SAMPLE_RANDOM – use </a:t>
            </a:r>
            <a:r>
              <a:rPr lang="en-US" dirty="0"/>
              <a:t>device timing as</a:t>
            </a:r>
            <a:br>
              <a:rPr lang="en-US" dirty="0"/>
            </a:br>
            <a:r>
              <a:rPr lang="en-US" dirty="0"/>
              <a:t>source of random numbers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devname</a:t>
            </a:r>
            <a:r>
              <a:rPr lang="en-US" dirty="0" smtClean="0">
                <a:cs typeface="Courier New" pitchFamily="49" charset="0"/>
              </a:rPr>
              <a:t> – </a:t>
            </a:r>
            <a:r>
              <a:rPr lang="en-US" dirty="0" smtClean="0"/>
              <a:t>human-readable </a:t>
            </a:r>
            <a:r>
              <a:rPr lang="en-US" dirty="0"/>
              <a:t>device name (</a:t>
            </a:r>
            <a:r>
              <a:rPr lang="en-US" sz="1800" dirty="0"/>
              <a:t>visible in /proc/interrupts</a:t>
            </a:r>
            <a:r>
              <a:rPr lang="en-US" dirty="0"/>
              <a:t>)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dev_id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– </a:t>
            </a:r>
            <a:r>
              <a:rPr lang="en-US" dirty="0" smtClean="0"/>
              <a:t>pointer </a:t>
            </a:r>
            <a:r>
              <a:rPr lang="en-US" dirty="0"/>
              <a:t>to device-specific </a:t>
            </a:r>
            <a:r>
              <a:rPr lang="en-US" dirty="0" smtClean="0"/>
              <a:t>data </a:t>
            </a:r>
            <a:r>
              <a:rPr lang="en-US" sz="1800" dirty="0" smtClean="0"/>
              <a:t>(</a:t>
            </a:r>
            <a:r>
              <a:rPr lang="en-US" sz="1800" dirty="0"/>
              <a:t>returned to handler when </a:t>
            </a:r>
            <a:r>
              <a:rPr lang="en-US" sz="1800" dirty="0" smtClean="0"/>
              <a:t>called)</a:t>
            </a:r>
            <a:endParaRPr lang="en-US" dirty="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914400"/>
          </a:xfrm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request_irq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dirty="0" smtClean="0">
                <a:cs typeface="Courier New" pitchFamily="49" charset="0"/>
              </a:rPr>
              <a:t>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0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0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10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10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10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10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10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10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10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10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10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5720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Start </a:t>
            </a:r>
            <a:r>
              <a:rPr lang="en-US" dirty="0"/>
              <a:t>by checking values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(two </a:t>
            </a:r>
            <a:r>
              <a:rPr lang="en-US" sz="2000" dirty="0"/>
              <a:t>checks from the </a:t>
            </a:r>
            <a:r>
              <a:rPr lang="en-US" sz="2000" dirty="0" smtClean="0"/>
              <a:t>shown code)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 smtClean="0"/>
              <a:t>Dynamically </a:t>
            </a:r>
            <a:r>
              <a:rPr lang="en-US" dirty="0"/>
              <a:t>allocate new action structure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linked </a:t>
            </a:r>
            <a:r>
              <a:rPr lang="en-US" dirty="0"/>
              <a:t>list of actions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Fill </a:t>
            </a:r>
            <a:r>
              <a:rPr lang="en-US" dirty="0"/>
              <a:t>in the new action structure</a:t>
            </a:r>
          </a:p>
          <a:p>
            <a:r>
              <a:rPr lang="en-US" dirty="0" smtClean="0"/>
              <a:t>Try </a:t>
            </a:r>
            <a:r>
              <a:rPr lang="en-US" dirty="0"/>
              <a:t>to add it</a:t>
            </a:r>
          </a:p>
          <a:p>
            <a:pPr lvl="1"/>
            <a:r>
              <a:rPr lang="en-US" dirty="0"/>
              <a:t>using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setup_irq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if call fails, free the action structure</a:t>
            </a:r>
          </a:p>
          <a:p>
            <a:pPr lvl="1"/>
            <a:endParaRPr lang="en-US" dirty="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914400"/>
          </a:xfrm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request_irq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8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914400"/>
          </a:xfrm>
        </p:spPr>
        <p:txBody>
          <a:bodyPr/>
          <a:lstStyle/>
          <a:p>
            <a:r>
              <a:rPr lang="en-US" dirty="0" smtClean="0"/>
              <a:t>Linux </a:t>
            </a:r>
            <a:r>
              <a:rPr lang="en-US" dirty="0" err="1" smtClean="0">
                <a:solidFill>
                  <a:schemeClr val="bg1"/>
                </a:solidFill>
              </a:rPr>
              <a:t>setup_irq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800" dirty="0" smtClean="0"/>
              <a:t>(kernel/</a:t>
            </a:r>
            <a:r>
              <a:rPr lang="en-US" sz="1800" dirty="0" err="1" smtClean="0"/>
              <a:t>irq</a:t>
            </a:r>
            <a:r>
              <a:rPr lang="en-US" sz="1800" dirty="0" smtClean="0"/>
              <a:t>/</a:t>
            </a:r>
            <a:r>
              <a:rPr lang="en-US" sz="1800" dirty="0" err="1" smtClean="0"/>
              <a:t>manage.c</a:t>
            </a:r>
            <a:r>
              <a:rPr lang="en-US" sz="1800" dirty="0" smtClean="0"/>
              <a:t>)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6004" y="52387"/>
            <a:ext cx="4967596" cy="672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181600" y="1828800"/>
            <a:ext cx="1534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Critical section begins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Left Arrow 4"/>
          <p:cNvSpPr/>
          <p:nvPr/>
        </p:nvSpPr>
        <p:spPr bwMode="auto">
          <a:xfrm>
            <a:off x="4495800" y="19050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19200" y="1905000"/>
            <a:ext cx="2819400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5638800"/>
            <a:ext cx="1422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Critical section ends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4343400" y="57150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3200400"/>
            <a:ext cx="2880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New action is added at the end of the link list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4572000" y="32766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4800600"/>
            <a:ext cx="1891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Startup PIC for this interrupt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4191000" y="48768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76400" y="4876800"/>
            <a:ext cx="1905000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5971401"/>
            <a:ext cx="242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Create new /proc/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irq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/&lt;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irq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#&gt;  directory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5" name="Left Arrow 14"/>
          <p:cNvSpPr/>
          <p:nvPr/>
        </p:nvSpPr>
        <p:spPr bwMode="auto">
          <a:xfrm>
            <a:off x="3962400" y="6047601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6248400"/>
            <a:ext cx="2209800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295400" y="5715000"/>
            <a:ext cx="2819400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Left Arrow 18"/>
          <p:cNvSpPr/>
          <p:nvPr/>
        </p:nvSpPr>
        <p:spPr bwMode="auto">
          <a:xfrm>
            <a:off x="5486400" y="42672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3581400"/>
            <a:ext cx="1418007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 bwMode="auto">
          <a:xfrm>
            <a:off x="6324600" y="3810000"/>
            <a:ext cx="1371600" cy="1524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6400" y="3581400"/>
            <a:ext cx="83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 Narrow" pitchFamily="34" charset="0"/>
              </a:rPr>
              <a:t>Interrupt descriptor</a:t>
            </a:r>
            <a:endParaRPr lang="en-US" sz="12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3800" y="4724400"/>
            <a:ext cx="1471839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Elbow Connector 24"/>
          <p:cNvCxnSpPr>
            <a:endCxn id="2052" idx="0"/>
          </p:cNvCxnSpPr>
          <p:nvPr/>
        </p:nvCxnSpPr>
        <p:spPr bwMode="auto">
          <a:xfrm rot="16200000" flipH="1">
            <a:off x="7568860" y="4013540"/>
            <a:ext cx="838200" cy="583520"/>
          </a:xfrm>
          <a:prstGeom prst="bentConnector3">
            <a:avLst>
              <a:gd name="adj1" fmla="val -1136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8305801" y="4267200"/>
            <a:ext cx="83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 Narrow" pitchFamily="34" charset="0"/>
              </a:rPr>
              <a:t>PIC</a:t>
            </a:r>
            <a:br>
              <a:rPr lang="en-US" sz="1200" dirty="0" smtClean="0">
                <a:solidFill>
                  <a:schemeClr val="bg1"/>
                </a:solidFill>
                <a:latin typeface="Arial Narrow" pitchFamily="34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Arial Narrow" pitchFamily="34" charset="0"/>
              </a:rPr>
              <a:t>jump table</a:t>
            </a:r>
            <a:endParaRPr lang="en-US" sz="12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8200" y="6200001"/>
            <a:ext cx="3895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Add handler subdirectory in /proc/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irq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/&lt;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irq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#&gt;/&lt;action name&gt;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0" name="Left Arrow 29"/>
          <p:cNvSpPr/>
          <p:nvPr/>
        </p:nvSpPr>
        <p:spPr bwMode="auto">
          <a:xfrm>
            <a:off x="3962400" y="6276201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219200" y="6019800"/>
            <a:ext cx="1676400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6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9" grpId="0" animBg="1"/>
      <p:bldP spid="21" grpId="0" animBg="1"/>
      <p:bldP spid="22" grpId="0"/>
      <p:bldP spid="28" grpId="0"/>
      <p:bldP spid="29" grpId="0"/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Linux abstraction of PIC</a:t>
            </a:r>
          </a:p>
          <a:p>
            <a:r>
              <a:rPr lang="en-US" dirty="0" smtClean="0"/>
              <a:t>General interrupt abstractions</a:t>
            </a:r>
          </a:p>
          <a:p>
            <a:r>
              <a:rPr lang="en-US" dirty="0" smtClean="0"/>
              <a:t>Linux interrupt system</a:t>
            </a:r>
          </a:p>
          <a:p>
            <a:pPr lvl="1"/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handler installation &amp; removal</a:t>
            </a:r>
          </a:p>
          <a:p>
            <a:pPr lvl="1"/>
            <a:r>
              <a:rPr lang="en-US" dirty="0" smtClean="0"/>
              <a:t>invocation</a:t>
            </a:r>
          </a:p>
          <a:p>
            <a:pPr lvl="1"/>
            <a:r>
              <a:rPr lang="en-US" dirty="0" smtClean="0"/>
              <a:t>execution</a:t>
            </a:r>
          </a:p>
          <a:p>
            <a:pPr lvl="1"/>
            <a:r>
              <a:rPr lang="en-US" dirty="0" err="1" smtClean="0"/>
              <a:t>tasklets</a:t>
            </a:r>
            <a:endParaRPr lang="en-US" dirty="0" smtClean="0"/>
          </a:p>
          <a:p>
            <a:endParaRPr lang="en-US" dirty="0" smtClean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</p:txBody>
      </p:sp>
      <p:sp>
        <p:nvSpPr>
          <p:cNvPr id="13312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/>
              <a:t>with a couple of sanity checks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random sampling flag is set</a:t>
            </a:r>
          </a:p>
          <a:p>
            <a:pPr lvl="1"/>
            <a:r>
              <a:rPr lang="en-US" dirty="0"/>
              <a:t>initialize as source of random numbers</a:t>
            </a:r>
          </a:p>
          <a:p>
            <a:pPr lvl="1"/>
            <a:r>
              <a:rPr lang="en-US" dirty="0"/>
              <a:t>good random numbers are hard to find!</a:t>
            </a:r>
          </a:p>
          <a:p>
            <a:pPr lvl="1"/>
            <a:r>
              <a:rPr lang="en-US" dirty="0"/>
              <a:t>devices such as disks can be used because of “random” rotational latency to read data (for example)</a:t>
            </a:r>
          </a:p>
          <a:p>
            <a:endParaRPr lang="en-US" dirty="0"/>
          </a:p>
          <a:p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stup_irq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5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572000"/>
          </a:xfrm>
        </p:spPr>
        <p:txBody>
          <a:bodyPr/>
          <a:lstStyle/>
          <a:p>
            <a:r>
              <a:rPr lang="en-US" dirty="0" smtClean="0"/>
              <a:t>Critical </a:t>
            </a:r>
            <a:r>
              <a:rPr lang="en-US" dirty="0"/>
              <a:t>section (most of function)</a:t>
            </a:r>
          </a:p>
          <a:p>
            <a:pPr lvl="1"/>
            <a:r>
              <a:rPr lang="en-US" dirty="0"/>
              <a:t>blocks other activity on descriptor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irqsave</a:t>
            </a:r>
            <a:r>
              <a:rPr lang="en-US" dirty="0"/>
              <a:t>/restore to allow handlers to be added from any context</a:t>
            </a:r>
          </a:p>
          <a:p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that new action goes at the </a:t>
            </a:r>
            <a:r>
              <a:rPr lang="en-US" u="sng" dirty="0"/>
              <a:t>end</a:t>
            </a:r>
            <a:r>
              <a:rPr lang="en-US" dirty="0"/>
              <a:t> of the linked list,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 </a:t>
            </a:r>
            <a:r>
              <a:rPr lang="en-US" dirty="0"/>
              <a:t>the start</a:t>
            </a:r>
          </a:p>
          <a:p>
            <a:endParaRPr lang="en-US" dirty="0" smtClean="0"/>
          </a:p>
          <a:p>
            <a:r>
              <a:rPr lang="en-US" dirty="0" smtClean="0"/>
              <a:t>Interrupt </a:t>
            </a:r>
            <a:r>
              <a:rPr lang="en-US" dirty="0"/>
              <a:t>chaining only allowed</a:t>
            </a:r>
          </a:p>
          <a:p>
            <a:pPr lvl="1"/>
            <a:r>
              <a:rPr lang="en-US" dirty="0"/>
              <a:t>if </a:t>
            </a:r>
            <a:r>
              <a:rPr lang="en-US" u="sng" dirty="0"/>
              <a:t>all</a:t>
            </a:r>
            <a:r>
              <a:rPr lang="en-US" dirty="0"/>
              <a:t> handlers agree to it</a:t>
            </a:r>
          </a:p>
          <a:p>
            <a:pPr lvl="1"/>
            <a:r>
              <a:rPr lang="en-US" dirty="0"/>
              <a:t>otherwise only first handler is successfully </a:t>
            </a:r>
            <a:r>
              <a:rPr lang="en-US" dirty="0" smtClean="0"/>
              <a:t>added</a:t>
            </a:r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stup_irq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572000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this handler is the first</a:t>
            </a:r>
          </a:p>
          <a:p>
            <a:pPr lvl="1"/>
            <a:r>
              <a:rPr lang="en-US" dirty="0"/>
              <a:t>make sure that PIC jump table has proper default functions</a:t>
            </a:r>
          </a:p>
          <a:p>
            <a:pPr lvl="1"/>
            <a:r>
              <a:rPr lang="en-US" dirty="0"/>
              <a:t>clear some status flags</a:t>
            </a:r>
          </a:p>
          <a:p>
            <a:pPr lvl="1"/>
            <a:r>
              <a:rPr lang="en-US" dirty="0"/>
              <a:t>clear any previous software disablement (depth)</a:t>
            </a:r>
          </a:p>
          <a:p>
            <a:pPr lvl="1"/>
            <a:r>
              <a:rPr lang="en-US" dirty="0"/>
              <a:t>call the PIC startup function</a:t>
            </a:r>
          </a:p>
          <a:p>
            <a:endParaRPr lang="en-US" dirty="0"/>
          </a:p>
          <a:p>
            <a:r>
              <a:rPr lang="en-US" dirty="0" smtClean="0"/>
              <a:t>After </a:t>
            </a:r>
            <a:r>
              <a:rPr lang="en-US" dirty="0"/>
              <a:t>critical section</a:t>
            </a:r>
          </a:p>
          <a:p>
            <a:pPr lvl="1"/>
            <a:r>
              <a:rPr lang="en-US" dirty="0"/>
              <a:t>create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/proc/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irq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/>
              <a:t>&lt;</a:t>
            </a:r>
            <a:r>
              <a:rPr lang="en-US" dirty="0" err="1"/>
              <a:t>irq</a:t>
            </a:r>
            <a:r>
              <a:rPr lang="en-US" dirty="0"/>
              <a:t>#&gt; directory if necessary</a:t>
            </a:r>
          </a:p>
          <a:p>
            <a:pPr lvl="1"/>
            <a:r>
              <a:rPr lang="en-US" dirty="0"/>
              <a:t>add handler subdirectory 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/proc/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irq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/>
              <a:t>&lt;</a:t>
            </a:r>
            <a:r>
              <a:rPr lang="en-US" dirty="0" err="1"/>
              <a:t>irq</a:t>
            </a:r>
            <a:r>
              <a:rPr lang="en-US" dirty="0"/>
              <a:t> #&gt;/&lt;action name&gt;</a:t>
            </a:r>
          </a:p>
          <a:p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stup_irq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914400"/>
          </a:xfrm>
        </p:spPr>
        <p:txBody>
          <a:bodyPr/>
          <a:lstStyle/>
          <a:p>
            <a:r>
              <a:rPr lang="en-US" dirty="0" smtClean="0"/>
              <a:t>Linux </a:t>
            </a:r>
            <a:r>
              <a:rPr lang="en-US" dirty="0" err="1" smtClean="0">
                <a:solidFill>
                  <a:schemeClr val="bg1"/>
                </a:solidFill>
              </a:rPr>
              <a:t>free_irq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 smtClean="0"/>
              <a:t>(kernel/</a:t>
            </a:r>
            <a:r>
              <a:rPr lang="en-US" sz="2000" dirty="0" err="1" smtClean="0"/>
              <a:t>irq</a:t>
            </a:r>
            <a:r>
              <a:rPr lang="en-US" sz="2000" dirty="0" smtClean="0"/>
              <a:t>/</a:t>
            </a:r>
            <a:r>
              <a:rPr lang="en-US" sz="2000" dirty="0" err="1" smtClean="0"/>
              <a:t>manage.c</a:t>
            </a:r>
            <a:r>
              <a:rPr lang="en-US" sz="2000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6581"/>
            <a:ext cx="5562600" cy="658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343400" y="1475601"/>
            <a:ext cx="199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Find the correct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irq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descriptor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Left Arrow 4"/>
          <p:cNvSpPr/>
          <p:nvPr/>
        </p:nvSpPr>
        <p:spPr bwMode="auto">
          <a:xfrm>
            <a:off x="3657600" y="1551801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1676400"/>
            <a:ext cx="1534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Critical section begins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4038600" y="17526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2000" y="1752600"/>
            <a:ext cx="3200400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6019800"/>
            <a:ext cx="1422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Critical section ends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5410200" y="60960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2600" y="4343400"/>
            <a:ext cx="1422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Critical section ends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4876800" y="44196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371600" y="4419600"/>
            <a:ext cx="3505200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066800" y="6096000"/>
            <a:ext cx="3505200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524000" y="3124200"/>
            <a:ext cx="990600" cy="1524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3732" y="3810000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No more handlers for the IRQ; 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you can invoke PIC shutdown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7" name="Left Arrow 16"/>
          <p:cNvSpPr/>
          <p:nvPr/>
        </p:nvSpPr>
        <p:spPr bwMode="auto">
          <a:xfrm>
            <a:off x="4495800" y="38862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00200" y="4114800"/>
            <a:ext cx="2362200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2438400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Search for  action in list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0" name="Left Arrow 19"/>
          <p:cNvSpPr/>
          <p:nvPr/>
        </p:nvSpPr>
        <p:spPr bwMode="auto">
          <a:xfrm>
            <a:off x="3810000" y="25146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28956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 Narrow" pitchFamily="34" charset="0"/>
              </a:rPr>
              <a:t>The “continue” causes the rest of the statement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Arial Narrow" pitchFamily="34" charset="0"/>
              </a:rPr>
              <a:t>body in the loop to be skipped.</a:t>
            </a:r>
          </a:p>
        </p:txBody>
      </p:sp>
      <p:sp>
        <p:nvSpPr>
          <p:cNvPr id="23" name="Left Arrow 22"/>
          <p:cNvSpPr/>
          <p:nvPr/>
        </p:nvSpPr>
        <p:spPr bwMode="auto">
          <a:xfrm>
            <a:off x="3733800" y="3124200"/>
            <a:ext cx="533400" cy="152400"/>
          </a:xfrm>
          <a:prstGeom prst="lef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9200" y="4724400"/>
            <a:ext cx="3959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Remove handler subdirectory in /proc/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irq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/&lt;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irq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#&gt;/&lt;action name&gt;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5" name="Left Arrow 24"/>
          <p:cNvSpPr/>
          <p:nvPr/>
        </p:nvSpPr>
        <p:spPr bwMode="auto">
          <a:xfrm>
            <a:off x="4495800" y="48006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6600" y="5438001"/>
            <a:ext cx="1667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333CC"/>
                </a:solidFill>
                <a:latin typeface="Arial Narrow" pitchFamily="34" charset="0"/>
              </a:rPr>
              <a:t>Free the action structure</a:t>
            </a:r>
          </a:p>
        </p:txBody>
      </p:sp>
      <p:sp>
        <p:nvSpPr>
          <p:cNvPr id="27" name="Left Arrow 26"/>
          <p:cNvSpPr/>
          <p:nvPr/>
        </p:nvSpPr>
        <p:spPr bwMode="auto">
          <a:xfrm>
            <a:off x="2743200" y="5514201"/>
            <a:ext cx="533400" cy="152400"/>
          </a:xfrm>
          <a:prstGeom prst="leftArrow">
            <a:avLst/>
          </a:prstGeom>
          <a:solidFill>
            <a:srgbClr val="3333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rgbClr val="3333CC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83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2" grpId="0"/>
      <p:bldP spid="23" grpId="0" animBg="1"/>
      <p:bldP spid="24" grpId="0"/>
      <p:bldP spid="25" grpId="0" animBg="1"/>
      <p:bldP spid="26" grpId="0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4572000"/>
          </a:xfrm>
        </p:spPr>
        <p:txBody>
          <a:bodyPr/>
          <a:lstStyle/>
          <a:p>
            <a:r>
              <a:rPr lang="en-US" dirty="0" smtClean="0">
                <a:cs typeface="Courier New" pitchFamily="49" charset="0"/>
              </a:rPr>
              <a:t>Arguments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irq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– </a:t>
            </a:r>
            <a:r>
              <a:rPr lang="en-US" dirty="0" err="1" smtClean="0"/>
              <a:t>irq</a:t>
            </a:r>
            <a:r>
              <a:rPr lang="en-US" dirty="0" smtClean="0"/>
              <a:t> </a:t>
            </a:r>
            <a:r>
              <a:rPr lang="en-US" dirty="0"/>
              <a:t># (0-15 for PIC)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dev_id</a:t>
            </a:r>
            <a:r>
              <a:rPr lang="en-US" dirty="0" smtClean="0">
                <a:cs typeface="Courier New" pitchFamily="49" charset="0"/>
              </a:rPr>
              <a:t> – </a:t>
            </a:r>
            <a:r>
              <a:rPr lang="en-US" dirty="0" smtClean="0"/>
              <a:t>MUST </a:t>
            </a:r>
            <a:r>
              <a:rPr lang="en-US" dirty="0"/>
              <a:t>match pointer value used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request_irq</a:t>
            </a:r>
            <a:r>
              <a:rPr lang="en-US" dirty="0"/>
              <a:t> call</a:t>
            </a:r>
          </a:p>
          <a:p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/>
              <a:t>by checking arguments</a:t>
            </a:r>
          </a:p>
          <a:p>
            <a:endParaRPr lang="en-US" dirty="0" smtClean="0"/>
          </a:p>
          <a:p>
            <a:r>
              <a:rPr lang="en-US" dirty="0" smtClean="0"/>
              <a:t>Critical </a:t>
            </a:r>
            <a:r>
              <a:rPr lang="en-US" dirty="0"/>
              <a:t>section starts to prevent manipulations of descriptor</a:t>
            </a:r>
          </a:p>
          <a:p>
            <a:pPr lvl="1"/>
            <a:r>
              <a:rPr lang="en-US" dirty="0"/>
              <a:t>blocks interrupt from </a:t>
            </a:r>
            <a:r>
              <a:rPr lang="en-US" u="sng" dirty="0"/>
              <a:t>starting</a:t>
            </a:r>
            <a:r>
              <a:rPr lang="en-US" dirty="0"/>
              <a:t> to execute</a:t>
            </a:r>
          </a:p>
          <a:p>
            <a:pPr lvl="1"/>
            <a:r>
              <a:rPr lang="en-US" dirty="0"/>
              <a:t>(interrupt may </a:t>
            </a:r>
            <a:r>
              <a:rPr lang="en-US" u="sng" dirty="0"/>
              <a:t>already</a:t>
            </a:r>
            <a:r>
              <a:rPr lang="en-US" dirty="0"/>
              <a:t> be executing on another processor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free_irq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83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 </a:t>
            </a:r>
            <a:r>
              <a:rPr lang="en-US" dirty="0"/>
              <a:t>for action in list</a:t>
            </a:r>
          </a:p>
          <a:p>
            <a:pPr lvl="1"/>
            <a:r>
              <a:rPr lang="en-US" dirty="0"/>
              <a:t>based on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dev_id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pointer</a:t>
            </a:r>
          </a:p>
          <a:p>
            <a:pPr lvl="1"/>
            <a:r>
              <a:rPr lang="en-US" dirty="0"/>
              <a:t>hence need for matching pointer</a:t>
            </a:r>
          </a:p>
          <a:p>
            <a:pPr lvl="1"/>
            <a:r>
              <a:rPr lang="en-US" dirty="0"/>
              <a:t>passing NULL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dev_id</a:t>
            </a:r>
            <a:r>
              <a:rPr lang="en-US" dirty="0"/>
              <a:t> not allowed with chained interrupts</a:t>
            </a:r>
          </a:p>
          <a:p>
            <a:r>
              <a:rPr lang="en-US" dirty="0" smtClean="0"/>
              <a:t>Once </a:t>
            </a:r>
            <a:r>
              <a:rPr lang="en-US" dirty="0"/>
              <a:t>found </a:t>
            </a:r>
            <a:r>
              <a:rPr lang="en-US" sz="1800" dirty="0" smtClean="0"/>
              <a:t>(notice </a:t>
            </a:r>
            <a:r>
              <a:rPr lang="en-US" sz="1800" dirty="0"/>
              <a:t>that most of the loop executes exactly </a:t>
            </a:r>
            <a:r>
              <a:rPr lang="en-US" sz="1800" dirty="0" smtClean="0"/>
              <a:t>once)</a:t>
            </a:r>
            <a:endParaRPr lang="en-US" dirty="0"/>
          </a:p>
          <a:p>
            <a:pPr lvl="1"/>
            <a:r>
              <a:rPr lang="en-US" dirty="0"/>
              <a:t>remove the action</a:t>
            </a:r>
          </a:p>
          <a:p>
            <a:pPr lvl="1"/>
            <a:r>
              <a:rPr lang="en-US" dirty="0"/>
              <a:t>if this action/handler was the last for this interrupt,</a:t>
            </a:r>
          </a:p>
          <a:p>
            <a:pPr lvl="2"/>
            <a:r>
              <a:rPr lang="en-US" dirty="0"/>
              <a:t>turn on software disablement</a:t>
            </a:r>
          </a:p>
          <a:p>
            <a:pPr lvl="2"/>
            <a:r>
              <a:rPr lang="en-US" dirty="0"/>
              <a:t>(doing so signals interrupts waiting for descriptor lock</a:t>
            </a:r>
            <a:br>
              <a:rPr lang="en-US" dirty="0"/>
            </a:br>
            <a:r>
              <a:rPr lang="en-US" dirty="0"/>
              <a:t> to abort once they obtain the lock)</a:t>
            </a:r>
          </a:p>
          <a:p>
            <a:pPr lvl="2"/>
            <a:r>
              <a:rPr lang="en-US" dirty="0"/>
              <a:t>call the PIC shutdown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free_irq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572000"/>
          </a:xfrm>
        </p:spPr>
        <p:txBody>
          <a:bodyPr/>
          <a:lstStyle/>
          <a:p>
            <a:pPr lvl="2"/>
            <a:endParaRPr lang="en-US" dirty="0"/>
          </a:p>
          <a:p>
            <a:r>
              <a:rPr lang="en-US" dirty="0" smtClean="0"/>
              <a:t>Remove </a:t>
            </a:r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/proc/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irq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/>
              <a:t>&lt;</a:t>
            </a:r>
            <a:r>
              <a:rPr lang="en-US" dirty="0" err="1"/>
              <a:t>irq</a:t>
            </a:r>
            <a:r>
              <a:rPr lang="en-US" dirty="0"/>
              <a:t> #&gt;/&lt;action name&gt; entry</a:t>
            </a:r>
          </a:p>
          <a:p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an SMP</a:t>
            </a:r>
          </a:p>
          <a:p>
            <a:pPr lvl="1"/>
            <a:r>
              <a:rPr lang="en-US" dirty="0"/>
              <a:t>interrupt may be executing on another processor</a:t>
            </a:r>
          </a:p>
          <a:p>
            <a:pPr lvl="1"/>
            <a:r>
              <a:rPr lang="en-US" dirty="0"/>
              <a:t>need to wait for it to finish after releasing descriptor lock</a:t>
            </a:r>
          </a:p>
          <a:p>
            <a:endParaRPr lang="en-US" dirty="0" smtClean="0"/>
          </a:p>
          <a:p>
            <a:r>
              <a:rPr lang="en-US" dirty="0" smtClean="0"/>
              <a:t>Finally</a:t>
            </a:r>
            <a:r>
              <a:rPr lang="en-US" dirty="0"/>
              <a:t>, free the action structure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free_irq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5105400"/>
          </a:xfrm>
          <a:noFill/>
        </p:spPr>
        <p:txBody>
          <a:bodyPr/>
          <a:lstStyle/>
          <a:p>
            <a:pPr>
              <a:spcAft>
                <a:spcPts val="0"/>
              </a:spcAft>
              <a:tabLst>
                <a:tab pos="1028700" algn="ctr"/>
                <a:tab pos="1714500" algn="l"/>
              </a:tabLst>
            </a:pPr>
            <a:r>
              <a:rPr lang="en-US" dirty="0" smtClean="0"/>
              <a:t>Uses </a:t>
            </a:r>
            <a:r>
              <a:rPr lang="en-US" dirty="0"/>
              <a:t>a jump table</a:t>
            </a:r>
          </a:p>
          <a:p>
            <a:pPr lvl="1">
              <a:spcAft>
                <a:spcPts val="0"/>
              </a:spcAft>
              <a:tabLst>
                <a:tab pos="1028700" algn="ctr"/>
                <a:tab pos="1714500" algn="l"/>
              </a:tabLst>
            </a:pPr>
            <a:r>
              <a:rPr lang="en-US" dirty="0"/>
              <a:t>same as vector table (array of function pointers)</a:t>
            </a:r>
          </a:p>
          <a:p>
            <a:pPr lvl="1">
              <a:spcAft>
                <a:spcPts val="0"/>
              </a:spcAft>
              <a:tabLst>
                <a:tab pos="1028700" algn="ctr"/>
                <a:tab pos="1714500" algn="l"/>
              </a:tabLst>
            </a:pPr>
            <a:endParaRPr lang="en-US" dirty="0"/>
          </a:p>
          <a:p>
            <a:pPr>
              <a:spcAft>
                <a:spcPts val="0"/>
              </a:spcAft>
              <a:tabLst>
                <a:tab pos="1028700" algn="ctr"/>
                <a:tab pos="1714500" algn="l"/>
              </a:tabLst>
            </a:pPr>
            <a:endParaRPr lang="en-US" dirty="0" smtClean="0"/>
          </a:p>
          <a:p>
            <a:pPr>
              <a:spcAft>
                <a:spcPts val="0"/>
              </a:spcAft>
              <a:tabLst>
                <a:tab pos="1028700" algn="ctr"/>
                <a:tab pos="1714500" algn="l"/>
              </a:tabLst>
            </a:pPr>
            <a:r>
              <a:rPr lang="en-US" dirty="0" smtClean="0"/>
              <a:t>Table </a:t>
            </a:r>
            <a:r>
              <a:rPr lang="en-US" dirty="0"/>
              <a:t>is </a:t>
            </a:r>
            <a:r>
              <a:rPr lang="en-US" i="1" dirty="0" err="1" smtClean="0"/>
              <a:t>hw_irq_controller</a:t>
            </a:r>
            <a:r>
              <a:rPr lang="en-US" i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structure (</a:t>
            </a:r>
            <a:r>
              <a:rPr lang="en-US" dirty="0"/>
              <a:t>or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irq_chip</a:t>
            </a:r>
            <a:r>
              <a:rPr lang="en-US" dirty="0"/>
              <a:t>)</a:t>
            </a:r>
          </a:p>
          <a:p>
            <a:pPr lvl="1">
              <a:spcAft>
                <a:spcPts val="0"/>
              </a:spcAft>
              <a:tabLst>
                <a:tab pos="1028700" algn="ctr"/>
                <a:tab pos="1714500" algn="l"/>
              </a:tabLst>
            </a:pPr>
            <a:r>
              <a:rPr lang="en-US" dirty="0"/>
              <a:t>each vector # associated</a:t>
            </a:r>
            <a:br>
              <a:rPr lang="en-US" dirty="0"/>
            </a:br>
            <a:r>
              <a:rPr lang="en-US" dirty="0"/>
              <a:t>with a table</a:t>
            </a:r>
          </a:p>
          <a:p>
            <a:pPr lvl="1">
              <a:spcAft>
                <a:spcPts val="0"/>
              </a:spcAft>
              <a:tabLst>
                <a:tab pos="1028700" algn="ctr"/>
                <a:tab pos="1714500" algn="l"/>
              </a:tabLst>
            </a:pPr>
            <a:r>
              <a:rPr lang="en-US" dirty="0"/>
              <a:t>table used to interact with</a:t>
            </a:r>
            <a:br>
              <a:rPr lang="en-US" dirty="0"/>
            </a:br>
            <a:r>
              <a:rPr lang="en-US" dirty="0"/>
              <a:t>appropriate PIC (e.g., 8259A,</a:t>
            </a:r>
            <a:br>
              <a:rPr lang="en-US" dirty="0"/>
            </a:br>
            <a:r>
              <a:rPr lang="en-US" dirty="0" smtClean="0"/>
              <a:t>or Advanced PIC)</a:t>
            </a:r>
            <a:endParaRPr lang="en-US" dirty="0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Linux Abstraction of PICs</a:t>
            </a:r>
            <a:endParaRPr lang="en-US" dirty="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5564716" y="2590800"/>
            <a:ext cx="3122084" cy="2394347"/>
            <a:chOff x="2354" y="1948"/>
            <a:chExt cx="1475" cy="2011"/>
          </a:xfrm>
        </p:grpSpPr>
        <p:sp>
          <p:nvSpPr>
            <p:cNvPr id="392197" name="Text Box 5"/>
            <p:cNvSpPr txBox="1">
              <a:spLocks noChangeArrowheads="1"/>
            </p:cNvSpPr>
            <p:nvPr/>
          </p:nvSpPr>
          <p:spPr bwMode="auto">
            <a:xfrm>
              <a:off x="2390" y="1957"/>
              <a:ext cx="9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human-readable name</a:t>
              </a:r>
            </a:p>
          </p:txBody>
        </p:sp>
        <p:sp>
          <p:nvSpPr>
            <p:cNvPr id="392198" name="Text Box 6"/>
            <p:cNvSpPr txBox="1">
              <a:spLocks noChangeArrowheads="1"/>
            </p:cNvSpPr>
            <p:nvPr/>
          </p:nvSpPr>
          <p:spPr bwMode="auto">
            <a:xfrm>
              <a:off x="2392" y="2178"/>
              <a:ext cx="673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startup function</a:t>
              </a:r>
            </a:p>
          </p:txBody>
        </p:sp>
        <p:sp>
          <p:nvSpPr>
            <p:cNvPr id="392199" name="Text Box 7"/>
            <p:cNvSpPr txBox="1">
              <a:spLocks noChangeArrowheads="1"/>
            </p:cNvSpPr>
            <p:nvPr/>
          </p:nvSpPr>
          <p:spPr bwMode="auto">
            <a:xfrm>
              <a:off x="2392" y="2398"/>
              <a:ext cx="76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shutdown function</a:t>
              </a:r>
            </a:p>
          </p:txBody>
        </p:sp>
        <p:sp>
          <p:nvSpPr>
            <p:cNvPr id="392200" name="Rectangle 8"/>
            <p:cNvSpPr>
              <a:spLocks noChangeArrowheads="1"/>
            </p:cNvSpPr>
            <p:nvPr/>
          </p:nvSpPr>
          <p:spPr bwMode="auto">
            <a:xfrm>
              <a:off x="2354" y="1948"/>
              <a:ext cx="1475" cy="220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2201" name="Rectangle 9"/>
            <p:cNvSpPr>
              <a:spLocks noChangeArrowheads="1"/>
            </p:cNvSpPr>
            <p:nvPr/>
          </p:nvSpPr>
          <p:spPr bwMode="auto">
            <a:xfrm>
              <a:off x="2354" y="2168"/>
              <a:ext cx="1475" cy="221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2202" name="Rectangle 10"/>
            <p:cNvSpPr>
              <a:spLocks noChangeArrowheads="1"/>
            </p:cNvSpPr>
            <p:nvPr/>
          </p:nvSpPr>
          <p:spPr bwMode="auto">
            <a:xfrm>
              <a:off x="2354" y="2389"/>
              <a:ext cx="1475" cy="220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2203" name="Rectangle 11"/>
            <p:cNvSpPr>
              <a:spLocks noChangeArrowheads="1"/>
            </p:cNvSpPr>
            <p:nvPr/>
          </p:nvSpPr>
          <p:spPr bwMode="auto">
            <a:xfrm>
              <a:off x="2354" y="2609"/>
              <a:ext cx="1475" cy="220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2204" name="Text Box 12"/>
            <p:cNvSpPr txBox="1">
              <a:spLocks noChangeArrowheads="1"/>
            </p:cNvSpPr>
            <p:nvPr/>
          </p:nvSpPr>
          <p:spPr bwMode="auto">
            <a:xfrm>
              <a:off x="2390" y="2839"/>
              <a:ext cx="66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disable function</a:t>
              </a:r>
            </a:p>
          </p:txBody>
        </p:sp>
        <p:sp>
          <p:nvSpPr>
            <p:cNvPr id="392207" name="Rectangle 15"/>
            <p:cNvSpPr>
              <a:spLocks noChangeArrowheads="1"/>
            </p:cNvSpPr>
            <p:nvPr/>
          </p:nvSpPr>
          <p:spPr bwMode="auto">
            <a:xfrm>
              <a:off x="2354" y="2829"/>
              <a:ext cx="1475" cy="221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2208" name="Rectangle 16"/>
            <p:cNvSpPr>
              <a:spLocks noChangeArrowheads="1"/>
            </p:cNvSpPr>
            <p:nvPr/>
          </p:nvSpPr>
          <p:spPr bwMode="auto">
            <a:xfrm>
              <a:off x="2354" y="3050"/>
              <a:ext cx="1475" cy="220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2209" name="Rectangle 17"/>
            <p:cNvSpPr>
              <a:spLocks noChangeArrowheads="1"/>
            </p:cNvSpPr>
            <p:nvPr/>
          </p:nvSpPr>
          <p:spPr bwMode="auto">
            <a:xfrm>
              <a:off x="2354" y="3270"/>
              <a:ext cx="1475" cy="220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2210" name="Rectangle 18"/>
            <p:cNvSpPr>
              <a:spLocks noChangeArrowheads="1"/>
            </p:cNvSpPr>
            <p:nvPr/>
          </p:nvSpPr>
          <p:spPr bwMode="auto">
            <a:xfrm>
              <a:off x="2354" y="3493"/>
              <a:ext cx="1475" cy="221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2211" name="Text Box 19"/>
            <p:cNvSpPr txBox="1">
              <a:spLocks noChangeArrowheads="1"/>
            </p:cNvSpPr>
            <p:nvPr/>
          </p:nvSpPr>
          <p:spPr bwMode="auto">
            <a:xfrm>
              <a:off x="2390" y="2618"/>
              <a:ext cx="64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enable function</a:t>
              </a:r>
            </a:p>
          </p:txBody>
        </p:sp>
        <p:sp>
          <p:nvSpPr>
            <p:cNvPr id="392212" name="Text Box 20"/>
            <p:cNvSpPr txBox="1">
              <a:spLocks noChangeArrowheads="1"/>
            </p:cNvSpPr>
            <p:nvPr/>
          </p:nvSpPr>
          <p:spPr bwMode="auto">
            <a:xfrm>
              <a:off x="2390" y="3700"/>
              <a:ext cx="80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(+ several others…)</a:t>
              </a:r>
            </a:p>
          </p:txBody>
        </p:sp>
        <p:sp>
          <p:nvSpPr>
            <p:cNvPr id="392218" name="Rectangle 26"/>
            <p:cNvSpPr>
              <a:spLocks noChangeArrowheads="1"/>
            </p:cNvSpPr>
            <p:nvPr/>
          </p:nvSpPr>
          <p:spPr bwMode="auto">
            <a:xfrm>
              <a:off x="2354" y="3714"/>
              <a:ext cx="1475" cy="221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2223" name="Text Box 31"/>
            <p:cNvSpPr txBox="1">
              <a:spLocks noChangeArrowheads="1"/>
            </p:cNvSpPr>
            <p:nvPr/>
          </p:nvSpPr>
          <p:spPr bwMode="auto">
            <a:xfrm>
              <a:off x="2390" y="3047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mask function</a:t>
              </a:r>
            </a:p>
          </p:txBody>
        </p:sp>
        <p:sp>
          <p:nvSpPr>
            <p:cNvPr id="392224" name="Text Box 32"/>
            <p:cNvSpPr txBox="1">
              <a:spLocks noChangeArrowheads="1"/>
            </p:cNvSpPr>
            <p:nvPr/>
          </p:nvSpPr>
          <p:spPr bwMode="auto">
            <a:xfrm>
              <a:off x="2392" y="3265"/>
              <a:ext cx="77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mask_ack function</a:t>
              </a:r>
            </a:p>
          </p:txBody>
        </p:sp>
        <p:sp>
          <p:nvSpPr>
            <p:cNvPr id="392227" name="Text Box 35"/>
            <p:cNvSpPr txBox="1">
              <a:spLocks noChangeArrowheads="1"/>
            </p:cNvSpPr>
            <p:nvPr/>
          </p:nvSpPr>
          <p:spPr bwMode="auto">
            <a:xfrm>
              <a:off x="2392" y="3481"/>
              <a:ext cx="69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unmask function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92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572000"/>
          </a:xfrm>
          <a:noFill/>
        </p:spPr>
        <p:txBody>
          <a:bodyPr/>
          <a:lstStyle/>
          <a:p>
            <a:pPr>
              <a:tabLst>
                <a:tab pos="1028700" algn="ctr"/>
                <a:tab pos="1714500" algn="l"/>
              </a:tabLst>
            </a:pPr>
            <a:r>
              <a:rPr lang="en-US" i="1" dirty="0" err="1" smtClean="0"/>
              <a:t>hw_irq_controller</a:t>
            </a:r>
            <a:r>
              <a:rPr lang="en-US" dirty="0" smtClean="0"/>
              <a:t> </a:t>
            </a:r>
            <a:r>
              <a:rPr lang="en-US" dirty="0"/>
              <a:t>structure definition</a:t>
            </a:r>
          </a:p>
          <a:p>
            <a:pPr lvl="1">
              <a:tabLst>
                <a:tab pos="1028700" algn="ctr"/>
                <a:tab pos="1714500" algn="l"/>
              </a:tabLst>
            </a:pPr>
            <a:r>
              <a:rPr lang="en-US" dirty="0" smtClean="0"/>
              <a:t>IRQs </a:t>
            </a:r>
            <a:r>
              <a:rPr lang="en-US" dirty="0"/>
              <a:t>are #’d </a:t>
            </a:r>
            <a:r>
              <a:rPr lang="en-US" dirty="0" smtClean="0"/>
              <a:t>0-15  (</a:t>
            </a:r>
            <a:r>
              <a:rPr lang="en-US" dirty="0"/>
              <a:t>correspond to vector # - 0x20)</a:t>
            </a:r>
            <a:endParaRPr lang="en-US" b="1" dirty="0">
              <a:latin typeface="Courier New" pitchFamily="49" charset="0"/>
            </a:endParaRPr>
          </a:p>
          <a:p>
            <a:pPr>
              <a:spcAft>
                <a:spcPts val="0"/>
              </a:spcAft>
              <a:buFontTx/>
              <a:buNone/>
              <a:tabLst>
                <a:tab pos="1028700" algn="ctr"/>
                <a:tab pos="1714500" algn="l"/>
              </a:tabLst>
            </a:pPr>
            <a:endParaRPr lang="en-US" sz="2000" b="1" dirty="0" smtClean="0">
              <a:latin typeface="Courier New" pitchFamily="49" charset="0"/>
            </a:endParaRPr>
          </a:p>
          <a:p>
            <a:pPr>
              <a:spcAft>
                <a:spcPts val="0"/>
              </a:spcAft>
              <a:buFontTx/>
              <a:buNone/>
              <a:tabLst>
                <a:tab pos="1028700" algn="ctr"/>
                <a:tab pos="1714500" algn="l"/>
              </a:tabLst>
            </a:pPr>
            <a:r>
              <a:rPr lang="en-US" sz="2000" b="1" dirty="0" smtClean="0">
                <a:latin typeface="Courier New" pitchFamily="49" charset="0"/>
              </a:rPr>
              <a:t>const </a:t>
            </a:r>
            <a:r>
              <a:rPr lang="en-US" sz="2000" b="1" dirty="0">
                <a:latin typeface="Courier New" pitchFamily="49" charset="0"/>
              </a:rPr>
              <a:t>char* name;</a:t>
            </a:r>
          </a:p>
          <a:p>
            <a:pPr>
              <a:spcAft>
                <a:spcPts val="0"/>
              </a:spcAft>
              <a:buFontTx/>
              <a:buNone/>
              <a:tabLst>
                <a:tab pos="1028700" algn="ctr"/>
                <a:tab pos="1714500" algn="l"/>
              </a:tabLst>
            </a:pPr>
            <a:r>
              <a:rPr lang="en-US" sz="2000" b="1" dirty="0">
                <a:latin typeface="Courier New" pitchFamily="49" charset="0"/>
              </a:rPr>
              <a:t>unsigned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(*startup)(unsigned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irq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spcAft>
                <a:spcPts val="0"/>
              </a:spcAft>
              <a:buFontTx/>
              <a:buNone/>
              <a:tabLst>
                <a:tab pos="1028700" algn="ctr"/>
                <a:tab pos="1714500" algn="l"/>
              </a:tabLst>
            </a:pPr>
            <a:r>
              <a:rPr lang="en-US" sz="2000" b="1" dirty="0">
                <a:latin typeface="Courier New" pitchFamily="49" charset="0"/>
              </a:rPr>
              <a:t>void (*shutdown)(unsigned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irq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spcAft>
                <a:spcPts val="0"/>
              </a:spcAft>
              <a:buFontTx/>
              <a:buNone/>
              <a:tabLst>
                <a:tab pos="1028700" algn="ctr"/>
                <a:tab pos="1714500" algn="l"/>
              </a:tabLst>
            </a:pPr>
            <a:r>
              <a:rPr lang="en-US" sz="2000" b="1" dirty="0">
                <a:latin typeface="Courier New" pitchFamily="49" charset="0"/>
              </a:rPr>
              <a:t>void (*enable)...</a:t>
            </a:r>
          </a:p>
          <a:p>
            <a:pPr>
              <a:spcAft>
                <a:spcPts val="0"/>
              </a:spcAft>
              <a:buFontTx/>
              <a:buNone/>
              <a:tabLst>
                <a:tab pos="1028700" algn="ctr"/>
                <a:tab pos="1714500" algn="l"/>
              </a:tabLst>
            </a:pPr>
            <a:r>
              <a:rPr lang="en-US" sz="2000" b="1" dirty="0">
                <a:latin typeface="Courier New" pitchFamily="49" charset="0"/>
              </a:rPr>
              <a:t>void (*disable)...</a:t>
            </a:r>
          </a:p>
          <a:p>
            <a:pPr>
              <a:spcAft>
                <a:spcPts val="0"/>
              </a:spcAft>
              <a:buFontTx/>
              <a:buNone/>
              <a:tabLst>
                <a:tab pos="1028700" algn="ctr"/>
                <a:tab pos="1714500" algn="l"/>
              </a:tabLst>
            </a:pPr>
            <a:r>
              <a:rPr lang="en-US" sz="2000" b="1" dirty="0">
                <a:latin typeface="Courier New" pitchFamily="49" charset="0"/>
              </a:rPr>
              <a:t>void </a:t>
            </a:r>
            <a:r>
              <a:rPr lang="en-US" sz="2000" b="1" dirty="0" smtClean="0">
                <a:latin typeface="Courier New" pitchFamily="49" charset="0"/>
              </a:rPr>
              <a:t>(*</a:t>
            </a:r>
            <a:r>
              <a:rPr lang="en-US" sz="2000" b="1" dirty="0" err="1" smtClean="0">
                <a:latin typeface="Courier New" pitchFamily="49" charset="0"/>
              </a:rPr>
              <a:t>ack</a:t>
            </a:r>
            <a:r>
              <a:rPr lang="en-US" sz="2000" b="1" dirty="0" smtClean="0">
                <a:latin typeface="Courier New" pitchFamily="49" charset="0"/>
              </a:rPr>
              <a:t>)...</a:t>
            </a:r>
            <a:endParaRPr lang="en-US" sz="2000" b="1" dirty="0">
              <a:latin typeface="Courier New" pitchFamily="49" charset="0"/>
            </a:endParaRPr>
          </a:p>
          <a:p>
            <a:pPr>
              <a:spcAft>
                <a:spcPts val="0"/>
              </a:spcAft>
              <a:buFontTx/>
              <a:buNone/>
              <a:tabLst>
                <a:tab pos="1028700" algn="ctr"/>
                <a:tab pos="1714500" algn="l"/>
              </a:tabLst>
            </a:pPr>
            <a:r>
              <a:rPr lang="en-US" sz="2000" b="1" dirty="0">
                <a:latin typeface="Courier New" pitchFamily="49" charset="0"/>
              </a:rPr>
              <a:t>void </a:t>
            </a:r>
            <a:r>
              <a:rPr lang="en-US" sz="2000" b="1" dirty="0" smtClean="0">
                <a:latin typeface="Courier New" pitchFamily="49" charset="0"/>
              </a:rPr>
              <a:t>(*end)...</a:t>
            </a:r>
            <a:endParaRPr lang="en-US" sz="2000" b="1" dirty="0">
              <a:latin typeface="Courier New" pitchFamily="49" charset="0"/>
            </a:endParaRPr>
          </a:p>
          <a:p>
            <a:pPr>
              <a:spcAft>
                <a:spcPts val="0"/>
              </a:spcAft>
              <a:buFontTx/>
              <a:buNone/>
              <a:tabLst>
                <a:tab pos="1028700" algn="ctr"/>
                <a:tab pos="1714500" algn="l"/>
              </a:tabLst>
            </a:pP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en-US" sz="2000" b="1" dirty="0">
                <a:latin typeface="Courier New" pitchFamily="49" charset="0"/>
              </a:rPr>
              <a:t>we’ll ignore the others... */</a:t>
            </a:r>
            <a:endParaRPr lang="en-US" b="1" dirty="0">
              <a:latin typeface="Courier New" pitchFamily="49" charset="0"/>
            </a:endParaRPr>
          </a:p>
          <a:p>
            <a:pPr lvl="1">
              <a:tabLst>
                <a:tab pos="1028700" algn="ctr"/>
                <a:tab pos="1714500" algn="l"/>
              </a:tabLst>
            </a:pPr>
            <a:endParaRPr lang="en-US" dirty="0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Linux Abstraction of PICs</a:t>
            </a:r>
            <a:endParaRPr lang="en-US" dirty="0"/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432300" y="3048000"/>
            <a:ext cx="4514849" cy="1451372"/>
            <a:chOff x="1725" y="3195"/>
            <a:chExt cx="2133" cy="1219"/>
          </a:xfrm>
        </p:grpSpPr>
        <p:sp>
          <p:nvSpPr>
            <p:cNvPr id="392236" name="Line 44"/>
            <p:cNvSpPr>
              <a:spLocks noChangeShapeType="1"/>
            </p:cNvSpPr>
            <p:nvPr/>
          </p:nvSpPr>
          <p:spPr bwMode="auto">
            <a:xfrm>
              <a:off x="3370" y="3219"/>
              <a:ext cx="121" cy="266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" name="Group 45"/>
            <p:cNvGrpSpPr>
              <a:grpSpLocks/>
            </p:cNvGrpSpPr>
            <p:nvPr/>
          </p:nvGrpSpPr>
          <p:grpSpPr bwMode="auto">
            <a:xfrm>
              <a:off x="1725" y="3195"/>
              <a:ext cx="2133" cy="1219"/>
              <a:chOff x="1725" y="3195"/>
              <a:chExt cx="2133" cy="1219"/>
            </a:xfrm>
          </p:grpSpPr>
          <p:sp>
            <p:nvSpPr>
              <p:cNvPr id="392238" name="Text Box 46"/>
              <p:cNvSpPr txBox="1">
                <a:spLocks noChangeArrowheads="1"/>
              </p:cNvSpPr>
              <p:nvPr/>
            </p:nvSpPr>
            <p:spPr bwMode="auto">
              <a:xfrm>
                <a:off x="3071" y="3509"/>
                <a:ext cx="787" cy="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8259A’s human-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readable name is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“XT-PIC”; see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/proc/interrupts</a:t>
                </a:r>
              </a:p>
            </p:txBody>
          </p:sp>
          <p:sp>
            <p:nvSpPr>
              <p:cNvPr id="392239" name="Line 47"/>
              <p:cNvSpPr>
                <a:spLocks noChangeShapeType="1"/>
              </p:cNvSpPr>
              <p:nvPr/>
            </p:nvSpPr>
            <p:spPr bwMode="auto">
              <a:xfrm>
                <a:off x="1725" y="3195"/>
                <a:ext cx="1645" cy="24"/>
              </a:xfrm>
              <a:prstGeom prst="line">
                <a:avLst/>
              </a:prstGeom>
              <a:noFill/>
              <a:ln w="9525">
                <a:solidFill>
                  <a:srgbClr val="05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92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92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92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92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92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572000"/>
          </a:xfrm>
          <a:noFill/>
        </p:spPr>
        <p:txBody>
          <a:bodyPr/>
          <a:lstStyle/>
          <a:p>
            <a:pPr>
              <a:tabLst>
                <a:tab pos="1028700" algn="l"/>
                <a:tab pos="1714500" algn="l"/>
              </a:tabLst>
            </a:pPr>
            <a:r>
              <a:rPr lang="en-US" dirty="0" smtClean="0"/>
              <a:t>Initially</a:t>
            </a:r>
            <a:r>
              <a:rPr lang="en-US" dirty="0"/>
              <a:t>, all 8259A interrupts are masked out using mask on 8259A</a:t>
            </a:r>
          </a:p>
          <a:p>
            <a:pPr>
              <a:tabLst>
                <a:tab pos="1028700" algn="l"/>
                <a:tab pos="1714500" algn="l"/>
              </a:tabLst>
            </a:pPr>
            <a:endParaRPr lang="en-US" dirty="0" smtClean="0"/>
          </a:p>
          <a:p>
            <a:pPr>
              <a:tabLst>
                <a:tab pos="1028700" algn="l"/>
                <a:tab pos="1714500" algn="l"/>
              </a:tabLst>
            </a:pPr>
            <a:r>
              <a:rPr lang="en-US" i="1" dirty="0" smtClean="0"/>
              <a:t>startup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shutdown</a:t>
            </a:r>
            <a:r>
              <a:rPr lang="en-US" dirty="0"/>
              <a:t> functions</a:t>
            </a:r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 smtClean="0"/>
              <a:t>startup is called </a:t>
            </a:r>
            <a:r>
              <a:rPr lang="en-US" dirty="0"/>
              <a:t>when first handler </a:t>
            </a:r>
            <a:r>
              <a:rPr lang="en-US" dirty="0" smtClean="0"/>
              <a:t>is installed </a:t>
            </a:r>
            <a:r>
              <a:rPr lang="en-US" dirty="0"/>
              <a:t>for an interrupt</a:t>
            </a:r>
          </a:p>
          <a:p>
            <a:pPr lvl="1">
              <a:tabLst>
                <a:tab pos="1028700" algn="l"/>
                <a:tab pos="1714500" algn="l"/>
              </a:tabLst>
            </a:pPr>
            <a:endParaRPr lang="en-US" dirty="0"/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/>
              <a:t>shutdown </a:t>
            </a:r>
            <a:r>
              <a:rPr lang="en-US" dirty="0" smtClean="0"/>
              <a:t>is called </a:t>
            </a:r>
            <a:r>
              <a:rPr lang="en-US" dirty="0"/>
              <a:t>after last handler </a:t>
            </a:r>
            <a:r>
              <a:rPr lang="en-US" dirty="0" smtClean="0"/>
              <a:t>is removed </a:t>
            </a:r>
            <a:r>
              <a:rPr lang="en-US" dirty="0"/>
              <a:t>for an interrupt</a:t>
            </a:r>
          </a:p>
          <a:p>
            <a:pPr lvl="1">
              <a:tabLst>
                <a:tab pos="1028700" algn="l"/>
                <a:tab pos="1714500" algn="l"/>
              </a:tabLst>
            </a:pPr>
            <a:endParaRPr lang="en-US" dirty="0"/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/>
              <a:t>both functions change the corresponding mask </a:t>
            </a:r>
            <a:r>
              <a:rPr lang="en-US" dirty="0" smtClean="0"/>
              <a:t>bit in 8259A </a:t>
            </a:r>
            <a:r>
              <a:rPr lang="en-US" dirty="0" err="1" smtClean="0"/>
              <a:t>implmentaion</a:t>
            </a:r>
            <a:endParaRPr lang="en-US" dirty="0"/>
          </a:p>
          <a:p>
            <a:pPr lvl="1">
              <a:tabLst>
                <a:tab pos="1028700" algn="l"/>
                <a:tab pos="1714500" algn="l"/>
              </a:tabLst>
            </a:pPr>
            <a:endParaRPr lang="en-US" dirty="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PIC Functions in Jump Table: </a:t>
            </a:r>
            <a:br>
              <a:rPr lang="en-US" dirty="0" smtClean="0"/>
            </a:br>
            <a:r>
              <a:rPr lang="en-US" dirty="0" smtClean="0"/>
              <a:t>Explanation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1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1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1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1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572000"/>
          </a:xfrm>
          <a:noFill/>
          <a:ln>
            <a:noFill/>
          </a:ln>
        </p:spPr>
        <p:txBody>
          <a:bodyPr/>
          <a:lstStyle/>
          <a:p>
            <a:pPr>
              <a:tabLst>
                <a:tab pos="1028700" algn="l"/>
                <a:tab pos="1714500" algn="l"/>
              </a:tabLst>
            </a:pPr>
            <a:r>
              <a:rPr lang="en-US" dirty="0" smtClean="0"/>
              <a:t>Example </a:t>
            </a:r>
            <a:br>
              <a:rPr lang="en-US" dirty="0" smtClean="0"/>
            </a:br>
            <a:endParaRPr lang="en-US" dirty="0"/>
          </a:p>
          <a:p>
            <a:pPr>
              <a:buFontTx/>
              <a:buNone/>
              <a:tabLst>
                <a:tab pos="1028700" algn="l"/>
                <a:tab pos="1714500" algn="l"/>
              </a:tabLst>
            </a:pPr>
            <a:r>
              <a:rPr lang="en-US" dirty="0"/>
              <a:t>			</a:t>
            </a:r>
            <a:r>
              <a:rPr lang="en-US" sz="2000" dirty="0" smtClean="0"/>
              <a:t>no </a:t>
            </a:r>
            <a:r>
              <a:rPr lang="en-US" sz="2000" dirty="0"/>
              <a:t>8259 interrupts</a:t>
            </a:r>
          </a:p>
          <a:p>
            <a:pPr>
              <a:buFontTx/>
              <a:buNone/>
              <a:tabLst>
                <a:tab pos="1028700" algn="l"/>
                <a:tab pos="1714500" algn="l"/>
              </a:tabLst>
            </a:pPr>
            <a:endParaRPr lang="en-US" sz="2000" dirty="0"/>
          </a:p>
          <a:p>
            <a:pPr>
              <a:buFontTx/>
              <a:buNone/>
              <a:tabLst>
                <a:tab pos="1028700" algn="l"/>
                <a:tab pos="1714500" algn="l"/>
              </a:tabLst>
            </a:pPr>
            <a:r>
              <a:rPr lang="en-US" sz="2000" dirty="0"/>
              <a:t>		startup IRQ0 (add a handler)</a:t>
            </a:r>
          </a:p>
          <a:p>
            <a:pPr>
              <a:buFontTx/>
              <a:buNone/>
              <a:tabLst>
                <a:tab pos="1028700" algn="l"/>
                <a:tab pos="1714500" algn="l"/>
              </a:tabLst>
            </a:pPr>
            <a:endParaRPr lang="en-US" sz="2000" dirty="0"/>
          </a:p>
          <a:p>
            <a:pPr>
              <a:buFontTx/>
              <a:buNone/>
              <a:tabLst>
                <a:tab pos="1028700" algn="l"/>
                <a:tab pos="1714500" algn="l"/>
              </a:tabLst>
            </a:pPr>
            <a:r>
              <a:rPr lang="en-US" sz="2000" dirty="0"/>
              <a:t>		shutdown IRQ0 (remove last handler)</a:t>
            </a:r>
          </a:p>
          <a:p>
            <a:pPr>
              <a:buNone/>
              <a:tabLst>
                <a:tab pos="1028700" algn="l"/>
                <a:tab pos="1714500" algn="l"/>
              </a:tabLst>
            </a:pPr>
            <a:endParaRPr lang="en-US" dirty="0"/>
          </a:p>
          <a:p>
            <a:pPr>
              <a:tabLst>
                <a:tab pos="1028700" algn="l"/>
                <a:tab pos="1714500" algn="l"/>
              </a:tabLst>
            </a:pPr>
            <a:endParaRPr lang="en-US" dirty="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PIC Functions in Jump Table: </a:t>
            </a:r>
            <a:br>
              <a:rPr lang="en-US" dirty="0" smtClean="0"/>
            </a:br>
            <a:r>
              <a:rPr lang="en-US" dirty="0" smtClean="0"/>
              <a:t>Explanation (cont.)</a:t>
            </a:r>
            <a:endParaRPr lang="en-US" dirty="0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600200" y="2887265"/>
            <a:ext cx="6519333" cy="2141935"/>
            <a:chOff x="757" y="2075"/>
            <a:chExt cx="3080" cy="1799"/>
          </a:xfrm>
        </p:grpSpPr>
        <p:sp>
          <p:nvSpPr>
            <p:cNvPr id="291866" name="Line 26"/>
            <p:cNvSpPr>
              <a:spLocks noChangeShapeType="1"/>
            </p:cNvSpPr>
            <p:nvPr/>
          </p:nvSpPr>
          <p:spPr bwMode="auto">
            <a:xfrm>
              <a:off x="1023" y="2075"/>
              <a:ext cx="0" cy="411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67" name="Line 27"/>
            <p:cNvSpPr>
              <a:spLocks noChangeShapeType="1"/>
            </p:cNvSpPr>
            <p:nvPr/>
          </p:nvSpPr>
          <p:spPr bwMode="auto">
            <a:xfrm>
              <a:off x="1023" y="2786"/>
              <a:ext cx="0" cy="411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68" name="Line 28"/>
            <p:cNvSpPr>
              <a:spLocks noChangeShapeType="1"/>
            </p:cNvSpPr>
            <p:nvPr/>
          </p:nvSpPr>
          <p:spPr bwMode="auto">
            <a:xfrm>
              <a:off x="1023" y="3463"/>
              <a:ext cx="0" cy="411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69" name="Line 29"/>
            <p:cNvSpPr>
              <a:spLocks noChangeShapeType="1"/>
            </p:cNvSpPr>
            <p:nvPr/>
          </p:nvSpPr>
          <p:spPr bwMode="auto">
            <a:xfrm>
              <a:off x="757" y="2759"/>
              <a:ext cx="1693" cy="0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70" name="Line 30"/>
            <p:cNvSpPr>
              <a:spLocks noChangeShapeType="1"/>
            </p:cNvSpPr>
            <p:nvPr/>
          </p:nvSpPr>
          <p:spPr bwMode="auto">
            <a:xfrm>
              <a:off x="757" y="3222"/>
              <a:ext cx="1693" cy="0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71" name="Text Box 31"/>
            <p:cNvSpPr txBox="1">
              <a:spLocks noChangeArrowheads="1"/>
            </p:cNvSpPr>
            <p:nvPr/>
          </p:nvSpPr>
          <p:spPr bwMode="auto">
            <a:xfrm>
              <a:off x="2595" y="2445"/>
              <a:ext cx="1021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IR0 on master allowed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to generate interrupts</a:t>
              </a:r>
            </a:p>
          </p:txBody>
        </p:sp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2378" y="2662"/>
              <a:ext cx="242" cy="145"/>
              <a:chOff x="2378" y="2662"/>
              <a:chExt cx="242" cy="145"/>
            </a:xfrm>
          </p:grpSpPr>
          <p:sp>
            <p:nvSpPr>
              <p:cNvPr id="291872" name="Line 32"/>
              <p:cNvSpPr>
                <a:spLocks noChangeShapeType="1"/>
              </p:cNvSpPr>
              <p:nvPr/>
            </p:nvSpPr>
            <p:spPr bwMode="auto">
              <a:xfrm>
                <a:off x="2378" y="2807"/>
                <a:ext cx="145" cy="0"/>
              </a:xfrm>
              <a:prstGeom prst="line">
                <a:avLst/>
              </a:prstGeom>
              <a:noFill/>
              <a:ln w="9525">
                <a:solidFill>
                  <a:srgbClr val="05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73" name="Line 33"/>
              <p:cNvSpPr>
                <a:spLocks noChangeShapeType="1"/>
              </p:cNvSpPr>
              <p:nvPr/>
            </p:nvSpPr>
            <p:spPr bwMode="auto">
              <a:xfrm flipV="1">
                <a:off x="2523" y="2662"/>
                <a:ext cx="97" cy="145"/>
              </a:xfrm>
              <a:prstGeom prst="line">
                <a:avLst/>
              </a:prstGeom>
              <a:noFill/>
              <a:ln w="9525">
                <a:solidFill>
                  <a:srgbClr val="05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1876" name="Line 36"/>
            <p:cNvSpPr>
              <a:spLocks noChangeShapeType="1"/>
            </p:cNvSpPr>
            <p:nvPr/>
          </p:nvSpPr>
          <p:spPr bwMode="auto">
            <a:xfrm flipV="1">
              <a:off x="2378" y="3195"/>
              <a:ext cx="508" cy="0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78" name="Text Box 38"/>
            <p:cNvSpPr txBox="1">
              <a:spLocks noChangeArrowheads="1"/>
            </p:cNvSpPr>
            <p:nvPr/>
          </p:nvSpPr>
          <p:spPr bwMode="auto">
            <a:xfrm>
              <a:off x="2862" y="3086"/>
              <a:ext cx="975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</a:rPr>
                <a:t>IR0 on master</a:t>
              </a:r>
              <a:br>
                <a:rPr lang="en-US" sz="1600">
                  <a:solidFill>
                    <a:schemeClr val="bg1"/>
                  </a:solidFill>
                </a:rPr>
              </a:br>
              <a:r>
                <a:rPr lang="en-US" sz="1600">
                  <a:solidFill>
                    <a:schemeClr val="bg1"/>
                  </a:solidFill>
                </a:rPr>
                <a:t>prevented from</a:t>
              </a:r>
            </a:p>
            <a:p>
              <a:r>
                <a:rPr lang="en-US" sz="1600">
                  <a:solidFill>
                    <a:schemeClr val="bg1"/>
                  </a:solidFill>
                </a:rPr>
                <a:t>generating interrupts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5181600"/>
          </a:xfrm>
          <a:noFill/>
        </p:spPr>
        <p:txBody>
          <a:bodyPr/>
          <a:lstStyle/>
          <a:p>
            <a:pPr>
              <a:tabLst>
                <a:tab pos="1028700" algn="l"/>
                <a:tab pos="1714500" algn="l"/>
              </a:tabLst>
            </a:pPr>
            <a:r>
              <a:rPr lang="en-US" dirty="0"/>
              <a:t>disable/enable functions</a:t>
            </a:r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/>
              <a:t>used to support </a:t>
            </a:r>
            <a:r>
              <a:rPr lang="en-US" dirty="0" err="1"/>
              <a:t>nestable</a:t>
            </a:r>
            <a:r>
              <a:rPr lang="en-US" dirty="0"/>
              <a:t> interrupt masking (</a:t>
            </a:r>
            <a:r>
              <a:rPr lang="en-US" dirty="0" err="1"/>
              <a:t>disable_irq</a:t>
            </a:r>
            <a:r>
              <a:rPr lang="en-US" dirty="0"/>
              <a:t>, </a:t>
            </a:r>
            <a:r>
              <a:rPr lang="en-US" dirty="0" err="1"/>
              <a:t>enable_irq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028700" algn="l"/>
                <a:tab pos="1714500" algn="l"/>
              </a:tabLst>
            </a:pPr>
            <a:endParaRPr lang="en-US" sz="180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8700" algn="l"/>
                <a:tab pos="1714500" algn="l"/>
              </a:tabLst>
            </a:pPr>
            <a:r>
              <a:rPr lang="en-US" sz="1800" dirty="0"/>
              <a:t>		</a:t>
            </a:r>
            <a:r>
              <a:rPr lang="en-US" sz="1600" dirty="0" err="1"/>
              <a:t>disable_irq</a:t>
            </a:r>
            <a:endParaRPr lang="en-US" sz="160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8700" algn="l"/>
                <a:tab pos="1714500" algn="l"/>
              </a:tabLst>
            </a:pPr>
            <a:r>
              <a:rPr lang="en-US" sz="1600" dirty="0"/>
              <a:t>			</a:t>
            </a:r>
            <a:endParaRPr lang="en-US" sz="16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8700" algn="l"/>
                <a:tab pos="1714500" algn="l"/>
              </a:tabLst>
            </a:pPr>
            <a:r>
              <a:rPr lang="en-US" sz="1600" dirty="0" smtClean="0"/>
              <a:t>			      </a:t>
            </a:r>
            <a:r>
              <a:rPr lang="en-US" sz="1600" dirty="0" err="1" smtClean="0"/>
              <a:t>disable_irq</a:t>
            </a:r>
            <a:endParaRPr lang="en-US" sz="160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8700" algn="l"/>
                <a:tab pos="1714500" algn="l"/>
              </a:tabLst>
            </a:pPr>
            <a:endParaRPr lang="en-US" sz="160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8700" algn="l"/>
                <a:tab pos="1714500" algn="l"/>
              </a:tabLst>
            </a:pPr>
            <a:endParaRPr lang="en-US" sz="160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8700" algn="l"/>
                <a:tab pos="1714500" algn="l"/>
              </a:tabLst>
            </a:pPr>
            <a:r>
              <a:rPr lang="en-US" sz="1600" dirty="0"/>
              <a:t>			</a:t>
            </a:r>
            <a:r>
              <a:rPr lang="en-US" sz="1600" dirty="0" smtClean="0"/>
              <a:t>      </a:t>
            </a:r>
            <a:r>
              <a:rPr lang="en-US" sz="1600" dirty="0" err="1" smtClean="0"/>
              <a:t>enable_irq</a:t>
            </a:r>
            <a:endParaRPr lang="en-US" sz="160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8700" algn="l"/>
                <a:tab pos="1714500" algn="l"/>
              </a:tabLst>
            </a:pPr>
            <a:endParaRPr lang="en-US" sz="16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8700" algn="l"/>
                <a:tab pos="1714500" algn="l"/>
              </a:tabLst>
            </a:pPr>
            <a:r>
              <a:rPr lang="en-US" sz="1600" dirty="0"/>
              <a:t>		</a:t>
            </a:r>
            <a:r>
              <a:rPr lang="en-US" sz="1600" dirty="0" err="1"/>
              <a:t>enable_irq</a:t>
            </a:r>
            <a:endParaRPr lang="en-US" sz="2000" dirty="0"/>
          </a:p>
          <a:p>
            <a:pPr lvl="1">
              <a:tabLst>
                <a:tab pos="1028700" algn="l"/>
                <a:tab pos="1714500" algn="l"/>
              </a:tabLst>
            </a:pPr>
            <a:endParaRPr lang="en-US" dirty="0" smtClean="0"/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 smtClean="0"/>
              <a:t>on </a:t>
            </a:r>
            <a:r>
              <a:rPr lang="en-US" dirty="0"/>
              <a:t>8259</a:t>
            </a:r>
          </a:p>
          <a:p>
            <a:pPr marL="1181100" lvl="2" indent="-266700">
              <a:tabLst>
                <a:tab pos="1028700" algn="l"/>
                <a:tab pos="1714500" algn="l"/>
              </a:tabLst>
            </a:pPr>
            <a:r>
              <a:rPr lang="en-US" dirty="0"/>
              <a:t>first </a:t>
            </a:r>
            <a:r>
              <a:rPr lang="en-US" i="1" dirty="0" err="1"/>
              <a:t>disable_irq</a:t>
            </a:r>
            <a:r>
              <a:rPr lang="en-US" dirty="0"/>
              <a:t> calls jump table disable</a:t>
            </a:r>
            <a:r>
              <a:rPr lang="en-US" dirty="0" smtClean="0"/>
              <a:t>, which </a:t>
            </a:r>
            <a:r>
              <a:rPr lang="en-US" dirty="0"/>
              <a:t>masks interrupt on PIC</a:t>
            </a:r>
          </a:p>
          <a:p>
            <a:pPr marL="1181100" lvl="2" indent="-266700">
              <a:tabLst>
                <a:tab pos="1028700" algn="l"/>
                <a:tab pos="1714500" algn="l"/>
              </a:tabLst>
            </a:pPr>
            <a:r>
              <a:rPr lang="en-US" dirty="0"/>
              <a:t>last </a:t>
            </a:r>
            <a:r>
              <a:rPr lang="en-US" i="1" dirty="0" err="1" smtClean="0"/>
              <a:t>enable_irq</a:t>
            </a:r>
            <a:r>
              <a:rPr lang="en-US" dirty="0" smtClean="0"/>
              <a:t> </a:t>
            </a:r>
            <a:r>
              <a:rPr lang="en-US" dirty="0"/>
              <a:t>calls jump table enable, </a:t>
            </a:r>
            <a:r>
              <a:rPr lang="en-US" dirty="0" smtClean="0"/>
              <a:t>which </a:t>
            </a:r>
            <a:r>
              <a:rPr lang="en-US" dirty="0"/>
              <a:t>unmasks interrupt on </a:t>
            </a:r>
            <a:r>
              <a:rPr lang="en-US" dirty="0" smtClean="0"/>
              <a:t>PIC</a:t>
            </a:r>
            <a:endParaRPr lang="en-US" dirty="0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PIC Functions in Jump Table (cont.)</a:t>
            </a:r>
            <a:endParaRPr lang="en-US" dirty="0"/>
          </a:p>
        </p:txBody>
      </p:sp>
      <p:sp>
        <p:nvSpPr>
          <p:cNvPr id="293904" name="Line 16"/>
          <p:cNvSpPr>
            <a:spLocks noChangeShapeType="1"/>
          </p:cNvSpPr>
          <p:nvPr/>
        </p:nvSpPr>
        <p:spPr bwMode="auto">
          <a:xfrm>
            <a:off x="1512535" y="3083719"/>
            <a:ext cx="0" cy="1181100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93905" name="Line 17"/>
          <p:cNvSpPr>
            <a:spLocks noChangeShapeType="1"/>
          </p:cNvSpPr>
          <p:nvPr/>
        </p:nvSpPr>
        <p:spPr bwMode="auto">
          <a:xfrm>
            <a:off x="2382484" y="3458767"/>
            <a:ext cx="0" cy="402431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93906" name="Line 18"/>
          <p:cNvSpPr>
            <a:spLocks noChangeShapeType="1"/>
          </p:cNvSpPr>
          <p:nvPr/>
        </p:nvSpPr>
        <p:spPr bwMode="auto">
          <a:xfrm flipV="1">
            <a:off x="1614136" y="3400426"/>
            <a:ext cx="613833" cy="259556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93907" name="Line 19"/>
          <p:cNvSpPr>
            <a:spLocks noChangeShapeType="1"/>
          </p:cNvSpPr>
          <p:nvPr/>
        </p:nvSpPr>
        <p:spPr bwMode="auto">
          <a:xfrm flipH="1" flipV="1">
            <a:off x="1563336" y="3746898"/>
            <a:ext cx="664633" cy="201215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192918" y="2667001"/>
            <a:ext cx="319617" cy="1981199"/>
            <a:chOff x="854" y="969"/>
            <a:chExt cx="97" cy="1282"/>
          </a:xfrm>
        </p:grpSpPr>
        <p:sp>
          <p:nvSpPr>
            <p:cNvPr id="293908" name="Line 20"/>
            <p:cNvSpPr>
              <a:spLocks noChangeShapeType="1"/>
            </p:cNvSpPr>
            <p:nvPr/>
          </p:nvSpPr>
          <p:spPr bwMode="auto">
            <a:xfrm>
              <a:off x="854" y="969"/>
              <a:ext cx="0" cy="1282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3909" name="Line 21"/>
            <p:cNvSpPr>
              <a:spLocks noChangeShapeType="1"/>
            </p:cNvSpPr>
            <p:nvPr/>
          </p:nvSpPr>
          <p:spPr bwMode="auto">
            <a:xfrm>
              <a:off x="854" y="969"/>
              <a:ext cx="97" cy="0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3910" name="Line 22"/>
            <p:cNvSpPr>
              <a:spLocks noChangeShapeType="1"/>
            </p:cNvSpPr>
            <p:nvPr/>
          </p:nvSpPr>
          <p:spPr bwMode="auto">
            <a:xfrm>
              <a:off x="854" y="2251"/>
              <a:ext cx="97" cy="0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93912" name="Text Box 24"/>
          <p:cNvSpPr txBox="1">
            <a:spLocks noChangeArrowheads="1"/>
          </p:cNvSpPr>
          <p:nvPr/>
        </p:nvSpPr>
        <p:spPr bwMode="auto">
          <a:xfrm>
            <a:off x="152400" y="3429001"/>
            <a:ext cx="9156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some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293913" name="Text Box 25"/>
          <p:cNvSpPr txBox="1">
            <a:spLocks noChangeArrowheads="1"/>
          </p:cNvSpPr>
          <p:nvPr/>
        </p:nvSpPr>
        <p:spPr bwMode="auto">
          <a:xfrm>
            <a:off x="3493735" y="3429001"/>
            <a:ext cx="9156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another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function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265135" y="3200401"/>
            <a:ext cx="129117" cy="990600"/>
            <a:chOff x="1604" y="1283"/>
            <a:chExt cx="103" cy="678"/>
          </a:xfrm>
        </p:grpSpPr>
        <p:sp>
          <p:nvSpPr>
            <p:cNvPr id="293915" name="Line 27"/>
            <p:cNvSpPr>
              <a:spLocks noChangeShapeType="1"/>
            </p:cNvSpPr>
            <p:nvPr/>
          </p:nvSpPr>
          <p:spPr bwMode="auto">
            <a:xfrm flipH="1">
              <a:off x="1707" y="1283"/>
              <a:ext cx="0" cy="678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3916" name="Line 28"/>
            <p:cNvSpPr>
              <a:spLocks noChangeShapeType="1"/>
            </p:cNvSpPr>
            <p:nvPr/>
          </p:nvSpPr>
          <p:spPr bwMode="auto">
            <a:xfrm flipH="1">
              <a:off x="1604" y="1283"/>
              <a:ext cx="103" cy="0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3917" name="Line 29"/>
            <p:cNvSpPr>
              <a:spLocks noChangeShapeType="1"/>
            </p:cNvSpPr>
            <p:nvPr/>
          </p:nvSpPr>
          <p:spPr bwMode="auto">
            <a:xfrm flipH="1">
              <a:off x="1604" y="1961"/>
              <a:ext cx="103" cy="0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93919" name="Text Box 31"/>
          <p:cNvSpPr txBox="1">
            <a:spLocks noChangeArrowheads="1"/>
          </p:cNvSpPr>
          <p:nvPr/>
        </p:nvSpPr>
        <p:spPr bwMode="auto">
          <a:xfrm>
            <a:off x="4380617" y="2767013"/>
            <a:ext cx="17844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disable/enable</a:t>
            </a:r>
          </a:p>
          <a:p>
            <a:r>
              <a:rPr lang="en-US">
                <a:solidFill>
                  <a:schemeClr val="bg1"/>
                </a:solidFill>
              </a:rPr>
              <a:t>pairs must match!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3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3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93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93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93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93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9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9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9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9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9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9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93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93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93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04" grpId="0" animBg="1"/>
      <p:bldP spid="293905" grpId="0" animBg="1"/>
      <p:bldP spid="293906" grpId="0" animBg="1"/>
      <p:bldP spid="293907" grpId="0" animBg="1"/>
      <p:bldP spid="293912" grpId="0"/>
      <p:bldP spid="293913" grpId="0"/>
      <p:bldP spid="2939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  <a:noFill/>
        </p:spPr>
        <p:txBody>
          <a:bodyPr/>
          <a:lstStyle/>
          <a:p>
            <a:pPr>
              <a:tabLst>
                <a:tab pos="1028700" algn="l"/>
                <a:tab pos="171450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ack</a:t>
            </a:r>
            <a:r>
              <a:rPr lang="en-US" dirty="0" smtClean="0"/>
              <a:t> function</a:t>
            </a:r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 smtClean="0"/>
              <a:t>called at start of interrupt handling to </a:t>
            </a:r>
            <a:r>
              <a:rPr lang="en-US" dirty="0" err="1" smtClean="0"/>
              <a:t>ack</a:t>
            </a:r>
            <a:r>
              <a:rPr lang="en-US" dirty="0" smtClean="0"/>
              <a:t> receipt of the interrupt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tabLst>
                <a:tab pos="1028700" algn="l"/>
                <a:tab pos="1714500" algn="l"/>
              </a:tabLst>
            </a:pPr>
            <a:r>
              <a:rPr lang="en-US" dirty="0" smtClean="0"/>
              <a:t>on 8259 (mask and </a:t>
            </a:r>
            <a:r>
              <a:rPr lang="en-US" dirty="0" err="1" smtClean="0"/>
              <a:t>ack</a:t>
            </a:r>
            <a:r>
              <a:rPr lang="en-US" dirty="0" smtClean="0"/>
              <a:t>) , masks interrupt on PIC, then sends EOI to PIC</a:t>
            </a:r>
          </a:p>
          <a:p>
            <a:pPr>
              <a:tabLst>
                <a:tab pos="1028700" algn="l"/>
                <a:tab pos="171450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end</a:t>
            </a:r>
            <a:r>
              <a:rPr lang="en-US" dirty="0" smtClean="0"/>
              <a:t> function</a:t>
            </a:r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 smtClean="0"/>
              <a:t>called at end of interrupt handling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tabLst>
                <a:tab pos="1028700" algn="l"/>
                <a:tab pos="1714500" algn="l"/>
              </a:tabLst>
            </a:pPr>
            <a:r>
              <a:rPr lang="en-US" dirty="0" smtClean="0"/>
              <a:t>on 8259, enables interrupt (unmasks it) on PIC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PIC Functions in Jump Table (cont.)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3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3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3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3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93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028700" algn="l"/>
                <a:tab pos="1714500" algn="l"/>
              </a:tabLst>
            </a:pPr>
            <a:endParaRPr lang="en-US" dirty="0"/>
          </a:p>
          <a:p>
            <a:pPr>
              <a:tabLst>
                <a:tab pos="1028700" algn="l"/>
                <a:tab pos="1714500" algn="l"/>
              </a:tabLst>
            </a:pPr>
            <a:r>
              <a:rPr lang="en-US" dirty="0" smtClean="0"/>
              <a:t>Hardware </a:t>
            </a:r>
            <a:r>
              <a:rPr lang="en-US" dirty="0"/>
              <a:t>view: 1 interrupt </a:t>
            </a:r>
            <a:r>
              <a:rPr lang="en-US" dirty="0">
                <a:sym typeface="Symbol" pitchFamily="18" charset="2"/>
              </a:rPr>
              <a:t> 1 handler</a:t>
            </a:r>
          </a:p>
          <a:p>
            <a:pPr>
              <a:tabLst>
                <a:tab pos="1028700" algn="l"/>
                <a:tab pos="1714500" algn="l"/>
              </a:tabLst>
            </a:pPr>
            <a:r>
              <a:rPr lang="en-US" dirty="0" smtClean="0">
                <a:sym typeface="Symbol" pitchFamily="18" charset="2"/>
              </a:rPr>
              <a:t>Problems</a:t>
            </a:r>
            <a:endParaRPr lang="en-US" dirty="0">
              <a:sym typeface="Symbol" pitchFamily="18" charset="2"/>
            </a:endParaRPr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 smtClean="0">
                <a:sym typeface="Symbol" pitchFamily="18" charset="2"/>
              </a:rPr>
              <a:t>may </a:t>
            </a:r>
            <a:r>
              <a:rPr lang="en-US" dirty="0">
                <a:sym typeface="Symbol" pitchFamily="18" charset="2"/>
              </a:rPr>
              <a:t>have &gt; 15 devices</a:t>
            </a:r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 smtClean="0">
                <a:sym typeface="Symbol" pitchFamily="18" charset="2"/>
              </a:rPr>
              <a:t>&gt; </a:t>
            </a:r>
            <a:r>
              <a:rPr lang="en-US" dirty="0">
                <a:sym typeface="Symbol" pitchFamily="18" charset="2"/>
              </a:rPr>
              <a:t>1 software </a:t>
            </a:r>
            <a:r>
              <a:rPr lang="en-US" dirty="0" smtClean="0">
                <a:sym typeface="Symbol" pitchFamily="18" charset="2"/>
              </a:rPr>
              <a:t>routines </a:t>
            </a:r>
            <a:r>
              <a:rPr lang="en-US" dirty="0">
                <a:sym typeface="Symbol" pitchFamily="18" charset="2"/>
              </a:rPr>
              <a:t>may want to act in response to </a:t>
            </a:r>
            <a:r>
              <a:rPr lang="en-US" dirty="0" smtClean="0">
                <a:sym typeface="Symbol" pitchFamily="18" charset="2"/>
              </a:rPr>
              <a:t>device</a:t>
            </a:r>
          </a:p>
          <a:p>
            <a:pPr lvl="1">
              <a:tabLst>
                <a:tab pos="1028700" algn="l"/>
                <a:tab pos="1714500" algn="l"/>
              </a:tabLst>
            </a:pPr>
            <a:r>
              <a:rPr lang="en-US" dirty="0" smtClean="0">
                <a:sym typeface="Symbol" pitchFamily="18" charset="2"/>
              </a:rPr>
              <a:t>examples</a:t>
            </a:r>
            <a:r>
              <a:rPr lang="en-US" dirty="0">
                <a:sym typeface="Symbol" pitchFamily="18" charset="2"/>
              </a:rPr>
              <a:t>:</a:t>
            </a:r>
          </a:p>
          <a:p>
            <a:pPr marL="1181100" lvl="2" indent="-266700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hotkeys for various functions</a:t>
            </a:r>
          </a:p>
          <a:p>
            <a:pPr marL="1181100" lvl="2" indent="-266700">
              <a:tabLst>
                <a:tab pos="1028700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move mouse to lower-right corner to start screen-saver</a:t>
            </a:r>
          </a:p>
          <a:p>
            <a:pPr>
              <a:tabLst>
                <a:tab pos="1028700" algn="l"/>
                <a:tab pos="1714500" algn="l"/>
              </a:tabLst>
            </a:pPr>
            <a:endParaRPr lang="en-US" dirty="0">
              <a:sym typeface="Symbol" pitchFamily="18" charset="2"/>
            </a:endParaRP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tabLst>
                <a:tab pos="1028700" algn="l"/>
                <a:tab pos="1714500" algn="l"/>
              </a:tabLst>
            </a:pPr>
            <a:r>
              <a:rPr lang="en-US" dirty="0" smtClean="0"/>
              <a:t>General Interrupt Abstractions: </a:t>
            </a:r>
            <a:br>
              <a:rPr lang="en-US" dirty="0" smtClean="0"/>
            </a:br>
            <a:r>
              <a:rPr lang="en-US" dirty="0" smtClean="0"/>
              <a:t> Interrupt Chaining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5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5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5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5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95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95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18881</TotalTime>
  <Words>1354</Words>
  <Application>Microsoft Office PowerPoint</Application>
  <PresentationFormat>On-screen Show (4:3)</PresentationFormat>
  <Paragraphs>323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Fireball</vt:lpstr>
      <vt:lpstr>ECE391 Computer System Engineering Lecture 10</vt:lpstr>
      <vt:lpstr>Lecture Topics</vt:lpstr>
      <vt:lpstr>Linux Abstraction of PICs</vt:lpstr>
      <vt:lpstr>Linux Abstraction of PICs</vt:lpstr>
      <vt:lpstr>PIC Functions in Jump Table:  Explanation</vt:lpstr>
      <vt:lpstr>PIC Functions in Jump Table:  Explanation (cont.)</vt:lpstr>
      <vt:lpstr>PIC Functions in Jump Table (cont.)</vt:lpstr>
      <vt:lpstr>PIC Functions in Jump Table (cont.)</vt:lpstr>
      <vt:lpstr>General Interrupt Abstractions:   Interrupt Chaining</vt:lpstr>
      <vt:lpstr>General Interrupt Abstractions:   Interrupt Chaining (cont.)</vt:lpstr>
      <vt:lpstr>General Interrupt Abstractions   Interrupt Chaining (cont.)</vt:lpstr>
      <vt:lpstr>General Interrupt Abstractions:   Interrupt Chaining (cont.)</vt:lpstr>
      <vt:lpstr>General Interrupt Abstractions:   Soft Interrupts (cont.)</vt:lpstr>
      <vt:lpstr>General Interrupt Abstractions:   Soft Interrupts (cont.)</vt:lpstr>
      <vt:lpstr>Linux’ Interrupt Data Structures</vt:lpstr>
      <vt:lpstr>Linux’ request_irq  (kernel/irq/manage.c)</vt:lpstr>
      <vt:lpstr>Comments on request_irq – Arguments</vt:lpstr>
      <vt:lpstr>Comments on request_irq (cont.)</vt:lpstr>
      <vt:lpstr>Linux setup_irq  (kernel/irq/manage.c)</vt:lpstr>
      <vt:lpstr>Comments on stup_irq</vt:lpstr>
      <vt:lpstr>Comments on stup_irq (cont.)</vt:lpstr>
      <vt:lpstr>Comments on stup_irq (cont.)</vt:lpstr>
      <vt:lpstr>Linux free_irq  (kernel/irq/manage.c)</vt:lpstr>
      <vt:lpstr>Comments on free_irq</vt:lpstr>
      <vt:lpstr>Comments on free_irq (cont.)</vt:lpstr>
      <vt:lpstr>Comments on free_irq (cont.)</vt:lpstr>
    </vt:vector>
  </TitlesOfParts>
  <Company>Coordinated Science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ECE291 Computer Engineering II Lecture 1</dc:title>
  <dc:creator>Zbigniew Kalbarczyk</dc:creator>
  <cp:lastModifiedBy>Zbigniew</cp:lastModifiedBy>
  <cp:revision>437</cp:revision>
  <cp:lastPrinted>2013-09-26T16:34:45Z</cp:lastPrinted>
  <dcterms:created xsi:type="dcterms:W3CDTF">1999-08-25T01:21:32Z</dcterms:created>
  <dcterms:modified xsi:type="dcterms:W3CDTF">2014-02-25T15:38:15Z</dcterms:modified>
</cp:coreProperties>
</file>