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74" r:id="rId2"/>
    <p:sldId id="704" r:id="rId3"/>
    <p:sldId id="773" r:id="rId4"/>
    <p:sldId id="757" r:id="rId5"/>
    <p:sldId id="758" r:id="rId6"/>
    <p:sldId id="759" r:id="rId7"/>
    <p:sldId id="760" r:id="rId8"/>
    <p:sldId id="761" r:id="rId9"/>
    <p:sldId id="762" r:id="rId10"/>
    <p:sldId id="763" r:id="rId11"/>
    <p:sldId id="764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75" r:id="rId21"/>
    <p:sldId id="776" r:id="rId22"/>
    <p:sldId id="777" r:id="rId23"/>
    <p:sldId id="778" r:id="rId24"/>
    <p:sldId id="779" r:id="rId25"/>
    <p:sldId id="780" r:id="rId26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050000"/>
    <a:srgbClr val="FFFF00"/>
    <a:srgbClr val="FFFF99"/>
    <a:srgbClr val="FFFFFF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54964" autoAdjust="0"/>
  </p:normalViewPr>
  <p:slideViewPr>
    <p:cSldViewPr>
      <p:cViewPr varScale="1">
        <p:scale>
          <a:sx n="45" d="100"/>
          <a:sy n="45" d="100"/>
        </p:scale>
        <p:origin x="-2208" y="-96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Smp</a:t>
            </a:r>
            <a:r>
              <a:rPr lang="en-US" dirty="0" smtClean="0"/>
              <a:t>_..id unique identifier for the processor</a:t>
            </a:r>
          </a:p>
          <a:p>
            <a:r>
              <a:rPr lang="en-US" dirty="0" smtClean="0"/>
              <a:t>Mask </a:t>
            </a:r>
            <a:r>
              <a:rPr lang="en-US" dirty="0" err="1" smtClean="0"/>
              <a:t>ack</a:t>
            </a:r>
            <a:r>
              <a:rPr lang="en-US" dirty="0" smtClean="0"/>
              <a:t> send</a:t>
            </a:r>
            <a:r>
              <a:rPr lang="en-US" baseline="0" dirty="0" smtClean="0"/>
              <a:t>  mask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sends EOI </a:t>
            </a:r>
          </a:p>
          <a:p>
            <a:r>
              <a:rPr lang="en-US" baseline="0" dirty="0" smtClean="0"/>
              <a:t>Look the handlers if the IRQ-disable you can do by software mechanism</a:t>
            </a:r>
          </a:p>
          <a:p>
            <a:r>
              <a:rPr lang="en-US" baseline="0" dirty="0" smtClean="0"/>
              <a:t>Software site of disable mechanism</a:t>
            </a:r>
          </a:p>
          <a:p>
            <a:r>
              <a:rPr lang="en-US" baseline="0" dirty="0" smtClean="0"/>
              <a:t>Pending to eventually execute the interrupt</a:t>
            </a:r>
          </a:p>
          <a:p>
            <a:r>
              <a:rPr lang="en-US" baseline="0" dirty="0" smtClean="0"/>
              <a:t> Last disable : it is set when we do software disablement</a:t>
            </a:r>
          </a:p>
          <a:p>
            <a:r>
              <a:rPr lang="en-US" baseline="0" dirty="0" smtClean="0"/>
              <a:t>Other processor may enter the critical section and call disable the IRQ 4 (for example)</a:t>
            </a:r>
          </a:p>
          <a:p>
            <a:r>
              <a:rPr lang="en-US" baseline="0" dirty="0" smtClean="0"/>
              <a:t>Need to check if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is disable </a:t>
            </a:r>
            <a:r>
              <a:rPr lang="en-US" baseline="0" dirty="0" err="1" smtClean="0"/>
              <a:t>befor</a:t>
            </a:r>
            <a:r>
              <a:rPr lang="en-US" baseline="0" dirty="0" smtClean="0"/>
              <a:t> we tell PIC to enable this interrupt again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2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Macro used to declare the tasklet</a:t>
            </a:r>
          </a:p>
          <a:p>
            <a:r>
              <a:rPr lang="en-US" altLang="en-US" smtClean="0"/>
              <a:t>Func is the actual handler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Schedule for executing the software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At the end of Checks the list of tasklets</a:t>
            </a:r>
          </a:p>
          <a:p>
            <a:r>
              <a:rPr lang="en-US" altLang="en-US" smtClean="0"/>
              <a:t>If there is bug if the tasklet reexcutes itself</a:t>
            </a:r>
          </a:p>
          <a:p>
            <a:r>
              <a:rPr lang="en-US" altLang="en-US" smtClean="0"/>
              <a:t>This code may hang the kernel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Using atomic variables </a:t>
            </a:r>
          </a:p>
          <a:p>
            <a:r>
              <a:rPr lang="en-US" altLang="en-US" smtClean="0"/>
              <a:t>Atomicity supported by stat emachine</a:t>
            </a:r>
          </a:p>
          <a:p>
            <a:r>
              <a:rPr lang="en-US" altLang="en-US" smtClean="0"/>
              <a:t>Two bits in the tasklet state SCHED and RUN</a:t>
            </a:r>
          </a:p>
          <a:p>
            <a:r>
              <a:rPr lang="en-US" altLang="en-US" smtClean="0"/>
              <a:t>Atomicity only one processor gets to execute the tasklet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Four state because we have four bits</a:t>
            </a:r>
          </a:p>
          <a:p>
            <a:r>
              <a:rPr lang="en-US" altLang="en-US" dirty="0" smtClean="0"/>
              <a:t>If you  win then the </a:t>
            </a:r>
            <a:r>
              <a:rPr lang="en-US" altLang="en-US" dirty="0" err="1" smtClean="0"/>
              <a:t>tasklet</a:t>
            </a:r>
            <a:r>
              <a:rPr lang="en-US" altLang="en-US" dirty="0" smtClean="0"/>
              <a:t> goes to the link list</a:t>
            </a:r>
          </a:p>
          <a:p>
            <a:r>
              <a:rPr lang="en-US" altLang="en-US" dirty="0" err="1" smtClean="0"/>
              <a:t>Interupt</a:t>
            </a:r>
            <a:r>
              <a:rPr lang="en-US" altLang="en-US" dirty="0" smtClean="0"/>
              <a:t> can come can do soft </a:t>
            </a:r>
            <a:r>
              <a:rPr lang="en-US" altLang="en-US" dirty="0" err="1" smtClean="0"/>
              <a:t>irq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Count filed is not zero this is disable and you should not run it </a:t>
            </a:r>
          </a:p>
          <a:p>
            <a:r>
              <a:rPr lang="en-US" altLang="en-US" dirty="0" err="1" smtClean="0"/>
              <a:t>Tasklet</a:t>
            </a:r>
            <a:r>
              <a:rPr lang="en-US" altLang="en-US" dirty="0" smtClean="0"/>
              <a:t> can reschedule itself in state RUN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is the </a:t>
            </a:r>
            <a:r>
              <a:rPr lang="en-US" altLang="en-US" dirty="0" err="1" smtClean="0"/>
              <a:t>sched</a:t>
            </a:r>
            <a:r>
              <a:rPr lang="en-US" altLang="en-US" dirty="0" smtClean="0"/>
              <a:t> occurs in another state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Why we do not check disable before A?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move you to the interrupt code</a:t>
            </a:r>
          </a:p>
          <a:p>
            <a:r>
              <a:rPr lang="en-US" dirty="0" smtClean="0"/>
              <a:t>Interrupts the arguments  are  going to registers</a:t>
            </a:r>
          </a:p>
          <a:p>
            <a:r>
              <a:rPr lang="en-US" dirty="0" smtClean="0"/>
              <a:t>Linkage takes us to the do </a:t>
            </a:r>
            <a:r>
              <a:rPr lang="en-US" dirty="0" err="1" smtClean="0"/>
              <a:t>irq</a:t>
            </a:r>
            <a:r>
              <a:rPr lang="en-US" dirty="0" smtClean="0"/>
              <a:t> which is the C function</a:t>
            </a:r>
          </a:p>
          <a:p>
            <a:endParaRPr lang="en-US" dirty="0" smtClean="0"/>
          </a:p>
          <a:p>
            <a:r>
              <a:rPr lang="en-US" dirty="0" smtClean="0"/>
              <a:t>Context switch </a:t>
            </a:r>
          </a:p>
          <a:p>
            <a:r>
              <a:rPr lang="en-US" dirty="0" smtClean="0"/>
              <a:t>Time slicing done</a:t>
            </a:r>
            <a:r>
              <a:rPr lang="en-US" baseline="0" dirty="0" smtClean="0"/>
              <a:t> by the processor</a:t>
            </a:r>
          </a:p>
          <a:p>
            <a:r>
              <a:rPr lang="en-US" baseline="0" dirty="0" smtClean="0"/>
              <a:t>Virtualization of the processor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Signature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Fastcall</a:t>
            </a:r>
            <a:r>
              <a:rPr lang="en-US" dirty="0" smtClean="0"/>
              <a:t> macro</a:t>
            </a:r>
          </a:p>
          <a:p>
            <a:r>
              <a:rPr lang="en-US" dirty="0" smtClean="0"/>
              <a:t>EAX points to saved registers (</a:t>
            </a:r>
            <a:r>
              <a:rPr lang="en-US" dirty="0" err="1" smtClean="0"/>
              <a:t>pt_regs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Processor clears IF when it takes an interrupt</a:t>
            </a:r>
          </a:p>
          <a:p>
            <a:r>
              <a:rPr lang="en-US" dirty="0" smtClean="0"/>
              <a:t>Old IF is FLAGS stored stack on interrupts)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</a:t>
            </a:r>
            <a:r>
              <a:rPr lang="en-US" sz="2000" dirty="0" smtClean="0"/>
              <a:t>11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Central </a:t>
            </a:r>
            <a:r>
              <a:rPr lang="en-US" dirty="0"/>
              <a:t>component</a:t>
            </a:r>
          </a:p>
          <a:p>
            <a:pPr lvl="1"/>
            <a:r>
              <a:rPr lang="en-US" dirty="0"/>
              <a:t>call interrupt flow handler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handle_level_irq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 for </a:t>
            </a:r>
            <a:r>
              <a:rPr lang="en-US" dirty="0"/>
              <a:t>all 8259A interrupts</a:t>
            </a:r>
          </a:p>
          <a:p>
            <a:pPr lvl="1"/>
            <a:endParaRPr lang="en-US" dirty="0"/>
          </a:p>
          <a:p>
            <a:r>
              <a:rPr lang="en-US" dirty="0" smtClean="0"/>
              <a:t>Return </a:t>
            </a:r>
            <a:r>
              <a:rPr lang="en-US" dirty="0"/>
              <a:t>value </a:t>
            </a:r>
            <a:r>
              <a:rPr lang="en-US" dirty="0" smtClean="0"/>
              <a:t>ignored </a:t>
            </a:r>
            <a:r>
              <a:rPr lang="en-US" sz="2000" dirty="0" smtClean="0"/>
              <a:t>(probably </a:t>
            </a:r>
            <a:r>
              <a:rPr lang="en-US" sz="2000" dirty="0"/>
              <a:t>intended to indicate interrupt </a:t>
            </a:r>
            <a:r>
              <a:rPr lang="en-US" sz="2000" dirty="0" smtClean="0"/>
              <a:t>handled)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do_irq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sz="2400" dirty="0" err="1" smtClean="0">
                <a:solidFill>
                  <a:schemeClr val="bg1"/>
                </a:solidFill>
              </a:rPr>
              <a:t>handle_level_irq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kernel/</a:t>
            </a:r>
            <a:r>
              <a:rPr lang="en-US" sz="2000" dirty="0" err="1" smtClean="0"/>
              <a:t>irq</a:t>
            </a:r>
            <a:r>
              <a:rPr lang="en-US" sz="2000" dirty="0" smtClean="0"/>
              <a:t>/</a:t>
            </a:r>
            <a:r>
              <a:rPr lang="en-US" sz="2000" dirty="0" err="1" smtClean="0"/>
              <a:t>chip.c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52400"/>
            <a:ext cx="5438775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52006" y="1170801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3266206" y="12470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44196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3352800" y="4495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63246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3429000" y="6400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1371600"/>
            <a:ext cx="193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PIC’s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mask_ack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function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276600" y="1447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5800" y="1828800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interrupt already in progress, do nothing</a:t>
            </a:r>
          </a:p>
        </p:txBody>
      </p:sp>
      <p:sp>
        <p:nvSpPr>
          <p:cNvPr id="27" name="Left Arrow 26"/>
          <p:cNvSpPr/>
          <p:nvPr/>
        </p:nvSpPr>
        <p:spPr bwMode="auto">
          <a:xfrm>
            <a:off x="38100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81000" y="1752600"/>
            <a:ext cx="3352800" cy="304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400" y="61722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276600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Atomically decide whether to execute handlers </a:t>
            </a:r>
          </a:p>
        </p:txBody>
      </p:sp>
      <p:sp>
        <p:nvSpPr>
          <p:cNvPr id="31" name="Left Arrow 30"/>
          <p:cNvSpPr/>
          <p:nvPr/>
        </p:nvSpPr>
        <p:spPr bwMode="auto">
          <a:xfrm>
            <a:off x="4876800" y="3352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1000" y="4114800"/>
            <a:ext cx="382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Set status for execution: in-progress and no longer pending</a:t>
            </a:r>
          </a:p>
        </p:txBody>
      </p:sp>
      <p:sp>
        <p:nvSpPr>
          <p:cNvPr id="33" name="Left Arrow 32"/>
          <p:cNvSpPr/>
          <p:nvPr/>
        </p:nvSpPr>
        <p:spPr bwMode="auto">
          <a:xfrm>
            <a:off x="3505200" y="4191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16816" y="4724400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Handler execution done via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handle_IRQ_event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5" name="Left Arrow 34"/>
          <p:cNvSpPr/>
          <p:nvPr/>
        </p:nvSpPr>
        <p:spPr bwMode="auto">
          <a:xfrm>
            <a:off x="5131016" y="4800600"/>
            <a:ext cx="533400" cy="152400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09600" y="4800600"/>
            <a:ext cx="3886200" cy="152400"/>
          </a:xfrm>
          <a:prstGeom prst="rect">
            <a:avLst/>
          </a:prstGeom>
          <a:noFill/>
          <a:ln w="12700" cap="flat" cmpd="sng" algn="ctr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53340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8" name="Left Arrow 37"/>
          <p:cNvSpPr/>
          <p:nvPr/>
        </p:nvSpPr>
        <p:spPr bwMode="auto">
          <a:xfrm>
            <a:off x="3429000" y="5410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579120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When done, remove in-progress flag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and unmask on PIC (unless disabled)</a:t>
            </a:r>
          </a:p>
        </p:txBody>
      </p:sp>
      <p:sp>
        <p:nvSpPr>
          <p:cNvPr id="40" name="Left Arrow 39"/>
          <p:cNvSpPr/>
          <p:nvPr/>
        </p:nvSpPr>
        <p:spPr bwMode="auto">
          <a:xfrm>
            <a:off x="5638800" y="5867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/>
              <a:t>section starts</a:t>
            </a:r>
          </a:p>
          <a:p>
            <a:pPr lvl="1"/>
            <a:r>
              <a:rPr lang="en-US" dirty="0"/>
              <a:t>to read descriptor status and action (handler) list</a:t>
            </a:r>
          </a:p>
          <a:p>
            <a:pPr lvl="1"/>
            <a:r>
              <a:rPr lang="en-US" dirty="0"/>
              <a:t>IF=0 at this point (set by processor when taking interrupt)</a:t>
            </a:r>
          </a:p>
          <a:p>
            <a:r>
              <a:rPr lang="en-US" dirty="0"/>
              <a:t>I</a:t>
            </a:r>
            <a:r>
              <a:rPr lang="en-US" dirty="0" smtClean="0"/>
              <a:t>mmediately </a:t>
            </a:r>
            <a:r>
              <a:rPr lang="en-US" dirty="0"/>
              <a:t>call PIC’s </a:t>
            </a:r>
            <a:r>
              <a:rPr lang="en-US" dirty="0" err="1"/>
              <a:t>mask_ack</a:t>
            </a:r>
            <a:r>
              <a:rPr lang="en-US" dirty="0"/>
              <a:t> function </a:t>
            </a:r>
            <a:r>
              <a:rPr lang="en-US" dirty="0" smtClean="0"/>
              <a:t>(via </a:t>
            </a:r>
            <a:r>
              <a:rPr lang="en-US" dirty="0"/>
              <a:t>a wrapper </a:t>
            </a:r>
            <a:r>
              <a:rPr lang="en-US" dirty="0" smtClean="0"/>
              <a:t>function)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interrupt already in progress, do nothing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nterrupt </a:t>
            </a:r>
            <a:r>
              <a:rPr lang="en-US" dirty="0"/>
              <a:t>already re-masked and re-acknowledged on PIC</a:t>
            </a:r>
          </a:p>
          <a:p>
            <a:r>
              <a:rPr lang="en-US" dirty="0" smtClean="0"/>
              <a:t>Remove </a:t>
            </a:r>
            <a:r>
              <a:rPr lang="en-US" dirty="0"/>
              <a:t>software replay and </a:t>
            </a:r>
            <a:r>
              <a:rPr lang="en-US" dirty="0" err="1"/>
              <a:t>autoprobe</a:t>
            </a:r>
            <a:r>
              <a:rPr lang="en-US" dirty="0"/>
              <a:t> flags</a:t>
            </a:r>
          </a:p>
          <a:p>
            <a:r>
              <a:rPr lang="en-US" dirty="0"/>
              <a:t>K</a:t>
            </a:r>
            <a:r>
              <a:rPr lang="en-US" dirty="0" smtClean="0"/>
              <a:t>ernel </a:t>
            </a:r>
            <a:r>
              <a:rPr lang="en-US" dirty="0"/>
              <a:t>statistics track # of interrupts seen (see /proc/interrupts)</a:t>
            </a:r>
          </a:p>
          <a:p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handle_level_irq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Atomically </a:t>
            </a:r>
            <a:r>
              <a:rPr lang="en-US" dirty="0"/>
              <a:t>decide whether to execute handlers immediately</a:t>
            </a:r>
          </a:p>
          <a:p>
            <a:pPr lvl="1"/>
            <a:r>
              <a:rPr lang="en-US" dirty="0"/>
              <a:t>do so if handler defined and not disabled by software</a:t>
            </a:r>
          </a:p>
          <a:p>
            <a:pPr lvl="1"/>
            <a:r>
              <a:rPr lang="en-US" dirty="0"/>
              <a:t>if not, skip to end</a:t>
            </a:r>
          </a:p>
          <a:p>
            <a:pPr lvl="2"/>
            <a:r>
              <a:rPr lang="en-US" dirty="0"/>
              <a:t>mark as pending and end interrupt handling</a:t>
            </a:r>
          </a:p>
          <a:p>
            <a:pPr lvl="2"/>
            <a:r>
              <a:rPr lang="en-US" dirty="0"/>
              <a:t>replayed after last nested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enable_irq</a:t>
            </a:r>
            <a:r>
              <a:rPr lang="en-US" dirty="0"/>
              <a:t> call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status for execution: in-progress, and no longer </a:t>
            </a:r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handle_level_irq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r>
              <a:rPr lang="en-US" dirty="0" smtClean="0"/>
              <a:t>Handler </a:t>
            </a:r>
            <a:r>
              <a:rPr lang="en-US" dirty="0"/>
              <a:t>execution done via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handle_IRQ_event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done without descriptor lock</a:t>
            </a:r>
          </a:p>
          <a:p>
            <a:pPr lvl="2"/>
            <a:r>
              <a:rPr lang="en-US" dirty="0"/>
              <a:t>allows handlers to use infrastructure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enable_irq</a:t>
            </a:r>
            <a:r>
              <a:rPr lang="en-US" dirty="0"/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disable_irq</a:t>
            </a:r>
            <a:r>
              <a:rPr lang="en-US" dirty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request_irq</a:t>
            </a:r>
            <a:r>
              <a:rPr lang="en-US" dirty="0" smtClean="0"/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free_irq</a:t>
            </a:r>
            <a:endParaRPr lang="en-US" dirty="0"/>
          </a:p>
          <a:p>
            <a:pPr lvl="1"/>
            <a:r>
              <a:rPr lang="en-US" dirty="0"/>
              <a:t>usually done with IF=1 (changed inside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handle_IRQ_event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done without descriptor lock</a:t>
            </a:r>
          </a:p>
          <a:p>
            <a:pPr lvl="2"/>
            <a:r>
              <a:rPr lang="en-US" dirty="0"/>
              <a:t>otherwise this code can deadlock with self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done, remove in-progress flag and unmask on PIC (unless disabled)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handle_level_irq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sz="2800" dirty="0" err="1" smtClean="0">
                <a:solidFill>
                  <a:schemeClr val="bg1"/>
                </a:solidFill>
              </a:rPr>
              <a:t>handle_IRQ_event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kernel/</a:t>
            </a:r>
            <a:r>
              <a:rPr lang="en-US" sz="2400" dirty="0" err="1" smtClean="0"/>
              <a:t>irq</a:t>
            </a:r>
            <a:r>
              <a:rPr lang="en-US" sz="2400" dirty="0" smtClean="0"/>
              <a:t>/</a:t>
            </a:r>
            <a:r>
              <a:rPr lang="en-US" sz="2400" dirty="0" err="1" smtClean="0"/>
              <a:t>handle.c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7953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67400" y="320040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translates basically to STI 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(local means “on this CPU”)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181600" y="3429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3729335"/>
            <a:ext cx="230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Walk through list; call each handler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(return value 1 means handled)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6019800" y="3810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5791200"/>
            <a:ext cx="2284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Turn interrupts back off (IF=0 / CLI)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4876800" y="5867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05000" y="3962400"/>
            <a:ext cx="42672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IF=1 unless the first handler asked to be executed with IF=0</a:t>
            </a:r>
          </a:p>
          <a:p>
            <a:pPr lvl="1"/>
            <a:r>
              <a:rPr lang="en-US" dirty="0"/>
              <a:t>indicated by IRQF_DISABLED flag</a:t>
            </a:r>
          </a:p>
          <a:p>
            <a:pPr lvl="1"/>
            <a:r>
              <a:rPr lang="en-US" dirty="0"/>
              <a:t>call translates basically to STI </a:t>
            </a:r>
            <a:r>
              <a:rPr lang="en-US" dirty="0" smtClean="0"/>
              <a:t> (local </a:t>
            </a:r>
            <a:r>
              <a:rPr lang="en-US" dirty="0"/>
              <a:t>means “on this CPU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alk </a:t>
            </a:r>
            <a:r>
              <a:rPr lang="en-US" dirty="0"/>
              <a:t>through list </a:t>
            </a:r>
          </a:p>
          <a:p>
            <a:pPr lvl="1"/>
            <a:r>
              <a:rPr lang="en-US" dirty="0"/>
              <a:t>call each handler</a:t>
            </a:r>
          </a:p>
          <a:p>
            <a:pPr lvl="1"/>
            <a:r>
              <a:rPr lang="en-US" dirty="0"/>
              <a:t>return value 1 means handled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random numbers if desired</a:t>
            </a:r>
          </a:p>
          <a:p>
            <a:r>
              <a:rPr lang="en-US" dirty="0"/>
              <a:t>T</a:t>
            </a:r>
            <a:r>
              <a:rPr lang="en-US" dirty="0" smtClean="0"/>
              <a:t>urn </a:t>
            </a:r>
            <a:r>
              <a:rPr lang="en-US" dirty="0"/>
              <a:t>interrupts back off (IF=0 / CLI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handle_IRQ_event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 smtClean="0"/>
              <a:t>IRQ_PENDING—interrupt </a:t>
            </a:r>
            <a:r>
              <a:rPr lang="en-US" dirty="0"/>
              <a:t>raised by hardware; waiting to be executed</a:t>
            </a:r>
          </a:p>
          <a:p>
            <a:r>
              <a:rPr lang="en-US" dirty="0"/>
              <a:t>IRQ_INPROGRESS—some processor is executing handlers</a:t>
            </a:r>
          </a:p>
          <a:p>
            <a:r>
              <a:rPr lang="en-US" dirty="0"/>
              <a:t>IRQ_DISABLED—interrupt disabled in software; postpone execution</a:t>
            </a:r>
          </a:p>
          <a:p>
            <a:r>
              <a:rPr lang="en-US" dirty="0"/>
              <a:t>IRQ_REPLAY—software replay of previously postponed execution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Summary on Descriptor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b="1" dirty="0"/>
              <a:t>		</a:t>
            </a:r>
            <a:r>
              <a:rPr lang="en-US" sz="1800" b="1" u="sng" dirty="0"/>
              <a:t>event</a:t>
            </a: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b="1" u="sng" dirty="0" smtClean="0"/>
              <a:t>IF</a:t>
            </a:r>
            <a:r>
              <a:rPr lang="en-US" sz="1800" dirty="0"/>
              <a:t>	</a:t>
            </a:r>
            <a:r>
              <a:rPr lang="en-US" sz="1800" b="1" u="sng" dirty="0"/>
              <a:t>status</a:t>
            </a:r>
            <a:r>
              <a:rPr lang="en-US" sz="1800" dirty="0"/>
              <a:t>	</a:t>
            </a:r>
            <a:r>
              <a:rPr lang="en-US" sz="1800" b="1" u="sng" dirty="0"/>
              <a:t>PIC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(initial state)</a:t>
            </a: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dirty="0" smtClean="0"/>
              <a:t>1</a:t>
            </a:r>
            <a:r>
              <a:rPr lang="en-US" sz="1800" dirty="0"/>
              <a:t>	0	—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take interrupt	</a:t>
            </a:r>
            <a:r>
              <a:rPr lang="en-US" sz="1800" dirty="0" smtClean="0"/>
              <a:t>	0</a:t>
            </a:r>
            <a:r>
              <a:rPr lang="en-US" sz="1800" dirty="0"/>
              <a:t>	0	IS (in service)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start </a:t>
            </a:r>
            <a:r>
              <a:rPr lang="en-US" sz="1800" dirty="0" err="1"/>
              <a:t>do_IRQ</a:t>
            </a:r>
            <a:r>
              <a:rPr lang="en-US" sz="1800" dirty="0"/>
              <a:t>	</a:t>
            </a:r>
            <a:r>
              <a:rPr lang="en-US" sz="1800" dirty="0" smtClean="0"/>
              <a:t>	0</a:t>
            </a:r>
            <a:r>
              <a:rPr lang="en-US" sz="1800" dirty="0"/>
              <a:t>	0	IS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start </a:t>
            </a:r>
            <a:r>
              <a:rPr lang="en-US" sz="1800" dirty="0" err="1"/>
              <a:t>handle_level_irq</a:t>
            </a:r>
            <a:r>
              <a:rPr lang="en-US" sz="1800" dirty="0"/>
              <a:t>	</a:t>
            </a:r>
            <a:r>
              <a:rPr lang="en-US" sz="1800" dirty="0" smtClean="0"/>
              <a:t>	0</a:t>
            </a:r>
            <a:r>
              <a:rPr lang="en-US" sz="1800" dirty="0"/>
              <a:t>	0	IS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PIC </a:t>
            </a:r>
            <a:r>
              <a:rPr lang="en-US" sz="1800" dirty="0" err="1"/>
              <a:t>mask_ack</a:t>
            </a:r>
            <a:r>
              <a:rPr lang="en-US" sz="1800" dirty="0"/>
              <a:t> mask step	</a:t>
            </a:r>
            <a:r>
              <a:rPr lang="en-US" sz="1800" dirty="0" smtClean="0"/>
              <a:t>	0</a:t>
            </a:r>
            <a:r>
              <a:rPr lang="en-US" sz="1800" dirty="0"/>
              <a:t>	0	IS+MASK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PIC </a:t>
            </a:r>
            <a:r>
              <a:rPr lang="en-US" sz="1800" dirty="0" err="1"/>
              <a:t>mask_ack</a:t>
            </a:r>
            <a:r>
              <a:rPr lang="en-US" sz="1800" dirty="0"/>
              <a:t> EOI step	</a:t>
            </a:r>
            <a:r>
              <a:rPr lang="en-US" sz="1800" dirty="0" smtClean="0"/>
              <a:t>	0</a:t>
            </a:r>
            <a:r>
              <a:rPr lang="en-US" sz="1800" dirty="0"/>
              <a:t>	0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check DISABLED &amp; INPROGRESS	0	0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start interrupt	</a:t>
            </a:r>
            <a:r>
              <a:rPr lang="en-US" sz="1800" dirty="0" smtClean="0"/>
              <a:t>	0</a:t>
            </a:r>
            <a:r>
              <a:rPr lang="en-US" sz="1800" dirty="0"/>
              <a:t>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(in </a:t>
            </a:r>
            <a:r>
              <a:rPr lang="en-US" sz="1800" dirty="0" err="1"/>
              <a:t>handle_IRQ_event</a:t>
            </a:r>
            <a:r>
              <a:rPr lang="en-US" sz="1800" dirty="0"/>
              <a:t>) STI	1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  		</a:t>
            </a:r>
            <a:r>
              <a:rPr lang="en-US" sz="1800" dirty="0" err="1"/>
              <a:t>disable_irq</a:t>
            </a:r>
            <a:r>
              <a:rPr lang="en-US" sz="1800" dirty="0"/>
              <a:t> called by a handler	1	</a:t>
            </a:r>
            <a:r>
              <a:rPr lang="en-US" sz="1400" dirty="0"/>
              <a:t>INPROG+DISABLED</a:t>
            </a:r>
            <a:r>
              <a:rPr lang="en-US" sz="1800" dirty="0"/>
              <a:t>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      	</a:t>
            </a:r>
            <a:r>
              <a:rPr lang="en-US" sz="1800" dirty="0" err="1" smtClean="0"/>
              <a:t>enable_irq</a:t>
            </a:r>
            <a:r>
              <a:rPr lang="en-US" sz="1800" dirty="0" smtClean="0"/>
              <a:t> </a:t>
            </a:r>
            <a:r>
              <a:rPr lang="en-US" sz="1800" dirty="0"/>
              <a:t>called by </a:t>
            </a:r>
            <a:r>
              <a:rPr lang="en-US" sz="1800" dirty="0" smtClean="0"/>
              <a:t>a handler</a:t>
            </a:r>
            <a:r>
              <a:rPr lang="en-US" sz="1800" dirty="0"/>
              <a:t>	1	INPROG	 —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Interrupt 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b="1" dirty="0"/>
              <a:t>		</a:t>
            </a:r>
            <a:r>
              <a:rPr lang="en-US" sz="1800" b="1" u="sng" dirty="0"/>
              <a:t>event</a:t>
            </a: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b="1" u="sng" dirty="0" smtClean="0"/>
              <a:t>IF</a:t>
            </a:r>
            <a:r>
              <a:rPr lang="en-US" sz="1800" dirty="0"/>
              <a:t>	</a:t>
            </a:r>
            <a:r>
              <a:rPr lang="en-US" sz="1800" b="1" u="sng" dirty="0"/>
              <a:t>status</a:t>
            </a:r>
            <a:r>
              <a:rPr lang="en-US" sz="1800" dirty="0"/>
              <a:t>	</a:t>
            </a:r>
            <a:r>
              <a:rPr lang="en-US" sz="1800" b="1" u="sng" dirty="0"/>
              <a:t>PIC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/>
              <a:t>		</a:t>
            </a:r>
            <a:r>
              <a:rPr lang="en-US" sz="1800" dirty="0" smtClean="0"/>
              <a:t>take another interrupt!		0	INPROG	IS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start </a:t>
            </a:r>
            <a:r>
              <a:rPr lang="en-US" sz="1800" dirty="0" err="1" smtClean="0"/>
              <a:t>do_IRQ</a:t>
            </a:r>
            <a:r>
              <a:rPr lang="en-US" sz="1800" dirty="0" smtClean="0"/>
              <a:t>		0	INPROG	IS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 PIC </a:t>
            </a:r>
            <a:r>
              <a:rPr lang="en-US" sz="1800" dirty="0" err="1" smtClean="0"/>
              <a:t>mask_ack</a:t>
            </a:r>
            <a:r>
              <a:rPr lang="en-US" sz="1800" dirty="0" smtClean="0"/>
              <a:t> mask step 	0	INPROG	IS+MASK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PIC </a:t>
            </a:r>
            <a:r>
              <a:rPr lang="en-US" sz="1800" dirty="0" err="1" smtClean="0"/>
              <a:t>mask_ack</a:t>
            </a:r>
            <a:r>
              <a:rPr lang="en-US" sz="1800" dirty="0" smtClean="0"/>
              <a:t> EOI step		0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check DISABLED &amp; INPROGRESS	0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   [end interrupt] IRET from interrupt	1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done with handlers; CLI		0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check and clear PENDING	0	INPROG	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remove INPROGRESS		0	0	 MASK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call PIC unmask function 		0	0	 —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r>
              <a:rPr lang="en-US" sz="1800" dirty="0" smtClean="0"/>
              <a:t>		IRET from interrupt		1	0	 —</a:t>
            </a:r>
          </a:p>
          <a:p>
            <a:pPr>
              <a:buFontTx/>
              <a:buNone/>
              <a:tabLst>
                <a:tab pos="2627313" algn="r"/>
                <a:tab pos="2974975" algn="ctr"/>
                <a:tab pos="4003675" algn="ctr"/>
                <a:tab pos="5486400" algn="ctr"/>
              </a:tabLst>
            </a:pPr>
            <a:endParaRPr lang="en-US" sz="1800" dirty="0" smtClean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Interrupt  Execution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3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3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3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3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3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dirty="0" smtClean="0"/>
              <a:t>Linux interrupts</a:t>
            </a:r>
          </a:p>
          <a:p>
            <a:pPr lvl="1"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dirty="0" smtClean="0"/>
              <a:t>execution</a:t>
            </a:r>
          </a:p>
          <a:p>
            <a:pPr lvl="1"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dirty="0"/>
              <a:t>s</a:t>
            </a:r>
            <a:r>
              <a:rPr lang="en-US" dirty="0" smtClean="0"/>
              <a:t>oft interrupts (</a:t>
            </a:r>
            <a:r>
              <a:rPr lang="en-US" dirty="0" err="1" smtClean="0"/>
              <a:t>tasklets</a:t>
            </a:r>
            <a:r>
              <a:rPr lang="en-US" dirty="0" smtClean="0"/>
              <a:t>) in Linux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Soft Interrupts in Linux</a:t>
            </a:r>
            <a:br>
              <a:rPr lang="en-US" altLang="en-US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bg1"/>
                </a:solidFill>
              </a:rPr>
              <a:t>linux/interrupt.h</a:t>
            </a:r>
            <a:r>
              <a:rPr lang="en-US" altLang="en-US" sz="2400" smtClean="0"/>
              <a:t> </a:t>
            </a:r>
            <a:r>
              <a:rPr lang="en-US" altLang="en-US" sz="2400" i="0" smtClean="0"/>
              <a:t>and </a:t>
            </a:r>
            <a:r>
              <a:rPr lang="en-US" altLang="en-US" sz="2400" smtClean="0">
                <a:solidFill>
                  <a:schemeClr val="bg1"/>
                </a:solidFill>
              </a:rPr>
              <a:t>kernel/softirq.c</a:t>
            </a:r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5720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When are soft interrupts executed?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after a hard interrupt completes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periodically by a daemon in the kernel</a:t>
            </a:r>
          </a:p>
          <a:p>
            <a:pPr>
              <a:tabLst>
                <a:tab pos="15970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How?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seven or eight prioritized types, including high and low tasklet priorities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linked list for each tasklet priority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run on processor on which interrupt is scheduled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each handler atomic with respect to itself (only)</a:t>
            </a:r>
          </a:p>
        </p:txBody>
      </p:sp>
    </p:spTree>
    <p:extLst>
      <p:ext uri="{BB962C8B-B14F-4D97-AF65-F5344CB8AC3E}">
        <p14:creationId xmlns:p14="http://schemas.microsoft.com/office/powerpoint/2010/main" val="32289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Soft Interrupts in Linux (cont.)</a:t>
            </a:r>
            <a:br>
              <a:rPr lang="en-US" altLang="en-US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bg1"/>
                </a:solidFill>
              </a:rPr>
              <a:t>linux/interrupt.h</a:t>
            </a:r>
            <a:r>
              <a:rPr lang="en-US" altLang="en-US" sz="2400" smtClean="0"/>
              <a:t> </a:t>
            </a:r>
            <a:r>
              <a:rPr lang="en-US" altLang="en-US" sz="2400" i="0" smtClean="0"/>
              <a:t>and </a:t>
            </a:r>
            <a:r>
              <a:rPr lang="en-US" altLang="en-US" sz="2400" smtClean="0">
                <a:solidFill>
                  <a:schemeClr val="bg1"/>
                </a:solidFill>
              </a:rPr>
              <a:t>kernel/softirq.c</a:t>
            </a:r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572000"/>
          </a:xfrm>
        </p:spPr>
        <p:txBody>
          <a:bodyPr/>
          <a:lstStyle/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Declaring a handler			</a:t>
            </a:r>
          </a:p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                  </a:t>
            </a:r>
            <a:r>
              <a:rPr lang="en-US" altLang="en-US" sz="2000" smtClean="0">
                <a:solidFill>
                  <a:schemeClr val="bg1"/>
                </a:solidFill>
              </a:rPr>
              <a:t>name for </a:t>
            </a:r>
            <a:r>
              <a:rPr lang="en-US" altLang="en-US" b="1" smtClean="0">
                <a:latin typeface="Courier New" pitchFamily="49" charset="0"/>
              </a:rPr>
              <a:t>tasklet_struct</a:t>
            </a:r>
          </a:p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</a:rPr>
              <a:t>				            </a:t>
            </a:r>
            <a:r>
              <a:rPr lang="en-US" altLang="en-US" sz="2000" smtClean="0">
                <a:solidFill>
                  <a:schemeClr val="bg1"/>
                </a:solidFill>
              </a:rPr>
              <a:t>an unsigned long</a:t>
            </a:r>
            <a:endParaRPr lang="en-US" altLang="en-US" smtClean="0">
              <a:solidFill>
                <a:schemeClr val="bg1"/>
              </a:solidFill>
            </a:endParaRPr>
          </a:p>
          <a:p>
            <a:pPr algn="ctr"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</a:rPr>
              <a:t>           DECLARE_TASKLET (name, func, data);</a:t>
            </a:r>
          </a:p>
          <a:p>
            <a:pPr>
              <a:spcAft>
                <a:spcPts val="300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	                     </a:t>
            </a:r>
            <a:r>
              <a:rPr lang="en-US" altLang="en-US" sz="2000" smtClean="0">
                <a:solidFill>
                  <a:schemeClr val="bg1"/>
                </a:solidFill>
              </a:rPr>
              <a:t>void (*func) (unsigned long);</a:t>
            </a:r>
          </a:p>
          <a:p>
            <a:pPr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       </a:t>
            </a:r>
            <a:r>
              <a:rPr lang="en-US" altLang="en-US" sz="1800" smtClean="0"/>
              <a:t>linked list</a:t>
            </a:r>
          </a:p>
          <a:p>
            <a:pPr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600" smtClean="0"/>
              <a:t>		         TASKLET_STATE_SCHED, TASKLET_STATE_RUN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600" smtClean="0"/>
              <a:t>		         # of disables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800" smtClean="0"/>
              <a:t>		        pointer to the tasklet function</a:t>
            </a:r>
            <a:br>
              <a:rPr lang="en-US" altLang="en-US" sz="1800" smtClean="0"/>
            </a:br>
            <a:r>
              <a:rPr lang="en-US" altLang="en-US" sz="1800" smtClean="0"/>
              <a:t>	        integer which can be used by the tasklet function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90600" y="4556125"/>
            <a:ext cx="1176338" cy="1311275"/>
            <a:chOff x="491" y="4453"/>
            <a:chExt cx="556" cy="1101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491" y="4453"/>
              <a:ext cx="556" cy="231"/>
              <a:chOff x="491" y="4453"/>
              <a:chExt cx="556" cy="231"/>
            </a:xfrm>
          </p:grpSpPr>
          <p:sp>
            <p:nvSpPr>
              <p:cNvPr id="6166" name="Text Box 4"/>
              <p:cNvSpPr txBox="1">
                <a:spLocks noChangeArrowheads="1"/>
              </p:cNvSpPr>
              <p:nvPr/>
            </p:nvSpPr>
            <p:spPr bwMode="auto">
              <a:xfrm>
                <a:off x="633" y="4477"/>
                <a:ext cx="17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next</a:t>
                </a:r>
              </a:p>
            </p:txBody>
          </p:sp>
          <p:sp>
            <p:nvSpPr>
              <p:cNvPr id="6167" name="Rectangle 5"/>
              <p:cNvSpPr>
                <a:spLocks noChangeArrowheads="1"/>
              </p:cNvSpPr>
              <p:nvPr/>
            </p:nvSpPr>
            <p:spPr bwMode="auto">
              <a:xfrm>
                <a:off x="491" y="4453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4" name="Group 8"/>
            <p:cNvGrpSpPr>
              <a:grpSpLocks/>
            </p:cNvGrpSpPr>
            <p:nvPr/>
          </p:nvGrpSpPr>
          <p:grpSpPr bwMode="auto">
            <a:xfrm>
              <a:off x="491" y="4671"/>
              <a:ext cx="556" cy="231"/>
              <a:chOff x="491" y="4671"/>
              <a:chExt cx="556" cy="231"/>
            </a:xfrm>
          </p:grpSpPr>
          <p:sp>
            <p:nvSpPr>
              <p:cNvPr id="6164" name="Text Box 6"/>
              <p:cNvSpPr txBox="1">
                <a:spLocks noChangeArrowheads="1"/>
              </p:cNvSpPr>
              <p:nvPr/>
            </p:nvSpPr>
            <p:spPr bwMode="auto">
              <a:xfrm>
                <a:off x="613" y="4695"/>
                <a:ext cx="195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state</a:t>
                </a:r>
              </a:p>
            </p:txBody>
          </p:sp>
          <p:sp>
            <p:nvSpPr>
              <p:cNvPr id="6165" name="Rectangle 7"/>
              <p:cNvSpPr>
                <a:spLocks noChangeArrowheads="1"/>
              </p:cNvSpPr>
              <p:nvPr/>
            </p:nvSpPr>
            <p:spPr bwMode="auto">
              <a:xfrm>
                <a:off x="491" y="4671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5" name="Group 16"/>
            <p:cNvGrpSpPr>
              <a:grpSpLocks/>
            </p:cNvGrpSpPr>
            <p:nvPr/>
          </p:nvGrpSpPr>
          <p:grpSpPr bwMode="auto">
            <a:xfrm>
              <a:off x="491" y="4888"/>
              <a:ext cx="556" cy="231"/>
              <a:chOff x="491" y="4888"/>
              <a:chExt cx="556" cy="231"/>
            </a:xfrm>
          </p:grpSpPr>
          <p:sp>
            <p:nvSpPr>
              <p:cNvPr id="6162" name="Text Box 11"/>
              <p:cNvSpPr txBox="1">
                <a:spLocks noChangeArrowheads="1"/>
              </p:cNvSpPr>
              <p:nvPr/>
            </p:nvSpPr>
            <p:spPr bwMode="auto">
              <a:xfrm>
                <a:off x="593" y="4912"/>
                <a:ext cx="23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count</a:t>
                </a:r>
              </a:p>
            </p:txBody>
          </p:sp>
          <p:sp>
            <p:nvSpPr>
              <p:cNvPr id="6163" name="Rectangle 12"/>
              <p:cNvSpPr>
                <a:spLocks noChangeArrowheads="1"/>
              </p:cNvSpPr>
              <p:nvPr/>
            </p:nvSpPr>
            <p:spPr bwMode="auto">
              <a:xfrm>
                <a:off x="491" y="4888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6" name="Group 17"/>
            <p:cNvGrpSpPr>
              <a:grpSpLocks/>
            </p:cNvGrpSpPr>
            <p:nvPr/>
          </p:nvGrpSpPr>
          <p:grpSpPr bwMode="auto">
            <a:xfrm>
              <a:off x="491" y="5106"/>
              <a:ext cx="556" cy="231"/>
              <a:chOff x="491" y="5106"/>
              <a:chExt cx="556" cy="231"/>
            </a:xfrm>
          </p:grpSpPr>
          <p:sp>
            <p:nvSpPr>
              <p:cNvPr id="6160" name="Text Box 14"/>
              <p:cNvSpPr txBox="1">
                <a:spLocks noChangeArrowheads="1"/>
              </p:cNvSpPr>
              <p:nvPr/>
            </p:nvSpPr>
            <p:spPr bwMode="auto">
              <a:xfrm>
                <a:off x="633" y="5130"/>
                <a:ext cx="18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func</a:t>
                </a:r>
              </a:p>
            </p:txBody>
          </p:sp>
          <p:sp>
            <p:nvSpPr>
              <p:cNvPr id="6161" name="Rectangle 15"/>
              <p:cNvSpPr>
                <a:spLocks noChangeArrowheads="1"/>
              </p:cNvSpPr>
              <p:nvPr/>
            </p:nvSpPr>
            <p:spPr bwMode="auto">
              <a:xfrm>
                <a:off x="491" y="5106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7" name="Group 21"/>
            <p:cNvGrpSpPr>
              <a:grpSpLocks/>
            </p:cNvGrpSpPr>
            <p:nvPr/>
          </p:nvGrpSpPr>
          <p:grpSpPr bwMode="auto">
            <a:xfrm>
              <a:off x="491" y="5323"/>
              <a:ext cx="556" cy="231"/>
              <a:chOff x="491" y="5323"/>
              <a:chExt cx="556" cy="231"/>
            </a:xfrm>
          </p:grpSpPr>
          <p:sp>
            <p:nvSpPr>
              <p:cNvPr id="6158" name="Text Box 19"/>
              <p:cNvSpPr txBox="1">
                <a:spLocks noChangeArrowheads="1"/>
              </p:cNvSpPr>
              <p:nvPr/>
            </p:nvSpPr>
            <p:spPr bwMode="auto">
              <a:xfrm>
                <a:off x="629" y="5347"/>
                <a:ext cx="18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6159" name="Rectangle 20"/>
              <p:cNvSpPr>
                <a:spLocks noChangeArrowheads="1"/>
              </p:cNvSpPr>
              <p:nvPr/>
            </p:nvSpPr>
            <p:spPr bwMode="auto">
              <a:xfrm>
                <a:off x="491" y="5323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1962150" y="4697413"/>
            <a:ext cx="6651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791200" y="25146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8153400" y="2971800"/>
            <a:ext cx="50800" cy="201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 flipH="1">
            <a:off x="7010400" y="3429000"/>
            <a:ext cx="103188" cy="201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nimBg="1"/>
      <p:bldP spid="369688" grpId="0" animBg="1"/>
      <p:bldP spid="369689" grpId="0" animBg="1"/>
      <p:bldP spid="3696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Scheduling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The following two calls schedule a tasklet for execution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100" b="1" smtClean="0">
                <a:solidFill>
                  <a:schemeClr val="bg1"/>
                </a:solidFill>
                <a:latin typeface="Courier New" pitchFamily="49" charset="0"/>
              </a:rPr>
              <a:t>void tasklet_schedule (struct tasklet_struct* t);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100" b="1" smtClean="0">
                <a:solidFill>
                  <a:schemeClr val="bg1"/>
                </a:solidFill>
                <a:latin typeface="Courier New" pitchFamily="49" charset="0"/>
              </a:rPr>
              <a:t>void tasklet_hi_schedule (struct tasklet_struct* t);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First form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1800" smtClean="0"/>
              <a:t>schedules tasklet at low priority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1800" smtClean="0"/>
              <a:t>on the executing processor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Second form schedules at high priority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Enable and disable calls analogous to hard interrupts </a:t>
            </a:r>
            <a:br>
              <a:rPr lang="en-US" altLang="en-US" sz="2000" smtClean="0"/>
            </a:br>
            <a:r>
              <a:rPr lang="en-US" altLang="en-US" sz="2000" smtClean="0"/>
              <a:t>(including nesting)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4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Execution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algn="ctr"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endParaRPr lang="en-US" altLang="en-US" b="1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do_softirq</a:t>
            </a:r>
            <a:r>
              <a:rPr lang="en-US" altLang="en-US" smtClean="0">
                <a:solidFill>
                  <a:schemeClr val="bg1"/>
                </a:solidFill>
              </a:rPr>
              <a:t> </a:t>
            </a:r>
            <a:r>
              <a:rPr lang="en-US" altLang="en-US" smtClean="0"/>
              <a:t>call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checks per-processor bit vector of pending priorities (high, low, etc.)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executes action for each priority [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softirq_vec</a:t>
            </a:r>
            <a:r>
              <a:rPr lang="en-US" altLang="en-US" smtClean="0"/>
              <a:t>]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tasklet_action</a:t>
            </a:r>
            <a:r>
              <a:rPr lang="en-US" altLang="en-US" smtClean="0"/>
              <a:t> walks through linked list</a:t>
            </a:r>
            <a:br>
              <a:rPr lang="en-US" altLang="en-US" smtClean="0"/>
            </a:br>
            <a:r>
              <a:rPr lang="en-US" altLang="en-US" smtClean="0"/>
              <a:t>[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tasklet_hi_action </a:t>
            </a:r>
            <a:r>
              <a:rPr lang="en-US" altLang="en-US" smtClean="0"/>
              <a:t>walks through high-priority list ]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repeats up to 10 times or until no softirqs are raised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Execution Atomicity 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Two bits in state changed atomically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TASKLET_STATE_SCHED – tasklet scheduled for execution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TASKLET_STATE_RUN – tasklet executing on some processor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When scheduling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set TASKLET_STATE_SCHED atomically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if already set, schedule call does nothing</a:t>
            </a:r>
          </a:p>
        </p:txBody>
      </p:sp>
    </p:spTree>
    <p:extLst>
      <p:ext uri="{BB962C8B-B14F-4D97-AF65-F5344CB8AC3E}">
        <p14:creationId xmlns:p14="http://schemas.microsoft.com/office/powerpoint/2010/main" val="6869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Tasklet Execution Atomicity (cont.)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72000"/>
          </a:xfrm>
        </p:spPr>
        <p:txBody>
          <a:bodyPr/>
          <a:lstStyle/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When </a:t>
            </a:r>
            <a:r>
              <a:rPr lang="en-US" sz="2000" dirty="0">
                <a:solidFill>
                  <a:schemeClr val="bg1"/>
                </a:solidFill>
              </a:rPr>
              <a:t>executing, for each </a:t>
            </a:r>
            <a:r>
              <a:rPr lang="en-US" sz="2000" dirty="0" err="1">
                <a:solidFill>
                  <a:schemeClr val="bg1"/>
                </a:solidFill>
              </a:rPr>
              <a:t>tasklet</a:t>
            </a:r>
            <a:r>
              <a:rPr lang="en-US" sz="2000" dirty="0">
                <a:solidFill>
                  <a:schemeClr val="bg1"/>
                </a:solidFill>
              </a:rPr>
              <a:t> in linked list (at either priority)</a:t>
            </a:r>
          </a:p>
          <a:p>
            <a:pPr>
              <a:buFontTx/>
              <a:buAutoNum type="alphaUcPeriod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set TASKLET_STATE_RUN atomically (if already set, stop)</a:t>
            </a:r>
          </a:p>
          <a:p>
            <a:pPr>
              <a:buFontTx/>
              <a:buAutoNum type="alphaUcPeriod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check if </a:t>
            </a:r>
            <a:r>
              <a:rPr lang="en-US" sz="1800" dirty="0" err="1"/>
              <a:t>tasklet</a:t>
            </a:r>
            <a:r>
              <a:rPr lang="en-US" sz="1800" dirty="0"/>
              <a:t> is software disabled (count field)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if so, clear TASKLET_STATE_RUN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leave the </a:t>
            </a:r>
            <a:r>
              <a:rPr lang="en-US" sz="1800" dirty="0" err="1"/>
              <a:t>tasklet</a:t>
            </a:r>
            <a:r>
              <a:rPr lang="en-US" sz="1800" dirty="0"/>
              <a:t> in the linked list for this priority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set the pending bit for this priority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daemon will try again later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clear TASKLET_STATE_SCHED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execute handler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clear TASKLET_STATE_RUN</a:t>
            </a:r>
            <a:r>
              <a:rPr lang="en-US" sz="2200" dirty="0"/>
              <a:t> 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  <a:defRPr/>
            </a:pPr>
            <a:endParaRPr lang="en-US" sz="1800" dirty="0"/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3735388" y="3730625"/>
            <a:ext cx="1487487" cy="633413"/>
            <a:chOff x="781" y="2541"/>
            <a:chExt cx="701" cy="532"/>
          </a:xfrm>
        </p:grpSpPr>
        <p:sp>
          <p:nvSpPr>
            <p:cNvPr id="10278" name="Text Box 4"/>
            <p:cNvSpPr txBox="1">
              <a:spLocks noChangeArrowheads="1"/>
            </p:cNvSpPr>
            <p:nvPr/>
          </p:nvSpPr>
          <p:spPr bwMode="auto">
            <a:xfrm>
              <a:off x="1033" y="2587"/>
              <a:ext cx="19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no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flags</a:t>
              </a:r>
            </a:p>
          </p:txBody>
        </p:sp>
        <p:sp>
          <p:nvSpPr>
            <p:cNvPr id="10279" name="Oval 10"/>
            <p:cNvSpPr>
              <a:spLocks noChangeArrowheads="1"/>
            </p:cNvSpPr>
            <p:nvPr/>
          </p:nvSpPr>
          <p:spPr bwMode="auto">
            <a:xfrm>
              <a:off x="781" y="2541"/>
              <a:ext cx="701" cy="5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4865688" y="3298825"/>
            <a:ext cx="4100512" cy="1066800"/>
            <a:chOff x="1436" y="2396"/>
            <a:chExt cx="1933" cy="895"/>
          </a:xfrm>
        </p:grpSpPr>
        <p:grpSp>
          <p:nvGrpSpPr>
            <p:cNvPr id="10272" name="Group 15"/>
            <p:cNvGrpSpPr>
              <a:grpSpLocks/>
            </p:cNvGrpSpPr>
            <p:nvPr/>
          </p:nvGrpSpPr>
          <p:grpSpPr bwMode="auto">
            <a:xfrm>
              <a:off x="2668" y="2759"/>
              <a:ext cx="701" cy="532"/>
              <a:chOff x="2620" y="2299"/>
              <a:chExt cx="701" cy="532"/>
            </a:xfrm>
          </p:grpSpPr>
          <p:sp>
            <p:nvSpPr>
              <p:cNvPr id="10276" name="Text Box 5"/>
              <p:cNvSpPr txBox="1">
                <a:spLocks noChangeArrowheads="1"/>
              </p:cNvSpPr>
              <p:nvPr/>
            </p:nvSpPr>
            <p:spPr bwMode="auto">
              <a:xfrm>
                <a:off x="2809" y="2479"/>
                <a:ext cx="33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SCHED</a:t>
                </a:r>
              </a:p>
            </p:txBody>
          </p:sp>
          <p:sp>
            <p:nvSpPr>
              <p:cNvPr id="10277" name="Oval 9"/>
              <p:cNvSpPr>
                <a:spLocks noChangeArrowheads="1"/>
              </p:cNvSpPr>
              <p:nvPr/>
            </p:nvSpPr>
            <p:spPr bwMode="auto">
              <a:xfrm>
                <a:off x="2620" y="2299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273" name="Group 19"/>
            <p:cNvGrpSpPr>
              <a:grpSpLocks/>
            </p:cNvGrpSpPr>
            <p:nvPr/>
          </p:nvGrpSpPr>
          <p:grpSpPr bwMode="auto">
            <a:xfrm>
              <a:off x="1436" y="2396"/>
              <a:ext cx="1377" cy="770"/>
              <a:chOff x="1436" y="2396"/>
              <a:chExt cx="1377" cy="770"/>
            </a:xfrm>
          </p:grpSpPr>
          <p:sp>
            <p:nvSpPr>
              <p:cNvPr id="10274" name="Arc 17"/>
              <p:cNvSpPr>
                <a:spLocks/>
              </p:cNvSpPr>
              <p:nvPr/>
            </p:nvSpPr>
            <p:spPr bwMode="auto">
              <a:xfrm>
                <a:off x="1436" y="2590"/>
                <a:ext cx="1377" cy="576"/>
              </a:xfrm>
              <a:custGeom>
                <a:avLst/>
                <a:gdLst>
                  <a:gd name="T0" fmla="*/ 0 w 33354"/>
                  <a:gd name="T1" fmla="*/ 5 h 21600"/>
                  <a:gd name="T2" fmla="*/ 57 w 33354"/>
                  <a:gd name="T3" fmla="*/ 6 h 21600"/>
                  <a:gd name="T4" fmla="*/ 28 w 33354"/>
                  <a:gd name="T5" fmla="*/ 1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354" h="21600" fill="none" extrusionOk="0">
                    <a:moveTo>
                      <a:pt x="0" y="7579"/>
                    </a:moveTo>
                    <a:cubicBezTo>
                      <a:pt x="4103" y="2769"/>
                      <a:pt x="10108" y="-1"/>
                      <a:pt x="16431" y="0"/>
                    </a:cubicBezTo>
                    <a:cubicBezTo>
                      <a:pt x="23024" y="0"/>
                      <a:pt x="29256" y="3011"/>
                      <a:pt x="33353" y="8177"/>
                    </a:cubicBezTo>
                  </a:path>
                  <a:path w="33354" h="21600" stroke="0" extrusionOk="0">
                    <a:moveTo>
                      <a:pt x="0" y="7579"/>
                    </a:moveTo>
                    <a:cubicBezTo>
                      <a:pt x="4103" y="2769"/>
                      <a:pt x="10108" y="-1"/>
                      <a:pt x="16431" y="0"/>
                    </a:cubicBezTo>
                    <a:cubicBezTo>
                      <a:pt x="23024" y="0"/>
                      <a:pt x="29256" y="3011"/>
                      <a:pt x="33353" y="8177"/>
                    </a:cubicBezTo>
                    <a:lnTo>
                      <a:pt x="16431" y="21600"/>
                    </a:lnTo>
                    <a:lnTo>
                      <a:pt x="0" y="7579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5" name="Text Box 18"/>
              <p:cNvSpPr txBox="1">
                <a:spLocks noChangeArrowheads="1"/>
              </p:cNvSpPr>
              <p:nvPr/>
            </p:nvSpPr>
            <p:spPr bwMode="auto">
              <a:xfrm>
                <a:off x="1811" y="2396"/>
                <a:ext cx="39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schedule</a:t>
                </a:r>
              </a:p>
            </p:txBody>
          </p:sp>
        </p:grpSp>
      </p:grp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862513" y="4979988"/>
            <a:ext cx="2919412" cy="915987"/>
            <a:chOff x="1434" y="3517"/>
            <a:chExt cx="1377" cy="770"/>
          </a:xfrm>
        </p:grpSpPr>
        <p:sp>
          <p:nvSpPr>
            <p:cNvPr id="10270" name="Arc 21"/>
            <p:cNvSpPr>
              <a:spLocks/>
            </p:cNvSpPr>
            <p:nvPr/>
          </p:nvSpPr>
          <p:spPr bwMode="auto">
            <a:xfrm>
              <a:off x="1434" y="3711"/>
              <a:ext cx="1377" cy="576"/>
            </a:xfrm>
            <a:custGeom>
              <a:avLst/>
              <a:gdLst>
                <a:gd name="T0" fmla="*/ 0 w 33354"/>
                <a:gd name="T1" fmla="*/ 5 h 21600"/>
                <a:gd name="T2" fmla="*/ 57 w 33354"/>
                <a:gd name="T3" fmla="*/ 6 h 21600"/>
                <a:gd name="T4" fmla="*/ 28 w 33354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354" h="21600" fill="none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</a:path>
                <a:path w="33354" h="21600" stroke="0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  <a:lnTo>
                    <a:pt x="16431" y="21600"/>
                  </a:lnTo>
                  <a:lnTo>
                    <a:pt x="0" y="7579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Text Box 22"/>
            <p:cNvSpPr txBox="1">
              <a:spLocks noChangeArrowheads="1"/>
            </p:cNvSpPr>
            <p:nvPr/>
          </p:nvSpPr>
          <p:spPr bwMode="auto">
            <a:xfrm>
              <a:off x="1809" y="3517"/>
              <a:ext cx="39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schedule</a:t>
              </a:r>
            </a:p>
          </p:txBody>
        </p:sp>
      </p:grpSp>
      <p:grpSp>
        <p:nvGrpSpPr>
          <p:cNvPr id="55" name="Group 45"/>
          <p:cNvGrpSpPr>
            <a:grpSpLocks/>
          </p:cNvGrpSpPr>
          <p:nvPr/>
        </p:nvGrpSpPr>
        <p:grpSpPr bwMode="auto">
          <a:xfrm>
            <a:off x="3735388" y="5407025"/>
            <a:ext cx="4100512" cy="1146175"/>
            <a:chOff x="902" y="3876"/>
            <a:chExt cx="1933" cy="963"/>
          </a:xfrm>
        </p:grpSpPr>
        <p:grpSp>
          <p:nvGrpSpPr>
            <p:cNvPr id="10265" name="Group 14"/>
            <p:cNvGrpSpPr>
              <a:grpSpLocks/>
            </p:cNvGrpSpPr>
            <p:nvPr/>
          </p:nvGrpSpPr>
          <p:grpSpPr bwMode="auto">
            <a:xfrm>
              <a:off x="902" y="3876"/>
              <a:ext cx="701" cy="532"/>
              <a:chOff x="708" y="3291"/>
              <a:chExt cx="701" cy="532"/>
            </a:xfrm>
          </p:grpSpPr>
          <p:sp>
            <p:nvSpPr>
              <p:cNvPr id="10268" name="Text Box 6"/>
              <p:cNvSpPr txBox="1">
                <a:spLocks noChangeArrowheads="1"/>
              </p:cNvSpPr>
              <p:nvPr/>
            </p:nvSpPr>
            <p:spPr bwMode="auto">
              <a:xfrm>
                <a:off x="903" y="347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Times New Roman" pitchFamily="18" charset="0"/>
                  </a:rPr>
                  <a:t>RUN</a:t>
                </a:r>
              </a:p>
            </p:txBody>
          </p:sp>
          <p:sp>
            <p:nvSpPr>
              <p:cNvPr id="10269" name="Oval 11"/>
              <p:cNvSpPr>
                <a:spLocks noChangeArrowheads="1"/>
              </p:cNvSpPr>
              <p:nvPr/>
            </p:nvSpPr>
            <p:spPr bwMode="auto">
              <a:xfrm>
                <a:off x="708" y="3291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266" name="Arc 24"/>
            <p:cNvSpPr>
              <a:spLocks/>
            </p:cNvSpPr>
            <p:nvPr/>
          </p:nvSpPr>
          <p:spPr bwMode="auto">
            <a:xfrm flipH="1" flipV="1">
              <a:off x="1458" y="3997"/>
              <a:ext cx="1377" cy="576"/>
            </a:xfrm>
            <a:custGeom>
              <a:avLst/>
              <a:gdLst>
                <a:gd name="T0" fmla="*/ 0 w 33354"/>
                <a:gd name="T1" fmla="*/ 5 h 21600"/>
                <a:gd name="T2" fmla="*/ 57 w 33354"/>
                <a:gd name="T3" fmla="*/ 6 h 21600"/>
                <a:gd name="T4" fmla="*/ 28 w 33354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354" h="21600" fill="none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</a:path>
                <a:path w="33354" h="21600" stroke="0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  <a:lnTo>
                    <a:pt x="16431" y="21600"/>
                  </a:lnTo>
                  <a:lnTo>
                    <a:pt x="0" y="7579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>
              <a:off x="1638" y="4555"/>
              <a:ext cx="68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execute/step C</a:t>
              </a:r>
            </a:p>
          </p:txBody>
        </p:sp>
      </p:grpSp>
      <p:grpSp>
        <p:nvGrpSpPr>
          <p:cNvPr id="61" name="Group 28"/>
          <p:cNvGrpSpPr>
            <a:grpSpLocks/>
          </p:cNvGrpSpPr>
          <p:nvPr/>
        </p:nvGrpSpPr>
        <p:grpSpPr bwMode="auto">
          <a:xfrm>
            <a:off x="4075113" y="4241800"/>
            <a:ext cx="379412" cy="1277938"/>
            <a:chOff x="1062" y="3188"/>
            <a:chExt cx="179" cy="1073"/>
          </a:xfrm>
        </p:grpSpPr>
        <p:sp>
          <p:nvSpPr>
            <p:cNvPr id="10263" name="Line 26"/>
            <p:cNvSpPr>
              <a:spLocks noChangeShapeType="1"/>
            </p:cNvSpPr>
            <p:nvPr/>
          </p:nvSpPr>
          <p:spPr bwMode="auto">
            <a:xfrm flipV="1">
              <a:off x="1241" y="3291"/>
              <a:ext cx="0" cy="8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7"/>
            <p:cNvSpPr txBox="1">
              <a:spLocks noChangeArrowheads="1"/>
            </p:cNvSpPr>
            <p:nvPr/>
          </p:nvSpPr>
          <p:spPr bwMode="auto">
            <a:xfrm rot="-5400000">
              <a:off x="598" y="3652"/>
              <a:ext cx="10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execute/step E</a:t>
              </a:r>
            </a:p>
          </p:txBody>
        </p:sp>
      </p:grp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7850188" y="4241800"/>
            <a:ext cx="379412" cy="1277938"/>
            <a:chOff x="1062" y="3188"/>
            <a:chExt cx="179" cy="1073"/>
          </a:xfrm>
        </p:grpSpPr>
        <p:sp>
          <p:nvSpPr>
            <p:cNvPr id="10261" name="Line 30"/>
            <p:cNvSpPr>
              <a:spLocks noChangeShapeType="1"/>
            </p:cNvSpPr>
            <p:nvPr/>
          </p:nvSpPr>
          <p:spPr bwMode="auto">
            <a:xfrm flipV="1">
              <a:off x="1241" y="3291"/>
              <a:ext cx="0" cy="8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Text Box 31"/>
            <p:cNvSpPr txBox="1">
              <a:spLocks noChangeArrowheads="1"/>
            </p:cNvSpPr>
            <p:nvPr/>
          </p:nvSpPr>
          <p:spPr bwMode="auto">
            <a:xfrm rot="-5400000">
              <a:off x="598" y="3652"/>
              <a:ext cx="10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execute/step E</a:t>
              </a:r>
            </a:p>
          </p:txBody>
        </p:sp>
      </p:grp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6600825" y="4192588"/>
            <a:ext cx="2097088" cy="1228725"/>
            <a:chOff x="2255" y="3146"/>
            <a:chExt cx="989" cy="1032"/>
          </a:xfrm>
        </p:grpSpPr>
        <p:sp>
          <p:nvSpPr>
            <p:cNvPr id="10259" name="Arc 32"/>
            <p:cNvSpPr>
              <a:spLocks/>
            </p:cNvSpPr>
            <p:nvPr/>
          </p:nvSpPr>
          <p:spPr bwMode="auto">
            <a:xfrm>
              <a:off x="2668" y="3240"/>
              <a:ext cx="576" cy="938"/>
            </a:xfrm>
            <a:custGeom>
              <a:avLst/>
              <a:gdLst>
                <a:gd name="T0" fmla="*/ 6 w 21600"/>
                <a:gd name="T1" fmla="*/ 28 h 31415"/>
                <a:gd name="T2" fmla="*/ 4 w 21600"/>
                <a:gd name="T3" fmla="*/ 0 h 31415"/>
                <a:gd name="T4" fmla="*/ 15 w 21600"/>
                <a:gd name="T5" fmla="*/ 13 h 314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415" fill="none" extrusionOk="0">
                  <a:moveTo>
                    <a:pt x="8065" y="31415"/>
                  </a:moveTo>
                  <a:cubicBezTo>
                    <a:pt x="2966" y="27315"/>
                    <a:pt x="0" y="21124"/>
                    <a:pt x="0" y="14581"/>
                  </a:cubicBezTo>
                  <a:cubicBezTo>
                    <a:pt x="-1" y="9183"/>
                    <a:pt x="2020" y="3982"/>
                    <a:pt x="5664" y="0"/>
                  </a:cubicBezTo>
                </a:path>
                <a:path w="21600" h="31415" stroke="0" extrusionOk="0">
                  <a:moveTo>
                    <a:pt x="8065" y="31415"/>
                  </a:moveTo>
                  <a:cubicBezTo>
                    <a:pt x="2966" y="27315"/>
                    <a:pt x="0" y="21124"/>
                    <a:pt x="0" y="14581"/>
                  </a:cubicBezTo>
                  <a:cubicBezTo>
                    <a:pt x="-1" y="9183"/>
                    <a:pt x="2020" y="3982"/>
                    <a:pt x="5664" y="0"/>
                  </a:cubicBezTo>
                  <a:lnTo>
                    <a:pt x="21600" y="14581"/>
                  </a:lnTo>
                  <a:lnTo>
                    <a:pt x="8065" y="3141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33"/>
            <p:cNvSpPr txBox="1">
              <a:spLocks noChangeArrowheads="1"/>
            </p:cNvSpPr>
            <p:nvPr/>
          </p:nvSpPr>
          <p:spPr bwMode="auto">
            <a:xfrm>
              <a:off x="2255" y="3146"/>
              <a:ext cx="445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step B</a:t>
              </a:r>
              <a:b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</a:b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(disabled)</a:t>
              </a:r>
            </a:p>
          </p:txBody>
        </p:sp>
      </p:grpSp>
      <p:grpSp>
        <p:nvGrpSpPr>
          <p:cNvPr id="70" name="Group 42"/>
          <p:cNvGrpSpPr>
            <a:grpSpLocks/>
          </p:cNvGrpSpPr>
          <p:nvPr/>
        </p:nvGrpSpPr>
        <p:grpSpPr bwMode="auto">
          <a:xfrm>
            <a:off x="7473950" y="4335463"/>
            <a:ext cx="1749425" cy="1704975"/>
            <a:chOff x="2668" y="3267"/>
            <a:chExt cx="825" cy="1431"/>
          </a:xfrm>
        </p:grpSpPr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2668" y="4166"/>
              <a:ext cx="701" cy="532"/>
              <a:chOff x="2620" y="3243"/>
              <a:chExt cx="701" cy="532"/>
            </a:xfrm>
          </p:grpSpPr>
          <p:sp>
            <p:nvSpPr>
              <p:cNvPr id="10257" name="Text Box 7"/>
              <p:cNvSpPr txBox="1">
                <a:spLocks noChangeArrowheads="1"/>
              </p:cNvSpPr>
              <p:nvPr/>
            </p:nvSpPr>
            <p:spPr bwMode="auto">
              <a:xfrm>
                <a:off x="2845" y="3336"/>
                <a:ext cx="333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RUN+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SCHED</a:t>
                </a:r>
              </a:p>
            </p:txBody>
          </p:sp>
          <p:sp>
            <p:nvSpPr>
              <p:cNvPr id="10258" name="Oval 8"/>
              <p:cNvSpPr>
                <a:spLocks noChangeArrowheads="1"/>
              </p:cNvSpPr>
              <p:nvPr/>
            </p:nvSpPr>
            <p:spPr bwMode="auto">
              <a:xfrm>
                <a:off x="2620" y="3243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254" name="Group 40"/>
            <p:cNvGrpSpPr>
              <a:grpSpLocks/>
            </p:cNvGrpSpPr>
            <p:nvPr/>
          </p:nvGrpSpPr>
          <p:grpSpPr bwMode="auto">
            <a:xfrm>
              <a:off x="2885" y="3267"/>
              <a:ext cx="608" cy="948"/>
              <a:chOff x="2885" y="3267"/>
              <a:chExt cx="608" cy="948"/>
            </a:xfrm>
          </p:grpSpPr>
          <p:sp>
            <p:nvSpPr>
              <p:cNvPr id="10255" name="Arc 36"/>
              <p:cNvSpPr>
                <a:spLocks/>
              </p:cNvSpPr>
              <p:nvPr/>
            </p:nvSpPr>
            <p:spPr bwMode="auto">
              <a:xfrm flipH="1" flipV="1">
                <a:off x="2885" y="3267"/>
                <a:ext cx="460" cy="948"/>
              </a:xfrm>
              <a:custGeom>
                <a:avLst/>
                <a:gdLst>
                  <a:gd name="T0" fmla="*/ 4 w 21600"/>
                  <a:gd name="T1" fmla="*/ 28 h 31730"/>
                  <a:gd name="T2" fmla="*/ 3 w 21600"/>
                  <a:gd name="T3" fmla="*/ 0 h 31730"/>
                  <a:gd name="T4" fmla="*/ 10 w 21600"/>
                  <a:gd name="T5" fmla="*/ 13 h 317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1730" fill="none" extrusionOk="0">
                    <a:moveTo>
                      <a:pt x="8065" y="31730"/>
                    </a:moveTo>
                    <a:cubicBezTo>
                      <a:pt x="2966" y="27630"/>
                      <a:pt x="0" y="21439"/>
                      <a:pt x="0" y="14896"/>
                    </a:cubicBezTo>
                    <a:cubicBezTo>
                      <a:pt x="-1" y="9349"/>
                      <a:pt x="2133" y="4016"/>
                      <a:pt x="5958" y="0"/>
                    </a:cubicBezTo>
                  </a:path>
                  <a:path w="21600" h="31730" stroke="0" extrusionOk="0">
                    <a:moveTo>
                      <a:pt x="8065" y="31730"/>
                    </a:moveTo>
                    <a:cubicBezTo>
                      <a:pt x="2966" y="27630"/>
                      <a:pt x="0" y="21439"/>
                      <a:pt x="0" y="14896"/>
                    </a:cubicBezTo>
                    <a:cubicBezTo>
                      <a:pt x="-1" y="9349"/>
                      <a:pt x="2133" y="4016"/>
                      <a:pt x="5958" y="0"/>
                    </a:cubicBezTo>
                    <a:lnTo>
                      <a:pt x="21600" y="14896"/>
                    </a:lnTo>
                    <a:lnTo>
                      <a:pt x="8065" y="3173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Text Box 38"/>
              <p:cNvSpPr txBox="1">
                <a:spLocks noChangeArrowheads="1"/>
              </p:cNvSpPr>
              <p:nvPr/>
            </p:nvSpPr>
            <p:spPr bwMode="auto">
              <a:xfrm>
                <a:off x="3113" y="3364"/>
                <a:ext cx="380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execute/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step A</a:t>
                </a:r>
              </a:p>
            </p:txBody>
          </p:sp>
        </p:grpSp>
      </p:grpSp>
      <p:sp>
        <p:nvSpPr>
          <p:cNvPr id="77" name="Text Box 44"/>
          <p:cNvSpPr txBox="1">
            <a:spLocks noChangeArrowheads="1"/>
          </p:cNvSpPr>
          <p:nvPr/>
        </p:nvSpPr>
        <p:spPr bwMode="auto">
          <a:xfrm>
            <a:off x="914400" y="64436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execution (execute/step D) occurs in lower two states (and execute/step A fails in these states)</a:t>
            </a:r>
          </a:p>
        </p:txBody>
      </p:sp>
    </p:spTree>
    <p:extLst>
      <p:ext uri="{BB962C8B-B14F-4D97-AF65-F5344CB8AC3E}">
        <p14:creationId xmlns:p14="http://schemas.microsoft.com/office/powerpoint/2010/main" val="24849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Midterm </a:t>
            </a:r>
            <a:r>
              <a:rPr lang="en-US" sz="2800" b="1" dirty="0">
                <a:solidFill>
                  <a:srgbClr val="FF0000"/>
                </a:solidFill>
              </a:rPr>
              <a:t>Exam1</a:t>
            </a:r>
          </a:p>
          <a:p>
            <a:pPr marL="457200" lvl="1" indent="0">
              <a:buNone/>
            </a:pPr>
            <a:r>
              <a:rPr lang="en-US" sz="2400" b="1" dirty="0" smtClean="0"/>
              <a:t>Date/Time: </a:t>
            </a:r>
            <a:r>
              <a:rPr lang="en-US" sz="2400" dirty="0" smtClean="0"/>
              <a:t>	February </a:t>
            </a:r>
            <a:r>
              <a:rPr lang="en-US" sz="2400" dirty="0" smtClean="0"/>
              <a:t>27, </a:t>
            </a:r>
            <a:r>
              <a:rPr lang="en-US" sz="2400" dirty="0" smtClean="0"/>
              <a:t>	</a:t>
            </a:r>
            <a:r>
              <a:rPr lang="en-US" sz="2400" dirty="0" smtClean="0"/>
              <a:t>7:00pm</a:t>
            </a:r>
          </a:p>
          <a:p>
            <a:pPr marL="457200" lvl="1" indent="0">
              <a:buNone/>
            </a:pPr>
            <a:r>
              <a:rPr lang="en-US" sz="2400" b="1" dirty="0" smtClean="0"/>
              <a:t>Location:  </a:t>
            </a:r>
          </a:p>
          <a:p>
            <a:pPr marL="45720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(1) </a:t>
            </a:r>
            <a:r>
              <a:rPr lang="en-US" sz="2400" dirty="0"/>
              <a:t>Roger Adams Lab (RAL 116)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</a:t>
            </a:r>
            <a:r>
              <a:rPr lang="en-US" sz="2400" dirty="0" smtClean="0">
                <a:solidFill>
                  <a:srgbClr val="FF0000"/>
                </a:solidFill>
              </a:rPr>
              <a:t>Last </a:t>
            </a:r>
            <a:r>
              <a:rPr lang="en-US" sz="2400" dirty="0">
                <a:solidFill>
                  <a:srgbClr val="FF0000"/>
                </a:solidFill>
              </a:rPr>
              <a:t>names starting with </a:t>
            </a:r>
            <a:r>
              <a:rPr lang="en-US" sz="2400" b="1" dirty="0">
                <a:solidFill>
                  <a:srgbClr val="FF0000"/>
                </a:solidFill>
              </a:rPr>
              <a:t>A-M</a:t>
            </a:r>
          </a:p>
          <a:p>
            <a:pPr marL="457200" lvl="1" indent="0">
              <a:buNone/>
            </a:pPr>
            <a:r>
              <a:rPr lang="en-US" sz="2400" dirty="0" smtClean="0"/>
              <a:t>           (2) Chemistry </a:t>
            </a:r>
            <a:r>
              <a:rPr lang="en-US" sz="2400" dirty="0"/>
              <a:t>Annex (</a:t>
            </a:r>
            <a:r>
              <a:rPr lang="en-US" sz="2400" dirty="0" smtClean="0"/>
              <a:t>CA 112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400" dirty="0" smtClean="0"/>
              <a:t>                 </a:t>
            </a:r>
            <a:r>
              <a:rPr lang="en-US" sz="2400" dirty="0" smtClean="0">
                <a:solidFill>
                  <a:srgbClr val="FF0000"/>
                </a:solidFill>
              </a:rPr>
              <a:t>Last names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tarting with </a:t>
            </a:r>
            <a:r>
              <a:rPr lang="en-US" sz="2400" b="1" dirty="0" smtClean="0">
                <a:solidFill>
                  <a:srgbClr val="FF0000"/>
                </a:solidFill>
              </a:rPr>
              <a:t>N-Z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Review </a:t>
            </a:r>
            <a:r>
              <a:rPr lang="en-US" b="1" dirty="0" smtClean="0">
                <a:solidFill>
                  <a:schemeClr val="bg1"/>
                </a:solidFill>
              </a:rPr>
              <a:t>Session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Thursday 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ebruary 27  IN CLASS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8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610600" cy="2590800"/>
          </a:xfrm>
          <a:noFill/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funnel all IRQs into one piece of </a:t>
            </a:r>
            <a:r>
              <a:rPr lang="en-US" dirty="0" smtClean="0"/>
              <a:t>code(instead of producing one function per IRQ) ?</a:t>
            </a:r>
          </a:p>
          <a:p>
            <a:pPr lvl="1"/>
            <a:r>
              <a:rPr lang="en-US" dirty="0" smtClean="0"/>
              <a:t>kernel </a:t>
            </a:r>
            <a:r>
              <a:rPr lang="en-US" dirty="0"/>
              <a:t>code/size versus </a:t>
            </a:r>
            <a:r>
              <a:rPr lang="en-US" dirty="0" smtClean="0"/>
              <a:t>speed tradeoff</a:t>
            </a:r>
            <a:endParaRPr lang="en-US" dirty="0"/>
          </a:p>
          <a:p>
            <a:pPr lvl="2"/>
            <a:r>
              <a:rPr lang="en-US" dirty="0"/>
              <a:t>perhaps no big deal for 16</a:t>
            </a:r>
          </a:p>
          <a:p>
            <a:pPr lvl="2"/>
            <a:r>
              <a:rPr lang="en-US" dirty="0"/>
              <a:t>keep in mind that you’re saving a tiny number of instructions</a:t>
            </a:r>
          </a:p>
          <a:p>
            <a:pPr lvl="2"/>
            <a:r>
              <a:rPr lang="en-US" dirty="0"/>
              <a:t>APIC used by most SMPs has 256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Interrupt Invocation</a:t>
            </a:r>
            <a:endParaRPr lang="en-US" dirty="0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76200" y="1447800"/>
            <a:ext cx="7346950" cy="2438399"/>
            <a:chOff x="358" y="848"/>
            <a:chExt cx="3471" cy="2048"/>
          </a:xfrm>
        </p:grpSpPr>
        <p:sp>
          <p:nvSpPr>
            <p:cNvPr id="320520" name="Text Box 8"/>
            <p:cNvSpPr txBox="1">
              <a:spLocks noChangeArrowheads="1"/>
            </p:cNvSpPr>
            <p:nvPr/>
          </p:nvSpPr>
          <p:spPr bwMode="auto">
            <a:xfrm>
              <a:off x="1216" y="1296"/>
              <a:ext cx="518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interrupt[4]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908" y="1080"/>
              <a:ext cx="1210" cy="871"/>
              <a:chOff x="1362" y="1500"/>
              <a:chExt cx="774" cy="871"/>
            </a:xfrm>
          </p:grpSpPr>
          <p:sp>
            <p:nvSpPr>
              <p:cNvPr id="320519" name="Rectangle 7"/>
              <p:cNvSpPr>
                <a:spLocks noChangeArrowheads="1"/>
              </p:cNvSpPr>
              <p:nvPr/>
            </p:nvSpPr>
            <p:spPr bwMode="auto">
              <a:xfrm>
                <a:off x="1362" y="1500"/>
                <a:ext cx="774" cy="87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21" name="Line 9"/>
              <p:cNvSpPr>
                <a:spLocks noChangeShapeType="1"/>
              </p:cNvSpPr>
              <p:nvPr/>
            </p:nvSpPr>
            <p:spPr bwMode="auto">
              <a:xfrm flipV="1">
                <a:off x="1362" y="1742"/>
                <a:ext cx="77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22" name="Line 10"/>
              <p:cNvSpPr>
                <a:spLocks noChangeShapeType="1"/>
              </p:cNvSpPr>
              <p:nvPr/>
            </p:nvSpPr>
            <p:spPr bwMode="auto">
              <a:xfrm flipV="1">
                <a:off x="1362" y="1936"/>
                <a:ext cx="77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2602" y="863"/>
              <a:ext cx="1215" cy="497"/>
              <a:chOff x="2620" y="1283"/>
              <a:chExt cx="1215" cy="497"/>
            </a:xfrm>
          </p:grpSpPr>
          <p:sp>
            <p:nvSpPr>
              <p:cNvPr id="320523" name="Rectangle 11"/>
              <p:cNvSpPr>
                <a:spLocks noChangeArrowheads="1"/>
              </p:cNvSpPr>
              <p:nvPr/>
            </p:nvSpPr>
            <p:spPr bwMode="auto">
              <a:xfrm>
                <a:off x="2620" y="1283"/>
                <a:ext cx="1215" cy="4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24" name="Text Box 12"/>
              <p:cNvSpPr txBox="1">
                <a:spLocks noChangeArrowheads="1"/>
              </p:cNvSpPr>
              <p:nvPr/>
            </p:nvSpPr>
            <p:spPr bwMode="auto">
              <a:xfrm>
                <a:off x="2683" y="1332"/>
                <a:ext cx="1081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PUSHL $0xFFFFFFFB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JMP </a:t>
                </a:r>
                <a:r>
                  <a:rPr lang="en-US" sz="1600" dirty="0" err="1">
                    <a:solidFill>
                      <a:schemeClr val="bg1"/>
                    </a:solidFill>
                    <a:latin typeface="+mn-lt"/>
                  </a:rPr>
                  <a:t>common_interrupt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18" y="911"/>
              <a:ext cx="484" cy="484"/>
              <a:chOff x="2813" y="3751"/>
              <a:chExt cx="484" cy="484"/>
            </a:xfrm>
          </p:grpSpPr>
          <p:sp>
            <p:nvSpPr>
              <p:cNvPr id="320526" name="Line 14"/>
              <p:cNvSpPr>
                <a:spLocks noChangeShapeType="1"/>
              </p:cNvSpPr>
              <p:nvPr/>
            </p:nvSpPr>
            <p:spPr bwMode="auto">
              <a:xfrm flipV="1">
                <a:off x="2813" y="3775"/>
                <a:ext cx="145" cy="46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27" name="Line 15"/>
              <p:cNvSpPr>
                <a:spLocks noChangeShapeType="1"/>
              </p:cNvSpPr>
              <p:nvPr/>
            </p:nvSpPr>
            <p:spPr bwMode="auto">
              <a:xfrm flipV="1">
                <a:off x="2958" y="3751"/>
                <a:ext cx="339" cy="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320555" name="Text Box 43"/>
            <p:cNvSpPr txBox="1">
              <a:spLocks noChangeArrowheads="1"/>
            </p:cNvSpPr>
            <p:nvPr/>
          </p:nvSpPr>
          <p:spPr bwMode="auto">
            <a:xfrm>
              <a:off x="1410" y="848"/>
              <a:ext cx="15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+mn-lt"/>
                </a:rPr>
                <a:t>IDT</a:t>
              </a:r>
            </a:p>
          </p:txBody>
        </p:sp>
        <p:sp>
          <p:nvSpPr>
            <p:cNvPr id="320557" name="Text Box 45"/>
            <p:cNvSpPr txBox="1">
              <a:spLocks noChangeArrowheads="1"/>
            </p:cNvSpPr>
            <p:nvPr/>
          </p:nvSpPr>
          <p:spPr bwMode="auto">
            <a:xfrm>
              <a:off x="358" y="1226"/>
              <a:ext cx="291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vector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#0x24</a:t>
              </a:r>
            </a:p>
          </p:txBody>
        </p:sp>
        <p:sp>
          <p:nvSpPr>
            <p:cNvPr id="320558" name="Line 46"/>
            <p:cNvSpPr>
              <a:spLocks noChangeShapeType="1"/>
            </p:cNvSpPr>
            <p:nvPr/>
          </p:nvSpPr>
          <p:spPr bwMode="auto">
            <a:xfrm>
              <a:off x="642" y="1371"/>
              <a:ext cx="266" cy="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2450" y="1783"/>
              <a:ext cx="1379" cy="1113"/>
              <a:chOff x="2450" y="1783"/>
              <a:chExt cx="1379" cy="1113"/>
            </a:xfrm>
          </p:grpSpPr>
          <p:sp>
            <p:nvSpPr>
              <p:cNvPr id="320562" name="Rectangle 50"/>
              <p:cNvSpPr>
                <a:spLocks noChangeArrowheads="1"/>
              </p:cNvSpPr>
              <p:nvPr/>
            </p:nvSpPr>
            <p:spPr bwMode="auto">
              <a:xfrm>
                <a:off x="2450" y="1783"/>
                <a:ext cx="1379" cy="111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63" name="Text Box 51"/>
              <p:cNvSpPr txBox="1">
                <a:spLocks noChangeArrowheads="1"/>
              </p:cNvSpPr>
              <p:nvPr/>
            </p:nvSpPr>
            <p:spPr bwMode="auto">
              <a:xfrm>
                <a:off x="2509" y="1798"/>
                <a:ext cx="963" cy="1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save all </a:t>
                </a:r>
                <a:r>
                  <a:rPr lang="en-US" sz="1600" dirty="0" err="1">
                    <a:solidFill>
                      <a:schemeClr val="bg1"/>
                    </a:solidFill>
                    <a:latin typeface="+mn-lt"/>
                  </a:rPr>
                  <a:t>regs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linkage to C </a:t>
                </a:r>
                <a:r>
                  <a:rPr lang="en-US" sz="1600" dirty="0" err="1">
                    <a:solidFill>
                      <a:schemeClr val="bg1"/>
                    </a:solidFill>
                    <a:latin typeface="+mn-lt"/>
                  </a:rPr>
                  <a:t>func</a:t>
                </a:r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/>
                </a:r>
                <a:br>
                  <a:rPr lang="en-US" sz="1600" dirty="0">
                    <a:solidFill>
                      <a:schemeClr val="bg1"/>
                    </a:solidFill>
                    <a:latin typeface="+mn-lt"/>
                  </a:rPr>
                </a:br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ESP-&gt;EAX (first arg.)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call </a:t>
                </a:r>
                <a:r>
                  <a:rPr lang="en-US" sz="1600" dirty="0" err="1">
                    <a:solidFill>
                      <a:schemeClr val="bg1"/>
                    </a:solidFill>
                    <a:latin typeface="+mn-lt"/>
                  </a:rPr>
                  <a:t>do_IRQ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JMP </a:t>
                </a:r>
                <a:r>
                  <a:rPr lang="en-US" sz="1600" dirty="0" err="1">
                    <a:solidFill>
                      <a:schemeClr val="bg1"/>
                    </a:solidFill>
                    <a:latin typeface="+mn-lt"/>
                  </a:rPr>
                  <a:t>ret_from_intr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320565" name="Line 53"/>
            <p:cNvSpPr>
              <a:spLocks noChangeShapeType="1"/>
            </p:cNvSpPr>
            <p:nvPr/>
          </p:nvSpPr>
          <p:spPr bwMode="auto">
            <a:xfrm flipH="1">
              <a:off x="2741" y="1360"/>
              <a:ext cx="352" cy="4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878" y="2194"/>
              <a:ext cx="992" cy="638"/>
              <a:chOff x="878" y="2194"/>
              <a:chExt cx="992" cy="638"/>
            </a:xfrm>
          </p:grpSpPr>
          <p:sp>
            <p:nvSpPr>
              <p:cNvPr id="320567" name="Rectangle 55"/>
              <p:cNvSpPr>
                <a:spLocks noChangeArrowheads="1"/>
              </p:cNvSpPr>
              <p:nvPr/>
            </p:nvSpPr>
            <p:spPr bwMode="auto">
              <a:xfrm>
                <a:off x="878" y="2203"/>
                <a:ext cx="992" cy="62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0568" name="Text Box 56"/>
              <p:cNvSpPr txBox="1">
                <a:spLocks noChangeArrowheads="1"/>
              </p:cNvSpPr>
              <p:nvPr/>
            </p:nvSpPr>
            <p:spPr bwMode="auto">
              <a:xfrm>
                <a:off x="937" y="2194"/>
                <a:ext cx="901" cy="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context switch?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restore all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+mn-lt"/>
                  </a:rPr>
                  <a:t>registers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IRET</a:t>
                </a:r>
              </a:p>
            </p:txBody>
          </p:sp>
        </p:grpSp>
        <p:sp>
          <p:nvSpPr>
            <p:cNvPr id="320571" name="Line 59"/>
            <p:cNvSpPr>
              <a:spLocks noChangeShapeType="1"/>
            </p:cNvSpPr>
            <p:nvPr/>
          </p:nvSpPr>
          <p:spPr bwMode="auto">
            <a:xfrm flipH="1" flipV="1">
              <a:off x="1870" y="2258"/>
              <a:ext cx="614" cy="5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1750483" y="1905000"/>
            <a:ext cx="1371600" cy="457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22283" y="1447800"/>
            <a:ext cx="2751667" cy="685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65083" y="2514600"/>
            <a:ext cx="3276600" cy="1447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64683" y="2895600"/>
            <a:ext cx="2438400" cy="990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20000" y="13716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Saves the IRQ  </a:t>
            </a:r>
            <a:b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through negative </a:t>
            </a:r>
            <a:b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number  </a:t>
            </a:r>
            <a:b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(-5 in the example)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2" name="Left Arrow 31"/>
          <p:cNvSpPr/>
          <p:nvPr/>
        </p:nvSpPr>
        <p:spPr bwMode="auto">
          <a:xfrm>
            <a:off x="7315200" y="1524000"/>
            <a:ext cx="381000" cy="762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514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SAVE_ALL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4" name="Left Arrow 33"/>
          <p:cNvSpPr/>
          <p:nvPr/>
        </p:nvSpPr>
        <p:spPr bwMode="auto">
          <a:xfrm>
            <a:off x="7239000" y="2667000"/>
            <a:ext cx="381000" cy="762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2743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movl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 %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esp</a:t>
            </a:r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, %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eax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6" name="Left Arrow 35"/>
          <p:cNvSpPr/>
          <p:nvPr/>
        </p:nvSpPr>
        <p:spPr bwMode="auto">
          <a:xfrm>
            <a:off x="7239000" y="2895600"/>
            <a:ext cx="381000" cy="762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r>
              <a:rPr lang="en-US" dirty="0" smtClean="0"/>
              <a:t>Stack on Entry </a:t>
            </a:r>
            <a:br>
              <a:rPr lang="en-US" dirty="0" smtClean="0"/>
            </a:br>
            <a:r>
              <a:rPr lang="en-US" dirty="0" smtClean="0"/>
              <a:t>to  </a:t>
            </a:r>
            <a:r>
              <a:rPr lang="en-US" dirty="0" err="1" smtClean="0">
                <a:solidFill>
                  <a:schemeClr val="bg1"/>
                </a:solidFill>
              </a:rPr>
              <a:t>do_IRQ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"/>
            <a:ext cx="49990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105400" y="4495800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Automatically saved </a:t>
            </a:r>
            <a:b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by the control unit</a:t>
            </a:r>
            <a:endParaRPr lang="en-US" sz="14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724400" y="4191000"/>
            <a:ext cx="381000" cy="1219200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After call to </a:t>
            </a:r>
            <a:r>
              <a:rPr lang="en-US" sz="1400" dirty="0" err="1" smtClean="0">
                <a:solidFill>
                  <a:schemeClr val="bg1"/>
                </a:solidFill>
                <a:latin typeface="Arial Narrow" pitchFamily="34" charset="0"/>
              </a:rPr>
              <a:t>do_IRQ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 flipH="1">
            <a:off x="1676400" y="228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953000" y="3733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657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Arial Narrow" pitchFamily="34" charset="0"/>
              </a:rPr>
              <a:t>orig_eax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1905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saved by SAVE_ALL 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4953000" y="609600"/>
            <a:ext cx="381000" cy="29718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4953000" y="4035623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9594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Narrow" pitchFamily="34" charset="0"/>
              </a:rPr>
              <a:t>return address for  IRET</a:t>
            </a:r>
            <a:endParaRPr lang="en-US" sz="14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  <p:bldP spid="13" grpId="0"/>
      <p:bldP spid="14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>
                <a:solidFill>
                  <a:schemeClr val="bg1"/>
                </a:solidFill>
              </a:rPr>
              <a:t>do_IRQ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arch/i386/kernel/</a:t>
            </a:r>
            <a:r>
              <a:rPr lang="en-US" sz="2000" dirty="0" err="1" smtClean="0"/>
              <a:t>irq.c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8508657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48200" y="1447800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fastcall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convention used to pass arguments in registers;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reduces the number of memory accesses required for the call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3962400" y="1524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4828401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interrupt flow handler 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handle_level_irq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for all 8259A interrupts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4038600" y="49046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5181600"/>
            <a:ext cx="3044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Exit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irq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context and process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softirqs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if needed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3505200" y="5257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5800" y="2438400"/>
            <a:ext cx="439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gets the interrupt number from the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orig_eax</a:t>
            </a:r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filed in the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regs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structure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" y="4876800"/>
            <a:ext cx="33528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3886200" y="2514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4295001"/>
            <a:ext cx="307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Increments counter of nested interrupt handlers</a:t>
            </a:r>
          </a:p>
        </p:txBody>
      </p:sp>
      <p:sp>
        <p:nvSpPr>
          <p:cNvPr id="19" name="Left Arrow 18"/>
          <p:cNvSpPr/>
          <p:nvPr/>
        </p:nvSpPr>
        <p:spPr bwMode="auto">
          <a:xfrm>
            <a:off x="4191000" y="43712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4038600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Record registers at time of interrupt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4267200" y="4114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1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  <a:noFill/>
        </p:spPr>
        <p:txBody>
          <a:bodyPr/>
          <a:lstStyle/>
          <a:p>
            <a:r>
              <a:rPr lang="en-US" dirty="0" smtClean="0"/>
              <a:t>Signature </a:t>
            </a:r>
            <a:r>
              <a:rPr lang="en-US" dirty="0"/>
              <a:t>for </a:t>
            </a:r>
            <a:r>
              <a:rPr lang="en-US" dirty="0" err="1"/>
              <a:t>do_IRQ</a:t>
            </a:r>
            <a:endParaRPr lang="en-US" dirty="0"/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fastcall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unsigned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do_IRQ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	   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pt_regs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regs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fastcall</a:t>
            </a:r>
            <a:r>
              <a:rPr lang="en-US" dirty="0" smtClean="0"/>
              <a:t> </a:t>
            </a:r>
            <a:r>
              <a:rPr lang="en-US" dirty="0"/>
              <a:t>macro in Linux tells </a:t>
            </a:r>
            <a:r>
              <a:rPr lang="en-US" dirty="0" err="1"/>
              <a:t>gcc</a:t>
            </a:r>
            <a:r>
              <a:rPr lang="en-US" dirty="0"/>
              <a:t> to pass </a:t>
            </a:r>
            <a:r>
              <a:rPr lang="en-US" dirty="0" err="1"/>
              <a:t>args</a:t>
            </a:r>
            <a:r>
              <a:rPr lang="en-US" dirty="0"/>
              <a:t> in EAX, EDX, ECX </a:t>
            </a:r>
          </a:p>
          <a:p>
            <a:pPr lvl="1"/>
            <a:r>
              <a:rPr lang="en-US" dirty="0"/>
              <a:t>EAX points to saved registers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regs</a:t>
            </a:r>
            <a:r>
              <a:rPr lang="en-US" dirty="0"/>
              <a:t> argument)</a:t>
            </a:r>
          </a:p>
          <a:p>
            <a:pPr lvl="1"/>
            <a:r>
              <a:rPr lang="en-US" dirty="0"/>
              <a:t>saved registers already on </a:t>
            </a:r>
            <a:r>
              <a:rPr lang="en-US" dirty="0" smtClean="0"/>
              <a:t>stack</a:t>
            </a:r>
            <a:endParaRPr lang="en-US" dirty="0"/>
          </a:p>
          <a:p>
            <a:pPr lvl="1"/>
            <a:r>
              <a:rPr lang="en-US" dirty="0"/>
              <a:t>note that processor clears IF when it takes an interrupt</a:t>
            </a:r>
          </a:p>
          <a:p>
            <a:pPr lvl="1"/>
            <a:r>
              <a:rPr lang="en-US" dirty="0"/>
              <a:t>EFLAGS stored by processor </a:t>
            </a:r>
            <a:r>
              <a:rPr lang="en-US" dirty="0" smtClean="0"/>
              <a:t> include </a:t>
            </a:r>
            <a:r>
              <a:rPr lang="en-US" dirty="0"/>
              <a:t>original IF value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Interrupt Invocation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 dirty="0" smtClean="0"/>
              <a:t>Value </a:t>
            </a:r>
            <a:r>
              <a:rPr lang="en-US" dirty="0"/>
              <a:t>pushed by </a:t>
            </a:r>
            <a:r>
              <a:rPr lang="en-US" dirty="0" err="1"/>
              <a:t>irq</a:t>
            </a:r>
            <a:r>
              <a:rPr lang="en-US" dirty="0"/>
              <a:t>-specific code re-converted to find </a:t>
            </a:r>
            <a:r>
              <a:rPr lang="en-US" dirty="0" err="1"/>
              <a:t>irq</a:t>
            </a:r>
            <a:r>
              <a:rPr lang="en-US" dirty="0"/>
              <a:t> #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with a sanity check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set_irq_regs</a:t>
            </a:r>
            <a:r>
              <a:rPr lang="en-US" dirty="0"/>
              <a:t> calls record registers at time of interrupt</a:t>
            </a:r>
          </a:p>
          <a:p>
            <a:pPr lvl="1"/>
            <a:r>
              <a:rPr lang="en-US" dirty="0"/>
              <a:t>per-CPU storage</a:t>
            </a:r>
          </a:p>
          <a:p>
            <a:pPr lvl="1"/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do_irq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irq_enter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irq_exit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necessary </a:t>
            </a:r>
            <a:r>
              <a:rPr lang="en-US" dirty="0"/>
              <a:t>for proper priority</a:t>
            </a:r>
          </a:p>
          <a:p>
            <a:pPr lvl="2"/>
            <a:r>
              <a:rPr lang="en-US" dirty="0"/>
              <a:t>e.g., second hard interrupt occurs</a:t>
            </a:r>
          </a:p>
          <a:p>
            <a:pPr lvl="2"/>
            <a:r>
              <a:rPr lang="en-US" dirty="0"/>
              <a:t>after new interrupt handled, should return to first</a:t>
            </a:r>
          </a:p>
          <a:p>
            <a:pPr lvl="2"/>
            <a:r>
              <a:rPr lang="en-US" dirty="0"/>
              <a:t>must delay processing of soft interrupts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irq_exit</a:t>
            </a:r>
            <a:r>
              <a:rPr lang="en-US" dirty="0" smtClean="0"/>
              <a:t> </a:t>
            </a:r>
            <a:r>
              <a:rPr lang="en-US" dirty="0"/>
              <a:t>processes soft interrupts when </a:t>
            </a:r>
            <a:r>
              <a:rPr lang="en-US" dirty="0" smtClean="0"/>
              <a:t>appropriate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do_irq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23229</TotalTime>
  <Words>1269</Words>
  <Application>Microsoft Office PowerPoint</Application>
  <PresentationFormat>On-screen Show (4:3)</PresentationFormat>
  <Paragraphs>306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Fireball</vt:lpstr>
      <vt:lpstr>ECE391 Computer System Engineering Lecture 11</vt:lpstr>
      <vt:lpstr>Lecture Topics</vt:lpstr>
      <vt:lpstr>Aministrivia</vt:lpstr>
      <vt:lpstr>Interrupt Invocation</vt:lpstr>
      <vt:lpstr>Stack on Entry  to  do_IRQ</vt:lpstr>
      <vt:lpstr>Linux do_IRQ arch/i386/kernel/irq.c</vt:lpstr>
      <vt:lpstr>Interrupt Invocation (cont.)</vt:lpstr>
      <vt:lpstr>Comments on do_irq</vt:lpstr>
      <vt:lpstr>Comments on do_irq (cont.)</vt:lpstr>
      <vt:lpstr>Comments on do_irq (cont.)</vt:lpstr>
      <vt:lpstr>Linux handle_level_irq kernel/irq/chip.c</vt:lpstr>
      <vt:lpstr>Comments on handle_level_irq</vt:lpstr>
      <vt:lpstr>Comments on handle_level_irq (cont.)</vt:lpstr>
      <vt:lpstr>Comments on handle_level_irq (cont.)</vt:lpstr>
      <vt:lpstr>Linux handle_IRQ_event kernel/irq/handle.c</vt:lpstr>
      <vt:lpstr>Comments on handle_IRQ_event</vt:lpstr>
      <vt:lpstr>Summary on Descriptor Flags</vt:lpstr>
      <vt:lpstr>Interrupt  Execution </vt:lpstr>
      <vt:lpstr>Interrupt  Execution (cont.) </vt:lpstr>
      <vt:lpstr>Soft Interrupts in Linux  linux/interrupt.h and kernel/softirq.c</vt:lpstr>
      <vt:lpstr>Soft Interrupts in Linux (cont.)  linux/interrupt.h and kernel/softirq.c</vt:lpstr>
      <vt:lpstr>Tasklet Scheduling</vt:lpstr>
      <vt:lpstr>Tasklet Execution</vt:lpstr>
      <vt:lpstr>Tasklet Execution Atomicity </vt:lpstr>
      <vt:lpstr>Tasklet Execution Atomicity (cont.)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563</cp:revision>
  <cp:lastPrinted>1999-08-25T13:17:36Z</cp:lastPrinted>
  <dcterms:created xsi:type="dcterms:W3CDTF">1999-08-25T01:21:32Z</dcterms:created>
  <dcterms:modified xsi:type="dcterms:W3CDTF">2014-02-25T19:19:13Z</dcterms:modified>
</cp:coreProperties>
</file>