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674" r:id="rId2"/>
    <p:sldId id="704" r:id="rId3"/>
    <p:sldId id="705" r:id="rId4"/>
    <p:sldId id="713" r:id="rId5"/>
    <p:sldId id="706" r:id="rId6"/>
    <p:sldId id="707" r:id="rId7"/>
    <p:sldId id="714" r:id="rId8"/>
    <p:sldId id="715" r:id="rId9"/>
    <p:sldId id="708" r:id="rId10"/>
    <p:sldId id="709" r:id="rId11"/>
    <p:sldId id="716" r:id="rId12"/>
    <p:sldId id="710" r:id="rId13"/>
    <p:sldId id="717" r:id="rId14"/>
    <p:sldId id="711" r:id="rId15"/>
    <p:sldId id="718" r:id="rId16"/>
    <p:sldId id="712" r:id="rId17"/>
    <p:sldId id="719" r:id="rId1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FF"/>
    <a:srgbClr val="050000"/>
    <a:srgbClr val="FF0000"/>
    <a:srgbClr val="FFFF00"/>
    <a:srgbClr val="FFFF99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065" autoAdjust="0"/>
  </p:normalViewPr>
  <p:slideViewPr>
    <p:cSldViewPr>
      <p:cViewPr varScale="1">
        <p:scale>
          <a:sx n="78" d="100"/>
          <a:sy n="78" d="100"/>
        </p:scale>
        <p:origin x="-1248" y="-84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System</a:t>
            </a:r>
            <a:r>
              <a:rPr lang="en-US" altLang="en-US" baseline="0" dirty="0" smtClean="0"/>
              <a:t> is represented by states </a:t>
            </a:r>
          </a:p>
          <a:p>
            <a:r>
              <a:rPr lang="en-US" altLang="en-US" baseline="0" dirty="0" smtClean="0"/>
              <a:t>No </a:t>
            </a:r>
            <a:r>
              <a:rPr lang="en-US" altLang="en-US" baseline="0" dirty="0" err="1" smtClean="0"/>
              <a:t>multipletypes</a:t>
            </a:r>
            <a:r>
              <a:rPr lang="en-US" altLang="en-US" baseline="0" dirty="0" smtClean="0"/>
              <a:t> of locks at the same time</a:t>
            </a:r>
          </a:p>
          <a:p>
            <a:r>
              <a:rPr lang="en-US" altLang="en-US" baseline="0" dirty="0" err="1" smtClean="0"/>
              <a:t>Resonable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abstration</a:t>
            </a:r>
            <a:r>
              <a:rPr lang="en-US" altLang="en-US" baseline="0" dirty="0" smtClean="0"/>
              <a:t> to feel about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do we decide which one can be the best one</a:t>
            </a:r>
          </a:p>
          <a:p>
            <a:r>
              <a:rPr lang="en-US" altLang="en-US" dirty="0" smtClean="0"/>
              <a:t>Nay </a:t>
            </a:r>
            <a:r>
              <a:rPr lang="en-US" altLang="en-US" dirty="0" smtClean="0"/>
              <a:t>state allows infinite number of tokens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I get write lock I know nobody</a:t>
            </a:r>
            <a:r>
              <a:rPr lang="en-US" altLang="en-US" baseline="0" dirty="0" smtClean="0"/>
              <a:t> keeps the read lock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Only one can be in the upper state</a:t>
            </a:r>
          </a:p>
          <a:p>
            <a:r>
              <a:rPr lang="en-US" altLang="en-US" dirty="0" smtClean="0"/>
              <a:t>If dot in upper state no dots</a:t>
            </a:r>
            <a:r>
              <a:rPr lang="en-US" altLang="en-US" baseline="0" dirty="0" smtClean="0"/>
              <a:t> in </a:t>
            </a:r>
            <a:r>
              <a:rPr lang="en-US" altLang="en-US" baseline="0" dirty="0" smtClean="0"/>
              <a:t>bottom </a:t>
            </a:r>
            <a:r>
              <a:rPr lang="en-US" altLang="en-US" baseline="0" dirty="0" smtClean="0"/>
              <a:t>row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12 (Optional)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smtClean="0"/>
              <a:t>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7630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</a:rPr>
              <a:t>/* add the loop as the last step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</a:rPr>
              <a:t>	while (1) {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itchFamily="49" charset="0"/>
              </a:rPr>
              <a:t>read_lock</a:t>
            </a:r>
            <a:r>
              <a:rPr lang="en-US" altLang="en-US" sz="2000" b="1" dirty="0">
                <a:latin typeface="Courier New" pitchFamily="49" charset="0"/>
              </a:rPr>
              <a:t> 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if (</a:t>
            </a:r>
            <a:r>
              <a:rPr lang="en-US" altLang="en-US" sz="2000" b="1" dirty="0" err="1">
                <a:latin typeface="Courier New" pitchFamily="49" charset="0"/>
              </a:rPr>
              <a:t>my_type</a:t>
            </a:r>
            <a:r>
              <a:rPr lang="en-US" altLang="en-US" sz="2000" b="1" dirty="0">
                <a:latin typeface="Courier New" pitchFamily="49" charset="0"/>
              </a:rPr>
              <a:t> == lock-&gt;</a:t>
            </a:r>
            <a:r>
              <a:rPr lang="en-US" altLang="en-US" sz="2000" b="1" dirty="0" err="1">
                <a:latin typeface="Courier New" pitchFamily="49" charset="0"/>
              </a:rPr>
              <a:t>lock_type</a:t>
            </a:r>
            <a:r>
              <a:rPr lang="en-US" altLang="en-US" sz="20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    return;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}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itchFamily="49" charset="0"/>
              </a:rPr>
              <a:t>read_unlock</a:t>
            </a:r>
            <a:r>
              <a:rPr lang="en-US" altLang="en-US" sz="2000" b="1" dirty="0">
                <a:latin typeface="Courier New" pitchFamily="49" charset="0"/>
              </a:rPr>
              <a:t> 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/* </a:t>
            </a:r>
            <a:r>
              <a:rPr lang="en-US" altLang="en-US" sz="2000" b="1" dirty="0">
                <a:latin typeface="Courier New" pitchFamily="49" charset="0"/>
              </a:rPr>
              <a:t>wait at next call until system </a:t>
            </a:r>
            <a:r>
              <a:rPr lang="en-US" altLang="en-US" sz="2000" b="1" dirty="0" smtClean="0">
                <a:latin typeface="Courier New" pitchFamily="49" charset="0"/>
              </a:rPr>
              <a:t>state is "unlocked" </a:t>
            </a:r>
            <a:r>
              <a:rPr lang="en-US" altLang="en-US" sz="2000" b="1" dirty="0">
                <a:latin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write_lock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lock-&gt;</a:t>
            </a:r>
            <a:r>
              <a:rPr lang="en-US" altLang="en-US" sz="2000" b="1" dirty="0" err="1">
                <a:latin typeface="Courier New" pitchFamily="49" charset="0"/>
              </a:rPr>
              <a:t>lock_type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latin typeface="Courier New" pitchFamily="49" charset="0"/>
              </a:rPr>
              <a:t>my_type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write_unlock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/* ... and try again (wrap in while loop)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rgbClr val="00B050"/>
                </a:solidFill>
                <a:latin typeface="Courier New" pitchFamily="49" charset="0"/>
              </a:rPr>
              <a:t>}</a:t>
            </a:r>
            <a:endParaRPr lang="en-US" altLang="en-US" sz="20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Initial Implementation of </a:t>
            </a:r>
            <a:br>
              <a:rPr lang="en-US" altLang="en-US" dirty="0" smtClean="0"/>
            </a:br>
            <a:r>
              <a:rPr lang="en-US" altLang="en-US" b="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typelock_lock</a:t>
            </a:r>
            <a:endParaRPr lang="en-US" altLang="en-US" b="0" i="0" dirty="0"/>
          </a:p>
        </p:txBody>
      </p:sp>
    </p:spTree>
    <p:extLst>
      <p:ext uri="{BB962C8B-B14F-4D97-AF65-F5344CB8AC3E}">
        <p14:creationId xmlns:p14="http://schemas.microsoft.com/office/powerpoint/2010/main" val="19145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7630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dirty="0" smtClean="0"/>
              <a:t>What </a:t>
            </a:r>
            <a:r>
              <a:rPr lang="en-US" altLang="en-US" dirty="0"/>
              <a:t>might go wrong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could have </a:t>
            </a:r>
            <a:r>
              <a:rPr lang="en-US" altLang="en-US" dirty="0" err="1"/>
              <a:t>livelock</a:t>
            </a:r>
            <a:endParaRPr lang="en-US" alt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two (or more) callers take turns switching lock to their type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no caller ever actually gets the type lock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Initial Implementation of </a:t>
            </a:r>
            <a:br>
              <a:rPr lang="en-US" altLang="en-US" dirty="0" smtClean="0"/>
            </a:br>
            <a:r>
              <a:rPr lang="en-US" altLang="en-US" b="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typelock_lock</a:t>
            </a:r>
            <a:endParaRPr lang="en-US" altLang="en-US" b="0" i="0" dirty="0"/>
          </a:p>
        </p:txBody>
      </p:sp>
    </p:spTree>
    <p:extLst>
      <p:ext uri="{BB962C8B-B14F-4D97-AF65-F5344CB8AC3E}">
        <p14:creationId xmlns:p14="http://schemas.microsoft.com/office/powerpoint/2010/main" val="25331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>
              <a:tabLst>
                <a:tab pos="3205163" algn="l"/>
                <a:tab pos="4803775" algn="l"/>
              </a:tabLst>
            </a:pPr>
            <a:r>
              <a:rPr lang="en-US" altLang="en-US" dirty="0"/>
              <a:t>N</a:t>
            </a:r>
            <a:r>
              <a:rPr lang="en-US" altLang="en-US" dirty="0" smtClean="0"/>
              <a:t>eed </a:t>
            </a:r>
            <a:r>
              <a:rPr lang="en-US" altLang="en-US" dirty="0"/>
              <a:t>another lock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we </a:t>
            </a:r>
            <a:r>
              <a:rPr lang="en-US" altLang="en-US" u="sng" dirty="0"/>
              <a:t>can’t</a:t>
            </a:r>
            <a:r>
              <a:rPr lang="en-US" altLang="en-US" dirty="0"/>
              <a:t> keep </a:t>
            </a:r>
            <a:r>
              <a:rPr lang="en-US" altLang="en-US" u="sng" dirty="0"/>
              <a:t>readers</a:t>
            </a:r>
            <a:r>
              <a:rPr lang="en-US" altLang="en-US" dirty="0"/>
              <a:t> out (they’re allowed to look at lock type)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but that doesn’t matter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want to prevent another </a:t>
            </a:r>
            <a:r>
              <a:rPr lang="en-US" altLang="en-US" dirty="0" smtClean="0"/>
              <a:t>program </a:t>
            </a:r>
            <a:r>
              <a:rPr lang="en-US" altLang="en-US" dirty="0"/>
              <a:t>from changing type</a:t>
            </a:r>
          </a:p>
          <a:p>
            <a:pPr lvl="2">
              <a:tabLst>
                <a:tab pos="3205163" algn="l"/>
                <a:tab pos="4803775" algn="l"/>
              </a:tabLst>
            </a:pPr>
            <a:r>
              <a:rPr lang="en-US" altLang="en-US" dirty="0"/>
              <a:t>between our own type change</a:t>
            </a:r>
          </a:p>
          <a:p>
            <a:pPr lvl="2">
              <a:tabLst>
                <a:tab pos="3205163" algn="l"/>
                <a:tab pos="4803775" algn="l"/>
              </a:tabLst>
            </a:pPr>
            <a:r>
              <a:rPr lang="en-US" altLang="en-US" dirty="0"/>
              <a:t>and read lock acquisition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use a spin lock for the critical section!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call it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spin</a:t>
            </a:r>
            <a:r>
              <a:rPr lang="en-US" altLang="en-US" dirty="0"/>
              <a:t> (a new field in the </a:t>
            </a:r>
            <a:r>
              <a:rPr lang="en-US" altLang="en-US" dirty="0" err="1"/>
              <a:t>typelock_t</a:t>
            </a:r>
            <a:r>
              <a:rPr lang="en-US" altLang="en-US" dirty="0"/>
              <a:t> structure</a:t>
            </a:r>
            <a:r>
              <a:rPr lang="en-US" altLang="en-US" dirty="0" smtClean="0"/>
              <a:t>)</a:t>
            </a:r>
          </a:p>
          <a:p>
            <a:pPr lvl="1">
              <a:tabLst>
                <a:tab pos="3205163" algn="l"/>
                <a:tab pos="4803775" algn="l"/>
              </a:tabLst>
            </a:pPr>
            <a:endParaRPr lang="en-US" altLang="en-US" dirty="0"/>
          </a:p>
          <a:p>
            <a:pPr>
              <a:tabLst>
                <a:tab pos="3205163" algn="l"/>
                <a:tab pos="4803775" algn="l"/>
              </a:tabLst>
            </a:pPr>
            <a:r>
              <a:rPr lang="en-US" altLang="en-US" dirty="0" smtClean="0"/>
              <a:t>We </a:t>
            </a:r>
            <a:r>
              <a:rPr lang="en-US" altLang="en-US" dirty="0"/>
              <a:t>have two locks.  What do we do next?  </a:t>
            </a:r>
            <a:endParaRPr lang="en-US" altLang="en-US" dirty="0" smtClean="0"/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 smtClean="0"/>
              <a:t>Order the locks</a:t>
            </a:r>
            <a:endParaRPr lang="en-US" alt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Solving the Problem (1)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0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7809" y="1447800"/>
            <a:ext cx="8229600" cy="2057400"/>
          </a:xfrm>
        </p:spPr>
        <p:txBody>
          <a:bodyPr/>
          <a:lstStyle/>
          <a:p>
            <a:pPr>
              <a:tabLst>
                <a:tab pos="3205163" algn="l"/>
                <a:tab pos="4803775" algn="l"/>
              </a:tabLst>
            </a:pPr>
            <a:r>
              <a:rPr lang="en-US" altLang="en-US" dirty="0" smtClean="0"/>
              <a:t>what </a:t>
            </a:r>
            <a:r>
              <a:rPr lang="en-US" altLang="en-US" dirty="0"/>
              <a:t>order should we use?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 smtClean="0"/>
              <a:t>read </a:t>
            </a:r>
            <a:r>
              <a:rPr lang="en-US" altLang="en-US" dirty="0"/>
              <a:t>lock </a:t>
            </a:r>
            <a:r>
              <a:rPr lang="en-US" altLang="en-US" u="sng" dirty="0"/>
              <a:t>must</a:t>
            </a:r>
            <a:r>
              <a:rPr lang="en-US" altLang="en-US" dirty="0"/>
              <a:t> be acquired while holding spin </a:t>
            </a:r>
            <a:r>
              <a:rPr lang="en-US" altLang="en-US" dirty="0" smtClean="0"/>
              <a:t>lock</a:t>
            </a:r>
          </a:p>
          <a:p>
            <a:pPr lvl="1">
              <a:tabLst>
                <a:tab pos="3205163" algn="l"/>
                <a:tab pos="4803775" algn="l"/>
              </a:tabLst>
            </a:pPr>
            <a:r>
              <a:rPr lang="en-US" altLang="en-US" dirty="0"/>
              <a:t>t</a:t>
            </a:r>
            <a:r>
              <a:rPr lang="en-US" altLang="en-US" dirty="0" smtClean="0"/>
              <a:t>hus, </a:t>
            </a:r>
            <a:r>
              <a:rPr lang="en-US" altLang="en-US" dirty="0"/>
              <a:t>spin lock </a:t>
            </a:r>
            <a:r>
              <a:rPr lang="en-US" altLang="en-US" u="sng" dirty="0"/>
              <a:t>cannot</a:t>
            </a:r>
            <a:r>
              <a:rPr lang="en-US" altLang="en-US" dirty="0"/>
              <a:t> be acquired under protection of write 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 smtClean="0"/>
              <a:t>		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 smtClean="0"/>
              <a:t>		…</a:t>
            </a:r>
            <a:endParaRPr lang="en-US" altLang="en-US" sz="1800" dirty="0"/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		spin 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read lock	write unlock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check type		read 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read unlock		check type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write lock		read unlock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set type		write lock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write unlock		set type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dirty="0"/>
              <a:t>read lock		spin lock (stall)</a:t>
            </a:r>
          </a:p>
          <a:p>
            <a:pPr>
              <a:spcAft>
                <a:spcPts val="0"/>
              </a:spcAft>
              <a:buFontTx/>
              <a:buNone/>
              <a:tabLst>
                <a:tab pos="3205163" algn="l"/>
                <a:tab pos="4803775" algn="l"/>
              </a:tabLst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dirty="0"/>
              <a:t>read lock (stall)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Solving the Problem (2)</a:t>
            </a:r>
            <a:endParaRPr lang="en-US" altLang="en-US" dirty="0"/>
          </a:p>
        </p:txBody>
      </p:sp>
      <p:grpSp>
        <p:nvGrpSpPr>
          <p:cNvPr id="359431" name="Group 7"/>
          <p:cNvGrpSpPr>
            <a:grpSpLocks/>
          </p:cNvGrpSpPr>
          <p:nvPr/>
        </p:nvGrpSpPr>
        <p:grpSpPr bwMode="auto">
          <a:xfrm>
            <a:off x="667809" y="5485923"/>
            <a:ext cx="3179234" cy="609600"/>
            <a:chOff x="515" y="4318"/>
            <a:chExt cx="1502" cy="512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515" y="4318"/>
              <a:ext cx="6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50000"/>
                </a:solidFill>
              </a:endParaRPr>
            </a:p>
          </p:txBody>
        </p:sp>
        <p:sp>
          <p:nvSpPr>
            <p:cNvPr id="359429" name="Line 5"/>
            <p:cNvSpPr>
              <a:spLocks noChangeShapeType="1"/>
            </p:cNvSpPr>
            <p:nvPr/>
          </p:nvSpPr>
          <p:spPr bwMode="auto">
            <a:xfrm>
              <a:off x="515" y="4830"/>
              <a:ext cx="6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50000"/>
                </a:solidFill>
              </a:endParaRPr>
            </a:p>
          </p:txBody>
        </p:sp>
        <p:sp>
          <p:nvSpPr>
            <p:cNvPr id="359430" name="Text Box 6"/>
            <p:cNvSpPr txBox="1">
              <a:spLocks noChangeArrowheads="1"/>
            </p:cNvSpPr>
            <p:nvPr/>
          </p:nvSpPr>
          <p:spPr bwMode="auto">
            <a:xfrm>
              <a:off x="1192" y="4339"/>
              <a:ext cx="825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olidFill>
                    <a:srgbClr val="050000"/>
                  </a:solidFill>
                </a:rPr>
                <a:t>nice for crit. sect.,</a:t>
              </a:r>
            </a:p>
            <a:p>
              <a:r>
                <a:rPr lang="en-US" altLang="en-US" sz="1600" dirty="0">
                  <a:solidFill>
                    <a:srgbClr val="050000"/>
                  </a:solidFill>
                </a:rPr>
                <a:t>but </a:t>
              </a:r>
              <a:r>
                <a:rPr lang="en-US" altLang="en-US" sz="1600" u="sng" dirty="0">
                  <a:solidFill>
                    <a:srgbClr val="050000"/>
                  </a:solidFill>
                </a:rPr>
                <a:t>cannot</a:t>
              </a:r>
              <a:r>
                <a:rPr lang="en-US" altLang="en-US" sz="1600" dirty="0">
                  <a:solidFill>
                    <a:srgbClr val="050000"/>
                  </a:solidFill>
                </a:rPr>
                <a:t> work!</a:t>
              </a:r>
            </a:p>
          </p:txBody>
        </p:sp>
      </p:grpSp>
      <p:sp>
        <p:nvSpPr>
          <p:cNvPr id="359432" name="Line 8"/>
          <p:cNvSpPr>
            <a:spLocks noChangeShapeType="1"/>
          </p:cNvSpPr>
          <p:nvPr/>
        </p:nvSpPr>
        <p:spPr bwMode="auto">
          <a:xfrm>
            <a:off x="4008967" y="6096000"/>
            <a:ext cx="36872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50000"/>
              </a:solidFill>
            </a:endParaRPr>
          </a:p>
        </p:txBody>
      </p:sp>
      <p:sp>
        <p:nvSpPr>
          <p:cNvPr id="359433" name="Line 9"/>
          <p:cNvSpPr>
            <a:spLocks noChangeShapeType="1"/>
          </p:cNvSpPr>
          <p:nvPr/>
        </p:nvSpPr>
        <p:spPr bwMode="auto">
          <a:xfrm>
            <a:off x="3962399" y="4191000"/>
            <a:ext cx="36872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50000"/>
              </a:solidFill>
            </a:endParaRPr>
          </a:p>
        </p:txBody>
      </p:sp>
      <p:sp>
        <p:nvSpPr>
          <p:cNvPr id="359434" name="Freeform 10"/>
          <p:cNvSpPr>
            <a:spLocks/>
          </p:cNvSpPr>
          <p:nvPr/>
        </p:nvSpPr>
        <p:spPr bwMode="auto">
          <a:xfrm>
            <a:off x="5029200" y="3657601"/>
            <a:ext cx="685799" cy="2209799"/>
          </a:xfrm>
          <a:custGeom>
            <a:avLst/>
            <a:gdLst>
              <a:gd name="T0" fmla="*/ 0 w 532"/>
              <a:gd name="T1" fmla="*/ 0 h 1148"/>
              <a:gd name="T2" fmla="*/ 193 w 532"/>
              <a:gd name="T3" fmla="*/ 96 h 1148"/>
              <a:gd name="T4" fmla="*/ 242 w 532"/>
              <a:gd name="T5" fmla="*/ 363 h 1148"/>
              <a:gd name="T6" fmla="*/ 169 w 532"/>
              <a:gd name="T7" fmla="*/ 919 h 1148"/>
              <a:gd name="T8" fmla="*/ 435 w 532"/>
              <a:gd name="T9" fmla="*/ 1112 h 1148"/>
              <a:gd name="T10" fmla="*/ 532 w 532"/>
              <a:gd name="T11" fmla="*/ 1137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1148">
                <a:moveTo>
                  <a:pt x="0" y="0"/>
                </a:moveTo>
                <a:cubicBezTo>
                  <a:pt x="76" y="17"/>
                  <a:pt x="153" y="35"/>
                  <a:pt x="193" y="96"/>
                </a:cubicBezTo>
                <a:cubicBezTo>
                  <a:pt x="233" y="157"/>
                  <a:pt x="246" y="226"/>
                  <a:pt x="242" y="363"/>
                </a:cubicBezTo>
                <a:cubicBezTo>
                  <a:pt x="238" y="500"/>
                  <a:pt x="137" y="794"/>
                  <a:pt x="169" y="919"/>
                </a:cubicBezTo>
                <a:cubicBezTo>
                  <a:pt x="201" y="1044"/>
                  <a:pt x="375" y="1076"/>
                  <a:pt x="435" y="1112"/>
                </a:cubicBezTo>
                <a:cubicBezTo>
                  <a:pt x="495" y="1148"/>
                  <a:pt x="513" y="1142"/>
                  <a:pt x="532" y="113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50000"/>
              </a:solidFill>
            </a:endParaRPr>
          </a:p>
        </p:txBody>
      </p:sp>
      <p:sp>
        <p:nvSpPr>
          <p:cNvPr id="359435" name="Line 11"/>
          <p:cNvSpPr>
            <a:spLocks noChangeShapeType="1"/>
          </p:cNvSpPr>
          <p:nvPr/>
        </p:nvSpPr>
        <p:spPr bwMode="auto">
          <a:xfrm flipH="1">
            <a:off x="5372098" y="5301975"/>
            <a:ext cx="164933" cy="7940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5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/>
      <p:bldP spid="359433" grpId="0" animBg="1"/>
      <p:bldP spid="359434" grpId="0" animBg="1"/>
      <p:bldP spid="3594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itchFamily="49" charset="0"/>
              </a:rPr>
              <a:t>read_lock</a:t>
            </a:r>
            <a:r>
              <a:rPr lang="en-US" altLang="en-US" sz="1800" b="1" dirty="0">
                <a:latin typeface="Courier New" pitchFamily="49" charset="0"/>
              </a:rPr>
              <a:t> (&amp;lock-&gt;</a:t>
            </a:r>
            <a:r>
              <a:rPr lang="en-US" altLang="en-US" sz="1800" b="1" dirty="0" err="1">
                <a:latin typeface="Courier New" pitchFamily="49" charset="0"/>
              </a:rPr>
              <a:t>the_lock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if (</a:t>
            </a:r>
            <a:r>
              <a:rPr lang="en-US" altLang="en-US" sz="1800" b="1" dirty="0" err="1">
                <a:latin typeface="Courier New" pitchFamily="49" charset="0"/>
              </a:rPr>
              <a:t>my_type</a:t>
            </a:r>
            <a:r>
              <a:rPr lang="en-US" altLang="en-US" sz="1800" b="1" dirty="0">
                <a:latin typeface="Courier New" pitchFamily="49" charset="0"/>
              </a:rPr>
              <a:t> == lock-&gt;</a:t>
            </a:r>
            <a:r>
              <a:rPr lang="en-US" altLang="en-US" sz="1800" b="1" dirty="0" err="1">
                <a:latin typeface="Courier New" pitchFamily="49" charset="0"/>
              </a:rPr>
              <a:t>lock_type</a:t>
            </a:r>
            <a:r>
              <a:rPr lang="en-US" altLang="en-US" sz="1800" b="1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  return;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itchFamily="49" charset="0"/>
              </a:rPr>
              <a:t>read_unlock</a:t>
            </a:r>
            <a:r>
              <a:rPr lang="en-US" altLang="en-US" sz="1800" b="1" dirty="0">
                <a:latin typeface="Courier New" pitchFamily="49" charset="0"/>
              </a:rPr>
              <a:t> (&amp;lock-&gt;</a:t>
            </a:r>
            <a:r>
              <a:rPr lang="en-US" altLang="en-US" sz="1800" b="1" dirty="0" err="1">
                <a:latin typeface="Courier New" pitchFamily="49" charset="0"/>
              </a:rPr>
              <a:t>the_lock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spin_lock</a:t>
            </a: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 (&amp;lock-&gt;spin);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write_lock</a:t>
            </a:r>
            <a:r>
              <a:rPr lang="en-US" altLang="en-US" sz="1800" b="1" dirty="0">
                <a:latin typeface="Courier New" pitchFamily="49" charset="0"/>
              </a:rPr>
              <a:t> (&amp;lock-&gt;</a:t>
            </a:r>
            <a:r>
              <a:rPr lang="en-US" altLang="en-US" sz="1800" b="1" dirty="0" err="1">
                <a:latin typeface="Courier New" pitchFamily="49" charset="0"/>
              </a:rPr>
              <a:t>the_lock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lock-&gt;</a:t>
            </a:r>
            <a:r>
              <a:rPr lang="en-US" altLang="en-US" sz="1800" b="1" dirty="0" err="1">
                <a:latin typeface="Courier New" pitchFamily="49" charset="0"/>
              </a:rPr>
              <a:t>lock_type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</a:rPr>
              <a:t>my_type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write_unlock</a:t>
            </a:r>
            <a:r>
              <a:rPr lang="en-US" altLang="en-US" sz="1800" b="1" dirty="0">
                <a:latin typeface="Courier New" pitchFamily="49" charset="0"/>
              </a:rPr>
              <a:t> (&amp;lock-&gt;</a:t>
            </a:r>
            <a:r>
              <a:rPr lang="en-US" altLang="en-US" sz="1800" b="1" dirty="0" err="1">
                <a:latin typeface="Courier New" pitchFamily="49" charset="0"/>
              </a:rPr>
              <a:t>the_lock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itchFamily="49" charset="0"/>
              </a:rPr>
              <a:t>read_lock</a:t>
            </a:r>
            <a:r>
              <a:rPr lang="en-US" altLang="en-US" sz="1800" b="1" dirty="0">
                <a:solidFill>
                  <a:schemeClr val="bg1"/>
                </a:solidFill>
                <a:latin typeface="Courier New" pitchFamily="49" charset="0"/>
              </a:rPr>
              <a:t> (&amp;lock-&gt;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altLang="en-US" sz="18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spin_unlock</a:t>
            </a: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 (&amp;lock-&gt;spin);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return</a:t>
            </a:r>
            <a:r>
              <a:rPr lang="en-US" altLang="en-US" sz="1800" b="1" dirty="0" smtClean="0"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Implementation 2</a:t>
            </a:r>
            <a:endParaRPr lang="en-US" altLang="en-US" dirty="0"/>
          </a:p>
        </p:txBody>
      </p:sp>
      <p:grpSp>
        <p:nvGrpSpPr>
          <p:cNvPr id="361479" name="Group 7"/>
          <p:cNvGrpSpPr>
            <a:grpSpLocks/>
          </p:cNvGrpSpPr>
          <p:nvPr/>
        </p:nvGrpSpPr>
        <p:grpSpPr bwMode="auto">
          <a:xfrm>
            <a:off x="4161366" y="3733800"/>
            <a:ext cx="3124199" cy="2286000"/>
            <a:chOff x="1966" y="1791"/>
            <a:chExt cx="1476" cy="1920"/>
          </a:xfrm>
        </p:grpSpPr>
        <p:sp>
          <p:nvSpPr>
            <p:cNvPr id="361476" name="Line 4"/>
            <p:cNvSpPr>
              <a:spLocks noChangeShapeType="1"/>
            </p:cNvSpPr>
            <p:nvPr/>
          </p:nvSpPr>
          <p:spPr bwMode="auto">
            <a:xfrm>
              <a:off x="1966" y="1791"/>
              <a:ext cx="14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50000"/>
                </a:solidFill>
              </a:endParaRPr>
            </a:p>
          </p:txBody>
        </p:sp>
        <p:sp>
          <p:nvSpPr>
            <p:cNvPr id="361477" name="Line 5"/>
            <p:cNvSpPr>
              <a:spLocks noChangeShapeType="1"/>
            </p:cNvSpPr>
            <p:nvPr/>
          </p:nvSpPr>
          <p:spPr bwMode="auto">
            <a:xfrm>
              <a:off x="1966" y="3711"/>
              <a:ext cx="14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50000"/>
                </a:solidFill>
              </a:endParaRPr>
            </a:p>
          </p:txBody>
        </p:sp>
        <p:sp>
          <p:nvSpPr>
            <p:cNvPr id="361478" name="Text Box 6"/>
            <p:cNvSpPr txBox="1">
              <a:spLocks noChangeArrowheads="1"/>
            </p:cNvSpPr>
            <p:nvPr/>
          </p:nvSpPr>
          <p:spPr bwMode="auto">
            <a:xfrm>
              <a:off x="2704" y="2166"/>
              <a:ext cx="71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050000"/>
                  </a:solidFill>
                </a:rPr>
                <a:t>global atomic</a:t>
              </a:r>
            </a:p>
            <a:p>
              <a:r>
                <a:rPr lang="en-US" altLang="en-US" sz="1800" dirty="0">
                  <a:solidFill>
                    <a:srgbClr val="050000"/>
                  </a:solidFill>
                </a:rPr>
                <a:t>unlocked </a:t>
              </a:r>
              <a:r>
                <a:rPr lang="en-US" altLang="en-US" sz="1800" dirty="0">
                  <a:solidFill>
                    <a:srgbClr val="050000"/>
                  </a:solidFill>
                  <a:sym typeface="Symbol" pitchFamily="18" charset="2"/>
                </a:rPr>
                <a:t></a:t>
              </a:r>
            </a:p>
            <a:p>
              <a:r>
                <a:rPr lang="en-US" altLang="en-US" sz="1800" dirty="0">
                  <a:solidFill>
                    <a:srgbClr val="050000"/>
                  </a:solidFill>
                  <a:sym typeface="Symbol" pitchFamily="18" charset="2"/>
                </a:rPr>
                <a:t>type T lock</a:t>
              </a:r>
            </a:p>
            <a:p>
              <a:r>
                <a:rPr lang="en-US" altLang="en-US" sz="1800" dirty="0">
                  <a:solidFill>
                    <a:srgbClr val="050000"/>
                  </a:solidFill>
                  <a:sym typeface="Symbol" pitchFamily="18" charset="2"/>
                </a:rPr>
                <a:t>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2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</a:t>
            </a:r>
            <a:r>
              <a:rPr lang="en-US" altLang="en-US" sz="2000" dirty="0" smtClean="0"/>
              <a:t>Why </a:t>
            </a:r>
            <a:r>
              <a:rPr lang="en-US" altLang="en-US" sz="2000" dirty="0"/>
              <a:t>not just wrap entire function as a single critical section?</a:t>
            </a:r>
          </a:p>
          <a:p>
            <a:pPr lvl="1"/>
            <a:r>
              <a:rPr lang="en-US" altLang="en-US" dirty="0"/>
              <a:t>doing so blocks readers of current type</a:t>
            </a:r>
          </a:p>
          <a:p>
            <a:pPr lvl="1"/>
            <a:r>
              <a:rPr lang="en-US" altLang="en-US" dirty="0"/>
              <a:t>whenever another caller is waiting to change the type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This version is nicer, but still not nice.  Consider:</a:t>
            </a:r>
          </a:p>
          <a:p>
            <a:pPr lvl="1"/>
            <a:r>
              <a:rPr lang="en-US" altLang="en-US" dirty="0"/>
              <a:t>start with some type 1’s in type 1 lock state</a:t>
            </a:r>
          </a:p>
          <a:p>
            <a:pPr lvl="1"/>
            <a:r>
              <a:rPr lang="en-US" altLang="en-US" dirty="0"/>
              <a:t>three type 2’s arrive</a:t>
            </a:r>
          </a:p>
          <a:p>
            <a:pPr lvl="1"/>
            <a:r>
              <a:rPr lang="en-US" altLang="en-US" dirty="0"/>
              <a:t>one gets spin lock</a:t>
            </a:r>
          </a:p>
          <a:p>
            <a:pPr lvl="1"/>
            <a:r>
              <a:rPr lang="en-US" altLang="en-US" dirty="0"/>
              <a:t>eventually the type 1’s leave</a:t>
            </a:r>
          </a:p>
          <a:p>
            <a:pPr lvl="1"/>
            <a:r>
              <a:rPr lang="en-US" altLang="en-US" dirty="0"/>
              <a:t>lock changed to type 2</a:t>
            </a:r>
          </a:p>
          <a:p>
            <a:pPr lvl="1"/>
            <a:r>
              <a:rPr lang="en-US" altLang="en-US" dirty="0"/>
              <a:t>one type 2 gets into type 2 lock state</a:t>
            </a:r>
          </a:p>
          <a:p>
            <a:pPr lvl="1"/>
            <a:r>
              <a:rPr lang="en-US" altLang="en-US" dirty="0"/>
              <a:t>others wait around for write/spin lock!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Implementation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8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important insight</a:t>
            </a:r>
          </a:p>
          <a:p>
            <a:pPr lvl="1"/>
            <a:r>
              <a:rPr lang="en-US" altLang="en-US" dirty="0"/>
              <a:t>only one program can change the type</a:t>
            </a:r>
          </a:p>
          <a:p>
            <a:pPr lvl="1"/>
            <a:r>
              <a:rPr lang="en-US" altLang="en-US" dirty="0"/>
              <a:t>others should check the new type when it changes</a:t>
            </a:r>
          </a:p>
          <a:p>
            <a:pPr lvl="1"/>
            <a:r>
              <a:rPr lang="en-US" altLang="en-US" dirty="0"/>
              <a:t>(instead of blindly continuing their previous course of action)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how can a caller know when something changes without repeatedly trying lock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solidFill>
                  <a:schemeClr val="bg1"/>
                </a:solidFill>
              </a:rPr>
              <a:t>spin_trylock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if it fails, someone else got it first</a:t>
            </a:r>
          </a:p>
          <a:p>
            <a:pPr lvl="1"/>
            <a:r>
              <a:rPr lang="en-US" altLang="en-US" dirty="0"/>
              <a:t>wait for them to finish, then check type again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Can We </a:t>
            </a:r>
            <a:r>
              <a:rPr lang="en-US" altLang="en-US" dirty="0"/>
              <a:t>D</a:t>
            </a:r>
            <a:r>
              <a:rPr lang="en-US" altLang="en-US" dirty="0" smtClean="0"/>
              <a:t>o </a:t>
            </a:r>
            <a:r>
              <a:rPr lang="en-US" altLang="en-US" dirty="0"/>
              <a:t>B</a:t>
            </a:r>
            <a:r>
              <a:rPr lang="en-US" altLang="en-US" dirty="0" smtClean="0"/>
              <a:t>etter?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1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while (1) {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050000"/>
                </a:solidFill>
                <a:latin typeface="Courier New" pitchFamily="49" charset="0"/>
              </a:rPr>
              <a:t>read_lock</a:t>
            </a:r>
            <a:r>
              <a:rPr lang="en-US" altLang="en-US" sz="2000" b="1" dirty="0">
                <a:latin typeface="Courier New" pitchFamily="49" charset="0"/>
              </a:rPr>
              <a:t> 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if (</a:t>
            </a:r>
            <a:r>
              <a:rPr lang="en-US" altLang="en-US" sz="2000" b="1" dirty="0" err="1">
                <a:latin typeface="Courier New" pitchFamily="49" charset="0"/>
              </a:rPr>
              <a:t>my_type</a:t>
            </a:r>
            <a:r>
              <a:rPr lang="en-US" altLang="en-US" sz="2000" b="1" dirty="0">
                <a:latin typeface="Courier New" pitchFamily="49" charset="0"/>
              </a:rPr>
              <a:t> == lock-&gt;</a:t>
            </a:r>
            <a:r>
              <a:rPr lang="en-US" altLang="en-US" sz="2000" b="1" dirty="0" err="1">
                <a:latin typeface="Courier New" pitchFamily="49" charset="0"/>
              </a:rPr>
              <a:t>lock_type</a:t>
            </a:r>
            <a:r>
              <a:rPr lang="en-US" altLang="en-US" sz="2000" b="1" dirty="0">
                <a:latin typeface="Courier New" pitchFamily="49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</a:rPr>
              <a:t>{ return; }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050000"/>
                </a:solidFill>
                <a:latin typeface="Courier New" pitchFamily="49" charset="0"/>
              </a:rPr>
              <a:t>read_unlock</a:t>
            </a:r>
            <a:r>
              <a:rPr lang="en-US" altLang="en-US" sz="2000" b="1" dirty="0">
                <a:latin typeface="Courier New" pitchFamily="49" charset="0"/>
              </a:rPr>
              <a:t> 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sz="2000" b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 smtClean="0">
                <a:solidFill>
                  <a:srgbClr val="00B050"/>
                </a:solidFill>
                <a:latin typeface="Courier New" pitchFamily="49" charset="0"/>
              </a:rPr>
              <a:t>spin_lock</a:t>
            </a:r>
            <a:r>
              <a:rPr lang="en-US" altLang="en-US" sz="20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</a:rPr>
              <a:t>(&amp;lock-&gt;spin);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(!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spin_trylock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(&amp;lock-&gt;spin)) {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	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spin_unlock_wait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(&amp;lock-&gt;spin);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	        continue;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	    }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/* we got the spin lock! */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write_lock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lock-&gt;</a:t>
            </a:r>
            <a:r>
              <a:rPr lang="en-US" altLang="en-US" sz="2000" b="1" dirty="0" err="1">
                <a:latin typeface="Courier New" pitchFamily="49" charset="0"/>
              </a:rPr>
              <a:t>lock_type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latin typeface="Courier New" pitchFamily="49" charset="0"/>
              </a:rPr>
              <a:t>my_type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write_unlock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(&amp;lock-&gt;</a:t>
            </a:r>
            <a:r>
              <a:rPr lang="en-US" altLang="en-US" sz="2000" b="1" dirty="0" err="1">
                <a:latin typeface="Courier New" pitchFamily="49" charset="0"/>
              </a:rPr>
              <a:t>the_lock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</a:t>
            </a:r>
            <a:r>
              <a:rPr lang="en-US" alt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itchFamily="49" charset="0"/>
              </a:rPr>
              <a:t>read_lock</a:t>
            </a:r>
            <a:r>
              <a:rPr lang="en-US" altLang="en-US" sz="2000" b="1" dirty="0">
                <a:solidFill>
                  <a:schemeClr val="bg1"/>
                </a:solidFill>
                <a:latin typeface="Courier New" pitchFamily="49" charset="0"/>
              </a:rPr>
              <a:t> (&amp;lock-&gt;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altLang="en-US" sz="20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</a:rPr>
              <a:t>spin_unlock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(&amp;lock-&gt;spin);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  return</a:t>
            </a:r>
            <a:r>
              <a:rPr lang="en-US" altLang="en-US" sz="20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200"/>
              </a:spcAft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  }</a:t>
            </a:r>
            <a:endParaRPr lang="en-US" altLang="en-US" sz="2000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Final Implementation</a:t>
            </a:r>
            <a:endParaRPr lang="en-US" altLang="en-US" dirty="0"/>
          </a:p>
        </p:txBody>
      </p:sp>
      <p:grpSp>
        <p:nvGrpSpPr>
          <p:cNvPr id="363531" name="Group 11"/>
          <p:cNvGrpSpPr>
            <a:grpSpLocks/>
          </p:cNvGrpSpPr>
          <p:nvPr/>
        </p:nvGrpSpPr>
        <p:grpSpPr bwMode="auto">
          <a:xfrm>
            <a:off x="6705599" y="3368278"/>
            <a:ext cx="2046817" cy="1356122"/>
            <a:chOff x="2910" y="2997"/>
            <a:chExt cx="967" cy="1139"/>
          </a:xfrm>
        </p:grpSpPr>
        <p:sp>
          <p:nvSpPr>
            <p:cNvPr id="363528" name="Text Box 8"/>
            <p:cNvSpPr txBox="1">
              <a:spLocks noChangeArrowheads="1"/>
            </p:cNvSpPr>
            <p:nvPr/>
          </p:nvSpPr>
          <p:spPr bwMode="auto">
            <a:xfrm>
              <a:off x="3128" y="3360"/>
              <a:ext cx="749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050000"/>
                  </a:solidFill>
                </a:rPr>
                <a:t>we may miss</a:t>
              </a:r>
            </a:p>
            <a:p>
              <a:r>
                <a:rPr lang="en-US" altLang="en-US" sz="1800" dirty="0">
                  <a:solidFill>
                    <a:srgbClr val="050000"/>
                  </a:solidFill>
                </a:rPr>
                <a:t>a change </a:t>
              </a:r>
            </a:p>
            <a:p>
              <a:r>
                <a:rPr lang="en-US" altLang="en-US" sz="1800" dirty="0">
                  <a:solidFill>
                    <a:srgbClr val="050000"/>
                  </a:solidFill>
                </a:rPr>
                <a:t>here—too bad</a:t>
              </a:r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 flipH="1" flipV="1">
              <a:off x="3345" y="3021"/>
              <a:ext cx="146" cy="41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50000"/>
                </a:solidFill>
              </a:endParaRPr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 flipH="1">
              <a:off x="2910" y="2997"/>
              <a:ext cx="435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5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598815" y="2667000"/>
            <a:ext cx="4038600" cy="30837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altLang="en-US" dirty="0"/>
              <a:t>Developing </a:t>
            </a:r>
            <a:r>
              <a:rPr lang="en-US" altLang="en-US" dirty="0" smtClean="0"/>
              <a:t>synchronization  abstractions</a:t>
            </a:r>
          </a:p>
          <a:p>
            <a:pPr lvl="1"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typelock</a:t>
            </a:r>
            <a:r>
              <a:rPr lang="en-US" altLang="en-US" dirty="0"/>
              <a:t> </a:t>
            </a:r>
            <a:r>
              <a:rPr lang="en-US" altLang="en-US" dirty="0" smtClean="0"/>
              <a:t>example</a:t>
            </a:r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General </a:t>
            </a:r>
            <a:r>
              <a:rPr lang="en-US" altLang="en-US" dirty="0"/>
              <a:t>correctness of synchronization is not easily evaluated</a:t>
            </a:r>
          </a:p>
          <a:p>
            <a:pPr lvl="1"/>
            <a:r>
              <a:rPr lang="en-US" altLang="en-US" dirty="0"/>
              <a:t>KSR (Kendall Square </a:t>
            </a:r>
            <a:r>
              <a:rPr lang="en-US" altLang="en-US" dirty="0" smtClean="0"/>
              <a:t>Research) machine </a:t>
            </a:r>
            <a:r>
              <a:rPr lang="en-US" altLang="en-US" dirty="0"/>
              <a:t>took 2 years of compute time to verify COMA </a:t>
            </a:r>
            <a:r>
              <a:rPr lang="en-US" altLang="en-US" dirty="0" smtClean="0"/>
              <a:t>(cache only memory architecture) protocol</a:t>
            </a:r>
            <a:endParaRPr lang="en-US" altLang="en-US" dirty="0"/>
          </a:p>
          <a:p>
            <a:pPr lvl="1"/>
            <a:r>
              <a:rPr lang="en-US" altLang="en-US" dirty="0"/>
              <a:t>many research careers have been built on efficient protocols for synchronization and verification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but use what you’re given!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constraint</a:t>
            </a:r>
          </a:p>
          <a:p>
            <a:pPr lvl="1"/>
            <a:r>
              <a:rPr lang="en-US" altLang="en-US" dirty="0"/>
              <a:t>at most one node from bottom row</a:t>
            </a:r>
          </a:p>
          <a:p>
            <a:pPr lvl="1"/>
            <a:r>
              <a:rPr lang="en-US" altLang="en-US" dirty="0"/>
              <a:t>has &gt; 0 programs/cars/etc.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Developing Synchronization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Abstractions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2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Developing Synchronization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Abstractions</a:t>
            </a:r>
            <a:endParaRPr lang="en-US" altLang="en-US" dirty="0"/>
          </a:p>
        </p:txBody>
      </p:sp>
      <p:grpSp>
        <p:nvGrpSpPr>
          <p:cNvPr id="347169" name="Group 33"/>
          <p:cNvGrpSpPr>
            <a:grpSpLocks/>
          </p:cNvGrpSpPr>
          <p:nvPr/>
        </p:nvGrpSpPr>
        <p:grpSpPr bwMode="auto">
          <a:xfrm>
            <a:off x="1397000" y="2559923"/>
            <a:ext cx="6248400" cy="2132409"/>
            <a:chOff x="733" y="2686"/>
            <a:chExt cx="2952" cy="1791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725" y="2686"/>
              <a:ext cx="967" cy="7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47160" name="Group 24"/>
            <p:cNvGrpSpPr>
              <a:grpSpLocks/>
            </p:cNvGrpSpPr>
            <p:nvPr/>
          </p:nvGrpSpPr>
          <p:grpSpPr bwMode="auto">
            <a:xfrm>
              <a:off x="733" y="3896"/>
              <a:ext cx="2952" cy="581"/>
              <a:chOff x="684" y="3920"/>
              <a:chExt cx="2952" cy="581"/>
            </a:xfrm>
          </p:grpSpPr>
          <p:grpSp>
            <p:nvGrpSpPr>
              <p:cNvPr id="347144" name="Group 8"/>
              <p:cNvGrpSpPr>
                <a:grpSpLocks/>
              </p:cNvGrpSpPr>
              <p:nvPr/>
            </p:nvGrpSpPr>
            <p:grpSpPr bwMode="auto">
              <a:xfrm>
                <a:off x="684" y="3920"/>
                <a:ext cx="605" cy="581"/>
                <a:chOff x="684" y="3920"/>
                <a:chExt cx="605" cy="581"/>
              </a:xfrm>
            </p:grpSpPr>
            <p:sp>
              <p:nvSpPr>
                <p:cNvPr id="34714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 dirty="0">
                      <a:solidFill>
                        <a:schemeClr val="bg1"/>
                      </a:solidFill>
                    </a:rPr>
                    <a:t>type 1</a:t>
                  </a:r>
                </a:p>
                <a:p>
                  <a:pPr algn="ctr"/>
                  <a:r>
                    <a:rPr lang="en-US" altLang="en-US" dirty="0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7143" name="Oval 7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7145" name="Group 9"/>
              <p:cNvGrpSpPr>
                <a:grpSpLocks/>
              </p:cNvGrpSpPr>
              <p:nvPr/>
            </p:nvGrpSpPr>
            <p:grpSpPr bwMode="auto">
              <a:xfrm>
                <a:off x="1857" y="3920"/>
                <a:ext cx="605" cy="581"/>
                <a:chOff x="684" y="3920"/>
                <a:chExt cx="605" cy="581"/>
              </a:xfrm>
            </p:grpSpPr>
            <p:sp>
              <p:nvSpPr>
                <p:cNvPr id="34714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2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7147" name="Oval 11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7148" name="Group 12"/>
              <p:cNvGrpSpPr>
                <a:grpSpLocks/>
              </p:cNvGrpSpPr>
              <p:nvPr/>
            </p:nvGrpSpPr>
            <p:grpSpPr bwMode="auto">
              <a:xfrm>
                <a:off x="3031" y="3920"/>
                <a:ext cx="605" cy="581"/>
                <a:chOff x="684" y="3920"/>
                <a:chExt cx="605" cy="581"/>
              </a:xfrm>
            </p:grpSpPr>
            <p:sp>
              <p:nvSpPr>
                <p:cNvPr id="3471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3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7150" name="Oval 14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47151" name="Oval 15"/>
            <p:cNvSpPr>
              <a:spLocks noChangeArrowheads="1"/>
            </p:cNvSpPr>
            <p:nvPr/>
          </p:nvSpPr>
          <p:spPr bwMode="auto">
            <a:xfrm>
              <a:off x="2298" y="3207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2" name="Oval 16"/>
            <p:cNvSpPr>
              <a:spLocks noChangeArrowheads="1"/>
            </p:cNvSpPr>
            <p:nvPr/>
          </p:nvSpPr>
          <p:spPr bwMode="auto">
            <a:xfrm>
              <a:off x="2160" y="329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3" name="Oval 17"/>
            <p:cNvSpPr>
              <a:spLocks noChangeArrowheads="1"/>
            </p:cNvSpPr>
            <p:nvPr/>
          </p:nvSpPr>
          <p:spPr bwMode="auto">
            <a:xfrm>
              <a:off x="2209" y="309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2560" y="311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5" name="Oval 19"/>
            <p:cNvSpPr>
              <a:spLocks noChangeArrowheads="1"/>
            </p:cNvSpPr>
            <p:nvPr/>
          </p:nvSpPr>
          <p:spPr bwMode="auto">
            <a:xfrm>
              <a:off x="2322" y="331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6" name="Oval 20"/>
            <p:cNvSpPr>
              <a:spLocks noChangeArrowheads="1"/>
            </p:cNvSpPr>
            <p:nvPr/>
          </p:nvSpPr>
          <p:spPr bwMode="auto">
            <a:xfrm>
              <a:off x="2428" y="334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7" name="Oval 21"/>
            <p:cNvSpPr>
              <a:spLocks noChangeArrowheads="1"/>
            </p:cNvSpPr>
            <p:nvPr/>
          </p:nvSpPr>
          <p:spPr bwMode="auto">
            <a:xfrm>
              <a:off x="2378" y="3171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59" name="Line 23"/>
            <p:cNvSpPr>
              <a:spLocks noChangeShapeType="1"/>
            </p:cNvSpPr>
            <p:nvPr/>
          </p:nvSpPr>
          <p:spPr bwMode="auto">
            <a:xfrm flipH="1">
              <a:off x="2595" y="2832"/>
              <a:ext cx="378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47163" name="Group 27"/>
            <p:cNvGrpSpPr>
              <a:grpSpLocks/>
            </p:cNvGrpSpPr>
            <p:nvPr/>
          </p:nvGrpSpPr>
          <p:grpSpPr bwMode="auto">
            <a:xfrm>
              <a:off x="1144" y="3231"/>
              <a:ext cx="581" cy="713"/>
              <a:chOff x="1144" y="3231"/>
              <a:chExt cx="581" cy="713"/>
            </a:xfrm>
          </p:grpSpPr>
          <p:sp>
            <p:nvSpPr>
              <p:cNvPr id="347161" name="Line 25"/>
              <p:cNvSpPr>
                <a:spLocks noChangeShapeType="1"/>
              </p:cNvSpPr>
              <p:nvPr/>
            </p:nvSpPr>
            <p:spPr bwMode="auto">
              <a:xfrm flipH="1">
                <a:off x="1144" y="3231"/>
                <a:ext cx="581" cy="66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7162" name="Line 26"/>
              <p:cNvSpPr>
                <a:spLocks noChangeShapeType="1"/>
              </p:cNvSpPr>
              <p:nvPr/>
            </p:nvSpPr>
            <p:spPr bwMode="auto">
              <a:xfrm flipV="1">
                <a:off x="1232" y="3364"/>
                <a:ext cx="493" cy="5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7164" name="Group 28"/>
            <p:cNvGrpSpPr>
              <a:grpSpLocks/>
            </p:cNvGrpSpPr>
            <p:nvPr/>
          </p:nvGrpSpPr>
          <p:grpSpPr bwMode="auto">
            <a:xfrm flipH="1">
              <a:off x="2692" y="3231"/>
              <a:ext cx="581" cy="713"/>
              <a:chOff x="1144" y="3231"/>
              <a:chExt cx="581" cy="713"/>
            </a:xfrm>
          </p:grpSpPr>
          <p:sp>
            <p:nvSpPr>
              <p:cNvPr id="347165" name="Line 29"/>
              <p:cNvSpPr>
                <a:spLocks noChangeShapeType="1"/>
              </p:cNvSpPr>
              <p:nvPr/>
            </p:nvSpPr>
            <p:spPr bwMode="auto">
              <a:xfrm flipH="1">
                <a:off x="1144" y="3231"/>
                <a:ext cx="581" cy="66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7166" name="Line 30"/>
              <p:cNvSpPr>
                <a:spLocks noChangeShapeType="1"/>
              </p:cNvSpPr>
              <p:nvPr/>
            </p:nvSpPr>
            <p:spPr bwMode="auto">
              <a:xfrm flipV="1">
                <a:off x="1232" y="3364"/>
                <a:ext cx="493" cy="5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7167" name="Line 31"/>
            <p:cNvSpPr>
              <a:spLocks noChangeShapeType="1"/>
            </p:cNvSpPr>
            <p:nvPr/>
          </p:nvSpPr>
          <p:spPr bwMode="auto">
            <a:xfrm>
              <a:off x="2160" y="3485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 flipV="1">
              <a:off x="2298" y="3485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6138333" y="2438400"/>
            <a:ext cx="11347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programs/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cars/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(or tokens)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view the system as a Petri net (using 3 types for simplicity of drawing)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at most one node from bottom row</a:t>
            </a:r>
          </a:p>
          <a:p>
            <a:pPr lvl="1"/>
            <a:r>
              <a:rPr lang="en-US" dirty="0"/>
              <a:t>has &gt; 0 </a:t>
            </a:r>
            <a:r>
              <a:rPr lang="en-US" dirty="0" smtClean="0"/>
              <a:t>programs/cars/   (or tokens)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976802" y="2684621"/>
            <a:ext cx="9829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unlocked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ypelock</a:t>
            </a:r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Problem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8686800" cy="523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3333CC"/>
                </a:solidFill>
                <a:latin typeface="+mn-lt"/>
              </a:rPr>
              <a:t>In </a:t>
            </a:r>
            <a:r>
              <a:rPr lang="en-US" dirty="0">
                <a:solidFill>
                  <a:srgbClr val="3333CC"/>
                </a:solidFill>
                <a:latin typeface="+mn-lt"/>
              </a:rPr>
              <a:t>this problem, you will implement a new kind of lock called a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typelock_t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333CC"/>
                </a:solidFill>
                <a:latin typeface="+mn-lt"/>
              </a:rPr>
              <a:t>This kind of lock allows callers to obtain the lock as long as either no one owns the lock, or others of </a:t>
            </a:r>
            <a:r>
              <a:rPr lang="en-US" dirty="0" smtClean="0">
                <a:solidFill>
                  <a:srgbClr val="3333CC"/>
                </a:solidFill>
                <a:latin typeface="+mn-lt"/>
              </a:rPr>
              <a:t>only </a:t>
            </a:r>
            <a:r>
              <a:rPr lang="en-US" dirty="0">
                <a:solidFill>
                  <a:srgbClr val="3333CC"/>
                </a:solidFill>
                <a:latin typeface="+mn-lt"/>
              </a:rPr>
              <a:t>the same type own the lock. </a:t>
            </a:r>
            <a:endParaRPr lang="en-US" dirty="0" smtClean="0">
              <a:solidFill>
                <a:srgbClr val="3333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type parameter is passed into the lock function as a second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argument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. The structure for a </a:t>
            </a:r>
            <a:r>
              <a:rPr lang="en-US" b="0" dirty="0" err="1">
                <a:solidFill>
                  <a:srgbClr val="FF0000"/>
                </a:solidFill>
                <a:latin typeface="+mn-lt"/>
              </a:rPr>
              <a:t>typelock_t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 is shown below, as well as the </a:t>
            </a:r>
            <a:r>
              <a:rPr lang="en-US" b="0" dirty="0" err="1" smtClean="0">
                <a:solidFill>
                  <a:srgbClr val="FF0000"/>
                </a:solidFill>
                <a:latin typeface="+mn-lt"/>
              </a:rPr>
              <a:t>typelock_unlock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function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. This lock should be implemented using the reader-writer locks discussed in class and an integer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variable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to store the lock type. You must implement the </a:t>
            </a:r>
            <a:r>
              <a:rPr lang="en-US" b="0" dirty="0" err="1">
                <a:solidFill>
                  <a:srgbClr val="FF0000"/>
                </a:solidFill>
                <a:latin typeface="+mn-lt"/>
              </a:rPr>
              <a:t>typelock_lock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 function, whose function </a:t>
            </a:r>
            <a:r>
              <a:rPr lang="en-US" b="0" dirty="0" smtClean="0">
                <a:solidFill>
                  <a:schemeClr val="bg1"/>
                </a:solidFill>
                <a:latin typeface="+mn-lt"/>
              </a:rPr>
              <a:t>header 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is given to you. You may add members to the </a:t>
            </a:r>
            <a:r>
              <a:rPr lang="en-US" b="0" dirty="0" err="1">
                <a:solidFill>
                  <a:srgbClr val="FF0000"/>
                </a:solidFill>
                <a:latin typeface="+mn-lt"/>
              </a:rPr>
              <a:t>typelock_t</a:t>
            </a:r>
            <a:r>
              <a:rPr lang="en-US" b="0" dirty="0">
                <a:solidFill>
                  <a:schemeClr val="bg1"/>
                </a:solidFill>
                <a:latin typeface="+mn-lt"/>
              </a:rPr>
              <a:t> structure if you need to. </a:t>
            </a:r>
            <a:endParaRPr lang="en-US" b="0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endParaRPr lang="en-US" b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the_lock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lock_type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typelock_t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en-US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typelock_unlock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typelock_t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lock)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read_unlock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(&amp;lock-&gt;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the_lock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typelock_lock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typelock_t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lock, 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my_type</a:t>
            </a:r>
            <a:r>
              <a:rPr lang="en-US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731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dirty="0" smtClean="0"/>
              <a:t>Your tools</a:t>
            </a:r>
          </a:p>
          <a:p>
            <a:pPr lvl="1"/>
            <a:r>
              <a:rPr lang="en-US" altLang="en-US" dirty="0" smtClean="0"/>
              <a:t>spin lock – mutual exclusion</a:t>
            </a:r>
            <a:endParaRPr lang="en-US" altLang="en-US" dirty="0"/>
          </a:p>
          <a:p>
            <a:pPr lvl="1"/>
            <a:r>
              <a:rPr lang="en-US" altLang="en-US" dirty="0"/>
              <a:t>semaphore—good for fixed limits</a:t>
            </a:r>
          </a:p>
          <a:p>
            <a:pPr lvl="1"/>
            <a:r>
              <a:rPr lang="en-US" altLang="en-US" dirty="0"/>
              <a:t>reader/writer lock—good for “infinite” vs. 1 cases</a:t>
            </a:r>
          </a:p>
          <a:p>
            <a:r>
              <a:rPr lang="en-US" altLang="en-US" dirty="0" smtClean="0"/>
              <a:t>this </a:t>
            </a:r>
            <a:r>
              <a:rPr lang="en-US" altLang="en-US" dirty="0"/>
              <a:t>problem closer to reader/writer</a:t>
            </a:r>
          </a:p>
          <a:p>
            <a:pPr lvl="1"/>
            <a:r>
              <a:rPr lang="en-US" altLang="en-US" dirty="0"/>
              <a:t>any given type T of lock allows “infinite” holders</a:t>
            </a:r>
          </a:p>
          <a:p>
            <a:pPr lvl="1"/>
            <a:r>
              <a:rPr lang="en-US" altLang="en-US" dirty="0"/>
              <a:t>no other types allowed while type T is held</a:t>
            </a:r>
          </a:p>
          <a:p>
            <a:r>
              <a:rPr lang="en-US" altLang="en-US" dirty="0" smtClean="0"/>
              <a:t>possible </a:t>
            </a:r>
            <a:r>
              <a:rPr lang="en-US" altLang="en-US" dirty="0"/>
              <a:t>mapping</a:t>
            </a:r>
          </a:p>
          <a:p>
            <a:pPr lvl="1"/>
            <a:r>
              <a:rPr lang="en-US" altLang="en-US" dirty="0"/>
              <a:t>use read lock to obtain lock equal to your type</a:t>
            </a:r>
          </a:p>
          <a:p>
            <a:pPr lvl="1"/>
            <a:r>
              <a:rPr lang="en-US" altLang="en-US" dirty="0"/>
              <a:t>write lock to change type of lock</a:t>
            </a:r>
          </a:p>
          <a:p>
            <a:pPr lvl="1"/>
            <a:endParaRPr lang="en-US" alt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Approach (1)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Approach </a:t>
            </a:r>
            <a:r>
              <a:rPr lang="en-US" altLang="en-US" dirty="0" smtClean="0"/>
              <a:t>(2)</a:t>
            </a:r>
            <a:endParaRPr lang="en-US" altLang="en-US" dirty="0"/>
          </a:p>
        </p:txBody>
      </p:sp>
      <p:grpSp>
        <p:nvGrpSpPr>
          <p:cNvPr id="349251" name="Group 67"/>
          <p:cNvGrpSpPr>
            <a:grpSpLocks/>
          </p:cNvGrpSpPr>
          <p:nvPr/>
        </p:nvGrpSpPr>
        <p:grpSpPr bwMode="auto">
          <a:xfrm>
            <a:off x="1314451" y="2377678"/>
            <a:ext cx="6762749" cy="3032522"/>
            <a:chOff x="417" y="2348"/>
            <a:chExt cx="3195" cy="2547"/>
          </a:xfrm>
        </p:grpSpPr>
        <p:sp>
          <p:nvSpPr>
            <p:cNvPr id="349219" name="Oval 35"/>
            <p:cNvSpPr>
              <a:spLocks noChangeArrowheads="1"/>
            </p:cNvSpPr>
            <p:nvPr/>
          </p:nvSpPr>
          <p:spPr bwMode="auto">
            <a:xfrm>
              <a:off x="1652" y="2621"/>
              <a:ext cx="967" cy="7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9220" name="Text Box 36"/>
            <p:cNvSpPr txBox="1">
              <a:spLocks noChangeArrowheads="1"/>
            </p:cNvSpPr>
            <p:nvPr/>
          </p:nvSpPr>
          <p:spPr bwMode="auto">
            <a:xfrm>
              <a:off x="1789" y="2905"/>
              <a:ext cx="46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chemeClr val="bg1"/>
                  </a:solidFill>
                </a:rPr>
                <a:t>unlocked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49221" name="Group 37"/>
            <p:cNvGrpSpPr>
              <a:grpSpLocks/>
            </p:cNvGrpSpPr>
            <p:nvPr/>
          </p:nvGrpSpPr>
          <p:grpSpPr bwMode="auto">
            <a:xfrm>
              <a:off x="660" y="3831"/>
              <a:ext cx="2952" cy="581"/>
              <a:chOff x="684" y="3920"/>
              <a:chExt cx="2952" cy="581"/>
            </a:xfrm>
          </p:grpSpPr>
          <p:grpSp>
            <p:nvGrpSpPr>
              <p:cNvPr id="349222" name="Group 38"/>
              <p:cNvGrpSpPr>
                <a:grpSpLocks/>
              </p:cNvGrpSpPr>
              <p:nvPr/>
            </p:nvGrpSpPr>
            <p:grpSpPr bwMode="auto">
              <a:xfrm>
                <a:off x="684" y="3920"/>
                <a:ext cx="605" cy="581"/>
                <a:chOff x="684" y="3920"/>
                <a:chExt cx="605" cy="581"/>
              </a:xfrm>
            </p:grpSpPr>
            <p:sp>
              <p:nvSpPr>
                <p:cNvPr id="3492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1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9224" name="Oval 40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9225" name="Group 41"/>
              <p:cNvGrpSpPr>
                <a:grpSpLocks/>
              </p:cNvGrpSpPr>
              <p:nvPr/>
            </p:nvGrpSpPr>
            <p:grpSpPr bwMode="auto">
              <a:xfrm>
                <a:off x="1857" y="3920"/>
                <a:ext cx="605" cy="581"/>
                <a:chOff x="684" y="3920"/>
                <a:chExt cx="605" cy="581"/>
              </a:xfrm>
            </p:grpSpPr>
            <p:sp>
              <p:nvSpPr>
                <p:cNvPr id="3492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2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9227" name="Oval 43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9228" name="Group 44"/>
              <p:cNvGrpSpPr>
                <a:grpSpLocks/>
              </p:cNvGrpSpPr>
              <p:nvPr/>
            </p:nvGrpSpPr>
            <p:grpSpPr bwMode="auto">
              <a:xfrm>
                <a:off x="3031" y="3920"/>
                <a:ext cx="605" cy="581"/>
                <a:chOff x="684" y="3920"/>
                <a:chExt cx="605" cy="581"/>
              </a:xfrm>
            </p:grpSpPr>
            <p:sp>
              <p:nvSpPr>
                <p:cNvPr id="34922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3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49230" name="Oval 46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49240" name="Group 56"/>
            <p:cNvGrpSpPr>
              <a:grpSpLocks/>
            </p:cNvGrpSpPr>
            <p:nvPr/>
          </p:nvGrpSpPr>
          <p:grpSpPr bwMode="auto">
            <a:xfrm>
              <a:off x="1071" y="3166"/>
              <a:ext cx="581" cy="713"/>
              <a:chOff x="1144" y="3231"/>
              <a:chExt cx="581" cy="713"/>
            </a:xfrm>
          </p:grpSpPr>
          <p:sp>
            <p:nvSpPr>
              <p:cNvPr id="349241" name="Line 57"/>
              <p:cNvSpPr>
                <a:spLocks noChangeShapeType="1"/>
              </p:cNvSpPr>
              <p:nvPr/>
            </p:nvSpPr>
            <p:spPr bwMode="auto">
              <a:xfrm flipH="1">
                <a:off x="1144" y="3231"/>
                <a:ext cx="581" cy="66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9242" name="Line 58"/>
              <p:cNvSpPr>
                <a:spLocks noChangeShapeType="1"/>
              </p:cNvSpPr>
              <p:nvPr/>
            </p:nvSpPr>
            <p:spPr bwMode="auto">
              <a:xfrm flipV="1">
                <a:off x="1232" y="3364"/>
                <a:ext cx="493" cy="5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9243" name="Group 59"/>
            <p:cNvGrpSpPr>
              <a:grpSpLocks/>
            </p:cNvGrpSpPr>
            <p:nvPr/>
          </p:nvGrpSpPr>
          <p:grpSpPr bwMode="auto">
            <a:xfrm flipH="1">
              <a:off x="2619" y="3166"/>
              <a:ext cx="581" cy="713"/>
              <a:chOff x="1144" y="3231"/>
              <a:chExt cx="581" cy="713"/>
            </a:xfrm>
          </p:grpSpPr>
          <p:sp>
            <p:nvSpPr>
              <p:cNvPr id="349244" name="Line 60"/>
              <p:cNvSpPr>
                <a:spLocks noChangeShapeType="1"/>
              </p:cNvSpPr>
              <p:nvPr/>
            </p:nvSpPr>
            <p:spPr bwMode="auto">
              <a:xfrm flipH="1">
                <a:off x="1144" y="3231"/>
                <a:ext cx="581" cy="66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9245" name="Line 61"/>
              <p:cNvSpPr>
                <a:spLocks noChangeShapeType="1"/>
              </p:cNvSpPr>
              <p:nvPr/>
            </p:nvSpPr>
            <p:spPr bwMode="auto">
              <a:xfrm flipV="1">
                <a:off x="1232" y="3364"/>
                <a:ext cx="493" cy="5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9246" name="Line 62"/>
            <p:cNvSpPr>
              <a:spLocks noChangeShapeType="1"/>
            </p:cNvSpPr>
            <p:nvPr/>
          </p:nvSpPr>
          <p:spPr bwMode="auto">
            <a:xfrm>
              <a:off x="2087" y="3420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9247" name="Line 63"/>
            <p:cNvSpPr>
              <a:spLocks noChangeShapeType="1"/>
            </p:cNvSpPr>
            <p:nvPr/>
          </p:nvSpPr>
          <p:spPr bwMode="auto">
            <a:xfrm flipV="1">
              <a:off x="2225" y="3420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9248" name="Text Box 64"/>
            <p:cNvSpPr txBox="1">
              <a:spLocks noChangeArrowheads="1"/>
            </p:cNvSpPr>
            <p:nvPr/>
          </p:nvSpPr>
          <p:spPr bwMode="auto">
            <a:xfrm>
              <a:off x="2417" y="2348"/>
              <a:ext cx="118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 err="1">
                  <a:solidFill>
                    <a:schemeClr val="bg1"/>
                  </a:solidFill>
                </a:rPr>
                <a:t>the_lock</a:t>
              </a:r>
              <a:r>
                <a:rPr lang="en-US" altLang="en-US" sz="1600" dirty="0">
                  <a:solidFill>
                    <a:schemeClr val="bg1"/>
                  </a:solidFill>
                </a:rPr>
                <a:t> is unlocked</a:t>
              </a:r>
            </a:p>
            <a:p>
              <a:r>
                <a:rPr lang="en-US" altLang="en-US" sz="1600" dirty="0" err="1">
                  <a:solidFill>
                    <a:schemeClr val="bg1"/>
                  </a:solidFill>
                </a:rPr>
                <a:t>lock_type</a:t>
              </a:r>
              <a:r>
                <a:rPr lang="en-US" altLang="en-US" sz="1600" dirty="0">
                  <a:solidFill>
                    <a:schemeClr val="bg1"/>
                  </a:solidFill>
                </a:rPr>
                <a:t> = </a:t>
              </a:r>
              <a:r>
                <a:rPr lang="en-US" altLang="en-US" dirty="0">
                  <a:solidFill>
                    <a:schemeClr val="bg1"/>
                  </a:solidFill>
                </a:rPr>
                <a:t>X</a:t>
              </a:r>
              <a:r>
                <a:rPr lang="en-US" altLang="en-US" sz="1600" dirty="0" smtClean="0">
                  <a:solidFill>
                    <a:schemeClr val="bg1"/>
                  </a:solidFill>
                </a:rPr>
                <a:t> (Don’t care)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9249" name="Text Box 65"/>
            <p:cNvSpPr txBox="1">
              <a:spLocks noChangeArrowheads="1"/>
            </p:cNvSpPr>
            <p:nvPr/>
          </p:nvSpPr>
          <p:spPr bwMode="auto">
            <a:xfrm>
              <a:off x="417" y="4404"/>
              <a:ext cx="104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 err="1">
                  <a:solidFill>
                    <a:schemeClr val="bg1"/>
                  </a:solidFill>
                </a:rPr>
                <a:t>the_lock</a:t>
              </a:r>
              <a:r>
                <a:rPr lang="en-US" altLang="en-US" sz="1600" dirty="0">
                  <a:solidFill>
                    <a:schemeClr val="bg1"/>
                  </a:solidFill>
                </a:rPr>
                <a:t> is read-locked</a:t>
              </a:r>
            </a:p>
            <a:p>
              <a:pPr algn="ctr"/>
              <a:r>
                <a:rPr lang="en-US" altLang="en-US" sz="1600" dirty="0" err="1">
                  <a:solidFill>
                    <a:schemeClr val="bg1"/>
                  </a:solidFill>
                </a:rPr>
                <a:t>lock_type</a:t>
              </a:r>
              <a:r>
                <a:rPr lang="en-US" altLang="en-US" sz="1600" dirty="0">
                  <a:solidFill>
                    <a:schemeClr val="bg1"/>
                  </a:solidFill>
                </a:rPr>
                <a:t> = 1</a:t>
              </a:r>
            </a:p>
          </p:txBody>
        </p:sp>
        <p:sp>
          <p:nvSpPr>
            <p:cNvPr id="349250" name="Text Box 66"/>
            <p:cNvSpPr txBox="1">
              <a:spLocks noChangeArrowheads="1"/>
            </p:cNvSpPr>
            <p:nvPr/>
          </p:nvSpPr>
          <p:spPr bwMode="auto">
            <a:xfrm>
              <a:off x="2622" y="4412"/>
              <a:ext cx="230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solidFill>
                    <a:schemeClr val="bg1"/>
                  </a:solidFill>
                </a:rPr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7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write lock</a:t>
            </a:r>
          </a:p>
          <a:p>
            <a:pPr lvl="1"/>
            <a:r>
              <a:rPr lang="en-US" altLang="en-US" dirty="0"/>
              <a:t>used to set the type</a:t>
            </a:r>
          </a:p>
          <a:p>
            <a:pPr lvl="1"/>
            <a:r>
              <a:rPr lang="en-US" altLang="en-US" dirty="0"/>
              <a:t>add type-setting states to our diagram</a:t>
            </a:r>
          </a:p>
          <a:p>
            <a:pPr lvl="1"/>
            <a:r>
              <a:rPr lang="en-US" altLang="en-US" dirty="0"/>
              <a:t>logically split the unlocked state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Approach </a:t>
            </a:r>
            <a:r>
              <a:rPr lang="en-US" altLang="en-US" dirty="0" smtClean="0"/>
              <a:t>(3)</a:t>
            </a:r>
            <a:endParaRPr lang="en-US" altLang="en-US" dirty="0"/>
          </a:p>
        </p:txBody>
      </p:sp>
      <p:grpSp>
        <p:nvGrpSpPr>
          <p:cNvPr id="351296" name="Group 64"/>
          <p:cNvGrpSpPr>
            <a:grpSpLocks/>
          </p:cNvGrpSpPr>
          <p:nvPr/>
        </p:nvGrpSpPr>
        <p:grpSpPr bwMode="auto">
          <a:xfrm>
            <a:off x="1858432" y="1459472"/>
            <a:ext cx="6146800" cy="3231356"/>
            <a:chOff x="684" y="1985"/>
            <a:chExt cx="2904" cy="2714"/>
          </a:xfrm>
        </p:grpSpPr>
        <p:grpSp>
          <p:nvGrpSpPr>
            <p:cNvPr id="351276" name="Group 44"/>
            <p:cNvGrpSpPr>
              <a:grpSpLocks/>
            </p:cNvGrpSpPr>
            <p:nvPr/>
          </p:nvGrpSpPr>
          <p:grpSpPr bwMode="auto">
            <a:xfrm>
              <a:off x="684" y="4114"/>
              <a:ext cx="2904" cy="585"/>
              <a:chOff x="684" y="4114"/>
              <a:chExt cx="2904" cy="585"/>
            </a:xfrm>
          </p:grpSpPr>
          <p:grpSp>
            <p:nvGrpSpPr>
              <p:cNvPr id="351240" name="Group 8"/>
              <p:cNvGrpSpPr>
                <a:grpSpLocks/>
              </p:cNvGrpSpPr>
              <p:nvPr/>
            </p:nvGrpSpPr>
            <p:grpSpPr bwMode="auto">
              <a:xfrm>
                <a:off x="684" y="4114"/>
                <a:ext cx="605" cy="581"/>
                <a:chOff x="684" y="3920"/>
                <a:chExt cx="605" cy="581"/>
              </a:xfrm>
            </p:grpSpPr>
            <p:sp>
              <p:nvSpPr>
                <p:cNvPr id="3512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1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51242" name="Oval 10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1243" name="Group 11"/>
              <p:cNvGrpSpPr>
                <a:grpSpLocks/>
              </p:cNvGrpSpPr>
              <p:nvPr/>
            </p:nvGrpSpPr>
            <p:grpSpPr bwMode="auto">
              <a:xfrm>
                <a:off x="1833" y="4118"/>
                <a:ext cx="605" cy="581"/>
                <a:chOff x="684" y="3920"/>
                <a:chExt cx="605" cy="581"/>
              </a:xfrm>
            </p:grpSpPr>
            <p:sp>
              <p:nvSpPr>
                <p:cNvPr id="3512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2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51245" name="Oval 13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1246" name="Group 14"/>
              <p:cNvGrpSpPr>
                <a:grpSpLocks/>
              </p:cNvGrpSpPr>
              <p:nvPr/>
            </p:nvGrpSpPr>
            <p:grpSpPr bwMode="auto">
              <a:xfrm>
                <a:off x="2983" y="4114"/>
                <a:ext cx="605" cy="581"/>
                <a:chOff x="684" y="3920"/>
                <a:chExt cx="605" cy="581"/>
              </a:xfrm>
            </p:grpSpPr>
            <p:sp>
              <p:nvSpPr>
                <p:cNvPr id="3512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62" y="4037"/>
                  <a:ext cx="251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 3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lock</a:t>
                  </a:r>
                </a:p>
              </p:txBody>
            </p:sp>
            <p:sp>
              <p:nvSpPr>
                <p:cNvPr id="351248" name="Oval 16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51255" name="Line 23"/>
            <p:cNvSpPr>
              <a:spLocks noChangeShapeType="1"/>
            </p:cNvSpPr>
            <p:nvPr/>
          </p:nvSpPr>
          <p:spPr bwMode="auto">
            <a:xfrm>
              <a:off x="2087" y="3707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56" name="Line 24"/>
            <p:cNvSpPr>
              <a:spLocks noChangeShapeType="1"/>
            </p:cNvSpPr>
            <p:nvPr/>
          </p:nvSpPr>
          <p:spPr bwMode="auto">
            <a:xfrm flipV="1">
              <a:off x="2225" y="3707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38" name="Text Box 6"/>
            <p:cNvSpPr txBox="1">
              <a:spLocks noChangeArrowheads="1"/>
            </p:cNvSpPr>
            <p:nvPr/>
          </p:nvSpPr>
          <p:spPr bwMode="auto">
            <a:xfrm>
              <a:off x="2786" y="3140"/>
              <a:ext cx="46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unlocked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type 3</a:t>
              </a:r>
            </a:p>
          </p:txBody>
        </p:sp>
        <p:sp>
          <p:nvSpPr>
            <p:cNvPr id="351260" name="AutoShape 28"/>
            <p:cNvSpPr>
              <a:spLocks noChangeArrowheads="1"/>
            </p:cNvSpPr>
            <p:nvPr/>
          </p:nvSpPr>
          <p:spPr bwMode="auto">
            <a:xfrm>
              <a:off x="708" y="2977"/>
              <a:ext cx="2845" cy="73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61" name="Text Box 29"/>
            <p:cNvSpPr txBox="1">
              <a:spLocks noChangeArrowheads="1"/>
            </p:cNvSpPr>
            <p:nvPr/>
          </p:nvSpPr>
          <p:spPr bwMode="auto">
            <a:xfrm>
              <a:off x="946" y="3140"/>
              <a:ext cx="46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unlocked</a:t>
              </a:r>
            </a:p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type 1</a:t>
              </a:r>
            </a:p>
          </p:txBody>
        </p:sp>
        <p:sp>
          <p:nvSpPr>
            <p:cNvPr id="351262" name="Text Box 30"/>
            <p:cNvSpPr txBox="1">
              <a:spLocks noChangeArrowheads="1"/>
            </p:cNvSpPr>
            <p:nvPr/>
          </p:nvSpPr>
          <p:spPr bwMode="auto">
            <a:xfrm>
              <a:off x="1866" y="3140"/>
              <a:ext cx="46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unlocked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type 2</a:t>
              </a:r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>
              <a:off x="1655" y="2977"/>
              <a:ext cx="0" cy="7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>
              <a:off x="2598" y="2977"/>
              <a:ext cx="0" cy="7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>
              <a:off x="3200" y="3707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54" name="Line 22"/>
            <p:cNvSpPr>
              <a:spLocks noChangeShapeType="1"/>
            </p:cNvSpPr>
            <p:nvPr/>
          </p:nvSpPr>
          <p:spPr bwMode="auto">
            <a:xfrm flipV="1">
              <a:off x="3345" y="3707"/>
              <a:ext cx="2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69" name="Line 37"/>
            <p:cNvSpPr>
              <a:spLocks noChangeShapeType="1"/>
            </p:cNvSpPr>
            <p:nvPr/>
          </p:nvSpPr>
          <p:spPr bwMode="auto">
            <a:xfrm flipH="1">
              <a:off x="1073" y="3707"/>
              <a:ext cx="0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70" name="Line 38"/>
            <p:cNvSpPr>
              <a:spLocks noChangeShapeType="1"/>
            </p:cNvSpPr>
            <p:nvPr/>
          </p:nvSpPr>
          <p:spPr bwMode="auto">
            <a:xfrm flipH="1" flipV="1">
              <a:off x="926" y="3707"/>
              <a:ext cx="2" cy="4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51277" name="Group 45"/>
            <p:cNvGrpSpPr>
              <a:grpSpLocks/>
            </p:cNvGrpSpPr>
            <p:nvPr/>
          </p:nvGrpSpPr>
          <p:grpSpPr bwMode="auto">
            <a:xfrm>
              <a:off x="684" y="1985"/>
              <a:ext cx="2904" cy="585"/>
              <a:chOff x="684" y="4114"/>
              <a:chExt cx="2904" cy="585"/>
            </a:xfrm>
          </p:grpSpPr>
          <p:grpSp>
            <p:nvGrpSpPr>
              <p:cNvPr id="351278" name="Group 46"/>
              <p:cNvGrpSpPr>
                <a:grpSpLocks/>
              </p:cNvGrpSpPr>
              <p:nvPr/>
            </p:nvGrpSpPr>
            <p:grpSpPr bwMode="auto">
              <a:xfrm>
                <a:off x="684" y="4114"/>
                <a:ext cx="605" cy="581"/>
                <a:chOff x="684" y="3920"/>
                <a:chExt cx="605" cy="581"/>
              </a:xfrm>
            </p:grpSpPr>
            <p:sp>
              <p:nvSpPr>
                <p:cNvPr id="3512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846" y="4037"/>
                  <a:ext cx="282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set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type=1</a:t>
                  </a:r>
                </a:p>
              </p:txBody>
            </p:sp>
            <p:sp>
              <p:nvSpPr>
                <p:cNvPr id="351280" name="Oval 48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1281" name="Group 49"/>
              <p:cNvGrpSpPr>
                <a:grpSpLocks/>
              </p:cNvGrpSpPr>
              <p:nvPr/>
            </p:nvGrpSpPr>
            <p:grpSpPr bwMode="auto">
              <a:xfrm>
                <a:off x="1833" y="4118"/>
                <a:ext cx="605" cy="581"/>
                <a:chOff x="684" y="3920"/>
                <a:chExt cx="605" cy="581"/>
              </a:xfrm>
            </p:grpSpPr>
            <p:sp>
              <p:nvSpPr>
                <p:cNvPr id="3512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46" y="4037"/>
                  <a:ext cx="282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set</a:t>
                  </a: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</a:rPr>
                    <a:t>type=2</a:t>
                  </a:r>
                </a:p>
              </p:txBody>
            </p:sp>
            <p:sp>
              <p:nvSpPr>
                <p:cNvPr id="351283" name="Oval 51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1284" name="Group 52"/>
              <p:cNvGrpSpPr>
                <a:grpSpLocks/>
              </p:cNvGrpSpPr>
              <p:nvPr/>
            </p:nvGrpSpPr>
            <p:grpSpPr bwMode="auto">
              <a:xfrm>
                <a:off x="2983" y="4114"/>
                <a:ext cx="605" cy="581"/>
                <a:chOff x="684" y="3920"/>
                <a:chExt cx="605" cy="581"/>
              </a:xfrm>
            </p:grpSpPr>
            <p:sp>
              <p:nvSpPr>
                <p:cNvPr id="35128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846" y="4037"/>
                  <a:ext cx="282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 dirty="0">
                      <a:solidFill>
                        <a:schemeClr val="bg1"/>
                      </a:solidFill>
                    </a:rPr>
                    <a:t>set</a:t>
                  </a:r>
                </a:p>
                <a:p>
                  <a:pPr algn="ctr"/>
                  <a:r>
                    <a:rPr lang="en-US" altLang="en-US" dirty="0">
                      <a:solidFill>
                        <a:schemeClr val="bg1"/>
                      </a:solidFill>
                    </a:rPr>
                    <a:t>type=3</a:t>
                  </a:r>
                </a:p>
              </p:txBody>
            </p:sp>
            <p:sp>
              <p:nvSpPr>
                <p:cNvPr id="351286" name="Oval 54"/>
                <p:cNvSpPr>
                  <a:spLocks noChangeArrowheads="1"/>
                </p:cNvSpPr>
                <p:nvPr/>
              </p:nvSpPr>
              <p:spPr bwMode="auto">
                <a:xfrm>
                  <a:off x="684" y="3920"/>
                  <a:ext cx="605" cy="581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51287" name="Line 55"/>
            <p:cNvSpPr>
              <a:spLocks noChangeShapeType="1"/>
            </p:cNvSpPr>
            <p:nvPr/>
          </p:nvSpPr>
          <p:spPr bwMode="auto">
            <a:xfrm>
              <a:off x="928" y="2570"/>
              <a:ext cx="0" cy="40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88" name="Line 56"/>
            <p:cNvSpPr>
              <a:spLocks noChangeShapeType="1"/>
            </p:cNvSpPr>
            <p:nvPr/>
          </p:nvSpPr>
          <p:spPr bwMode="auto">
            <a:xfrm>
              <a:off x="3376" y="2566"/>
              <a:ext cx="0" cy="40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89" name="Line 57"/>
            <p:cNvSpPr>
              <a:spLocks noChangeShapeType="1"/>
            </p:cNvSpPr>
            <p:nvPr/>
          </p:nvSpPr>
          <p:spPr bwMode="auto">
            <a:xfrm>
              <a:off x="2136" y="2570"/>
              <a:ext cx="0" cy="4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0" name="Line 58"/>
            <p:cNvSpPr>
              <a:spLocks noChangeShapeType="1"/>
            </p:cNvSpPr>
            <p:nvPr/>
          </p:nvSpPr>
          <p:spPr bwMode="auto">
            <a:xfrm flipH="1" flipV="1">
              <a:off x="1265" y="2509"/>
              <a:ext cx="487" cy="4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1" name="Line 59"/>
            <p:cNvSpPr>
              <a:spLocks noChangeShapeType="1"/>
            </p:cNvSpPr>
            <p:nvPr/>
          </p:nvSpPr>
          <p:spPr bwMode="auto">
            <a:xfrm flipV="1">
              <a:off x="2496" y="2517"/>
              <a:ext cx="487" cy="4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2" name="Line 60"/>
            <p:cNvSpPr>
              <a:spLocks noChangeShapeType="1"/>
            </p:cNvSpPr>
            <p:nvPr/>
          </p:nvSpPr>
          <p:spPr bwMode="auto">
            <a:xfrm flipH="1" flipV="1">
              <a:off x="1313" y="2420"/>
              <a:ext cx="1403" cy="55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3" name="Line 61"/>
            <p:cNvSpPr>
              <a:spLocks noChangeShapeType="1"/>
            </p:cNvSpPr>
            <p:nvPr/>
          </p:nvSpPr>
          <p:spPr bwMode="auto">
            <a:xfrm flipV="1">
              <a:off x="1531" y="2420"/>
              <a:ext cx="1403" cy="55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4" name="Line 62"/>
            <p:cNvSpPr>
              <a:spLocks noChangeShapeType="1"/>
            </p:cNvSpPr>
            <p:nvPr/>
          </p:nvSpPr>
          <p:spPr bwMode="auto">
            <a:xfrm flipV="1">
              <a:off x="1216" y="2445"/>
              <a:ext cx="629" cy="5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1295" name="Line 63"/>
            <p:cNvSpPr>
              <a:spLocks noChangeShapeType="1"/>
            </p:cNvSpPr>
            <p:nvPr/>
          </p:nvSpPr>
          <p:spPr bwMode="auto">
            <a:xfrm flipH="1" flipV="1">
              <a:off x="2426" y="2445"/>
              <a:ext cx="629" cy="5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1457" y="1598775"/>
            <a:ext cx="11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Write lock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if (</a:t>
            </a:r>
            <a:r>
              <a:rPr lang="en-US" altLang="en-US" b="1" dirty="0" err="1">
                <a:latin typeface="Courier New" pitchFamily="49" charset="0"/>
              </a:rPr>
              <a:t>my_type</a:t>
            </a:r>
            <a:r>
              <a:rPr lang="en-US" altLang="en-US" b="1" dirty="0">
                <a:latin typeface="Courier New" pitchFamily="49" charset="0"/>
              </a:rPr>
              <a:t> == lock-&gt;</a:t>
            </a:r>
            <a:r>
              <a:rPr lang="en-US" altLang="en-US" b="1" dirty="0" err="1">
                <a:latin typeface="Courier New" pitchFamily="49" charset="0"/>
              </a:rPr>
              <a:t>lock_type</a:t>
            </a:r>
            <a:r>
              <a:rPr lang="en-US" altLang="en-US" b="1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    </a:t>
            </a:r>
            <a:r>
              <a:rPr lang="en-US" altLang="en-US" b="1" dirty="0" err="1">
                <a:latin typeface="Courier New" pitchFamily="49" charset="0"/>
              </a:rPr>
              <a:t>read_lock</a:t>
            </a:r>
            <a:r>
              <a:rPr lang="en-US" altLang="en-US" b="1" dirty="0">
                <a:latin typeface="Courier New" pitchFamily="49" charset="0"/>
              </a:rPr>
              <a:t> (&amp;lock);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smtClean="0">
                <a:latin typeface="Courier New" pitchFamily="49" charset="0"/>
              </a:rPr>
              <a:t>}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use </a:t>
            </a:r>
            <a:r>
              <a:rPr lang="en-US" altLang="en-US" dirty="0" smtClean="0"/>
              <a:t>read lock to enter type lock</a:t>
            </a:r>
          </a:p>
          <a:p>
            <a:pPr lvl="1"/>
            <a:r>
              <a:rPr lang="en-US" altLang="en-US" dirty="0" smtClean="0"/>
              <a:t>lock must be held to read type</a:t>
            </a:r>
          </a:p>
          <a:p>
            <a:pPr lvl="1"/>
            <a:r>
              <a:rPr lang="en-US" altLang="en-US" dirty="0" smtClean="0"/>
              <a:t>shared data -&gt; creates race condition if no lock is held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use write lock to </a:t>
            </a:r>
            <a:r>
              <a:rPr lang="en-US" altLang="en-US" dirty="0"/>
              <a:t>set the type</a:t>
            </a:r>
          </a:p>
          <a:p>
            <a:pPr>
              <a:buFontTx/>
              <a:buNone/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Approach </a:t>
            </a:r>
            <a:r>
              <a:rPr lang="en-US" altLang="en-US" dirty="0" smtClean="0"/>
              <a:t>(4)</a:t>
            </a:r>
            <a:endParaRPr lang="en-US" altLang="en-US" dirty="0"/>
          </a:p>
        </p:txBody>
      </p:sp>
      <p:sp>
        <p:nvSpPr>
          <p:cNvPr id="351297" name="Text Box 65"/>
          <p:cNvSpPr txBox="1">
            <a:spLocks noChangeArrowheads="1"/>
          </p:cNvSpPr>
          <p:nvPr/>
        </p:nvSpPr>
        <p:spPr bwMode="auto">
          <a:xfrm>
            <a:off x="5791200" y="19812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system </a:t>
            </a:r>
            <a:r>
              <a:rPr lang="en-US" altLang="en-US" sz="1800" dirty="0" smtClean="0">
                <a:solidFill>
                  <a:schemeClr val="bg1"/>
                </a:solidFill>
              </a:rPr>
              <a:t>can change state here</a:t>
            </a:r>
            <a:r>
              <a:rPr lang="en-US" altLang="en-US" sz="1800" dirty="0">
                <a:solidFill>
                  <a:schemeClr val="bg1"/>
                </a:solidFill>
              </a:rPr>
              <a:t>!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4800600" y="2057400"/>
            <a:ext cx="990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413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97" grpId="0"/>
    </p:bld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22956</TotalTime>
  <Words>751</Words>
  <Application>Microsoft Office PowerPoint</Application>
  <PresentationFormat>On-screen Show (4:3)</PresentationFormat>
  <Paragraphs>261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Fireball</vt:lpstr>
      <vt:lpstr>ECE391 Computer System Engineering Lecture 12 (Optional)</vt:lpstr>
      <vt:lpstr>Lecture Topics</vt:lpstr>
      <vt:lpstr>Developing Synchronization  Abstractions</vt:lpstr>
      <vt:lpstr>Developing Synchronization  Abstractions</vt:lpstr>
      <vt:lpstr>typelock   Problem</vt:lpstr>
      <vt:lpstr>Approach (1)</vt:lpstr>
      <vt:lpstr>Approach (2)</vt:lpstr>
      <vt:lpstr>Approach (3)</vt:lpstr>
      <vt:lpstr>Approach (4)</vt:lpstr>
      <vt:lpstr>Initial Implementation of  typelock_lock</vt:lpstr>
      <vt:lpstr>Initial Implementation of  typelock_lock</vt:lpstr>
      <vt:lpstr>Solving the Problem (1)</vt:lpstr>
      <vt:lpstr>Solving the Problem (2)</vt:lpstr>
      <vt:lpstr>Implementation 2</vt:lpstr>
      <vt:lpstr>Implementation 2</vt:lpstr>
      <vt:lpstr>Can We Do Better?</vt:lpstr>
      <vt:lpstr>Final Implementation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597</cp:revision>
  <cp:lastPrinted>1999-08-25T13:17:36Z</cp:lastPrinted>
  <dcterms:created xsi:type="dcterms:W3CDTF">1999-08-25T01:21:32Z</dcterms:created>
  <dcterms:modified xsi:type="dcterms:W3CDTF">2014-02-27T16:52:36Z</dcterms:modified>
</cp:coreProperties>
</file>