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674" r:id="rId2"/>
    <p:sldId id="704" r:id="rId3"/>
    <p:sldId id="786" r:id="rId4"/>
    <p:sldId id="787" r:id="rId5"/>
    <p:sldId id="788" r:id="rId6"/>
    <p:sldId id="789" r:id="rId7"/>
    <p:sldId id="790" r:id="rId8"/>
    <p:sldId id="791" r:id="rId9"/>
    <p:sldId id="775" r:id="rId10"/>
    <p:sldId id="776" r:id="rId11"/>
    <p:sldId id="777" r:id="rId12"/>
    <p:sldId id="778" r:id="rId13"/>
    <p:sldId id="779" r:id="rId14"/>
    <p:sldId id="780" r:id="rId15"/>
    <p:sldId id="792" r:id="rId16"/>
    <p:sldId id="793" r:id="rId17"/>
    <p:sldId id="794" r:id="rId18"/>
    <p:sldId id="795" r:id="rId19"/>
    <p:sldId id="796" r:id="rId2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0000"/>
    <a:srgbClr val="3333CC"/>
    <a:srgbClr val="FF0000"/>
    <a:srgbClr val="FFFF00"/>
    <a:srgbClr val="FFFF99"/>
    <a:srgbClr val="FFFFCC"/>
    <a:srgbClr val="FFCC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727" autoAdjust="0"/>
  </p:normalViewPr>
  <p:slideViewPr>
    <p:cSldViewPr>
      <p:cViewPr varScale="1">
        <p:scale>
          <a:sx n="71" d="100"/>
          <a:sy n="71" d="100"/>
        </p:scale>
        <p:origin x="-906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6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Virtualization</a:t>
            </a:r>
          </a:p>
          <a:p>
            <a:r>
              <a:rPr lang="en-US" altLang="en-US" smtClean="0"/>
              <a:t> - Memory </a:t>
            </a:r>
          </a:p>
          <a:p>
            <a:r>
              <a:rPr lang="en-US" altLang="en-US" smtClean="0"/>
              <a:t> - Processor </a:t>
            </a:r>
          </a:p>
          <a:p>
            <a:r>
              <a:rPr lang="en-US" altLang="en-US" smtClean="0"/>
              <a:t>Finite  resources illusion that resources are bigger than they are physically</a:t>
            </a:r>
          </a:p>
          <a:p>
            <a:r>
              <a:rPr lang="en-US" altLang="en-US" smtClean="0"/>
              <a:t>Does not matter what physical resources we have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Sharing</a:t>
            </a:r>
          </a:p>
          <a:p>
            <a:r>
              <a:rPr lang="en-US" altLang="en-US" smtClean="0"/>
              <a:t>Many programs use standard c lib</a:t>
            </a:r>
          </a:p>
          <a:p>
            <a:r>
              <a:rPr lang="en-US" altLang="en-US" smtClean="0"/>
              <a:t>With vrt mem you put one copy in physical memory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Picture shows physical memory</a:t>
            </a:r>
          </a:p>
          <a:p>
            <a:r>
              <a:rPr lang="en-US" altLang="en-US" smtClean="0"/>
              <a:t>Code must  be relocatable</a:t>
            </a:r>
          </a:p>
          <a:p>
            <a:r>
              <a:rPr lang="en-US" altLang="en-US" smtClean="0"/>
              <a:t>Fragmentation o the disk</a:t>
            </a:r>
          </a:p>
          <a:p>
            <a:r>
              <a:rPr lang="en-US" altLang="en-US" smtClean="0"/>
              <a:t>Conseptually same blocks files are not contigous on the disk</a:t>
            </a:r>
          </a:p>
          <a:p>
            <a:endParaRPr lang="en-US" altLang="en-US" smtClean="0"/>
          </a:p>
          <a:p>
            <a:r>
              <a:rPr lang="en-US" altLang="en-US" smtClean="0"/>
              <a:t>Programs may start in the sam virtual address only the physical address changes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Address translation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Protection model is done by two bits (four levels or rings)</a:t>
            </a:r>
          </a:p>
          <a:p>
            <a:r>
              <a:rPr lang="en-US" altLang="en-US" smtClean="0"/>
              <a:t>For supporting virtual machines some time ring 1 and 2 are used</a:t>
            </a:r>
          </a:p>
          <a:p>
            <a:r>
              <a:rPr lang="en-US" altLang="en-US" smtClean="0"/>
              <a:t>Intermediate levels e.g., some device drivers (e.g., camera)</a:t>
            </a:r>
          </a:p>
          <a:p>
            <a:r>
              <a:rPr lang="en-US" altLang="en-US" smtClean="0"/>
              <a:t>Not supported well in x86 and in Linux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Smp</a:t>
            </a:r>
            <a:r>
              <a:rPr lang="en-US" dirty="0" smtClean="0"/>
              <a:t>_..id unique identifier for the processor</a:t>
            </a:r>
          </a:p>
          <a:p>
            <a:r>
              <a:rPr lang="en-US" dirty="0" smtClean="0"/>
              <a:t>Mask </a:t>
            </a:r>
            <a:r>
              <a:rPr lang="en-US" dirty="0" err="1" smtClean="0"/>
              <a:t>ack</a:t>
            </a:r>
            <a:r>
              <a:rPr lang="en-US" dirty="0" smtClean="0"/>
              <a:t> send</a:t>
            </a:r>
            <a:r>
              <a:rPr lang="en-US" baseline="0" dirty="0" smtClean="0"/>
              <a:t>  mask the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sends EOI </a:t>
            </a:r>
          </a:p>
          <a:p>
            <a:r>
              <a:rPr lang="en-US" baseline="0" dirty="0" smtClean="0"/>
              <a:t>Look the handlers if the IRQ-disable you can do by software mechanism</a:t>
            </a:r>
          </a:p>
          <a:p>
            <a:r>
              <a:rPr lang="en-US" baseline="0" dirty="0" smtClean="0"/>
              <a:t>Software site of disable mechanism</a:t>
            </a:r>
          </a:p>
          <a:p>
            <a:r>
              <a:rPr lang="en-US" baseline="0" dirty="0" smtClean="0"/>
              <a:t>Pending to eventually execute the interrupt</a:t>
            </a:r>
          </a:p>
          <a:p>
            <a:r>
              <a:rPr lang="en-US" baseline="0" dirty="0" smtClean="0"/>
              <a:t> Last disable : it is set when we do software disablement</a:t>
            </a:r>
          </a:p>
          <a:p>
            <a:r>
              <a:rPr lang="en-US" baseline="0" dirty="0" smtClean="0"/>
              <a:t>Other processor may enter the critical section and call disable the IRQ 4 (for example)</a:t>
            </a:r>
          </a:p>
          <a:p>
            <a:r>
              <a:rPr lang="en-US" baseline="0" dirty="0" smtClean="0"/>
              <a:t>Need to check if the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is disable </a:t>
            </a:r>
            <a:r>
              <a:rPr lang="en-US" baseline="0" dirty="0" err="1" smtClean="0"/>
              <a:t>befor</a:t>
            </a:r>
            <a:r>
              <a:rPr lang="en-US" baseline="0" dirty="0" smtClean="0"/>
              <a:t> we tell PIC to enable this interrupt again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Macro used to declare the tasklet</a:t>
            </a:r>
          </a:p>
          <a:p>
            <a:r>
              <a:rPr lang="en-US" altLang="en-US" smtClean="0"/>
              <a:t>Func is the actual handler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Schedule for executing the software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At the end of Checks the list of tasklets</a:t>
            </a:r>
          </a:p>
          <a:p>
            <a:r>
              <a:rPr lang="en-US" altLang="en-US" smtClean="0"/>
              <a:t>If there is bug if the tasklet reexcutes itself</a:t>
            </a:r>
          </a:p>
          <a:p>
            <a:r>
              <a:rPr lang="en-US" altLang="en-US" smtClean="0"/>
              <a:t>This code may hang the kernel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Using atomic variables </a:t>
            </a:r>
          </a:p>
          <a:p>
            <a:r>
              <a:rPr lang="en-US" altLang="en-US" smtClean="0"/>
              <a:t>Atomicity supported by stat emachine</a:t>
            </a:r>
          </a:p>
          <a:p>
            <a:r>
              <a:rPr lang="en-US" altLang="en-US" smtClean="0"/>
              <a:t>Two bits in the tasklet state SCHED and RUN</a:t>
            </a:r>
          </a:p>
          <a:p>
            <a:r>
              <a:rPr lang="en-US" altLang="en-US" smtClean="0"/>
              <a:t>Atomicity only one processor gets to execute the tasklet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Four state because we have four bits</a:t>
            </a:r>
          </a:p>
          <a:p>
            <a:r>
              <a:rPr lang="en-US" altLang="en-US" dirty="0" smtClean="0"/>
              <a:t>If you  win then the </a:t>
            </a:r>
            <a:r>
              <a:rPr lang="en-US" altLang="en-US" dirty="0" err="1" smtClean="0"/>
              <a:t>tasklet</a:t>
            </a:r>
            <a:r>
              <a:rPr lang="en-US" altLang="en-US" dirty="0" smtClean="0"/>
              <a:t> goes to the link list</a:t>
            </a:r>
          </a:p>
          <a:p>
            <a:r>
              <a:rPr lang="en-US" altLang="en-US" dirty="0" err="1" smtClean="0"/>
              <a:t>Interupt</a:t>
            </a:r>
            <a:r>
              <a:rPr lang="en-US" altLang="en-US" dirty="0" smtClean="0"/>
              <a:t> can come can do soft </a:t>
            </a:r>
            <a:r>
              <a:rPr lang="en-US" altLang="en-US" dirty="0" err="1" smtClean="0"/>
              <a:t>irq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Count filed is not zero this is disable and you should not run it </a:t>
            </a:r>
          </a:p>
          <a:p>
            <a:r>
              <a:rPr lang="en-US" altLang="en-US" dirty="0" err="1" smtClean="0"/>
              <a:t>Tasklet</a:t>
            </a:r>
            <a:r>
              <a:rPr lang="en-US" altLang="en-US" dirty="0" smtClean="0"/>
              <a:t> can reschedule itself in state RUN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is the </a:t>
            </a:r>
            <a:r>
              <a:rPr lang="en-US" altLang="en-US" dirty="0" err="1" smtClean="0"/>
              <a:t>sched</a:t>
            </a:r>
            <a:r>
              <a:rPr lang="en-US" altLang="en-US" dirty="0" smtClean="0"/>
              <a:t> occurs in another state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Why we do not check disable before A?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</a:t>
            </a:r>
            <a:r>
              <a:rPr lang="en-US" sz="2000" dirty="0" smtClean="0"/>
              <a:t>13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</p:spPr>
        <p:txBody>
          <a:bodyPr/>
          <a:lstStyle/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Soft Interrupts in Linux (cont.)</a:t>
            </a:r>
            <a:br>
              <a:rPr lang="en-US" altLang="en-US" smtClean="0"/>
            </a:b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bg1"/>
                </a:solidFill>
              </a:rPr>
              <a:t>linux/interrupt.h</a:t>
            </a:r>
            <a:r>
              <a:rPr lang="en-US" altLang="en-US" sz="2400" smtClean="0"/>
              <a:t> </a:t>
            </a:r>
            <a:r>
              <a:rPr lang="en-US" altLang="en-US" sz="2400" i="0" smtClean="0"/>
              <a:t>and </a:t>
            </a:r>
            <a:r>
              <a:rPr lang="en-US" altLang="en-US" sz="2400" smtClean="0">
                <a:solidFill>
                  <a:schemeClr val="bg1"/>
                </a:solidFill>
              </a:rPr>
              <a:t>kernel/softirq.c</a:t>
            </a:r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572000"/>
          </a:xfrm>
        </p:spPr>
        <p:txBody>
          <a:bodyPr/>
          <a:lstStyle/>
          <a:p>
            <a:pPr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Declaring a handler			</a:t>
            </a:r>
          </a:p>
          <a:p>
            <a:pPr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		                  </a:t>
            </a:r>
            <a:r>
              <a:rPr lang="en-US" altLang="en-US" sz="2000" smtClean="0">
                <a:solidFill>
                  <a:schemeClr val="bg1"/>
                </a:solidFill>
              </a:rPr>
              <a:t>name for </a:t>
            </a:r>
            <a:r>
              <a:rPr lang="en-US" altLang="en-US" b="1" smtClean="0">
                <a:latin typeface="Courier New" pitchFamily="49" charset="0"/>
              </a:rPr>
              <a:t>tasklet_struct</a:t>
            </a:r>
          </a:p>
          <a:p>
            <a:pPr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b="1" smtClean="0">
                <a:latin typeface="Courier New" pitchFamily="49" charset="0"/>
              </a:rPr>
              <a:t>				            </a:t>
            </a:r>
            <a:r>
              <a:rPr lang="en-US" altLang="en-US" sz="2000" smtClean="0">
                <a:solidFill>
                  <a:schemeClr val="bg1"/>
                </a:solidFill>
              </a:rPr>
              <a:t>an unsigned long</a:t>
            </a:r>
            <a:endParaRPr lang="en-US" altLang="en-US" smtClean="0">
              <a:solidFill>
                <a:schemeClr val="bg1"/>
              </a:solidFill>
            </a:endParaRPr>
          </a:p>
          <a:p>
            <a:pPr algn="ctr"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b="1" smtClean="0">
                <a:latin typeface="Courier New" pitchFamily="49" charset="0"/>
              </a:rPr>
              <a:t>           DECLARE_TASKLET (name, func, data);</a:t>
            </a:r>
          </a:p>
          <a:p>
            <a:pPr>
              <a:spcAft>
                <a:spcPts val="300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			                     </a:t>
            </a:r>
            <a:r>
              <a:rPr lang="en-US" altLang="en-US" sz="2000" smtClean="0">
                <a:solidFill>
                  <a:schemeClr val="bg1"/>
                </a:solidFill>
              </a:rPr>
              <a:t>void (*func) (unsigned long);</a:t>
            </a:r>
          </a:p>
          <a:p>
            <a:pPr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		       </a:t>
            </a:r>
            <a:r>
              <a:rPr lang="en-US" altLang="en-US" sz="1800" smtClean="0"/>
              <a:t>linked list</a:t>
            </a:r>
          </a:p>
          <a:p>
            <a:pPr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z="1600" smtClean="0"/>
              <a:t>		         TASKLET_STATE_SCHED, TASKLET_STATE_RUN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z="1600" smtClean="0"/>
              <a:t>		         # of disables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z="1800" smtClean="0"/>
              <a:t>		        pointer to the tasklet function</a:t>
            </a:r>
            <a:br>
              <a:rPr lang="en-US" altLang="en-US" sz="1800" smtClean="0"/>
            </a:br>
            <a:r>
              <a:rPr lang="en-US" altLang="en-US" sz="1800" smtClean="0"/>
              <a:t>	        integer which can be used by the tasklet function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90600" y="4556125"/>
            <a:ext cx="1176338" cy="1311275"/>
            <a:chOff x="491" y="4453"/>
            <a:chExt cx="556" cy="1101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491" y="4453"/>
              <a:ext cx="556" cy="231"/>
              <a:chOff x="491" y="4453"/>
              <a:chExt cx="556" cy="231"/>
            </a:xfrm>
          </p:grpSpPr>
          <p:sp>
            <p:nvSpPr>
              <p:cNvPr id="6166" name="Text Box 4"/>
              <p:cNvSpPr txBox="1">
                <a:spLocks noChangeArrowheads="1"/>
              </p:cNvSpPr>
              <p:nvPr/>
            </p:nvSpPr>
            <p:spPr bwMode="auto">
              <a:xfrm>
                <a:off x="633" y="4477"/>
                <a:ext cx="17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next</a:t>
                </a:r>
              </a:p>
            </p:txBody>
          </p:sp>
          <p:sp>
            <p:nvSpPr>
              <p:cNvPr id="6167" name="Rectangle 5"/>
              <p:cNvSpPr>
                <a:spLocks noChangeArrowheads="1"/>
              </p:cNvSpPr>
              <p:nvPr/>
            </p:nvSpPr>
            <p:spPr bwMode="auto">
              <a:xfrm>
                <a:off x="491" y="4453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4" name="Group 8"/>
            <p:cNvGrpSpPr>
              <a:grpSpLocks/>
            </p:cNvGrpSpPr>
            <p:nvPr/>
          </p:nvGrpSpPr>
          <p:grpSpPr bwMode="auto">
            <a:xfrm>
              <a:off x="491" y="4671"/>
              <a:ext cx="556" cy="231"/>
              <a:chOff x="491" y="4671"/>
              <a:chExt cx="556" cy="231"/>
            </a:xfrm>
          </p:grpSpPr>
          <p:sp>
            <p:nvSpPr>
              <p:cNvPr id="6164" name="Text Box 6"/>
              <p:cNvSpPr txBox="1">
                <a:spLocks noChangeArrowheads="1"/>
              </p:cNvSpPr>
              <p:nvPr/>
            </p:nvSpPr>
            <p:spPr bwMode="auto">
              <a:xfrm>
                <a:off x="613" y="4695"/>
                <a:ext cx="195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state</a:t>
                </a:r>
              </a:p>
            </p:txBody>
          </p:sp>
          <p:sp>
            <p:nvSpPr>
              <p:cNvPr id="6165" name="Rectangle 7"/>
              <p:cNvSpPr>
                <a:spLocks noChangeArrowheads="1"/>
              </p:cNvSpPr>
              <p:nvPr/>
            </p:nvSpPr>
            <p:spPr bwMode="auto">
              <a:xfrm>
                <a:off x="491" y="4671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5" name="Group 16"/>
            <p:cNvGrpSpPr>
              <a:grpSpLocks/>
            </p:cNvGrpSpPr>
            <p:nvPr/>
          </p:nvGrpSpPr>
          <p:grpSpPr bwMode="auto">
            <a:xfrm>
              <a:off x="491" y="4888"/>
              <a:ext cx="556" cy="231"/>
              <a:chOff x="491" y="4888"/>
              <a:chExt cx="556" cy="231"/>
            </a:xfrm>
          </p:grpSpPr>
          <p:sp>
            <p:nvSpPr>
              <p:cNvPr id="6162" name="Text Box 11"/>
              <p:cNvSpPr txBox="1">
                <a:spLocks noChangeArrowheads="1"/>
              </p:cNvSpPr>
              <p:nvPr/>
            </p:nvSpPr>
            <p:spPr bwMode="auto">
              <a:xfrm>
                <a:off x="593" y="4912"/>
                <a:ext cx="23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count</a:t>
                </a:r>
              </a:p>
            </p:txBody>
          </p:sp>
          <p:sp>
            <p:nvSpPr>
              <p:cNvPr id="6163" name="Rectangle 12"/>
              <p:cNvSpPr>
                <a:spLocks noChangeArrowheads="1"/>
              </p:cNvSpPr>
              <p:nvPr/>
            </p:nvSpPr>
            <p:spPr bwMode="auto">
              <a:xfrm>
                <a:off x="491" y="4888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6" name="Group 17"/>
            <p:cNvGrpSpPr>
              <a:grpSpLocks/>
            </p:cNvGrpSpPr>
            <p:nvPr/>
          </p:nvGrpSpPr>
          <p:grpSpPr bwMode="auto">
            <a:xfrm>
              <a:off x="491" y="5106"/>
              <a:ext cx="556" cy="231"/>
              <a:chOff x="491" y="5106"/>
              <a:chExt cx="556" cy="231"/>
            </a:xfrm>
          </p:grpSpPr>
          <p:sp>
            <p:nvSpPr>
              <p:cNvPr id="6160" name="Text Box 14"/>
              <p:cNvSpPr txBox="1">
                <a:spLocks noChangeArrowheads="1"/>
              </p:cNvSpPr>
              <p:nvPr/>
            </p:nvSpPr>
            <p:spPr bwMode="auto">
              <a:xfrm>
                <a:off x="633" y="5130"/>
                <a:ext cx="183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func</a:t>
                </a:r>
              </a:p>
            </p:txBody>
          </p:sp>
          <p:sp>
            <p:nvSpPr>
              <p:cNvPr id="6161" name="Rectangle 15"/>
              <p:cNvSpPr>
                <a:spLocks noChangeArrowheads="1"/>
              </p:cNvSpPr>
              <p:nvPr/>
            </p:nvSpPr>
            <p:spPr bwMode="auto">
              <a:xfrm>
                <a:off x="491" y="5106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7" name="Group 21"/>
            <p:cNvGrpSpPr>
              <a:grpSpLocks/>
            </p:cNvGrpSpPr>
            <p:nvPr/>
          </p:nvGrpSpPr>
          <p:grpSpPr bwMode="auto">
            <a:xfrm>
              <a:off x="491" y="5323"/>
              <a:ext cx="556" cy="231"/>
              <a:chOff x="491" y="5323"/>
              <a:chExt cx="556" cy="231"/>
            </a:xfrm>
          </p:grpSpPr>
          <p:sp>
            <p:nvSpPr>
              <p:cNvPr id="6158" name="Text Box 19"/>
              <p:cNvSpPr txBox="1">
                <a:spLocks noChangeArrowheads="1"/>
              </p:cNvSpPr>
              <p:nvPr/>
            </p:nvSpPr>
            <p:spPr bwMode="auto">
              <a:xfrm>
                <a:off x="629" y="5347"/>
                <a:ext cx="183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data</a:t>
                </a:r>
              </a:p>
            </p:txBody>
          </p:sp>
          <p:sp>
            <p:nvSpPr>
              <p:cNvPr id="6159" name="Rectangle 20"/>
              <p:cNvSpPr>
                <a:spLocks noChangeArrowheads="1"/>
              </p:cNvSpPr>
              <p:nvPr/>
            </p:nvSpPr>
            <p:spPr bwMode="auto">
              <a:xfrm>
                <a:off x="491" y="5323"/>
                <a:ext cx="556" cy="2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1962150" y="4697413"/>
            <a:ext cx="6651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791200" y="2514600"/>
            <a:ext cx="76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8153400" y="2971800"/>
            <a:ext cx="50800" cy="201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0" name="Line 26"/>
          <p:cNvSpPr>
            <a:spLocks noChangeShapeType="1"/>
          </p:cNvSpPr>
          <p:nvPr/>
        </p:nvSpPr>
        <p:spPr bwMode="auto">
          <a:xfrm flipH="1">
            <a:off x="7010400" y="3429000"/>
            <a:ext cx="103188" cy="201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7" grpId="0" animBg="1"/>
      <p:bldP spid="369688" grpId="0" animBg="1"/>
      <p:bldP spid="369689" grpId="0" animBg="1"/>
      <p:bldP spid="3696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 Scheduling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The following two calls schedule a tasklet for execution</a:t>
            </a:r>
          </a:p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100" b="1" smtClean="0">
                <a:solidFill>
                  <a:schemeClr val="bg1"/>
                </a:solidFill>
                <a:latin typeface="Courier New" pitchFamily="49" charset="0"/>
              </a:rPr>
              <a:t>void tasklet_schedule (struct tasklet_struct* t);</a:t>
            </a:r>
          </a:p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100" b="1" smtClean="0">
                <a:solidFill>
                  <a:schemeClr val="bg1"/>
                </a:solidFill>
                <a:latin typeface="Courier New" pitchFamily="49" charset="0"/>
              </a:rPr>
              <a:t>void tasklet_hi_schedule (struct tasklet_struct* t);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z="2000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First form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1800" smtClean="0"/>
              <a:t>schedules tasklet at low priority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1800" smtClean="0"/>
              <a:t>on the executing processor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z="2000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Second form schedules at high priority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z="2000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z="2000" smtClean="0"/>
              <a:t>Enable and disable calls analogous to hard interrupts </a:t>
            </a:r>
            <a:br>
              <a:rPr lang="en-US" altLang="en-US" sz="2000" smtClean="0"/>
            </a:br>
            <a:r>
              <a:rPr lang="en-US" altLang="en-US" sz="2000" smtClean="0"/>
              <a:t>(including nesting)</a:t>
            </a:r>
          </a:p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4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 Execution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algn="ctr">
              <a:buFontTx/>
              <a:buNone/>
              <a:tabLst>
                <a:tab pos="746125" algn="l"/>
                <a:tab pos="2974975" algn="l"/>
                <a:tab pos="4171950" algn="l"/>
              </a:tabLst>
            </a:pPr>
            <a:endParaRPr lang="en-US" altLang="en-US" b="1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do_softirq</a:t>
            </a:r>
            <a:r>
              <a:rPr lang="en-US" altLang="en-US" smtClean="0">
                <a:solidFill>
                  <a:schemeClr val="bg1"/>
                </a:solidFill>
              </a:rPr>
              <a:t> </a:t>
            </a:r>
            <a:r>
              <a:rPr lang="en-US" altLang="en-US" smtClean="0"/>
              <a:t>call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checks per-processor bit vector of pending priorities (high, low, etc.)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executes action for each priority [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softirq_vec</a:t>
            </a:r>
            <a:r>
              <a:rPr lang="en-US" altLang="en-US" smtClean="0"/>
              <a:t>]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tasklet_action</a:t>
            </a:r>
            <a:r>
              <a:rPr lang="en-US" altLang="en-US" smtClean="0"/>
              <a:t> walks through linked list</a:t>
            </a:r>
            <a:br>
              <a:rPr lang="en-US" altLang="en-US" smtClean="0"/>
            </a:br>
            <a:r>
              <a:rPr lang="en-US" altLang="en-US" smtClean="0"/>
              <a:t>[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tasklet_hi_action </a:t>
            </a:r>
            <a:r>
              <a:rPr lang="en-US" altLang="en-US" smtClean="0"/>
              <a:t>walks through high-priority list ]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repeats up to 10 times or until no softirqs are raised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 Execution Atomicity 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Two bits in state changed atomically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TASKLET_STATE_SCHED – tasklet scheduled for execution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TASKLET_STATE_RUN – tasklet executing on some processor</a:t>
            </a:r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endParaRPr lang="en-US" altLang="en-US" smtClean="0"/>
          </a:p>
          <a:p>
            <a:pPr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When scheduling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set TASKLET_STATE_SCHED atomically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</a:pPr>
            <a:r>
              <a:rPr lang="en-US" altLang="en-US" smtClean="0"/>
              <a:t>if already set, schedule call does nothing</a:t>
            </a:r>
          </a:p>
        </p:txBody>
      </p:sp>
    </p:spTree>
    <p:extLst>
      <p:ext uri="{BB962C8B-B14F-4D97-AF65-F5344CB8AC3E}">
        <p14:creationId xmlns:p14="http://schemas.microsoft.com/office/powerpoint/2010/main" val="6869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Tasklet Execution Atomicity (cont.)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572000"/>
          </a:xfrm>
        </p:spPr>
        <p:txBody>
          <a:bodyPr/>
          <a:lstStyle/>
          <a:p>
            <a:pPr>
              <a:buFontTx/>
              <a:buNone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When </a:t>
            </a:r>
            <a:r>
              <a:rPr lang="en-US" sz="2000" dirty="0">
                <a:solidFill>
                  <a:schemeClr val="bg1"/>
                </a:solidFill>
              </a:rPr>
              <a:t>executing, for each </a:t>
            </a:r>
            <a:r>
              <a:rPr lang="en-US" sz="2000" dirty="0" err="1">
                <a:solidFill>
                  <a:schemeClr val="bg1"/>
                </a:solidFill>
              </a:rPr>
              <a:t>tasklet</a:t>
            </a:r>
            <a:r>
              <a:rPr lang="en-US" sz="2000" dirty="0">
                <a:solidFill>
                  <a:schemeClr val="bg1"/>
                </a:solidFill>
              </a:rPr>
              <a:t> in linked list (at either priority)</a:t>
            </a:r>
          </a:p>
          <a:p>
            <a:pPr>
              <a:buFontTx/>
              <a:buAutoNum type="alphaUcPeriod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set TASKLET_STATE_RUN atomically (if already set, stop)</a:t>
            </a:r>
          </a:p>
          <a:p>
            <a:pPr>
              <a:buFontTx/>
              <a:buAutoNum type="alphaUcPeriod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check if </a:t>
            </a:r>
            <a:r>
              <a:rPr lang="en-US" sz="1800" dirty="0" err="1"/>
              <a:t>tasklet</a:t>
            </a:r>
            <a:r>
              <a:rPr lang="en-US" sz="1800" dirty="0"/>
              <a:t> is software disabled (count field)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if so, clear TASKLET_STATE_RUN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leave the </a:t>
            </a:r>
            <a:r>
              <a:rPr lang="en-US" sz="1800" dirty="0" err="1"/>
              <a:t>tasklet</a:t>
            </a:r>
            <a:r>
              <a:rPr lang="en-US" sz="1800" dirty="0"/>
              <a:t> in the linked list for this priority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set the pending bit for this priority</a:t>
            </a:r>
          </a:p>
          <a:p>
            <a:pPr marL="381000" indent="-266700"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daemon will try again later</a:t>
            </a:r>
          </a:p>
          <a:p>
            <a:pPr>
              <a:buFontTx/>
              <a:buAutoNum type="alphaUcPeriod" startAt="3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clear TASKLET_STATE_SCHED</a:t>
            </a:r>
          </a:p>
          <a:p>
            <a:pPr>
              <a:buFontTx/>
              <a:buAutoNum type="alphaUcPeriod" startAt="3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execute handler</a:t>
            </a:r>
          </a:p>
          <a:p>
            <a:pPr>
              <a:buFontTx/>
              <a:buAutoNum type="alphaUcPeriod" startAt="3"/>
              <a:tabLst>
                <a:tab pos="746125" algn="l"/>
                <a:tab pos="2974975" algn="l"/>
                <a:tab pos="4171950" algn="l"/>
              </a:tabLst>
              <a:defRPr/>
            </a:pPr>
            <a:r>
              <a:rPr lang="en-US" sz="1800" dirty="0"/>
              <a:t>clear TASKLET_STATE_RUN</a:t>
            </a:r>
            <a:r>
              <a:rPr lang="en-US" sz="2200" dirty="0"/>
              <a:t> </a:t>
            </a:r>
          </a:p>
          <a:p>
            <a:pPr lvl="1">
              <a:tabLst>
                <a:tab pos="746125" algn="l"/>
                <a:tab pos="2974975" algn="l"/>
                <a:tab pos="4171950" algn="l"/>
              </a:tabLst>
              <a:defRPr/>
            </a:pPr>
            <a:endParaRPr lang="en-US" sz="1800" dirty="0"/>
          </a:p>
        </p:txBody>
      </p: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3735388" y="3730625"/>
            <a:ext cx="1487487" cy="633413"/>
            <a:chOff x="781" y="2541"/>
            <a:chExt cx="701" cy="532"/>
          </a:xfrm>
        </p:grpSpPr>
        <p:sp>
          <p:nvSpPr>
            <p:cNvPr id="10278" name="Text Box 4"/>
            <p:cNvSpPr txBox="1">
              <a:spLocks noChangeArrowheads="1"/>
            </p:cNvSpPr>
            <p:nvPr/>
          </p:nvSpPr>
          <p:spPr bwMode="auto">
            <a:xfrm>
              <a:off x="1033" y="2587"/>
              <a:ext cx="19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no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flags</a:t>
              </a:r>
            </a:p>
          </p:txBody>
        </p:sp>
        <p:sp>
          <p:nvSpPr>
            <p:cNvPr id="10279" name="Oval 10"/>
            <p:cNvSpPr>
              <a:spLocks noChangeArrowheads="1"/>
            </p:cNvSpPr>
            <p:nvPr/>
          </p:nvSpPr>
          <p:spPr bwMode="auto">
            <a:xfrm>
              <a:off x="781" y="2541"/>
              <a:ext cx="701" cy="5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" name="Group 41"/>
          <p:cNvGrpSpPr>
            <a:grpSpLocks/>
          </p:cNvGrpSpPr>
          <p:nvPr/>
        </p:nvGrpSpPr>
        <p:grpSpPr bwMode="auto">
          <a:xfrm>
            <a:off x="4865688" y="3298825"/>
            <a:ext cx="4100512" cy="1066800"/>
            <a:chOff x="1436" y="2396"/>
            <a:chExt cx="1933" cy="895"/>
          </a:xfrm>
        </p:grpSpPr>
        <p:grpSp>
          <p:nvGrpSpPr>
            <p:cNvPr id="10272" name="Group 15"/>
            <p:cNvGrpSpPr>
              <a:grpSpLocks/>
            </p:cNvGrpSpPr>
            <p:nvPr/>
          </p:nvGrpSpPr>
          <p:grpSpPr bwMode="auto">
            <a:xfrm>
              <a:off x="2668" y="2759"/>
              <a:ext cx="701" cy="532"/>
              <a:chOff x="2620" y="2299"/>
              <a:chExt cx="701" cy="532"/>
            </a:xfrm>
          </p:grpSpPr>
          <p:sp>
            <p:nvSpPr>
              <p:cNvPr id="10276" name="Text Box 5"/>
              <p:cNvSpPr txBox="1">
                <a:spLocks noChangeArrowheads="1"/>
              </p:cNvSpPr>
              <p:nvPr/>
            </p:nvSpPr>
            <p:spPr bwMode="auto">
              <a:xfrm>
                <a:off x="2809" y="2479"/>
                <a:ext cx="333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SCHED</a:t>
                </a:r>
              </a:p>
            </p:txBody>
          </p:sp>
          <p:sp>
            <p:nvSpPr>
              <p:cNvPr id="10277" name="Oval 9"/>
              <p:cNvSpPr>
                <a:spLocks noChangeArrowheads="1"/>
              </p:cNvSpPr>
              <p:nvPr/>
            </p:nvSpPr>
            <p:spPr bwMode="auto">
              <a:xfrm>
                <a:off x="2620" y="2299"/>
                <a:ext cx="701" cy="532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273" name="Group 19"/>
            <p:cNvGrpSpPr>
              <a:grpSpLocks/>
            </p:cNvGrpSpPr>
            <p:nvPr/>
          </p:nvGrpSpPr>
          <p:grpSpPr bwMode="auto">
            <a:xfrm>
              <a:off x="1436" y="2396"/>
              <a:ext cx="1377" cy="770"/>
              <a:chOff x="1436" y="2396"/>
              <a:chExt cx="1377" cy="770"/>
            </a:xfrm>
          </p:grpSpPr>
          <p:sp>
            <p:nvSpPr>
              <p:cNvPr id="10274" name="Arc 17"/>
              <p:cNvSpPr>
                <a:spLocks/>
              </p:cNvSpPr>
              <p:nvPr/>
            </p:nvSpPr>
            <p:spPr bwMode="auto">
              <a:xfrm>
                <a:off x="1436" y="2590"/>
                <a:ext cx="1377" cy="576"/>
              </a:xfrm>
              <a:custGeom>
                <a:avLst/>
                <a:gdLst>
                  <a:gd name="T0" fmla="*/ 0 w 33354"/>
                  <a:gd name="T1" fmla="*/ 5 h 21600"/>
                  <a:gd name="T2" fmla="*/ 57 w 33354"/>
                  <a:gd name="T3" fmla="*/ 6 h 21600"/>
                  <a:gd name="T4" fmla="*/ 28 w 33354"/>
                  <a:gd name="T5" fmla="*/ 1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354" h="21600" fill="none" extrusionOk="0">
                    <a:moveTo>
                      <a:pt x="0" y="7579"/>
                    </a:moveTo>
                    <a:cubicBezTo>
                      <a:pt x="4103" y="2769"/>
                      <a:pt x="10108" y="-1"/>
                      <a:pt x="16431" y="0"/>
                    </a:cubicBezTo>
                    <a:cubicBezTo>
                      <a:pt x="23024" y="0"/>
                      <a:pt x="29256" y="3011"/>
                      <a:pt x="33353" y="8177"/>
                    </a:cubicBezTo>
                  </a:path>
                  <a:path w="33354" h="21600" stroke="0" extrusionOk="0">
                    <a:moveTo>
                      <a:pt x="0" y="7579"/>
                    </a:moveTo>
                    <a:cubicBezTo>
                      <a:pt x="4103" y="2769"/>
                      <a:pt x="10108" y="-1"/>
                      <a:pt x="16431" y="0"/>
                    </a:cubicBezTo>
                    <a:cubicBezTo>
                      <a:pt x="23024" y="0"/>
                      <a:pt x="29256" y="3011"/>
                      <a:pt x="33353" y="8177"/>
                    </a:cubicBezTo>
                    <a:lnTo>
                      <a:pt x="16431" y="21600"/>
                    </a:lnTo>
                    <a:lnTo>
                      <a:pt x="0" y="7579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5" name="Text Box 18"/>
              <p:cNvSpPr txBox="1">
                <a:spLocks noChangeArrowheads="1"/>
              </p:cNvSpPr>
              <p:nvPr/>
            </p:nvSpPr>
            <p:spPr bwMode="auto">
              <a:xfrm>
                <a:off x="1811" y="2396"/>
                <a:ext cx="39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imes New Roman" pitchFamily="18" charset="0"/>
                  </a:rPr>
                  <a:t>schedule</a:t>
                </a:r>
              </a:p>
            </p:txBody>
          </p:sp>
        </p:grpSp>
      </p:grpSp>
      <p:grpSp>
        <p:nvGrpSpPr>
          <p:cNvPr id="52" name="Group 46"/>
          <p:cNvGrpSpPr>
            <a:grpSpLocks/>
          </p:cNvGrpSpPr>
          <p:nvPr/>
        </p:nvGrpSpPr>
        <p:grpSpPr bwMode="auto">
          <a:xfrm>
            <a:off x="4862513" y="4979988"/>
            <a:ext cx="2919412" cy="915987"/>
            <a:chOff x="1434" y="3517"/>
            <a:chExt cx="1377" cy="770"/>
          </a:xfrm>
        </p:grpSpPr>
        <p:sp>
          <p:nvSpPr>
            <p:cNvPr id="10270" name="Arc 21"/>
            <p:cNvSpPr>
              <a:spLocks/>
            </p:cNvSpPr>
            <p:nvPr/>
          </p:nvSpPr>
          <p:spPr bwMode="auto">
            <a:xfrm>
              <a:off x="1434" y="3711"/>
              <a:ext cx="1377" cy="576"/>
            </a:xfrm>
            <a:custGeom>
              <a:avLst/>
              <a:gdLst>
                <a:gd name="T0" fmla="*/ 0 w 33354"/>
                <a:gd name="T1" fmla="*/ 5 h 21600"/>
                <a:gd name="T2" fmla="*/ 57 w 33354"/>
                <a:gd name="T3" fmla="*/ 6 h 21600"/>
                <a:gd name="T4" fmla="*/ 28 w 33354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354" h="21600" fill="none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</a:path>
                <a:path w="33354" h="21600" stroke="0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  <a:lnTo>
                    <a:pt x="16431" y="21600"/>
                  </a:lnTo>
                  <a:lnTo>
                    <a:pt x="0" y="7579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Text Box 22"/>
            <p:cNvSpPr txBox="1">
              <a:spLocks noChangeArrowheads="1"/>
            </p:cNvSpPr>
            <p:nvPr/>
          </p:nvSpPr>
          <p:spPr bwMode="auto">
            <a:xfrm>
              <a:off x="1809" y="3517"/>
              <a:ext cx="39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schedule</a:t>
              </a:r>
            </a:p>
          </p:txBody>
        </p:sp>
      </p:grpSp>
      <p:grpSp>
        <p:nvGrpSpPr>
          <p:cNvPr id="55" name="Group 45"/>
          <p:cNvGrpSpPr>
            <a:grpSpLocks/>
          </p:cNvGrpSpPr>
          <p:nvPr/>
        </p:nvGrpSpPr>
        <p:grpSpPr bwMode="auto">
          <a:xfrm>
            <a:off x="3735388" y="5407025"/>
            <a:ext cx="4100512" cy="1146175"/>
            <a:chOff x="902" y="3876"/>
            <a:chExt cx="1933" cy="963"/>
          </a:xfrm>
        </p:grpSpPr>
        <p:grpSp>
          <p:nvGrpSpPr>
            <p:cNvPr id="10265" name="Group 14"/>
            <p:cNvGrpSpPr>
              <a:grpSpLocks/>
            </p:cNvGrpSpPr>
            <p:nvPr/>
          </p:nvGrpSpPr>
          <p:grpSpPr bwMode="auto">
            <a:xfrm>
              <a:off x="902" y="3876"/>
              <a:ext cx="701" cy="532"/>
              <a:chOff x="708" y="3291"/>
              <a:chExt cx="701" cy="532"/>
            </a:xfrm>
          </p:grpSpPr>
          <p:sp>
            <p:nvSpPr>
              <p:cNvPr id="10268" name="Text Box 6"/>
              <p:cNvSpPr txBox="1">
                <a:spLocks noChangeArrowheads="1"/>
              </p:cNvSpPr>
              <p:nvPr/>
            </p:nvSpPr>
            <p:spPr bwMode="auto">
              <a:xfrm>
                <a:off x="903" y="3470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Times New Roman" pitchFamily="18" charset="0"/>
                  </a:rPr>
                  <a:t>RUN</a:t>
                </a:r>
              </a:p>
            </p:txBody>
          </p:sp>
          <p:sp>
            <p:nvSpPr>
              <p:cNvPr id="10269" name="Oval 11"/>
              <p:cNvSpPr>
                <a:spLocks noChangeArrowheads="1"/>
              </p:cNvSpPr>
              <p:nvPr/>
            </p:nvSpPr>
            <p:spPr bwMode="auto">
              <a:xfrm>
                <a:off x="708" y="3291"/>
                <a:ext cx="701" cy="532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266" name="Arc 24"/>
            <p:cNvSpPr>
              <a:spLocks/>
            </p:cNvSpPr>
            <p:nvPr/>
          </p:nvSpPr>
          <p:spPr bwMode="auto">
            <a:xfrm flipH="1" flipV="1">
              <a:off x="1458" y="3997"/>
              <a:ext cx="1377" cy="576"/>
            </a:xfrm>
            <a:custGeom>
              <a:avLst/>
              <a:gdLst>
                <a:gd name="T0" fmla="*/ 0 w 33354"/>
                <a:gd name="T1" fmla="*/ 5 h 21600"/>
                <a:gd name="T2" fmla="*/ 57 w 33354"/>
                <a:gd name="T3" fmla="*/ 6 h 21600"/>
                <a:gd name="T4" fmla="*/ 28 w 33354"/>
                <a:gd name="T5" fmla="*/ 1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354" h="21600" fill="none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</a:path>
                <a:path w="33354" h="21600" stroke="0" extrusionOk="0">
                  <a:moveTo>
                    <a:pt x="0" y="7579"/>
                  </a:moveTo>
                  <a:cubicBezTo>
                    <a:pt x="4103" y="2769"/>
                    <a:pt x="10108" y="-1"/>
                    <a:pt x="16431" y="0"/>
                  </a:cubicBezTo>
                  <a:cubicBezTo>
                    <a:pt x="23024" y="0"/>
                    <a:pt x="29256" y="3011"/>
                    <a:pt x="33353" y="8177"/>
                  </a:cubicBezTo>
                  <a:lnTo>
                    <a:pt x="16431" y="21600"/>
                  </a:lnTo>
                  <a:lnTo>
                    <a:pt x="0" y="7579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>
              <a:off x="1638" y="4555"/>
              <a:ext cx="68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execute/step C</a:t>
              </a:r>
            </a:p>
          </p:txBody>
        </p:sp>
      </p:grpSp>
      <p:grpSp>
        <p:nvGrpSpPr>
          <p:cNvPr id="61" name="Group 28"/>
          <p:cNvGrpSpPr>
            <a:grpSpLocks/>
          </p:cNvGrpSpPr>
          <p:nvPr/>
        </p:nvGrpSpPr>
        <p:grpSpPr bwMode="auto">
          <a:xfrm>
            <a:off x="4075113" y="4241800"/>
            <a:ext cx="379412" cy="1277938"/>
            <a:chOff x="1062" y="3188"/>
            <a:chExt cx="179" cy="1073"/>
          </a:xfrm>
        </p:grpSpPr>
        <p:sp>
          <p:nvSpPr>
            <p:cNvPr id="10263" name="Line 26"/>
            <p:cNvSpPr>
              <a:spLocks noChangeShapeType="1"/>
            </p:cNvSpPr>
            <p:nvPr/>
          </p:nvSpPr>
          <p:spPr bwMode="auto">
            <a:xfrm flipV="1">
              <a:off x="1241" y="3291"/>
              <a:ext cx="0" cy="8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27"/>
            <p:cNvSpPr txBox="1">
              <a:spLocks noChangeArrowheads="1"/>
            </p:cNvSpPr>
            <p:nvPr/>
          </p:nvSpPr>
          <p:spPr bwMode="auto">
            <a:xfrm rot="-5400000">
              <a:off x="598" y="3652"/>
              <a:ext cx="10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execute/step E</a:t>
              </a:r>
            </a:p>
          </p:txBody>
        </p:sp>
      </p:grpSp>
      <p:grpSp>
        <p:nvGrpSpPr>
          <p:cNvPr id="64" name="Group 29"/>
          <p:cNvGrpSpPr>
            <a:grpSpLocks/>
          </p:cNvGrpSpPr>
          <p:nvPr/>
        </p:nvGrpSpPr>
        <p:grpSpPr bwMode="auto">
          <a:xfrm>
            <a:off x="7850188" y="4241800"/>
            <a:ext cx="379412" cy="1277938"/>
            <a:chOff x="1062" y="3188"/>
            <a:chExt cx="179" cy="1073"/>
          </a:xfrm>
        </p:grpSpPr>
        <p:sp>
          <p:nvSpPr>
            <p:cNvPr id="10261" name="Line 30"/>
            <p:cNvSpPr>
              <a:spLocks noChangeShapeType="1"/>
            </p:cNvSpPr>
            <p:nvPr/>
          </p:nvSpPr>
          <p:spPr bwMode="auto">
            <a:xfrm flipV="1">
              <a:off x="1241" y="3291"/>
              <a:ext cx="0" cy="8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Text Box 31"/>
            <p:cNvSpPr txBox="1">
              <a:spLocks noChangeArrowheads="1"/>
            </p:cNvSpPr>
            <p:nvPr/>
          </p:nvSpPr>
          <p:spPr bwMode="auto">
            <a:xfrm rot="-5400000">
              <a:off x="598" y="3652"/>
              <a:ext cx="10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execute/step E</a:t>
              </a:r>
            </a:p>
          </p:txBody>
        </p:sp>
      </p:grpSp>
      <p:grpSp>
        <p:nvGrpSpPr>
          <p:cNvPr id="67" name="Group 39"/>
          <p:cNvGrpSpPr>
            <a:grpSpLocks/>
          </p:cNvGrpSpPr>
          <p:nvPr/>
        </p:nvGrpSpPr>
        <p:grpSpPr bwMode="auto">
          <a:xfrm>
            <a:off x="6600825" y="4192588"/>
            <a:ext cx="2097088" cy="1228725"/>
            <a:chOff x="2255" y="3146"/>
            <a:chExt cx="989" cy="1032"/>
          </a:xfrm>
        </p:grpSpPr>
        <p:sp>
          <p:nvSpPr>
            <p:cNvPr id="10259" name="Arc 32"/>
            <p:cNvSpPr>
              <a:spLocks/>
            </p:cNvSpPr>
            <p:nvPr/>
          </p:nvSpPr>
          <p:spPr bwMode="auto">
            <a:xfrm>
              <a:off x="2668" y="3240"/>
              <a:ext cx="576" cy="938"/>
            </a:xfrm>
            <a:custGeom>
              <a:avLst/>
              <a:gdLst>
                <a:gd name="T0" fmla="*/ 6 w 21600"/>
                <a:gd name="T1" fmla="*/ 28 h 31415"/>
                <a:gd name="T2" fmla="*/ 4 w 21600"/>
                <a:gd name="T3" fmla="*/ 0 h 31415"/>
                <a:gd name="T4" fmla="*/ 15 w 21600"/>
                <a:gd name="T5" fmla="*/ 13 h 314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1415" fill="none" extrusionOk="0">
                  <a:moveTo>
                    <a:pt x="8065" y="31415"/>
                  </a:moveTo>
                  <a:cubicBezTo>
                    <a:pt x="2966" y="27315"/>
                    <a:pt x="0" y="21124"/>
                    <a:pt x="0" y="14581"/>
                  </a:cubicBezTo>
                  <a:cubicBezTo>
                    <a:pt x="-1" y="9183"/>
                    <a:pt x="2020" y="3982"/>
                    <a:pt x="5664" y="0"/>
                  </a:cubicBezTo>
                </a:path>
                <a:path w="21600" h="31415" stroke="0" extrusionOk="0">
                  <a:moveTo>
                    <a:pt x="8065" y="31415"/>
                  </a:moveTo>
                  <a:cubicBezTo>
                    <a:pt x="2966" y="27315"/>
                    <a:pt x="0" y="21124"/>
                    <a:pt x="0" y="14581"/>
                  </a:cubicBezTo>
                  <a:cubicBezTo>
                    <a:pt x="-1" y="9183"/>
                    <a:pt x="2020" y="3982"/>
                    <a:pt x="5664" y="0"/>
                  </a:cubicBezTo>
                  <a:lnTo>
                    <a:pt x="21600" y="14581"/>
                  </a:lnTo>
                  <a:lnTo>
                    <a:pt x="8065" y="31415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33"/>
            <p:cNvSpPr txBox="1">
              <a:spLocks noChangeArrowheads="1"/>
            </p:cNvSpPr>
            <p:nvPr/>
          </p:nvSpPr>
          <p:spPr bwMode="auto">
            <a:xfrm>
              <a:off x="2255" y="3146"/>
              <a:ext cx="445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execute/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step B</a:t>
              </a:r>
              <a:b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</a:br>
              <a:r>
                <a:rPr lang="en-US" altLang="en-US" sz="1400">
                  <a:solidFill>
                    <a:schemeClr val="bg1"/>
                  </a:solidFill>
                  <a:latin typeface="Times New Roman" pitchFamily="18" charset="0"/>
                </a:rPr>
                <a:t>(disabled)</a:t>
              </a:r>
            </a:p>
          </p:txBody>
        </p:sp>
      </p:grpSp>
      <p:grpSp>
        <p:nvGrpSpPr>
          <p:cNvPr id="70" name="Group 42"/>
          <p:cNvGrpSpPr>
            <a:grpSpLocks/>
          </p:cNvGrpSpPr>
          <p:nvPr/>
        </p:nvGrpSpPr>
        <p:grpSpPr bwMode="auto">
          <a:xfrm>
            <a:off x="7473950" y="4335463"/>
            <a:ext cx="1749425" cy="1704975"/>
            <a:chOff x="2668" y="3267"/>
            <a:chExt cx="825" cy="1431"/>
          </a:xfrm>
        </p:grpSpPr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2668" y="4166"/>
              <a:ext cx="701" cy="532"/>
              <a:chOff x="2620" y="3243"/>
              <a:chExt cx="701" cy="532"/>
            </a:xfrm>
          </p:grpSpPr>
          <p:sp>
            <p:nvSpPr>
              <p:cNvPr id="10257" name="Text Box 7"/>
              <p:cNvSpPr txBox="1">
                <a:spLocks noChangeArrowheads="1"/>
              </p:cNvSpPr>
              <p:nvPr/>
            </p:nvSpPr>
            <p:spPr bwMode="auto">
              <a:xfrm>
                <a:off x="2845" y="3336"/>
                <a:ext cx="333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RUN+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SCHED</a:t>
                </a:r>
              </a:p>
            </p:txBody>
          </p:sp>
          <p:sp>
            <p:nvSpPr>
              <p:cNvPr id="10258" name="Oval 8"/>
              <p:cNvSpPr>
                <a:spLocks noChangeArrowheads="1"/>
              </p:cNvSpPr>
              <p:nvPr/>
            </p:nvSpPr>
            <p:spPr bwMode="auto">
              <a:xfrm>
                <a:off x="2620" y="3243"/>
                <a:ext cx="701" cy="532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254" name="Group 40"/>
            <p:cNvGrpSpPr>
              <a:grpSpLocks/>
            </p:cNvGrpSpPr>
            <p:nvPr/>
          </p:nvGrpSpPr>
          <p:grpSpPr bwMode="auto">
            <a:xfrm>
              <a:off x="2885" y="3267"/>
              <a:ext cx="608" cy="948"/>
              <a:chOff x="2885" y="3267"/>
              <a:chExt cx="608" cy="948"/>
            </a:xfrm>
          </p:grpSpPr>
          <p:sp>
            <p:nvSpPr>
              <p:cNvPr id="10255" name="Arc 36"/>
              <p:cNvSpPr>
                <a:spLocks/>
              </p:cNvSpPr>
              <p:nvPr/>
            </p:nvSpPr>
            <p:spPr bwMode="auto">
              <a:xfrm flipH="1" flipV="1">
                <a:off x="2885" y="3267"/>
                <a:ext cx="460" cy="948"/>
              </a:xfrm>
              <a:custGeom>
                <a:avLst/>
                <a:gdLst>
                  <a:gd name="T0" fmla="*/ 4 w 21600"/>
                  <a:gd name="T1" fmla="*/ 28 h 31730"/>
                  <a:gd name="T2" fmla="*/ 3 w 21600"/>
                  <a:gd name="T3" fmla="*/ 0 h 31730"/>
                  <a:gd name="T4" fmla="*/ 10 w 21600"/>
                  <a:gd name="T5" fmla="*/ 13 h 317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1730" fill="none" extrusionOk="0">
                    <a:moveTo>
                      <a:pt x="8065" y="31730"/>
                    </a:moveTo>
                    <a:cubicBezTo>
                      <a:pt x="2966" y="27630"/>
                      <a:pt x="0" y="21439"/>
                      <a:pt x="0" y="14896"/>
                    </a:cubicBezTo>
                    <a:cubicBezTo>
                      <a:pt x="-1" y="9349"/>
                      <a:pt x="2133" y="4016"/>
                      <a:pt x="5958" y="0"/>
                    </a:cubicBezTo>
                  </a:path>
                  <a:path w="21600" h="31730" stroke="0" extrusionOk="0">
                    <a:moveTo>
                      <a:pt x="8065" y="31730"/>
                    </a:moveTo>
                    <a:cubicBezTo>
                      <a:pt x="2966" y="27630"/>
                      <a:pt x="0" y="21439"/>
                      <a:pt x="0" y="14896"/>
                    </a:cubicBezTo>
                    <a:cubicBezTo>
                      <a:pt x="-1" y="9349"/>
                      <a:pt x="2133" y="4016"/>
                      <a:pt x="5958" y="0"/>
                    </a:cubicBezTo>
                    <a:lnTo>
                      <a:pt x="21600" y="14896"/>
                    </a:lnTo>
                    <a:lnTo>
                      <a:pt x="8065" y="3173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Text Box 38"/>
              <p:cNvSpPr txBox="1">
                <a:spLocks noChangeArrowheads="1"/>
              </p:cNvSpPr>
              <p:nvPr/>
            </p:nvSpPr>
            <p:spPr bwMode="auto">
              <a:xfrm>
                <a:off x="3113" y="3364"/>
                <a:ext cx="380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imes New Roman" pitchFamily="18" charset="0"/>
                  </a:rPr>
                  <a:t>execute/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imes New Roman" pitchFamily="18" charset="0"/>
                  </a:rPr>
                  <a:t>step A</a:t>
                </a:r>
              </a:p>
            </p:txBody>
          </p:sp>
        </p:grpSp>
      </p:grpSp>
      <p:sp>
        <p:nvSpPr>
          <p:cNvPr id="77" name="Text Box 44"/>
          <p:cNvSpPr txBox="1">
            <a:spLocks noChangeArrowheads="1"/>
          </p:cNvSpPr>
          <p:nvPr/>
        </p:nvSpPr>
        <p:spPr bwMode="auto">
          <a:xfrm>
            <a:off x="914400" y="64436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execution (execute/step D) occurs in lower two states (and execute/step A fails in these states)</a:t>
            </a:r>
          </a:p>
        </p:txBody>
      </p:sp>
    </p:spTree>
    <p:extLst>
      <p:ext uri="{BB962C8B-B14F-4D97-AF65-F5344CB8AC3E}">
        <p14:creationId xmlns:p14="http://schemas.microsoft.com/office/powerpoint/2010/main" val="24849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18288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What is virtual memory?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altLang="en-US" u="sng" smtClean="0"/>
              <a:t>indirection</a:t>
            </a:r>
            <a:r>
              <a:rPr lang="en-US" altLang="en-US" smtClean="0"/>
              <a:t> between memory addresses seen by software and those used by hardware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altLang="en-US" smtClean="0"/>
              <a:t>typically done with large blocks, e.g., 4kB  or 4MB in x86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 lvl="1">
              <a:tabLst>
                <a:tab pos="2400300" algn="l"/>
                <a:tab pos="3143250" algn="l"/>
              </a:tabLst>
            </a:pP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Virtual Memory Definition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28913" y="3048000"/>
            <a:ext cx="1125537" cy="2649538"/>
            <a:chOff x="757" y="2106"/>
            <a:chExt cx="532" cy="2226"/>
          </a:xfrm>
        </p:grpSpPr>
        <p:sp>
          <p:nvSpPr>
            <p:cNvPr id="11291" name="Text Box 6"/>
            <p:cNvSpPr txBox="1">
              <a:spLocks noChangeArrowheads="1"/>
            </p:cNvSpPr>
            <p:nvPr/>
          </p:nvSpPr>
          <p:spPr bwMode="auto">
            <a:xfrm>
              <a:off x="757" y="2469"/>
              <a:ext cx="532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 Narrow" pitchFamily="34" charset="0"/>
                </a:rPr>
                <a:t>4kB</a:t>
              </a:r>
            </a:p>
          </p:txBody>
        </p:sp>
        <p:sp>
          <p:nvSpPr>
            <p:cNvPr id="11292" name="Rectangle 7"/>
            <p:cNvSpPr>
              <a:spLocks noChangeArrowheads="1"/>
            </p:cNvSpPr>
            <p:nvPr/>
          </p:nvSpPr>
          <p:spPr bwMode="auto">
            <a:xfrm>
              <a:off x="757" y="3436"/>
              <a:ext cx="532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293" name="Rectangle 8"/>
            <p:cNvSpPr>
              <a:spLocks noChangeArrowheads="1"/>
            </p:cNvSpPr>
            <p:nvPr/>
          </p:nvSpPr>
          <p:spPr bwMode="auto">
            <a:xfrm>
              <a:off x="757" y="3654"/>
              <a:ext cx="532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294" name="Rectangle 9"/>
            <p:cNvSpPr>
              <a:spLocks noChangeArrowheads="1"/>
            </p:cNvSpPr>
            <p:nvPr/>
          </p:nvSpPr>
          <p:spPr bwMode="auto">
            <a:xfrm>
              <a:off x="757" y="3872"/>
              <a:ext cx="532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1295" name="Text Box 11"/>
            <p:cNvSpPr txBox="1">
              <a:spLocks noChangeArrowheads="1"/>
            </p:cNvSpPr>
            <p:nvPr/>
          </p:nvSpPr>
          <p:spPr bwMode="auto">
            <a:xfrm>
              <a:off x="757" y="2686"/>
              <a:ext cx="532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 Narrow" pitchFamily="34" charset="0"/>
                </a:rPr>
                <a:t>4kB</a:t>
              </a:r>
            </a:p>
          </p:txBody>
        </p:sp>
        <p:sp>
          <p:nvSpPr>
            <p:cNvPr id="11296" name="Text Box 12"/>
            <p:cNvSpPr txBox="1">
              <a:spLocks noChangeArrowheads="1"/>
            </p:cNvSpPr>
            <p:nvPr/>
          </p:nvSpPr>
          <p:spPr bwMode="auto">
            <a:xfrm rot="5400000">
              <a:off x="941" y="3095"/>
              <a:ext cx="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  <a:latin typeface="Arial Narrow" pitchFamily="34" charset="0"/>
                </a:rPr>
                <a:t>. . .</a:t>
              </a:r>
            </a:p>
          </p:txBody>
        </p:sp>
        <p:grpSp>
          <p:nvGrpSpPr>
            <p:cNvPr id="11297" name="Group 15"/>
            <p:cNvGrpSpPr>
              <a:grpSpLocks/>
            </p:cNvGrpSpPr>
            <p:nvPr/>
          </p:nvGrpSpPr>
          <p:grpSpPr bwMode="auto">
            <a:xfrm>
              <a:off x="757" y="2106"/>
              <a:ext cx="532" cy="2226"/>
              <a:chOff x="757" y="2106"/>
              <a:chExt cx="532" cy="2226"/>
            </a:xfrm>
          </p:grpSpPr>
          <p:sp>
            <p:nvSpPr>
              <p:cNvPr id="11298" name="Line 13"/>
              <p:cNvSpPr>
                <a:spLocks noChangeShapeType="1"/>
              </p:cNvSpPr>
              <p:nvPr/>
            </p:nvSpPr>
            <p:spPr bwMode="auto">
              <a:xfrm>
                <a:off x="757" y="2106"/>
                <a:ext cx="0" cy="222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Line 14"/>
              <p:cNvSpPr>
                <a:spLocks noChangeShapeType="1"/>
              </p:cNvSpPr>
              <p:nvPr/>
            </p:nvSpPr>
            <p:spPr bwMode="auto">
              <a:xfrm>
                <a:off x="1289" y="2106"/>
                <a:ext cx="0" cy="222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6245" name="Text Box 21"/>
          <p:cNvSpPr txBox="1">
            <a:spLocks noChangeArrowheads="1"/>
          </p:cNvSpPr>
          <p:nvPr/>
        </p:nvSpPr>
        <p:spPr bwMode="auto">
          <a:xfrm>
            <a:off x="5289550" y="3479800"/>
            <a:ext cx="1125538" cy="260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4kB</a:t>
            </a:r>
          </a:p>
        </p:txBody>
      </p:sp>
      <p:sp>
        <p:nvSpPr>
          <p:cNvPr id="436246" name="Rectangle 22"/>
          <p:cNvSpPr>
            <a:spLocks noChangeArrowheads="1"/>
          </p:cNvSpPr>
          <p:nvPr/>
        </p:nvSpPr>
        <p:spPr bwMode="auto">
          <a:xfrm>
            <a:off x="5289550" y="3998913"/>
            <a:ext cx="1125538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36247" name="Rectangle 23"/>
          <p:cNvSpPr>
            <a:spLocks noChangeArrowheads="1"/>
          </p:cNvSpPr>
          <p:nvPr/>
        </p:nvSpPr>
        <p:spPr bwMode="auto">
          <a:xfrm>
            <a:off x="5289550" y="4259263"/>
            <a:ext cx="1125538" cy="258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36248" name="Rectangle 24"/>
          <p:cNvSpPr>
            <a:spLocks noChangeArrowheads="1"/>
          </p:cNvSpPr>
          <p:nvPr/>
        </p:nvSpPr>
        <p:spPr bwMode="auto">
          <a:xfrm>
            <a:off x="5289550" y="4518025"/>
            <a:ext cx="1125538" cy="260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36249" name="Text Box 25"/>
          <p:cNvSpPr txBox="1">
            <a:spLocks noChangeArrowheads="1"/>
          </p:cNvSpPr>
          <p:nvPr/>
        </p:nvSpPr>
        <p:spPr bwMode="auto">
          <a:xfrm>
            <a:off x="5289550" y="3738563"/>
            <a:ext cx="1125538" cy="260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4kB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289550" y="3048000"/>
            <a:ext cx="1125538" cy="2649538"/>
            <a:chOff x="757" y="2106"/>
            <a:chExt cx="532" cy="2226"/>
          </a:xfrm>
        </p:grpSpPr>
        <p:sp>
          <p:nvSpPr>
            <p:cNvPr id="11289" name="Line 28"/>
            <p:cNvSpPr>
              <a:spLocks noChangeShapeType="1"/>
            </p:cNvSpPr>
            <p:nvPr/>
          </p:nvSpPr>
          <p:spPr bwMode="auto">
            <a:xfrm>
              <a:off x="757" y="2106"/>
              <a:ext cx="0" cy="222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1289" y="2106"/>
              <a:ext cx="0" cy="222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6723063" y="3101975"/>
            <a:ext cx="1098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physical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addresses,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including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memory-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mapped I/O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1244600" y="3101975"/>
            <a:ext cx="1287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virtual</a:t>
            </a:r>
          </a:p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addresses</a:t>
            </a:r>
          </a:p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(per program)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1630363" y="4892675"/>
            <a:ext cx="901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called an</a:t>
            </a:r>
          </a:p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u="sng">
                <a:solidFill>
                  <a:schemeClr val="bg1"/>
                </a:solidFill>
                <a:latin typeface="Arial Narrow" pitchFamily="34" charset="0"/>
              </a:rPr>
              <a:t>address</a:t>
            </a:r>
          </a:p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u="sng">
                <a:solidFill>
                  <a:schemeClr val="bg1"/>
                </a:solidFill>
                <a:latin typeface="Arial Narrow" pitchFamily="34" charset="0"/>
              </a:rPr>
              <a:t>space</a:t>
            </a:r>
          </a:p>
        </p:txBody>
      </p:sp>
      <p:sp>
        <p:nvSpPr>
          <p:cNvPr id="436257" name="Line 33"/>
          <p:cNvSpPr>
            <a:spLocks noChangeShapeType="1"/>
          </p:cNvSpPr>
          <p:nvPr/>
        </p:nvSpPr>
        <p:spPr bwMode="auto">
          <a:xfrm>
            <a:off x="3854450" y="3595688"/>
            <a:ext cx="1435100" cy="10652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5" name="Rectangle 41"/>
          <p:cNvSpPr>
            <a:spLocks noChangeArrowheads="1"/>
          </p:cNvSpPr>
          <p:nvPr/>
        </p:nvSpPr>
        <p:spPr bwMode="auto">
          <a:xfrm>
            <a:off x="5289550" y="4776788"/>
            <a:ext cx="1125538" cy="260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36266" name="Rectangle 42"/>
          <p:cNvSpPr>
            <a:spLocks noChangeArrowheads="1"/>
          </p:cNvSpPr>
          <p:nvPr/>
        </p:nvSpPr>
        <p:spPr bwMode="auto">
          <a:xfrm>
            <a:off x="5289550" y="5037138"/>
            <a:ext cx="1125538" cy="258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36267" name="Rectangle 43"/>
          <p:cNvSpPr>
            <a:spLocks noChangeArrowheads="1"/>
          </p:cNvSpPr>
          <p:nvPr/>
        </p:nvSpPr>
        <p:spPr bwMode="auto">
          <a:xfrm>
            <a:off x="5289550" y="5295900"/>
            <a:ext cx="1125538" cy="2587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36268" name="Line 44"/>
          <p:cNvSpPr>
            <a:spLocks noChangeShapeType="1"/>
          </p:cNvSpPr>
          <p:nvPr/>
        </p:nvSpPr>
        <p:spPr bwMode="auto">
          <a:xfrm flipV="1">
            <a:off x="3854450" y="3595688"/>
            <a:ext cx="143510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9" name="Line 45"/>
          <p:cNvSpPr>
            <a:spLocks noChangeShapeType="1"/>
          </p:cNvSpPr>
          <p:nvPr/>
        </p:nvSpPr>
        <p:spPr bwMode="auto">
          <a:xfrm flipV="1">
            <a:off x="3854450" y="4113213"/>
            <a:ext cx="1435100" cy="663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0" name="Line 46"/>
          <p:cNvSpPr>
            <a:spLocks noChangeShapeType="1"/>
          </p:cNvSpPr>
          <p:nvPr/>
        </p:nvSpPr>
        <p:spPr bwMode="auto">
          <a:xfrm>
            <a:off x="3854450" y="5037138"/>
            <a:ext cx="1435100" cy="114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1" name="Arc 47"/>
          <p:cNvSpPr>
            <a:spLocks/>
          </p:cNvSpPr>
          <p:nvPr/>
        </p:nvSpPr>
        <p:spPr bwMode="auto">
          <a:xfrm>
            <a:off x="3651250" y="5265738"/>
            <a:ext cx="509588" cy="5191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72" name="Text Box 48"/>
          <p:cNvSpPr txBox="1">
            <a:spLocks noChangeArrowheads="1"/>
          </p:cNvSpPr>
          <p:nvPr/>
        </p:nvSpPr>
        <p:spPr bwMode="auto">
          <a:xfrm>
            <a:off x="3290888" y="5754688"/>
            <a:ext cx="11160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not actually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in memory</a:t>
            </a:r>
          </a:p>
        </p:txBody>
      </p:sp>
      <p:sp>
        <p:nvSpPr>
          <p:cNvPr id="436273" name="Text Box 49"/>
          <p:cNvSpPr txBox="1">
            <a:spLocks noChangeArrowheads="1"/>
          </p:cNvSpPr>
          <p:nvPr/>
        </p:nvSpPr>
        <p:spPr bwMode="auto">
          <a:xfrm>
            <a:off x="6723063" y="5322888"/>
            <a:ext cx="10223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not in use/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Arial Narrow" pitchFamily="34" charset="0"/>
              </a:rPr>
              <a:t>not visible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u="sng">
                <a:solidFill>
                  <a:schemeClr val="bg1"/>
                </a:solidFill>
                <a:latin typeface="Arial Narrow" pitchFamily="34" charset="0"/>
              </a:rPr>
              <a:t>to this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u="sng">
                <a:solidFill>
                  <a:schemeClr val="bg1"/>
                </a:solidFill>
                <a:latin typeface="Arial Narrow" pitchFamily="34" charset="0"/>
              </a:rPr>
              <a:t>program</a:t>
            </a:r>
          </a:p>
        </p:txBody>
      </p:sp>
      <p:sp>
        <p:nvSpPr>
          <p:cNvPr id="436274" name="Line 50"/>
          <p:cNvSpPr>
            <a:spLocks noChangeShapeType="1"/>
          </p:cNvSpPr>
          <p:nvPr/>
        </p:nvSpPr>
        <p:spPr bwMode="auto">
          <a:xfrm>
            <a:off x="5954713" y="5410200"/>
            <a:ext cx="819150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6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6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3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3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43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3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45" grpId="0" animBg="1"/>
      <p:bldP spid="436246" grpId="0" animBg="1"/>
      <p:bldP spid="436247" grpId="0" animBg="1"/>
      <p:bldP spid="436248" grpId="0" animBg="1"/>
      <p:bldP spid="436249" grpId="0" animBg="1"/>
      <p:bldP spid="436254" grpId="0"/>
      <p:bldP spid="436254" grpId="1"/>
      <p:bldP spid="436255" grpId="0"/>
      <p:bldP spid="436256" grpId="0"/>
      <p:bldP spid="436257" grpId="0" animBg="1"/>
      <p:bldP spid="436265" grpId="0" animBg="1"/>
      <p:bldP spid="436266" grpId="0" animBg="1"/>
      <p:bldP spid="436267" grpId="0" animBg="1"/>
      <p:bldP spid="436268" grpId="0" animBg="1"/>
      <p:bldP spid="436269" grpId="0" animBg="1"/>
      <p:bldP spid="436270" grpId="0" animBg="1"/>
      <p:bldP spid="436271" grpId="0" animBg="1"/>
      <p:bldP spid="436272" grpId="0"/>
      <p:bldP spid="436273" grpId="0"/>
      <p:bldP spid="4362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Why use virtual memory? </a:t>
            </a:r>
            <a:r>
              <a:rPr lang="en-US" altLang="en-US" sz="2000" smtClean="0"/>
              <a:t>(in decreasing order of importance)</a:t>
            </a:r>
            <a:endParaRPr lang="en-US" altLang="en-US" smtClean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altLang="en-US" smtClean="0">
                <a:solidFill>
                  <a:schemeClr val="bg1"/>
                </a:solidFill>
              </a:rPr>
              <a:t>protection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altLang="en-US" smtClean="0"/>
              <a:t>one program </a:t>
            </a:r>
            <a:r>
              <a:rPr lang="en-US" altLang="en-US" u="sng" smtClean="0"/>
              <a:t>cannot</a:t>
            </a:r>
            <a:r>
              <a:rPr lang="en-US" altLang="en-US" smtClean="0"/>
              <a:t> accidentally or deliberately destroy another’s data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altLang="en-US" smtClean="0"/>
              <a:t>the memory is simply not accessible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altLang="en-US" smtClean="0"/>
              <a:t>more </a:t>
            </a:r>
            <a:r>
              <a:rPr lang="en-US" altLang="en-US" smtClean="0">
                <a:solidFill>
                  <a:schemeClr val="bg1"/>
                </a:solidFill>
              </a:rPr>
              <a:t>effective sharing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altLang="en-US" smtClean="0"/>
              <a:t>two (or more) programs that share library code can share a single copy of the code in physical memory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altLang="en-US" smtClean="0"/>
              <a:t>code and data not actively used by a program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altLang="en-US" smtClean="0">
                <a:latin typeface="Arial Narrow" pitchFamily="34" charset="0"/>
              </a:rPr>
              <a:t>can be pushed out to disk 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altLang="en-US" smtClean="0">
                <a:latin typeface="Arial Narrow" pitchFamily="34" charset="0"/>
              </a:rPr>
              <a:t>to make room for other programs’ active data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altLang="en-US" smtClean="0">
                <a:latin typeface="Arial Narrow" pitchFamily="34" charset="0"/>
              </a:rPr>
              <a:t>provides the illusion of a much larger physical memory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Virtual Memory Motivation</a:t>
            </a:r>
          </a:p>
        </p:txBody>
      </p:sp>
    </p:spTree>
    <p:extLst>
      <p:ext uri="{BB962C8B-B14F-4D97-AF65-F5344CB8AC3E}">
        <p14:creationId xmlns:p14="http://schemas.microsoft.com/office/powerpoint/2010/main" val="15802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0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0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40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0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40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40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40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 lvl="1">
              <a:tabLst>
                <a:tab pos="2400300" algn="l"/>
                <a:tab pos="3143250" algn="l"/>
              </a:tabLst>
            </a:pPr>
            <a:r>
              <a:rPr lang="en-US" altLang="en-US" smtClean="0"/>
              <a:t>no </a:t>
            </a:r>
            <a:r>
              <a:rPr lang="en-US" altLang="en-US" smtClean="0">
                <a:solidFill>
                  <a:schemeClr val="bg1"/>
                </a:solidFill>
              </a:rPr>
              <a:t>fragmentation</a:t>
            </a:r>
            <a:r>
              <a:rPr lang="en-US" altLang="en-US" smtClean="0"/>
              <a:t> (little to none)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altLang="en-US" smtClean="0"/>
              <a:t>systems without virtual memory suffer fragmentation when try to multitask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altLang="en-US" smtClean="0"/>
              <a:t>e.g., if we run A followed by B followed by C, and B finishes, we can’t give D a contiguous block of memory, even though it fits in the absolute sense</a:t>
            </a:r>
          </a:p>
          <a:p>
            <a:pPr lvl="2"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 lvl="2"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 lvl="2"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 lvl="2"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 lvl="1"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altLang="en-US" smtClean="0"/>
              <a:t>simplifies program loading and execution: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no relocation of code</a:t>
            </a:r>
            <a:r>
              <a:rPr lang="en-US" altLang="en-US" smtClean="0"/>
              <a:t>, rewriting stored pointer values, etc.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Virtual Memory Motivation (cont.)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2254250" y="3124200"/>
            <a:ext cx="1281113" cy="3159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2671763" y="3144838"/>
            <a:ext cx="33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2254250" y="3440113"/>
            <a:ext cx="1281113" cy="4333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2671763" y="3519488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2254250" y="3124200"/>
            <a:ext cx="1281113" cy="12684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285038" y="3468688"/>
            <a:ext cx="1281112" cy="577850"/>
            <a:chOff x="1604" y="3969"/>
            <a:chExt cx="605" cy="484"/>
          </a:xfrm>
        </p:grpSpPr>
        <p:sp>
          <p:nvSpPr>
            <p:cNvPr id="13342" name="Rectangle 11"/>
            <p:cNvSpPr>
              <a:spLocks noChangeArrowheads="1"/>
            </p:cNvSpPr>
            <p:nvPr/>
          </p:nvSpPr>
          <p:spPr bwMode="auto">
            <a:xfrm>
              <a:off x="1604" y="3969"/>
              <a:ext cx="605" cy="4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343" name="Text Box 12"/>
            <p:cNvSpPr txBox="1">
              <a:spLocks noChangeArrowheads="1"/>
            </p:cNvSpPr>
            <p:nvPr/>
          </p:nvSpPr>
          <p:spPr bwMode="auto">
            <a:xfrm>
              <a:off x="1797" y="4095"/>
              <a:ext cx="15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440333" name="Rectangle 13"/>
          <p:cNvSpPr>
            <a:spLocks noChangeArrowheads="1"/>
          </p:cNvSpPr>
          <p:nvPr/>
        </p:nvSpPr>
        <p:spPr bwMode="auto">
          <a:xfrm>
            <a:off x="577850" y="3124200"/>
            <a:ext cx="1281113" cy="3159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995363" y="3144838"/>
            <a:ext cx="33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40335" name="Rectangle 15"/>
          <p:cNvSpPr>
            <a:spLocks noChangeArrowheads="1"/>
          </p:cNvSpPr>
          <p:nvPr/>
        </p:nvSpPr>
        <p:spPr bwMode="auto">
          <a:xfrm>
            <a:off x="577850" y="3124200"/>
            <a:ext cx="1281113" cy="12684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36" name="Rectangle 16"/>
          <p:cNvSpPr>
            <a:spLocks noChangeArrowheads="1"/>
          </p:cNvSpPr>
          <p:nvPr/>
        </p:nvSpPr>
        <p:spPr bwMode="auto">
          <a:xfrm>
            <a:off x="5607050" y="3124200"/>
            <a:ext cx="1281113" cy="3159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6024563" y="3144838"/>
            <a:ext cx="33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607050" y="3844925"/>
            <a:ext cx="1281113" cy="338138"/>
            <a:chOff x="708" y="4195"/>
            <a:chExt cx="605" cy="284"/>
          </a:xfrm>
        </p:grpSpPr>
        <p:sp>
          <p:nvSpPr>
            <p:cNvPr id="13340" name="Rectangle 19"/>
            <p:cNvSpPr>
              <a:spLocks noChangeArrowheads="1"/>
            </p:cNvSpPr>
            <p:nvPr/>
          </p:nvSpPr>
          <p:spPr bwMode="auto">
            <a:xfrm>
              <a:off x="708" y="4213"/>
              <a:ext cx="605" cy="1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341" name="Text Box 20"/>
            <p:cNvSpPr txBox="1">
              <a:spLocks noChangeArrowheads="1"/>
            </p:cNvSpPr>
            <p:nvPr/>
          </p:nvSpPr>
          <p:spPr bwMode="auto">
            <a:xfrm>
              <a:off x="901" y="4195"/>
              <a:ext cx="15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440341" name="Rectangle 21"/>
          <p:cNvSpPr>
            <a:spLocks noChangeArrowheads="1"/>
          </p:cNvSpPr>
          <p:nvPr/>
        </p:nvSpPr>
        <p:spPr bwMode="auto">
          <a:xfrm>
            <a:off x="5607050" y="3124200"/>
            <a:ext cx="1281113" cy="12684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42" name="Rectangle 22"/>
          <p:cNvSpPr>
            <a:spLocks noChangeArrowheads="1"/>
          </p:cNvSpPr>
          <p:nvPr/>
        </p:nvSpPr>
        <p:spPr bwMode="auto">
          <a:xfrm>
            <a:off x="3930650" y="3124200"/>
            <a:ext cx="1281113" cy="3159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43" name="Text Box 23"/>
          <p:cNvSpPr txBox="1">
            <a:spLocks noChangeArrowheads="1"/>
          </p:cNvSpPr>
          <p:nvPr/>
        </p:nvSpPr>
        <p:spPr bwMode="auto">
          <a:xfrm>
            <a:off x="4348163" y="3144838"/>
            <a:ext cx="331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40344" name="Rectangle 24"/>
          <p:cNvSpPr>
            <a:spLocks noChangeArrowheads="1"/>
          </p:cNvSpPr>
          <p:nvPr/>
        </p:nvSpPr>
        <p:spPr bwMode="auto">
          <a:xfrm>
            <a:off x="3930650" y="3440113"/>
            <a:ext cx="1281113" cy="4333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45" name="Text Box 25"/>
          <p:cNvSpPr txBox="1">
            <a:spLocks noChangeArrowheads="1"/>
          </p:cNvSpPr>
          <p:nvPr/>
        </p:nvSpPr>
        <p:spPr bwMode="auto">
          <a:xfrm>
            <a:off x="4348163" y="3519488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930650" y="3851275"/>
            <a:ext cx="1281113" cy="338138"/>
            <a:chOff x="708" y="4195"/>
            <a:chExt cx="605" cy="284"/>
          </a:xfrm>
        </p:grpSpPr>
        <p:sp>
          <p:nvSpPr>
            <p:cNvPr id="13338" name="Rectangle 27"/>
            <p:cNvSpPr>
              <a:spLocks noChangeArrowheads="1"/>
            </p:cNvSpPr>
            <p:nvPr/>
          </p:nvSpPr>
          <p:spPr bwMode="auto">
            <a:xfrm>
              <a:off x="708" y="4213"/>
              <a:ext cx="605" cy="1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901" y="4195"/>
              <a:ext cx="15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440349" name="Rectangle 29"/>
          <p:cNvSpPr>
            <a:spLocks noChangeArrowheads="1"/>
          </p:cNvSpPr>
          <p:nvPr/>
        </p:nvSpPr>
        <p:spPr bwMode="auto">
          <a:xfrm>
            <a:off x="3930650" y="3124200"/>
            <a:ext cx="1281113" cy="12684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1858963" y="3757613"/>
            <a:ext cx="395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3535363" y="3757613"/>
            <a:ext cx="395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>
            <a:off x="5211763" y="3757613"/>
            <a:ext cx="3952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440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5" grpId="0" animBg="1"/>
      <p:bldP spid="440326" grpId="0"/>
      <p:bldP spid="440327" grpId="0" animBg="1"/>
      <p:bldP spid="440328" grpId="0"/>
      <p:bldP spid="440329" grpId="0" animBg="1"/>
      <p:bldP spid="440333" grpId="0" animBg="1"/>
      <p:bldP spid="440334" grpId="0"/>
      <p:bldP spid="440335" grpId="0" animBg="1"/>
      <p:bldP spid="440336" grpId="0" animBg="1"/>
      <p:bldP spid="440337" grpId="0"/>
      <p:bldP spid="440341" grpId="0" animBg="1"/>
      <p:bldP spid="440342" grpId="0" animBg="1"/>
      <p:bldP spid="440343" grpId="0"/>
      <p:bldP spid="440344" grpId="0" animBg="1"/>
      <p:bldP spid="440345" grpId="0"/>
      <p:bldP spid="440349" grpId="0" animBg="1"/>
      <p:bldP spid="440350" grpId="0" animBg="1"/>
      <p:bldP spid="440351" grpId="0" animBg="1"/>
      <p:bldP spid="4403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endParaRPr lang="en-US" altLang="en-US" b="1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protection model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segmentation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paging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>
              <a:tabLst>
                <a:tab pos="2400300" algn="l"/>
                <a:tab pos="3143250" algn="l"/>
              </a:tabLst>
            </a:pPr>
            <a:endParaRPr lang="en-US" altLang="en-US" smtClean="0"/>
          </a:p>
          <a:p>
            <a:pPr>
              <a:tabLst>
                <a:tab pos="2400300" algn="l"/>
                <a:tab pos="3143250" algn="l"/>
              </a:tabLst>
            </a:pPr>
            <a:endParaRPr lang="en-US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x86 Support for VM</a:t>
            </a:r>
          </a:p>
        </p:txBody>
      </p:sp>
      <p:grpSp>
        <p:nvGrpSpPr>
          <p:cNvPr id="14340" name="Group 102"/>
          <p:cNvGrpSpPr>
            <a:grpSpLocks/>
          </p:cNvGrpSpPr>
          <p:nvPr/>
        </p:nvGrpSpPr>
        <p:grpSpPr bwMode="auto">
          <a:xfrm>
            <a:off x="973138" y="4064000"/>
            <a:ext cx="7408862" cy="584200"/>
            <a:chOff x="395" y="1615"/>
            <a:chExt cx="3500" cy="491"/>
          </a:xfrm>
        </p:grpSpPr>
        <p:sp>
          <p:nvSpPr>
            <p:cNvPr id="14341" name="Text Box 85"/>
            <p:cNvSpPr txBox="1">
              <a:spLocks noChangeArrowheads="1"/>
            </p:cNvSpPr>
            <p:nvPr/>
          </p:nvSpPr>
          <p:spPr bwMode="auto">
            <a:xfrm>
              <a:off x="395" y="1615"/>
              <a:ext cx="40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logical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14342" name="Text Box 86"/>
            <p:cNvSpPr txBox="1">
              <a:spLocks noChangeArrowheads="1"/>
            </p:cNvSpPr>
            <p:nvPr/>
          </p:nvSpPr>
          <p:spPr bwMode="auto">
            <a:xfrm>
              <a:off x="1173" y="1615"/>
              <a:ext cx="388" cy="40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seg.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unit</a:t>
              </a:r>
            </a:p>
          </p:txBody>
        </p:sp>
        <p:sp>
          <p:nvSpPr>
            <p:cNvPr id="14343" name="Text Box 95"/>
            <p:cNvSpPr txBox="1">
              <a:spLocks noChangeArrowheads="1"/>
            </p:cNvSpPr>
            <p:nvPr/>
          </p:nvSpPr>
          <p:spPr bwMode="auto">
            <a:xfrm>
              <a:off x="2687" y="1615"/>
              <a:ext cx="532" cy="40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paging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unit</a:t>
              </a:r>
            </a:p>
          </p:txBody>
        </p:sp>
        <p:sp>
          <p:nvSpPr>
            <p:cNvPr id="14344" name="Text Box 96"/>
            <p:cNvSpPr txBox="1">
              <a:spLocks noChangeArrowheads="1"/>
            </p:cNvSpPr>
            <p:nvPr/>
          </p:nvSpPr>
          <p:spPr bwMode="auto">
            <a:xfrm>
              <a:off x="1871" y="1615"/>
              <a:ext cx="40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linear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14345" name="Text Box 97"/>
            <p:cNvSpPr txBox="1">
              <a:spLocks noChangeArrowheads="1"/>
            </p:cNvSpPr>
            <p:nvPr/>
          </p:nvSpPr>
          <p:spPr bwMode="auto">
            <a:xfrm>
              <a:off x="3468" y="1615"/>
              <a:ext cx="427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physical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14346" name="Line 98"/>
            <p:cNvSpPr>
              <a:spLocks noChangeShapeType="1"/>
            </p:cNvSpPr>
            <p:nvPr/>
          </p:nvSpPr>
          <p:spPr bwMode="auto">
            <a:xfrm>
              <a:off x="854" y="1817"/>
              <a:ext cx="319" cy="0"/>
            </a:xfrm>
            <a:prstGeom prst="line">
              <a:avLst/>
            </a:prstGeom>
            <a:noFill/>
            <a:ln w="15875">
              <a:solidFill>
                <a:srgbClr val="05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99"/>
            <p:cNvSpPr>
              <a:spLocks noChangeShapeType="1"/>
            </p:cNvSpPr>
            <p:nvPr/>
          </p:nvSpPr>
          <p:spPr bwMode="auto">
            <a:xfrm>
              <a:off x="1561" y="1817"/>
              <a:ext cx="249" cy="0"/>
            </a:xfrm>
            <a:prstGeom prst="line">
              <a:avLst/>
            </a:prstGeom>
            <a:noFill/>
            <a:ln w="15875">
              <a:solidFill>
                <a:srgbClr val="05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00"/>
            <p:cNvSpPr>
              <a:spLocks noChangeShapeType="1"/>
            </p:cNvSpPr>
            <p:nvPr/>
          </p:nvSpPr>
          <p:spPr bwMode="auto">
            <a:xfrm>
              <a:off x="3219" y="1817"/>
              <a:ext cx="249" cy="0"/>
            </a:xfrm>
            <a:prstGeom prst="line">
              <a:avLst/>
            </a:prstGeom>
            <a:noFill/>
            <a:ln w="15875">
              <a:solidFill>
                <a:srgbClr val="05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01"/>
            <p:cNvSpPr>
              <a:spLocks noChangeShapeType="1"/>
            </p:cNvSpPr>
            <p:nvPr/>
          </p:nvSpPr>
          <p:spPr bwMode="auto">
            <a:xfrm>
              <a:off x="2373" y="1817"/>
              <a:ext cx="319" cy="0"/>
            </a:xfrm>
            <a:prstGeom prst="line">
              <a:avLst/>
            </a:prstGeom>
            <a:noFill/>
            <a:ln w="15875">
              <a:solidFill>
                <a:srgbClr val="05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6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648200"/>
          </a:xfrm>
        </p:spPr>
        <p:txBody>
          <a:bodyPr/>
          <a:lstStyle/>
          <a:p>
            <a:pPr>
              <a:spcAft>
                <a:spcPct val="0"/>
              </a:spcAft>
              <a:tabLst>
                <a:tab pos="2400300" algn="l"/>
                <a:tab pos="3143250" algn="l"/>
              </a:tabLst>
            </a:pPr>
            <a:r>
              <a:rPr lang="en-US" altLang="en-US" dirty="0" smtClean="0"/>
              <a:t>Four rings: kernel (ring 0) through user (ring 3)</a:t>
            </a:r>
          </a:p>
          <a:p>
            <a:pPr lvl="1">
              <a:spcAft>
                <a:spcPct val="0"/>
              </a:spcAft>
              <a:tabLst>
                <a:tab pos="2400300" algn="l"/>
                <a:tab pos="3143250" algn="l"/>
              </a:tabLst>
            </a:pPr>
            <a:r>
              <a:rPr lang="en-US" altLang="en-US" sz="1800" dirty="0" smtClean="0"/>
              <a:t>lower numbers are more privileged</a:t>
            </a:r>
          </a:p>
          <a:p>
            <a:pPr lvl="1">
              <a:spcAft>
                <a:spcPct val="0"/>
              </a:spcAft>
              <a:tabLst>
                <a:tab pos="2400300" algn="l"/>
                <a:tab pos="3143250" algn="l"/>
              </a:tabLst>
            </a:pPr>
            <a:r>
              <a:rPr lang="en-US" altLang="en-US" sz="1800" dirty="0" smtClean="0"/>
              <a:t>lower numbers </a:t>
            </a:r>
            <a:r>
              <a:rPr lang="en-US" altLang="en-US" sz="1800" u="sng" dirty="0" smtClean="0"/>
              <a:t>never</a:t>
            </a:r>
            <a:r>
              <a:rPr lang="en-US" altLang="en-US" sz="1800" dirty="0" smtClean="0"/>
              <a:t> call/trust higher numbers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altLang="en-US" sz="1800" dirty="0" smtClean="0"/>
              <a:t>higher numbers call lower numbers only through narrow interfaces  (e.g., system calls)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altLang="en-US" sz="1800" b="1" dirty="0" smtClean="0">
                <a:solidFill>
                  <a:schemeClr val="bg1"/>
                </a:solidFill>
              </a:rPr>
              <a:t>CPL</a:t>
            </a:r>
            <a:r>
              <a:rPr lang="en-US" altLang="en-US" sz="1800" dirty="0" smtClean="0"/>
              <a:t> – current privilege level (of executing code)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altLang="en-US" sz="1800" b="1" dirty="0" smtClean="0">
                <a:solidFill>
                  <a:schemeClr val="bg1"/>
                </a:solidFill>
              </a:rPr>
              <a:t>RPL</a:t>
            </a:r>
            <a:r>
              <a:rPr lang="en-US" altLang="en-US" sz="1800" dirty="0" smtClean="0"/>
              <a:t> – requested privilege level;</a:t>
            </a:r>
            <a:br>
              <a:rPr lang="en-US" altLang="en-US" sz="1800" dirty="0" smtClean="0"/>
            </a:br>
            <a:r>
              <a:rPr lang="en-US" altLang="en-US" sz="1800" dirty="0" smtClean="0"/>
              <a:t>when code at high privilege level executes </a:t>
            </a:r>
            <a:br>
              <a:rPr lang="en-US" altLang="en-US" sz="1800" dirty="0" smtClean="0"/>
            </a:br>
            <a:r>
              <a:rPr lang="en-US" altLang="en-US" sz="1800" dirty="0" smtClean="0"/>
              <a:t>on </a:t>
            </a:r>
            <a:r>
              <a:rPr lang="en-US" altLang="en-US" sz="1800" u="sng" dirty="0" smtClean="0"/>
              <a:t>behalf</a:t>
            </a:r>
            <a:r>
              <a:rPr lang="en-US" altLang="en-US" sz="1800" dirty="0" smtClean="0"/>
              <a:t> of code at lower level, some </a:t>
            </a:r>
            <a:br>
              <a:rPr lang="en-US" altLang="en-US" sz="1800" dirty="0" smtClean="0"/>
            </a:br>
            <a:r>
              <a:rPr lang="en-US" altLang="en-US" sz="1800" dirty="0" smtClean="0"/>
              <a:t>accesses may voluntarily lower privilege</a:t>
            </a:r>
            <a:br>
              <a:rPr lang="en-US" altLang="en-US" sz="1800" dirty="0" smtClean="0"/>
            </a:br>
            <a:r>
              <a:rPr lang="en-US" altLang="en-US" sz="1800" dirty="0" smtClean="0"/>
              <a:t>to that of caller/beneficiary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altLang="en-US" sz="1800" b="1" dirty="0" smtClean="0">
                <a:solidFill>
                  <a:schemeClr val="bg1"/>
                </a:solidFill>
              </a:rPr>
              <a:t>DPL</a:t>
            </a:r>
            <a:r>
              <a:rPr lang="en-US" altLang="en-US" sz="1800" dirty="0" smtClean="0"/>
              <a:t> – descriptor privilege level;</a:t>
            </a:r>
            <a:br>
              <a:rPr lang="en-US" altLang="en-US" sz="1800" dirty="0" smtClean="0"/>
            </a:br>
            <a:r>
              <a:rPr lang="en-US" altLang="en-US" sz="1800" dirty="0" smtClean="0"/>
              <a:t>level necessary to execute code/data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altLang="en-US" sz="1800" dirty="0" smtClean="0"/>
              <a:t>if MAX(CPL,RPL) &gt; DPL, processor generates</a:t>
            </a:r>
            <a:br>
              <a:rPr lang="en-US" altLang="en-US" sz="1800" dirty="0" smtClean="0"/>
            </a:br>
            <a:r>
              <a:rPr lang="en-US" altLang="en-US" sz="1800" dirty="0" smtClean="0"/>
              <a:t>an exception (general protection fault)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altLang="en-US" smtClean="0"/>
              <a:t>x86 Protection Model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953000" y="3683000"/>
            <a:ext cx="3960813" cy="2227263"/>
            <a:chOff x="264" y="3409"/>
            <a:chExt cx="1871" cy="1871"/>
          </a:xfrm>
        </p:grpSpPr>
        <p:grpSp>
          <p:nvGrpSpPr>
            <p:cNvPr id="15368" name="Group 107"/>
            <p:cNvGrpSpPr>
              <a:grpSpLocks/>
            </p:cNvGrpSpPr>
            <p:nvPr/>
          </p:nvGrpSpPr>
          <p:grpSpPr bwMode="auto">
            <a:xfrm>
              <a:off x="912" y="4057"/>
              <a:ext cx="576" cy="577"/>
              <a:chOff x="567" y="4090"/>
              <a:chExt cx="576" cy="577"/>
            </a:xfrm>
          </p:grpSpPr>
          <p:sp>
            <p:nvSpPr>
              <p:cNvPr id="15376" name="Text Box 103"/>
              <p:cNvSpPr txBox="1">
                <a:spLocks noChangeArrowheads="1"/>
              </p:cNvSpPr>
              <p:nvPr/>
            </p:nvSpPr>
            <p:spPr bwMode="auto">
              <a:xfrm>
                <a:off x="601" y="4176"/>
                <a:ext cx="446" cy="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kernel</a:t>
                </a:r>
              </a:p>
            </p:txBody>
          </p:sp>
          <p:sp>
            <p:nvSpPr>
              <p:cNvPr id="15377" name="Oval 104"/>
              <p:cNvSpPr>
                <a:spLocks noChangeArrowheads="1"/>
              </p:cNvSpPr>
              <p:nvPr/>
            </p:nvSpPr>
            <p:spPr bwMode="auto">
              <a:xfrm>
                <a:off x="567" y="4090"/>
                <a:ext cx="576" cy="576"/>
              </a:xfrm>
              <a:prstGeom prst="ellipse">
                <a:avLst/>
              </a:prstGeom>
              <a:noFill/>
              <a:ln w="28575">
                <a:solidFill>
                  <a:srgbClr val="05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5369" name="Group 114"/>
            <p:cNvGrpSpPr>
              <a:grpSpLocks/>
            </p:cNvGrpSpPr>
            <p:nvPr/>
          </p:nvGrpSpPr>
          <p:grpSpPr bwMode="auto">
            <a:xfrm>
              <a:off x="696" y="3841"/>
              <a:ext cx="1008" cy="1008"/>
              <a:chOff x="718" y="3846"/>
              <a:chExt cx="1008" cy="1008"/>
            </a:xfrm>
          </p:grpSpPr>
          <p:sp>
            <p:nvSpPr>
              <p:cNvPr id="15374" name="Oval 106"/>
              <p:cNvSpPr>
                <a:spLocks noChangeArrowheads="1"/>
              </p:cNvSpPr>
              <p:nvPr/>
            </p:nvSpPr>
            <p:spPr bwMode="auto">
              <a:xfrm>
                <a:off x="718" y="3846"/>
                <a:ext cx="1008" cy="1008"/>
              </a:xfrm>
              <a:prstGeom prst="ellipse">
                <a:avLst/>
              </a:prstGeom>
              <a:noFill/>
              <a:ln w="28575">
                <a:solidFill>
                  <a:srgbClr val="05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en-US" sz="16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75" name="Text Box 108"/>
              <p:cNvSpPr txBox="1">
                <a:spLocks noChangeArrowheads="1"/>
              </p:cNvSpPr>
              <p:nvPr/>
            </p:nvSpPr>
            <p:spPr bwMode="auto">
              <a:xfrm>
                <a:off x="1520" y="4235"/>
                <a:ext cx="136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 sz="2400">
                    <a:solidFill>
                      <a:srgbClr val="3333CC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•"/>
                  <a:defRPr>
                    <a:solidFill>
                      <a:srgbClr val="3333CC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buChar char="–"/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3333CC"/>
                  </a:buClr>
                  <a:defRPr sz="2000">
                    <a:solidFill>
                      <a:srgbClr val="3333CC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5370" name="Oval 109"/>
            <p:cNvSpPr>
              <a:spLocks noChangeArrowheads="1"/>
            </p:cNvSpPr>
            <p:nvPr/>
          </p:nvSpPr>
          <p:spPr bwMode="auto">
            <a:xfrm>
              <a:off x="480" y="3625"/>
              <a:ext cx="1440" cy="1440"/>
            </a:xfrm>
            <a:prstGeom prst="ellipse">
              <a:avLst/>
            </a:prstGeom>
            <a:noFill/>
            <a:ln w="28575">
              <a:solidFill>
                <a:srgbClr val="05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371" name="Text Box 111"/>
            <p:cNvSpPr txBox="1">
              <a:spLocks noChangeArrowheads="1"/>
            </p:cNvSpPr>
            <p:nvPr/>
          </p:nvSpPr>
          <p:spPr bwMode="auto">
            <a:xfrm>
              <a:off x="1720" y="4230"/>
              <a:ext cx="1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72" name="Oval 112"/>
            <p:cNvSpPr>
              <a:spLocks noChangeArrowheads="1"/>
            </p:cNvSpPr>
            <p:nvPr/>
          </p:nvSpPr>
          <p:spPr bwMode="auto">
            <a:xfrm>
              <a:off x="264" y="3409"/>
              <a:ext cx="1871" cy="1871"/>
            </a:xfrm>
            <a:prstGeom prst="ellipse">
              <a:avLst/>
            </a:prstGeom>
            <a:noFill/>
            <a:ln w="28575">
              <a:solidFill>
                <a:srgbClr val="05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373" name="Text Box 115"/>
            <p:cNvSpPr txBox="1">
              <a:spLocks noChangeArrowheads="1"/>
            </p:cNvSpPr>
            <p:nvPr/>
          </p:nvSpPr>
          <p:spPr bwMode="auto">
            <a:xfrm rot="-5400000">
              <a:off x="1654" y="4259"/>
              <a:ext cx="68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 sz="2400">
                  <a:solidFill>
                    <a:srgbClr val="3333C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•"/>
                <a:defRPr>
                  <a:solidFill>
                    <a:srgbClr val="3333C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buChar char="–"/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3333CC"/>
                </a:buClr>
                <a:defRPr sz="2000">
                  <a:solidFill>
                    <a:srgbClr val="3333CC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itchFamily="18" charset="0"/>
                </a:rPr>
                <a:t>3   user</a:t>
              </a:r>
            </a:p>
          </p:txBody>
        </p:sp>
      </p:grpSp>
      <p:sp>
        <p:nvSpPr>
          <p:cNvPr id="438390" name="Text Box 118"/>
          <p:cNvSpPr txBox="1">
            <a:spLocks noChangeArrowheads="1"/>
          </p:cNvSpPr>
          <p:nvPr/>
        </p:nvSpPr>
        <p:spPr bwMode="auto">
          <a:xfrm>
            <a:off x="7416800" y="5986463"/>
            <a:ext cx="1763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</a:rPr>
              <a:t>not used by Linux</a:t>
            </a:r>
          </a:p>
        </p:txBody>
      </p:sp>
      <p:sp>
        <p:nvSpPr>
          <p:cNvPr id="438391" name="Line 119"/>
          <p:cNvSpPr>
            <a:spLocks noChangeShapeType="1"/>
          </p:cNvSpPr>
          <p:nvPr/>
        </p:nvSpPr>
        <p:spPr bwMode="auto">
          <a:xfrm>
            <a:off x="7645400" y="4976813"/>
            <a:ext cx="622300" cy="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2" name="Line 120"/>
          <p:cNvSpPr>
            <a:spLocks noChangeShapeType="1"/>
          </p:cNvSpPr>
          <p:nvPr/>
        </p:nvSpPr>
        <p:spPr bwMode="auto">
          <a:xfrm>
            <a:off x="7926388" y="4976813"/>
            <a:ext cx="341312" cy="1009650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38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38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90" grpId="0"/>
      <p:bldP spid="438391" grpId="0" animBg="1"/>
      <p:bldP spid="438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dirty="0" smtClean="0"/>
              <a:t>Linux interrupt support  (conclusions)</a:t>
            </a:r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dirty="0" smtClean="0"/>
              <a:t>Soft </a:t>
            </a:r>
            <a:r>
              <a:rPr lang="en-US" dirty="0" smtClean="0"/>
              <a:t>interrupts (</a:t>
            </a:r>
            <a:r>
              <a:rPr lang="en-US" dirty="0" err="1" smtClean="0"/>
              <a:t>tasklets</a:t>
            </a:r>
            <a:r>
              <a:rPr lang="en-US" dirty="0" smtClean="0"/>
              <a:t>) in Linux </a:t>
            </a:r>
            <a:endParaRPr lang="en-US" dirty="0" smtClean="0"/>
          </a:p>
          <a:p>
            <a:pPr>
              <a:tabLst>
                <a:tab pos="2400300" algn="l"/>
                <a:tab pos="3143250" algn="l"/>
              </a:tabLst>
              <a:defRPr/>
            </a:pPr>
            <a:r>
              <a:rPr lang="en-US" altLang="en-US" dirty="0"/>
              <a:t>Virtual memory motivation</a:t>
            </a:r>
          </a:p>
          <a:p>
            <a:pPr>
              <a:tabLst>
                <a:tab pos="2400300" algn="l"/>
                <a:tab pos="3143250" algn="l"/>
              </a:tabLst>
              <a:defRPr/>
            </a:pPr>
            <a:r>
              <a:rPr lang="en-US" altLang="en-US" dirty="0"/>
              <a:t>x86 support for VM</a:t>
            </a:r>
          </a:p>
          <a:p>
            <a:pPr lvl="1">
              <a:tabLst>
                <a:tab pos="2400300" algn="l"/>
                <a:tab pos="3143250" algn="l"/>
              </a:tabLst>
              <a:defRPr/>
            </a:pPr>
            <a:r>
              <a:rPr lang="en-US" altLang="en-US" dirty="0"/>
              <a:t>protection model</a:t>
            </a:r>
          </a:p>
          <a:p>
            <a:pPr marL="0" indent="0">
              <a:buNone/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Mp2 Due Date</a:t>
            </a:r>
          </a:p>
          <a:p>
            <a:pPr lvl="1"/>
            <a:r>
              <a:rPr lang="pt-BR" dirty="0" smtClean="0"/>
              <a:t>3/10 (R-Z), 3/11 (A-G), 3/12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H-Q 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MP3 Teams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Due by end of Friday, March 7th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 dirty="0" smtClean="0"/>
              <a:t>Interrupt Descriptor Table (IDT)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  <p:grpSp>
        <p:nvGrpSpPr>
          <p:cNvPr id="13" name="Group 12"/>
          <p:cNvGrpSpPr/>
          <p:nvPr/>
        </p:nvGrpSpPr>
        <p:grpSpPr>
          <a:xfrm>
            <a:off x="4038599" y="1748135"/>
            <a:ext cx="1447801" cy="2138065"/>
            <a:chOff x="3276599" y="1595735"/>
            <a:chExt cx="1371600" cy="2138065"/>
          </a:xfrm>
        </p:grpSpPr>
        <p:sp>
          <p:nvSpPr>
            <p:cNvPr id="6" name="Rectangle 5"/>
            <p:cNvSpPr/>
            <p:nvPr/>
          </p:nvSpPr>
          <p:spPr bwMode="auto">
            <a:xfrm>
              <a:off x="3276599" y="1981200"/>
              <a:ext cx="1371600" cy="17526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95952" y="1595735"/>
              <a:ext cx="644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50000"/>
                  </a:solidFill>
                  <a:latin typeface="+mn-lt"/>
                </a:rPr>
                <a:t>IDT</a:t>
              </a:r>
              <a:endParaRPr lang="en-US" sz="2400" dirty="0">
                <a:solidFill>
                  <a:srgbClr val="050000"/>
                </a:solidFill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276599" y="2514600"/>
              <a:ext cx="1371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276599" y="2971800"/>
              <a:ext cx="1371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5956300" y="1595735"/>
            <a:ext cx="31115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Before the kernel enables interrupts it must initialize the </a:t>
            </a:r>
            <a:r>
              <a:rPr lang="en-US" sz="2000" b="0" i="1" dirty="0" err="1" smtClean="0">
                <a:solidFill>
                  <a:schemeClr val="bg1"/>
                </a:solidFill>
                <a:latin typeface="+mn-lt"/>
              </a:rPr>
              <a:t>idtr</a:t>
            </a:r>
            <a:r>
              <a:rPr lang="en-US" sz="2000" b="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register to point to the IDT table </a:t>
            </a:r>
            <a:r>
              <a:rPr lang="en-US" sz="1800" b="0" i="1" dirty="0" smtClean="0">
                <a:solidFill>
                  <a:schemeClr val="bg1"/>
                </a:solidFill>
                <a:latin typeface="+mn-lt"/>
              </a:rPr>
              <a:t>(set by the kernel using </a:t>
            </a:r>
            <a:r>
              <a:rPr lang="en-US" sz="18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lidt</a:t>
            </a:r>
            <a:r>
              <a:rPr lang="en-US" sz="18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1" dirty="0" smtClean="0">
                <a:solidFill>
                  <a:schemeClr val="bg1"/>
                </a:solidFill>
                <a:latin typeface="+mn-lt"/>
              </a:rPr>
              <a:t>instruction)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IDT Initialization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Kernel initialization  (</a:t>
            </a:r>
            <a:r>
              <a:rPr lang="en-US" sz="20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setup_idt</a:t>
            </a:r>
            <a:r>
              <a:rPr lang="en-US" sz="20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) fills all the 256 entries  of IDT with the provisional (or null)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1600974"/>
            <a:ext cx="39623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Associates  the interrupt line with the int. handler routine.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256 entries (each 8-bytes) or descriptors; each corresponds </a:t>
            </a:r>
            <a:br>
              <a:rPr lang="en-US" sz="2000" b="0" dirty="0" smtClean="0">
                <a:solidFill>
                  <a:schemeClr val="bg1"/>
                </a:solidFill>
                <a:latin typeface="+mn-lt"/>
              </a:rPr>
            </a:b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to an interrupt vector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h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ardware interrupts mapped into vectors 0x20 to 0x2F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All Linux interrupt handlers are activated by so called: </a:t>
            </a:r>
            <a:r>
              <a:rPr lang="en-US" sz="2000" b="0" i="1" dirty="0" smtClean="0">
                <a:solidFill>
                  <a:schemeClr val="bg1"/>
                </a:solidFill>
                <a:latin typeface="+mn-lt"/>
              </a:rPr>
              <a:t>interrupt gates (a descriptor type)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Whenever an interrupt gate is hit, interrupts are disabled automatically by the processor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1939" y="2709446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nterrupt[x]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8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rq_desc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  <p:sp>
        <p:nvSpPr>
          <p:cNvPr id="6" name="TextBox 5"/>
          <p:cNvSpPr txBox="1"/>
          <p:nvPr/>
        </p:nvSpPr>
        <p:spPr>
          <a:xfrm>
            <a:off x="5410200" y="1981200"/>
            <a:ext cx="358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Every interrupt vector has its own </a:t>
            </a:r>
            <a:r>
              <a:rPr lang="en-US" sz="20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irq_desc_t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 descriptor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Descriptors are grouped together in </a:t>
            </a:r>
            <a:r>
              <a:rPr lang="en-US" sz="20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irq_desc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 array, a data structure supported by Linux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When a device driver calls the </a:t>
            </a:r>
            <a:r>
              <a:rPr lang="en-US" sz="20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request_irq</a:t>
            </a:r>
            <a:r>
              <a:rPr lang="en-US" sz="20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 function a new structure to represent the handler is allocated and initialized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52600"/>
            <a:ext cx="51341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0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nterrupt[NR_IRQS]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  <p:sp>
        <p:nvSpPr>
          <p:cNvPr id="6" name="TextBox 5"/>
          <p:cNvSpPr txBox="1"/>
          <p:nvPr/>
        </p:nvSpPr>
        <p:spPr>
          <a:xfrm>
            <a:off x="4191000" y="2667000"/>
            <a:ext cx="4800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Kernel maintains one global array of function pointers (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interrupt[NR_IRQS]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) in which it stores pointers to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interrupt stubs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NR_IRQS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 is 16 if we use the PIC)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514600"/>
            <a:ext cx="302431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04065" y="3177331"/>
            <a:ext cx="639919" cy="602635"/>
            <a:chOff x="228600" y="3588365"/>
            <a:chExt cx="639919" cy="602635"/>
          </a:xfrm>
        </p:grpSpPr>
        <p:sp>
          <p:nvSpPr>
            <p:cNvPr id="8" name="Rectangle 7"/>
            <p:cNvSpPr/>
            <p:nvPr/>
          </p:nvSpPr>
          <p:spPr bwMode="auto">
            <a:xfrm>
              <a:off x="258919" y="3588365"/>
              <a:ext cx="609600" cy="60263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3588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Int</a:t>
              </a:r>
              <a:r>
                <a:rPr lang="en-US" dirty="0" smtClean="0">
                  <a:latin typeface="+mn-lt"/>
                </a:rPr>
                <a:t> </a:t>
              </a:r>
            </a:p>
            <a:p>
              <a:pPr algn="ctr"/>
              <a:r>
                <a:rPr lang="en-US" dirty="0" smtClean="0">
                  <a:latin typeface="+mn-lt"/>
                </a:rPr>
                <a:t>Stub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400" y="2667000"/>
            <a:ext cx="317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nterrupt [NR_IRQS]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12681" y="3152507"/>
            <a:ext cx="639919" cy="627460"/>
            <a:chOff x="1079500" y="3581400"/>
            <a:chExt cx="639919" cy="62746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109819" y="3606225"/>
              <a:ext cx="609600" cy="60263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9500" y="35814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Int</a:t>
              </a:r>
              <a:r>
                <a:rPr lang="en-US" dirty="0" smtClean="0">
                  <a:latin typeface="+mn-lt"/>
                </a:rPr>
                <a:t> </a:t>
              </a:r>
            </a:p>
            <a:p>
              <a:pPr algn="ctr"/>
              <a:r>
                <a:rPr lang="en-US" dirty="0" smtClean="0">
                  <a:latin typeface="+mn-lt"/>
                </a:rPr>
                <a:t>Stub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41481" y="3124200"/>
            <a:ext cx="639919" cy="602635"/>
            <a:chOff x="2286000" y="3581400"/>
            <a:chExt cx="639919" cy="60263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2316319" y="3581400"/>
              <a:ext cx="609600" cy="60263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0" y="35814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Int</a:t>
              </a:r>
              <a:r>
                <a:rPr lang="en-US" dirty="0" smtClean="0">
                  <a:latin typeface="+mn-lt"/>
                </a:rPr>
                <a:t> </a:t>
              </a:r>
            </a:p>
            <a:p>
              <a:pPr algn="ctr"/>
              <a:r>
                <a:rPr lang="en-US" dirty="0" smtClean="0">
                  <a:latin typeface="+mn-lt"/>
                </a:rPr>
                <a:t>Stub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04065" y="4765357"/>
            <a:ext cx="2924935" cy="49244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   PUSHL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$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0xFFFFFFFX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   JMP     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common_interrupt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2872" y="32315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1295400" y="3886200"/>
            <a:ext cx="409828" cy="685800"/>
          </a:xfrm>
          <a:prstGeom prst="downArrow">
            <a:avLst/>
          </a:prstGeom>
          <a:noFill/>
          <a:ln w="12700" cap="flat" cmpd="sng" algn="ctr">
            <a:solidFill>
              <a:schemeClr val="bg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3019172" y="3886200"/>
            <a:ext cx="409828" cy="685800"/>
          </a:xfrm>
          <a:prstGeom prst="downArrow">
            <a:avLst/>
          </a:prstGeom>
          <a:noFill/>
          <a:ln w="12700" cap="flat" cmpd="sng" algn="ctr">
            <a:solidFill>
              <a:schemeClr val="bg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533400" y="3886200"/>
            <a:ext cx="409828" cy="685800"/>
          </a:xfrm>
          <a:prstGeom prst="downArrow">
            <a:avLst/>
          </a:prstGeom>
          <a:noFill/>
          <a:ln w="12700" cap="flat" cmpd="sng" algn="ctr">
            <a:solidFill>
              <a:schemeClr val="bg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Interrupt Gates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7696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During initialization </a:t>
            </a:r>
            <a:r>
              <a:rPr lang="en-US" sz="20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init_IRQ</a:t>
            </a:r>
            <a:r>
              <a:rPr lang="en-US" sz="20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sets the status field of each IRQ descriptor to IRQ_DISABLED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nit_IRQ</a:t>
            </a:r>
            <a:r>
              <a:rPr lang="en-US" sz="20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updates the IDT by replacing the provisional interrupt gates with new ones</a:t>
            </a:r>
          </a:p>
          <a:p>
            <a:pPr lvl="1">
              <a:spcBef>
                <a:spcPts val="600"/>
              </a:spcBef>
            </a:pP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(NR_IRQS; 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lvl="1">
              <a:spcBef>
                <a:spcPts val="600"/>
              </a:spcBef>
            </a:pP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(i+31 != 128) &gt;= NR_IRQS)</a:t>
            </a:r>
          </a:p>
          <a:p>
            <a:pPr lvl="1">
              <a:spcBef>
                <a:spcPts val="600"/>
              </a:spcBef>
            </a:pP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set_intr_gate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(i+32, interrupt[</a:t>
            </a:r>
            <a:r>
              <a:rPr lang="en-US" b="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Interrupt gates are set to the addresses found in the </a:t>
            </a:r>
            <a:r>
              <a:rPr lang="en-US" sz="2000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interrupt[NR_IRQS]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8915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Linux </a:t>
            </a:r>
            <a:r>
              <a:rPr lang="en-US" sz="2400" dirty="0" err="1" smtClean="0">
                <a:solidFill>
                  <a:schemeClr val="bg1"/>
                </a:solidFill>
              </a:rPr>
              <a:t>handle_level_irq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kernel/</a:t>
            </a:r>
            <a:r>
              <a:rPr lang="en-US" sz="2000" dirty="0" err="1" smtClean="0"/>
              <a:t>irq</a:t>
            </a:r>
            <a:r>
              <a:rPr lang="en-US" sz="2000" dirty="0" smtClean="0"/>
              <a:t>/</a:t>
            </a:r>
            <a:r>
              <a:rPr lang="en-US" sz="2000" dirty="0" err="1" smtClean="0"/>
              <a:t>chip.c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152400"/>
            <a:ext cx="5438775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952006" y="1170801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3266206" y="12470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44196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3352800" y="4495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63246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3429000" y="6400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1371600"/>
            <a:ext cx="1938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Call PIC’s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mask_ack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function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276600" y="1447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5800" y="1828800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If interrupt already in progress, do nothing</a:t>
            </a:r>
          </a:p>
        </p:txBody>
      </p:sp>
      <p:sp>
        <p:nvSpPr>
          <p:cNvPr id="27" name="Left Arrow 26"/>
          <p:cNvSpPr/>
          <p:nvPr/>
        </p:nvSpPr>
        <p:spPr bwMode="auto">
          <a:xfrm>
            <a:off x="3810000" y="190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81000" y="1752600"/>
            <a:ext cx="3352800" cy="304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2400" y="6172200"/>
            <a:ext cx="12954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0" y="3276600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Atomically decide whether to execute handlers </a:t>
            </a:r>
          </a:p>
        </p:txBody>
      </p:sp>
      <p:sp>
        <p:nvSpPr>
          <p:cNvPr id="31" name="Left Arrow 30"/>
          <p:cNvSpPr/>
          <p:nvPr/>
        </p:nvSpPr>
        <p:spPr bwMode="auto">
          <a:xfrm>
            <a:off x="4876800" y="3352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1000" y="4114800"/>
            <a:ext cx="382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Set status for execution: in-progress and no longer pending</a:t>
            </a:r>
          </a:p>
        </p:txBody>
      </p:sp>
      <p:sp>
        <p:nvSpPr>
          <p:cNvPr id="33" name="Left Arrow 32"/>
          <p:cNvSpPr/>
          <p:nvPr/>
        </p:nvSpPr>
        <p:spPr bwMode="auto">
          <a:xfrm>
            <a:off x="3505200" y="4191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16816" y="4724400"/>
            <a:ext cx="296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Handler execution done via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handle_IRQ_event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5" name="Left Arrow 34"/>
          <p:cNvSpPr/>
          <p:nvPr/>
        </p:nvSpPr>
        <p:spPr bwMode="auto">
          <a:xfrm>
            <a:off x="5131016" y="4800600"/>
            <a:ext cx="533400" cy="152400"/>
          </a:xfrm>
          <a:prstGeom prst="lef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09600" y="4800600"/>
            <a:ext cx="3886200" cy="152400"/>
          </a:xfrm>
          <a:prstGeom prst="rect">
            <a:avLst/>
          </a:prstGeom>
          <a:noFill/>
          <a:ln w="12700" cap="flat" cmpd="sng" algn="ctr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4800" y="533400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8" name="Left Arrow 37"/>
          <p:cNvSpPr/>
          <p:nvPr/>
        </p:nvSpPr>
        <p:spPr bwMode="auto">
          <a:xfrm>
            <a:off x="3429000" y="5410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4600" y="579120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When done, remove in-progress flag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and unmask on PIC (unless disabled)</a:t>
            </a:r>
          </a:p>
        </p:txBody>
      </p:sp>
      <p:sp>
        <p:nvSpPr>
          <p:cNvPr id="40" name="Left Arrow 39"/>
          <p:cNvSpPr/>
          <p:nvPr/>
        </p:nvSpPr>
        <p:spPr bwMode="auto">
          <a:xfrm>
            <a:off x="5638800" y="5867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6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</p:spPr>
        <p:txBody>
          <a:bodyPr/>
          <a:lstStyle/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Soft Interrupts in Linux</a:t>
            </a:r>
            <a:br>
              <a:rPr lang="en-US" altLang="en-US" smtClean="0"/>
            </a:b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bg1"/>
                </a:solidFill>
              </a:rPr>
              <a:t>linux/interrupt.h</a:t>
            </a:r>
            <a:r>
              <a:rPr lang="en-US" altLang="en-US" sz="2400" smtClean="0"/>
              <a:t> </a:t>
            </a:r>
            <a:r>
              <a:rPr lang="en-US" altLang="en-US" sz="2400" i="0" smtClean="0"/>
              <a:t>and </a:t>
            </a:r>
            <a:r>
              <a:rPr lang="en-US" altLang="en-US" sz="2400" smtClean="0">
                <a:solidFill>
                  <a:schemeClr val="bg1"/>
                </a:solidFill>
              </a:rPr>
              <a:t>kernel/softirq.c</a:t>
            </a:r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4572000"/>
          </a:xfrm>
        </p:spPr>
        <p:txBody>
          <a:bodyPr/>
          <a:lstStyle/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When are soft interrupts executed?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after a hard interrupt completes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periodically by a daemon in the kernel</a:t>
            </a:r>
          </a:p>
          <a:p>
            <a:pPr>
              <a:tabLst>
                <a:tab pos="1597025" algn="l"/>
                <a:tab pos="2974975" algn="l"/>
                <a:tab pos="4171950" algn="l"/>
              </a:tabLst>
            </a:pPr>
            <a:endParaRPr lang="en-US" altLang="en-US" smtClean="0"/>
          </a:p>
          <a:p>
            <a:pPr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How?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seven or eight prioritized types, including high and low tasklet priorities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linked list for each tasklet priority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run on processor on which interrupt is scheduled</a:t>
            </a:r>
          </a:p>
          <a:p>
            <a:pPr lvl="1">
              <a:tabLst>
                <a:tab pos="1597025" algn="l"/>
                <a:tab pos="2974975" algn="l"/>
                <a:tab pos="4171950" algn="l"/>
              </a:tabLst>
            </a:pPr>
            <a:r>
              <a:rPr lang="en-US" altLang="en-US" smtClean="0"/>
              <a:t>each handler atomic with respect to itself (only)</a:t>
            </a:r>
          </a:p>
        </p:txBody>
      </p:sp>
    </p:spTree>
    <p:extLst>
      <p:ext uri="{BB962C8B-B14F-4D97-AF65-F5344CB8AC3E}">
        <p14:creationId xmlns:p14="http://schemas.microsoft.com/office/powerpoint/2010/main" val="32289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24452</TotalTime>
  <Words>1352</Words>
  <Application>Microsoft Office PowerPoint</Application>
  <PresentationFormat>On-screen Show (4:3)</PresentationFormat>
  <Paragraphs>306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Fireball</vt:lpstr>
      <vt:lpstr>ECE391 Computer System Engineering Lecture 13</vt:lpstr>
      <vt:lpstr>Lecture Topics</vt:lpstr>
      <vt:lpstr>Aministrivia</vt:lpstr>
      <vt:lpstr>Interrupt Descriptor Table (IDT)</vt:lpstr>
      <vt:lpstr>irq_desc Array</vt:lpstr>
      <vt:lpstr>interrupt[NR_IRQS] Array</vt:lpstr>
      <vt:lpstr>Initialization of Interrupt Gates</vt:lpstr>
      <vt:lpstr>Linux handle_level_irq kernel/irq/chip.c</vt:lpstr>
      <vt:lpstr>Soft Interrupts in Linux  linux/interrupt.h and kernel/softirq.c</vt:lpstr>
      <vt:lpstr>Soft Interrupts in Linux (cont.)  linux/interrupt.h and kernel/softirq.c</vt:lpstr>
      <vt:lpstr>Tasklet Scheduling</vt:lpstr>
      <vt:lpstr>Tasklet Execution</vt:lpstr>
      <vt:lpstr>Tasklet Execution Atomicity </vt:lpstr>
      <vt:lpstr>Tasklet Execution Atomicity (cont.)</vt:lpstr>
      <vt:lpstr>Virtual Memory Definition</vt:lpstr>
      <vt:lpstr>Virtual Memory Motivation</vt:lpstr>
      <vt:lpstr>Virtual Memory Motivation (cont.)</vt:lpstr>
      <vt:lpstr>x86 Support for VM</vt:lpstr>
      <vt:lpstr>x86 Protection Model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610</cp:revision>
  <cp:lastPrinted>1999-08-25T13:17:36Z</cp:lastPrinted>
  <dcterms:created xsi:type="dcterms:W3CDTF">1999-08-25T01:21:32Z</dcterms:created>
  <dcterms:modified xsi:type="dcterms:W3CDTF">2014-03-04T16:37:59Z</dcterms:modified>
</cp:coreProperties>
</file>