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674" r:id="rId2"/>
    <p:sldId id="704" r:id="rId3"/>
    <p:sldId id="813" r:id="rId4"/>
    <p:sldId id="781" r:id="rId5"/>
    <p:sldId id="782" r:id="rId6"/>
    <p:sldId id="784" r:id="rId7"/>
    <p:sldId id="785" r:id="rId8"/>
    <p:sldId id="786" r:id="rId9"/>
    <p:sldId id="787" r:id="rId10"/>
    <p:sldId id="788" r:id="rId11"/>
    <p:sldId id="789" r:id="rId12"/>
    <p:sldId id="790" r:id="rId13"/>
    <p:sldId id="791" r:id="rId14"/>
    <p:sldId id="801" r:id="rId15"/>
    <p:sldId id="806" r:id="rId16"/>
    <p:sldId id="807" r:id="rId17"/>
    <p:sldId id="808" r:id="rId18"/>
    <p:sldId id="809" r:id="rId19"/>
    <p:sldId id="810" r:id="rId20"/>
    <p:sldId id="811" r:id="rId21"/>
    <p:sldId id="758" r:id="rId22"/>
    <p:sldId id="765" r:id="rId23"/>
    <p:sldId id="812" r:id="rId24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00"/>
    <a:srgbClr val="050000"/>
    <a:srgbClr val="FFFF00"/>
    <a:srgbClr val="FFFF99"/>
    <a:srgbClr val="FFFFFF"/>
    <a:srgbClr val="FFFFCC"/>
    <a:srgbClr val="FFCC00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7194" autoAdjust="0"/>
  </p:normalViewPr>
  <p:slideViewPr>
    <p:cSldViewPr>
      <p:cViewPr varScale="1">
        <p:scale>
          <a:sx n="76" d="100"/>
          <a:sy n="76" d="100"/>
        </p:scale>
        <p:origin x="-1308" y="-90"/>
      </p:cViewPr>
      <p:guideLst>
        <p:guide orient="horz" pos="16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0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>
            <a:lvl1pPr algn="r"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defTabSz="913790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42375"/>
            <a:ext cx="3025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39" tIns="45720" rIns="91439" bIns="45720" numCol="1" anchor="b" anchorCtr="0" compatLnSpc="1">
            <a:prstTxWarp prst="textNoShape">
              <a:avLst/>
            </a:prstTxWarp>
          </a:bodyPr>
          <a:lstStyle>
            <a:lvl1pPr algn="r" defTabSz="913790">
              <a:defRPr sz="1200" b="0"/>
            </a:lvl1pPr>
          </a:lstStyle>
          <a:p>
            <a:pPr>
              <a:defRPr/>
            </a:pPr>
            <a:fld id="{A3AD930E-DD78-4435-BEAC-04F4E1894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85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2A2976E-4C36-4190-B665-C267E2FAE995}" type="datetimeFigureOut">
              <a:rPr lang="en-US"/>
              <a:pPr>
                <a:defRPr/>
              </a:pPr>
              <a:t>3/9/2014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2D6602F-4FF6-4E04-A8EB-2D80382D8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41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Continuation (stack, EIP, registers)</a:t>
            </a:r>
          </a:p>
          <a:p>
            <a:r>
              <a:rPr lang="en-US" dirty="0" smtClean="0"/>
              <a:t>IO permissions</a:t>
            </a:r>
            <a:r>
              <a:rPr lang="en-US" baseline="0" dirty="0" smtClean="0"/>
              <a:t> (graphics card so the program can interact with the device; device registers to be accessed directly</a:t>
            </a:r>
            <a:endParaRPr lang="en-US" dirty="0" smtClean="0"/>
          </a:p>
          <a:p>
            <a:r>
              <a:rPr lang="en-US" dirty="0" smtClean="0"/>
              <a:t>Identification differentiate the programs</a:t>
            </a:r>
          </a:p>
          <a:p>
            <a:r>
              <a:rPr lang="en-US" dirty="0" smtClean="0"/>
              <a:t>Scheduling info which program should run next</a:t>
            </a:r>
          </a:p>
          <a:p>
            <a:r>
              <a:rPr lang="en-US" dirty="0" smtClean="0"/>
              <a:t>Memory</a:t>
            </a:r>
            <a:r>
              <a:rPr lang="en-US" baseline="0" dirty="0" smtClean="0"/>
              <a:t> map and resource usage how to point to memory  regions</a:t>
            </a:r>
          </a:p>
          <a:p>
            <a:r>
              <a:rPr lang="en-US" baseline="0" dirty="0" smtClean="0"/>
              <a:t>File pointer array (open files, network descriptor) -&gt; device drivers</a:t>
            </a:r>
          </a:p>
          <a:p>
            <a:r>
              <a:rPr lang="en-US" baseline="0" dirty="0" smtClean="0"/>
              <a:t>Signal behavior (user level interrupts)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Hardware support for the programs basically continuation state</a:t>
            </a:r>
          </a:p>
          <a:p>
            <a:r>
              <a:rPr lang="en-US" dirty="0" smtClean="0"/>
              <a:t>TSS register to point to memory</a:t>
            </a:r>
            <a:r>
              <a:rPr lang="en-US" baseline="0" dirty="0" smtClean="0"/>
              <a:t> segment</a:t>
            </a:r>
          </a:p>
          <a:p>
            <a:r>
              <a:rPr lang="en-US" baseline="0" dirty="0" smtClean="0"/>
              <a:t>One used you need to store them before switching</a:t>
            </a:r>
          </a:p>
          <a:p>
            <a:r>
              <a:rPr lang="en-US" baseline="0" dirty="0" smtClean="0"/>
              <a:t>Trap flag: way for debugging programs</a:t>
            </a:r>
          </a:p>
          <a:p>
            <a:r>
              <a:rPr lang="en-US" baseline="0" dirty="0" smtClean="0"/>
              <a:t>SS and ESP saved values for the user privilege values</a:t>
            </a:r>
          </a:p>
          <a:p>
            <a:r>
              <a:rPr lang="en-US" baseline="0" dirty="0" smtClean="0"/>
              <a:t>SS and ESPs for other levels</a:t>
            </a:r>
          </a:p>
          <a:p>
            <a:r>
              <a:rPr lang="en-US" baseline="0" dirty="0" smtClean="0"/>
              <a:t>Switching to kernel stacks</a:t>
            </a:r>
          </a:p>
          <a:p>
            <a:r>
              <a:rPr lang="en-US" baseline="0" dirty="0" smtClean="0"/>
              <a:t>All registers; </a:t>
            </a:r>
            <a:r>
              <a:rPr lang="en-US" baseline="0" dirty="0" err="1" smtClean="0"/>
              <a:t>ldt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</a:t>
            </a:r>
            <a:r>
              <a:rPr lang="en-US" baseline="0" dirty="0" smtClean="0"/>
              <a:t> changes for all programs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Part 2 and three are variable length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 part </a:t>
            </a:r>
          </a:p>
          <a:p>
            <a:r>
              <a:rPr lang="en-US" dirty="0" smtClean="0"/>
              <a:t>I/O permission bit map </a:t>
            </a:r>
          </a:p>
          <a:p>
            <a:r>
              <a:rPr lang="en-US" dirty="0" smtClean="0"/>
              <a:t>I/O map points</a:t>
            </a:r>
            <a:r>
              <a:rPr lang="en-US" baseline="0" dirty="0" smtClean="0"/>
              <a:t> to the third part</a:t>
            </a:r>
          </a:p>
          <a:p>
            <a:r>
              <a:rPr lang="en-US" baseline="0" dirty="0" smtClean="0"/>
              <a:t>I/O privileges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16-bit port space</a:t>
            </a:r>
          </a:p>
          <a:p>
            <a:r>
              <a:rPr lang="en-US" dirty="0" smtClean="0"/>
              <a:t>For every port can this </a:t>
            </a:r>
            <a:r>
              <a:rPr lang="en-US" dirty="0" err="1" smtClean="0"/>
              <a:t>progrm</a:t>
            </a:r>
            <a:r>
              <a:rPr lang="en-US" dirty="0" smtClean="0"/>
              <a:t> aces this port or not</a:t>
            </a:r>
          </a:p>
          <a:p>
            <a:r>
              <a:rPr lang="en-US" dirty="0" smtClean="0"/>
              <a:t>You may not want to access all the space (8KB)</a:t>
            </a:r>
          </a:p>
          <a:p>
            <a:r>
              <a:rPr lang="en-US" dirty="0" smtClean="0"/>
              <a:t>Therefor this is variable length</a:t>
            </a:r>
            <a:r>
              <a:rPr lang="en-US" baseline="0" dirty="0" smtClean="0"/>
              <a:t> and the data structure is smaller</a:t>
            </a:r>
          </a:p>
          <a:p>
            <a:r>
              <a:rPr lang="en-US" baseline="0" dirty="0" smtClean="0"/>
              <a:t>Linux allows 1000 I/O ports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Tell about MP3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likely is unlikely?</a:t>
            </a:r>
          </a:p>
          <a:p>
            <a:endParaRPr lang="en-US" dirty="0" smtClean="0"/>
          </a:p>
          <a:p>
            <a:r>
              <a:rPr lang="en-US" dirty="0" smtClean="0"/>
              <a:t>Why correctness is always more important than performance</a:t>
            </a:r>
          </a:p>
          <a:p>
            <a:r>
              <a:rPr lang="en-US" dirty="0" smtClean="0"/>
              <a:t>Example of </a:t>
            </a:r>
            <a:r>
              <a:rPr lang="en-US" dirty="0" smtClean="0"/>
              <a:t>priority </a:t>
            </a:r>
            <a:r>
              <a:rPr lang="en-US" dirty="0" smtClean="0"/>
              <a:t>inversion</a:t>
            </a:r>
          </a:p>
          <a:p>
            <a:endParaRPr lang="en-US" dirty="0" smtClean="0"/>
          </a:p>
          <a:p>
            <a:r>
              <a:rPr lang="en-US" dirty="0" smtClean="0"/>
              <a:t>Assume that </a:t>
            </a:r>
            <a:r>
              <a:rPr lang="en-US" dirty="0" smtClean="0"/>
              <a:t>interrupt handlers </a:t>
            </a:r>
            <a:r>
              <a:rPr lang="en-US" dirty="0" smtClean="0"/>
              <a:t>are short</a:t>
            </a:r>
          </a:p>
          <a:p>
            <a:r>
              <a:rPr lang="en-US" dirty="0" smtClean="0"/>
              <a:t>And </a:t>
            </a:r>
            <a:r>
              <a:rPr lang="en-US" dirty="0" smtClean="0"/>
              <a:t>interrupt timing </a:t>
            </a:r>
            <a:r>
              <a:rPr lang="en-US" dirty="0" smtClean="0"/>
              <a:t>is random</a:t>
            </a:r>
          </a:p>
          <a:p>
            <a:r>
              <a:rPr lang="en-US" dirty="0" smtClean="0"/>
              <a:t>Linux sends EOI immediately after starting the handlers</a:t>
            </a:r>
          </a:p>
          <a:p>
            <a:r>
              <a:rPr lang="en-US" dirty="0" smtClean="0"/>
              <a:t>How likely is that we invert our priorities </a:t>
            </a:r>
          </a:p>
          <a:p>
            <a:r>
              <a:rPr lang="en-US" dirty="0" smtClean="0"/>
              <a:t>Handler with lower priority runs</a:t>
            </a:r>
            <a:r>
              <a:rPr lang="en-US" baseline="0" dirty="0" smtClean="0"/>
              <a:t> </a:t>
            </a:r>
            <a:r>
              <a:rPr lang="en-US" dirty="0" smtClean="0"/>
              <a:t>before the handler with higher PIC priority</a:t>
            </a:r>
          </a:p>
          <a:p>
            <a:endParaRPr lang="en-US" dirty="0" smtClean="0"/>
          </a:p>
          <a:p>
            <a:r>
              <a:rPr lang="en-US" dirty="0" smtClean="0"/>
              <a:t>One analysis the duty cycle</a:t>
            </a:r>
            <a:r>
              <a:rPr lang="en-US" baseline="0" dirty="0" smtClean="0"/>
              <a:t> Execute the </a:t>
            </a:r>
            <a:r>
              <a:rPr lang="en-US" baseline="0" dirty="0" smtClean="0"/>
              <a:t>handlers </a:t>
            </a:r>
            <a:r>
              <a:rPr lang="en-US" baseline="0" dirty="0" smtClean="0"/>
              <a:t>is close to 0</a:t>
            </a:r>
          </a:p>
          <a:p>
            <a:r>
              <a:rPr lang="en-US" baseline="0" dirty="0" smtClean="0"/>
              <a:t>Chance of two </a:t>
            </a:r>
            <a:r>
              <a:rPr lang="en-US" baseline="0" dirty="0" smtClean="0"/>
              <a:t>interrupts </a:t>
            </a:r>
            <a:r>
              <a:rPr lang="en-US" baseline="0" dirty="0" smtClean="0"/>
              <a:t>in the same time is close to 0</a:t>
            </a:r>
          </a:p>
          <a:p>
            <a:r>
              <a:rPr lang="en-US" dirty="0" smtClean="0"/>
              <a:t>If it did happen it still 50%</a:t>
            </a:r>
            <a:r>
              <a:rPr lang="en-US" baseline="0" dirty="0" smtClean="0"/>
              <a:t> chance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flow is the following</a:t>
            </a:r>
          </a:p>
          <a:p>
            <a:r>
              <a:rPr lang="en-US" baseline="0" dirty="0" smtClean="0"/>
              <a:t>critical section synchronizes interrupts</a:t>
            </a:r>
          </a:p>
          <a:p>
            <a:r>
              <a:rPr lang="en-US" baseline="0" dirty="0" smtClean="0"/>
              <a:t>Critical section can be long</a:t>
            </a:r>
          </a:p>
          <a:p>
            <a:r>
              <a:rPr lang="en-US" baseline="0" dirty="0" smtClean="0"/>
              <a:t>Not written by experts (device driver verification is very important)</a:t>
            </a:r>
          </a:p>
          <a:p>
            <a:r>
              <a:rPr lang="en-US" baseline="0" dirty="0" smtClean="0"/>
              <a:t>Bad code for device </a:t>
            </a:r>
          </a:p>
          <a:p>
            <a:r>
              <a:rPr lang="en-US" baseline="0" dirty="0" smtClean="0"/>
              <a:t>CLI zero interrupts are waiting</a:t>
            </a:r>
          </a:p>
          <a:p>
            <a:r>
              <a:rPr lang="en-US" baseline="0" dirty="0" smtClean="0"/>
              <a:t>Must assume that critical section is short</a:t>
            </a:r>
          </a:p>
          <a:p>
            <a:r>
              <a:rPr lang="en-US" baseline="0" dirty="0" smtClean="0"/>
              <a:t>Two interrupts come together</a:t>
            </a:r>
          </a:p>
          <a:p>
            <a:r>
              <a:rPr lang="en-US" baseline="0" dirty="0" smtClean="0"/>
              <a:t>PIC put the low priority inversion</a:t>
            </a:r>
          </a:p>
          <a:p>
            <a:r>
              <a:rPr lang="en-US" baseline="0" dirty="0" smtClean="0"/>
              <a:t>For desktop does not matter -&gt; no priority</a:t>
            </a:r>
          </a:p>
          <a:p>
            <a:r>
              <a:rPr lang="en-US" baseline="0" dirty="0" smtClean="0"/>
              <a:t>For embedded Linux it may be a problem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6602F-4FF6-4E04-A8EB-2D80382D893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61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 data structure that lives in 8KB at the kernel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Note: </a:t>
            </a:r>
            <a:r>
              <a:rPr lang="en-US" sz="1200" dirty="0" smtClean="0"/>
              <a:t>Linux’ 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current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/>
              <a:t>macro uses a per-CPU global variable </a:t>
            </a:r>
            <a:r>
              <a:rPr lang="en-US" sz="1200" dirty="0" smtClean="0">
                <a:solidFill>
                  <a:schemeClr val="bg1"/>
                </a:solidFill>
              </a:rPr>
              <a:t>GET_THREAD_INFO</a:t>
            </a:r>
            <a:r>
              <a:rPr lang="en-US" sz="1200" dirty="0" smtClean="0"/>
              <a:t> to obtain the thread info pointer</a:t>
            </a:r>
            <a:endParaRPr lang="en-US" dirty="0" smtClean="0"/>
          </a:p>
          <a:p>
            <a:r>
              <a:rPr lang="en-US" dirty="0" err="1" smtClean="0"/>
              <a:t>nter</a:t>
            </a:r>
            <a:r>
              <a:rPr lang="en-US" dirty="0" smtClean="0"/>
              <a:t> to the task structure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stage for the page with 4B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invGray">
          <a:xfrm>
            <a:off x="457200" y="3079750"/>
            <a:ext cx="8534400" cy="19685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76A1C-D2FB-41BF-A6A8-29D3480F7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D42E-2314-4BDD-BFB9-8EC2FE0FAA36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DD46-A2AB-4E43-8D51-42F5C9FF6B83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2540000" cy="1821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571500"/>
            <a:ext cx="40132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571500"/>
            <a:ext cx="40132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78650" y="285750"/>
            <a:ext cx="170815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28 February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4400" y="6400800"/>
            <a:ext cx="2235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</p:spTree>
    <p:extLst>
      <p:ext uri="{BB962C8B-B14F-4D97-AF65-F5344CB8AC3E}">
        <p14:creationId xmlns:p14="http://schemas.microsoft.com/office/powerpoint/2010/main" val="351706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AutoShape 6"/>
          <p:cNvSpPr>
            <a:spLocks noChangeArrowheads="1"/>
          </p:cNvSpPr>
          <p:nvPr userDrawn="1"/>
        </p:nvSpPr>
        <p:spPr bwMode="invGray">
          <a:xfrm>
            <a:off x="457200" y="1219200"/>
            <a:ext cx="8534400" cy="15240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C9C512C3-9A3C-4C1C-8239-DF71C3812047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0" r:id="rId2"/>
    <p:sldLayoutId id="2147483691" r:id="rId3"/>
    <p:sldLayoutId id="2147483693" r:id="rId4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4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>
          <a:solidFill>
            <a:srgbClr val="3333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defRPr sz="2000">
          <a:solidFill>
            <a:srgbClr val="3333CC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algn="ctr"/>
            <a:r>
              <a:rPr lang="en-US" sz="4000" dirty="0" smtClean="0"/>
              <a:t>ECE391</a:t>
            </a:r>
            <a:br>
              <a:rPr lang="en-US" sz="4000" dirty="0" smtClean="0"/>
            </a:br>
            <a:r>
              <a:rPr lang="en-US" sz="4000" dirty="0" smtClean="0"/>
              <a:t>Computer System 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Lecture </a:t>
            </a:r>
            <a:r>
              <a:rPr lang="en-US" sz="2000" dirty="0" smtClean="0"/>
              <a:t>15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2057400"/>
          </a:xfrm>
        </p:spPr>
        <p:txBody>
          <a:bodyPr/>
          <a:lstStyle/>
          <a:p>
            <a:r>
              <a:rPr lang="en-US" dirty="0" smtClean="0"/>
              <a:t>Dr. Zbigniew Kalbarczyk</a:t>
            </a:r>
          </a:p>
          <a:p>
            <a:r>
              <a:rPr lang="en-US" dirty="0" smtClean="0"/>
              <a:t>University of Illinois at Urbana- Champaign</a:t>
            </a:r>
          </a:p>
          <a:p>
            <a:endParaRPr lang="en-US" dirty="0" smtClean="0"/>
          </a:p>
          <a:p>
            <a:r>
              <a:rPr lang="en-US" dirty="0" smtClean="0"/>
              <a:t>Spring 2014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05800" cy="857250"/>
          </a:xfrm>
          <a:noFill/>
          <a:ln/>
        </p:spPr>
        <p:txBody>
          <a:bodyPr/>
          <a:lstStyle/>
          <a:p>
            <a:r>
              <a:rPr lang="en-US" dirty="0" smtClean="0"/>
              <a:t>x86 Paging</a:t>
            </a:r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600200"/>
            <a:ext cx="8233833" cy="46863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u="sng" dirty="0" smtClean="0">
                <a:solidFill>
                  <a:schemeClr val="bg1"/>
                </a:solidFill>
              </a:rPr>
              <a:t>Way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too slow to do on every memory access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Hence </a:t>
            </a:r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translation </a:t>
            </a:r>
            <a:r>
              <a:rPr lang="en-US" dirty="0" err="1">
                <a:solidFill>
                  <a:schemeClr val="bg1"/>
                </a:solidFill>
              </a:rPr>
              <a:t>lookaside</a:t>
            </a:r>
            <a:r>
              <a:rPr lang="en-US" dirty="0">
                <a:solidFill>
                  <a:schemeClr val="bg1"/>
                </a:solidFill>
              </a:rPr>
              <a:t> buffers </a:t>
            </a:r>
            <a:r>
              <a:rPr lang="en-US" dirty="0"/>
              <a:t>(TLBs)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keep translations of first 20 bits around and reuse them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only walk tables when necessary (in x86, OS manages tables, but hardware walks them)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TLBs flushed when cr3 is reloaded</a:t>
            </a:r>
          </a:p>
        </p:txBody>
      </p:sp>
    </p:spTree>
    <p:extLst>
      <p:ext uri="{BB962C8B-B14F-4D97-AF65-F5344CB8AC3E}">
        <p14:creationId xmlns:p14="http://schemas.microsoft.com/office/powerpoint/2010/main" val="404151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r>
              <a:rPr lang="en-US" dirty="0" smtClean="0"/>
              <a:t>x86 Paging</a:t>
            </a:r>
            <a:endParaRPr lang="en-US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524000"/>
            <a:ext cx="8233833" cy="47625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Remember </a:t>
            </a:r>
            <a:r>
              <a:rPr lang="en-US" dirty="0"/>
              <a:t>the 11 free bits in the PTEs?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What </a:t>
            </a:r>
            <a:r>
              <a:rPr lang="en-US" dirty="0"/>
              <a:t>should we use them to do?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protect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o</a:t>
            </a:r>
            <a:r>
              <a:rPr lang="en-US" dirty="0" smtClean="0">
                <a:sym typeface="Symbol" pitchFamily="18" charset="2"/>
              </a:rPr>
              <a:t>ptimize to improve performance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2400300" algn="l"/>
                <a:tab pos="3143250" algn="l"/>
              </a:tabLst>
            </a:pPr>
            <a:endParaRPr lang="en-US" dirty="0" smtClean="0">
              <a:sym typeface="Symbol" pitchFamily="18" charset="2"/>
            </a:endParaRP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>
                <a:sym typeface="Symbol" pitchFamily="18" charset="2"/>
              </a:rPr>
              <a:t>Protect</a:t>
            </a:r>
            <a:endParaRPr lang="en-US" dirty="0">
              <a:sym typeface="Symbol" pitchFamily="18" charset="2"/>
            </a:endParaRP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User/Supervisor (U/S) page or page table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User means accessible to anyone (any privilege level)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Supervisor requires PL &lt; 3 (i.e., MAX (CPL,RPL) &lt; 3)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Read-Only or </a:t>
            </a:r>
            <a:r>
              <a:rPr lang="en-US" dirty="0" smtClean="0">
                <a:sym typeface="Symbol" pitchFamily="18" charset="2"/>
              </a:rPr>
              <a:t>Read/Write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134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r>
              <a:rPr lang="en-US" dirty="0" smtClean="0"/>
              <a:t>x86 Paging</a:t>
            </a:r>
            <a:endParaRPr lang="en-US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600200"/>
            <a:ext cx="8233833" cy="46863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>
                <a:sym typeface="Symbol" pitchFamily="18" charset="2"/>
              </a:rPr>
              <a:t>Optimize</a:t>
            </a:r>
            <a:endParaRPr lang="en-US" dirty="0">
              <a:sym typeface="Symbol" pitchFamily="18" charset="2"/>
            </a:endParaRP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TLBs must be fast, so you can’t use many (~32 or 64)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nice if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some translations are the same for all programs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bigger translations could be used when possible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(e.g., use one translation for 4MB rather than 1024 translations)</a:t>
            </a:r>
          </a:p>
          <a:p>
            <a:pPr lvl="2">
              <a:buNone/>
              <a:tabLst>
                <a:tab pos="2400300" algn="l"/>
                <a:tab pos="3143250" algn="l"/>
              </a:tabLst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882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r>
              <a:rPr lang="en-US" dirty="0" smtClean="0"/>
              <a:t>x86 Paging</a:t>
            </a:r>
            <a:endParaRPr lang="en-US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524000"/>
            <a:ext cx="8233833" cy="4762500"/>
          </a:xfrm>
        </p:spPr>
        <p:txBody>
          <a:bodyPr/>
          <a:lstStyle/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>
                <a:sym typeface="Symbol" pitchFamily="18" charset="2"/>
              </a:rPr>
              <a:t>x86 </a:t>
            </a:r>
            <a:r>
              <a:rPr lang="en-US" dirty="0">
                <a:sym typeface="Symbol" pitchFamily="18" charset="2"/>
              </a:rPr>
              <a:t>supports both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b="1" dirty="0">
                <a:sym typeface="Symbol" pitchFamily="18" charset="2"/>
              </a:rPr>
              <a:t>G flag—global</a:t>
            </a:r>
          </a:p>
          <a:p>
            <a:pPr lvl="3">
              <a:tabLst>
                <a:tab pos="2400300" algn="l"/>
                <a:tab pos="3143250" algn="l"/>
              </a:tabLst>
            </a:pPr>
            <a:r>
              <a:rPr lang="en-US" dirty="0">
                <a:latin typeface="+mn-lt"/>
                <a:sym typeface="Symbol" pitchFamily="18" charset="2"/>
              </a:rPr>
              <a:t>TLB not flushed when changing to new program or address space (i.e., when cr3 changes)</a:t>
            </a:r>
          </a:p>
          <a:p>
            <a:pPr lvl="3">
              <a:tabLst>
                <a:tab pos="2400300" algn="l"/>
                <a:tab pos="3143250" algn="l"/>
              </a:tabLst>
            </a:pPr>
            <a:r>
              <a:rPr lang="en-US" dirty="0">
                <a:latin typeface="+mn-lt"/>
                <a:sym typeface="Symbol" pitchFamily="18" charset="2"/>
              </a:rPr>
              <a:t>used for kernel pages </a:t>
            </a:r>
            <a:r>
              <a:rPr lang="en-US" dirty="0" smtClean="0">
                <a:latin typeface="+mn-lt"/>
                <a:sym typeface="Symbol" pitchFamily="18" charset="2"/>
              </a:rPr>
              <a:t>(in Linux)</a:t>
            </a:r>
            <a:endParaRPr lang="en-US" dirty="0">
              <a:latin typeface="+mn-lt"/>
              <a:sym typeface="Symbol" pitchFamily="18" charset="2"/>
            </a:endParaRP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b="1" dirty="0">
                <a:sym typeface="Symbol" pitchFamily="18" charset="2"/>
              </a:rPr>
              <a:t>4MB pages</a:t>
            </a:r>
          </a:p>
          <a:p>
            <a:pPr lvl="3">
              <a:tabLst>
                <a:tab pos="2400300" algn="l"/>
                <a:tab pos="3143250" algn="l"/>
              </a:tabLst>
            </a:pPr>
            <a:r>
              <a:rPr lang="en-US" dirty="0">
                <a:latin typeface="+mn-lt"/>
                <a:sym typeface="Symbol" pitchFamily="18" charset="2"/>
              </a:rPr>
              <a:t>skip the second level of translation</a:t>
            </a:r>
          </a:p>
          <a:p>
            <a:pPr lvl="3">
              <a:tabLst>
                <a:tab pos="2400300" algn="l"/>
                <a:tab pos="3143250" algn="l"/>
              </a:tabLst>
            </a:pPr>
            <a:r>
              <a:rPr lang="en-US" dirty="0">
                <a:latin typeface="+mn-lt"/>
                <a:sym typeface="Symbol" pitchFamily="18" charset="2"/>
              </a:rPr>
              <a:t>indicated by PS (page size) bit in PDE</a:t>
            </a:r>
          </a:p>
          <a:p>
            <a:pPr lvl="3">
              <a:tabLst>
                <a:tab pos="2400300" algn="l"/>
                <a:tab pos="3143250" algn="l"/>
              </a:tabLst>
            </a:pPr>
            <a:r>
              <a:rPr lang="en-US" dirty="0">
                <a:latin typeface="+mn-lt"/>
                <a:sym typeface="Symbol" pitchFamily="18" charset="2"/>
              </a:rPr>
              <a:t>PS=1 means that the PDE points directly to a 4MB page</a:t>
            </a:r>
          </a:p>
          <a:p>
            <a:pPr lvl="3">
              <a:tabLst>
                <a:tab pos="2400300" algn="l"/>
                <a:tab pos="3143250" algn="l"/>
              </a:tabLst>
            </a:pPr>
            <a:r>
              <a:rPr lang="en-US" dirty="0">
                <a:latin typeface="+mn-lt"/>
                <a:sym typeface="Symbol" pitchFamily="18" charset="2"/>
              </a:rPr>
              <a:t>remaining 22 bits of virtual address used as offset</a:t>
            </a:r>
          </a:p>
          <a:p>
            <a:pPr lvl="3">
              <a:tabLst>
                <a:tab pos="2400300" algn="l"/>
                <a:tab pos="3143250" algn="l"/>
              </a:tabLst>
            </a:pPr>
            <a:r>
              <a:rPr lang="en-US" dirty="0">
                <a:latin typeface="+mn-lt"/>
                <a:sym typeface="Symbol" pitchFamily="18" charset="2"/>
              </a:rPr>
              <a:t>x86 provides separate TLBs for 4kB &amp; 4MB translations</a:t>
            </a:r>
          </a:p>
        </p:txBody>
      </p:sp>
    </p:spTree>
    <p:extLst>
      <p:ext uri="{BB962C8B-B14F-4D97-AF65-F5344CB8AC3E}">
        <p14:creationId xmlns:p14="http://schemas.microsoft.com/office/powerpoint/2010/main" val="62189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Processor/Programs Virtualization</a:t>
            </a:r>
            <a:endParaRPr lang="en-US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72000"/>
          </a:xfrm>
          <a:noFill/>
        </p:spPr>
        <p:txBody>
          <a:bodyPr/>
          <a:lstStyle/>
          <a:p>
            <a:pPr>
              <a:tabLst>
                <a:tab pos="2174875" algn="l"/>
              </a:tabLst>
            </a:pPr>
            <a:r>
              <a:rPr lang="en-US" dirty="0" smtClean="0"/>
              <a:t>Virtualization </a:t>
            </a:r>
            <a:r>
              <a:rPr lang="en-US" dirty="0"/>
              <a:t>of a program – a process</a:t>
            </a:r>
          </a:p>
          <a:p>
            <a:pPr>
              <a:tabLst>
                <a:tab pos="2174875" algn="l"/>
              </a:tabLst>
            </a:pPr>
            <a:r>
              <a:rPr lang="en-US" dirty="0" smtClean="0"/>
              <a:t>Contents/info</a:t>
            </a:r>
            <a:endParaRPr lang="en-US" dirty="0"/>
          </a:p>
          <a:p>
            <a:pPr>
              <a:buFontTx/>
              <a:buNone/>
              <a:tabLst>
                <a:tab pos="2174875" algn="l"/>
              </a:tabLst>
            </a:pPr>
            <a:r>
              <a:rPr lang="en-US" dirty="0"/>
              <a:t>		</a:t>
            </a:r>
            <a:r>
              <a:rPr lang="en-US" sz="1800" dirty="0"/>
              <a:t>a continuation (stack, EIP, registers, etc.)</a:t>
            </a:r>
          </a:p>
          <a:p>
            <a:pPr>
              <a:buFontTx/>
              <a:buNone/>
              <a:tabLst>
                <a:tab pos="2174875" algn="l"/>
              </a:tabLst>
            </a:pPr>
            <a:r>
              <a:rPr lang="en-US" sz="1800" dirty="0"/>
              <a:t>		I/O permissions</a:t>
            </a:r>
          </a:p>
          <a:p>
            <a:pPr>
              <a:buFontTx/>
              <a:buNone/>
              <a:tabLst>
                <a:tab pos="2174875" algn="l"/>
              </a:tabLst>
            </a:pPr>
            <a:r>
              <a:rPr lang="en-US" sz="1800" dirty="0"/>
              <a:t>		identification</a:t>
            </a:r>
          </a:p>
          <a:p>
            <a:pPr>
              <a:buFontTx/>
              <a:buNone/>
              <a:tabLst>
                <a:tab pos="2174875" algn="l"/>
              </a:tabLst>
            </a:pPr>
            <a:r>
              <a:rPr lang="en-US" sz="1800" dirty="0"/>
              <a:t>		scheduling info.</a:t>
            </a:r>
          </a:p>
          <a:p>
            <a:pPr>
              <a:buFontTx/>
              <a:buNone/>
              <a:tabLst>
                <a:tab pos="2174875" algn="l"/>
              </a:tabLst>
            </a:pPr>
            <a:r>
              <a:rPr lang="en-US" sz="1800" dirty="0"/>
              <a:t>		memory map (virtualization of </a:t>
            </a:r>
            <a:r>
              <a:rPr lang="en-US" sz="1800" dirty="0" smtClean="0"/>
              <a:t>memory (already covered))</a:t>
            </a:r>
            <a:endParaRPr lang="en-US" sz="1800" dirty="0"/>
          </a:p>
          <a:p>
            <a:pPr>
              <a:buFontTx/>
              <a:buNone/>
              <a:tabLst>
                <a:tab pos="2174875" algn="l"/>
              </a:tabLst>
            </a:pPr>
            <a:r>
              <a:rPr lang="en-US" sz="1800" dirty="0"/>
              <a:t>		limits on resource usage</a:t>
            </a:r>
          </a:p>
          <a:p>
            <a:pPr>
              <a:buFontTx/>
              <a:buNone/>
              <a:tabLst>
                <a:tab pos="2174875" algn="l"/>
              </a:tabLst>
            </a:pPr>
            <a:r>
              <a:rPr lang="en-US" sz="1800" dirty="0"/>
              <a:t>		file pointer array</a:t>
            </a:r>
          </a:p>
          <a:p>
            <a:pPr>
              <a:buFontTx/>
              <a:buNone/>
              <a:tabLst>
                <a:tab pos="2174875" algn="l"/>
              </a:tabLst>
            </a:pPr>
            <a:r>
              <a:rPr lang="en-US" sz="1800" dirty="0"/>
              <a:t>		signal behavior and info (user-level interrupts)</a:t>
            </a:r>
          </a:p>
          <a:p>
            <a:pPr>
              <a:buFontTx/>
              <a:buNone/>
              <a:tabLst>
                <a:tab pos="2174875" algn="l"/>
              </a:tabLst>
            </a:pPr>
            <a:r>
              <a:rPr lang="en-US" sz="1800" dirty="0"/>
              <a:t>		authentication info/credentials</a:t>
            </a:r>
          </a:p>
          <a:p>
            <a:pPr>
              <a:buFontTx/>
              <a:buNone/>
              <a:tabLst>
                <a:tab pos="2174875" algn="l"/>
              </a:tabLst>
            </a:pPr>
            <a:r>
              <a:rPr lang="en-US" sz="1800" dirty="0"/>
              <a:t>		</a:t>
            </a:r>
            <a:r>
              <a:rPr lang="en-US" sz="1800" dirty="0" err="1"/>
              <a:t>filesystem</a:t>
            </a:r>
            <a:r>
              <a:rPr lang="en-US" sz="1800" dirty="0"/>
              <a:t> info (e.g., current </a:t>
            </a:r>
            <a:r>
              <a:rPr lang="en-US" sz="1800" dirty="0" smtClean="0"/>
              <a:t>directory)</a:t>
            </a:r>
            <a:endParaRPr lang="en-US" sz="1800" dirty="0"/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1524000" y="2902745"/>
            <a:ext cx="1183217" cy="83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today and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next couple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of lectures</a:t>
            </a:r>
          </a:p>
        </p:txBody>
      </p:sp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1697567" y="4030267"/>
            <a:ext cx="618067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next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topic</a:t>
            </a:r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685800" y="4789886"/>
            <a:ext cx="1852084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discussed along</a:t>
            </a: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with device </a:t>
            </a:r>
            <a:r>
              <a:rPr lang="en-US" sz="1600" dirty="0" smtClean="0">
                <a:solidFill>
                  <a:schemeClr val="bg1"/>
                </a:solidFill>
              </a:rPr>
              <a:t>drivers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5829" name="Text Box 21"/>
          <p:cNvSpPr txBox="1">
            <a:spLocks noChangeArrowheads="1"/>
          </p:cNvSpPr>
          <p:nvPr/>
        </p:nvSpPr>
        <p:spPr bwMode="auto">
          <a:xfrm>
            <a:off x="609600" y="5376864"/>
            <a:ext cx="1905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near </a:t>
            </a:r>
            <a:r>
              <a:rPr lang="en-US" sz="1600" dirty="0" smtClean="0">
                <a:solidFill>
                  <a:schemeClr val="bg1"/>
                </a:solidFill>
              </a:rPr>
              <a:t>end of </a:t>
            </a:r>
            <a:r>
              <a:rPr lang="en-US" sz="1600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1295400" y="5943601"/>
            <a:ext cx="1344084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not discussed</a:t>
            </a:r>
          </a:p>
        </p:txBody>
      </p:sp>
      <p:sp>
        <p:nvSpPr>
          <p:cNvPr id="32" name="Left Brace 31"/>
          <p:cNvSpPr/>
          <p:nvPr/>
        </p:nvSpPr>
        <p:spPr bwMode="auto">
          <a:xfrm>
            <a:off x="2667000" y="2743200"/>
            <a:ext cx="304800" cy="1371600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Left Brace 32"/>
          <p:cNvSpPr/>
          <p:nvPr/>
        </p:nvSpPr>
        <p:spPr bwMode="auto">
          <a:xfrm>
            <a:off x="2667000" y="4267200"/>
            <a:ext cx="304800" cy="609600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Left Brace 33"/>
          <p:cNvSpPr/>
          <p:nvPr/>
        </p:nvSpPr>
        <p:spPr bwMode="auto">
          <a:xfrm>
            <a:off x="2667000" y="5791200"/>
            <a:ext cx="304800" cy="685800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2590800" y="5105400"/>
            <a:ext cx="3048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2590800" y="5562600"/>
            <a:ext cx="3048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04388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7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7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7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5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5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5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5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7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  <p:bldP spid="375817" grpId="0"/>
      <p:bldP spid="375821" grpId="0"/>
      <p:bldP spid="375829" grpId="0"/>
      <p:bldP spid="375840" grpId="0"/>
      <p:bldP spid="32" grpId="0" animBg="1"/>
      <p:bldP spid="3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914400"/>
          </a:xfrm>
        </p:spPr>
        <p:txBody>
          <a:bodyPr/>
          <a:lstStyle/>
          <a:p>
            <a:r>
              <a:rPr lang="en-US" dirty="0" smtClean="0"/>
              <a:t>x86 Task </a:t>
            </a:r>
            <a:br>
              <a:rPr lang="en-US" dirty="0" smtClean="0"/>
            </a:br>
            <a:r>
              <a:rPr lang="en-US" dirty="0" smtClean="0"/>
              <a:t>State Segment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82234"/>
            <a:ext cx="6324600" cy="669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31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914400"/>
          </a:xfrm>
        </p:spPr>
        <p:txBody>
          <a:bodyPr/>
          <a:lstStyle/>
          <a:p>
            <a:r>
              <a:rPr lang="en-US" dirty="0" smtClean="0"/>
              <a:t>Task State Segment Transparency</a:t>
            </a:r>
            <a:endParaRPr lang="en-US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>
              <a:tabLst>
                <a:tab pos="2174875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TSS </a:t>
            </a:r>
            <a:r>
              <a:rPr lang="en-US" dirty="0">
                <a:solidFill>
                  <a:schemeClr val="bg1"/>
                </a:solidFill>
              </a:rPr>
              <a:t>contains three parts</a:t>
            </a:r>
          </a:p>
          <a:p>
            <a:pPr lvl="1">
              <a:tabLst>
                <a:tab pos="2174875" algn="l"/>
              </a:tabLst>
            </a:pPr>
            <a:r>
              <a:rPr lang="en-US" dirty="0">
                <a:solidFill>
                  <a:schemeClr val="bg1"/>
                </a:solidFill>
              </a:rPr>
              <a:t>first part </a:t>
            </a:r>
            <a:r>
              <a:rPr lang="en-US" dirty="0"/>
              <a:t>is shown in diagram</a:t>
            </a:r>
          </a:p>
          <a:p>
            <a:pPr lvl="1">
              <a:tabLst>
                <a:tab pos="2174875" algn="l"/>
              </a:tabLst>
            </a:pPr>
            <a:r>
              <a:rPr lang="en-US" dirty="0">
                <a:solidFill>
                  <a:schemeClr val="bg1"/>
                </a:solidFill>
              </a:rPr>
              <a:t>second two parts </a:t>
            </a:r>
            <a:r>
              <a:rPr lang="en-US" dirty="0"/>
              <a:t>are variable-length</a:t>
            </a:r>
          </a:p>
          <a:p>
            <a:pPr marL="1146175" lvl="2" indent="-231775">
              <a:tabLst>
                <a:tab pos="2174875" algn="l"/>
              </a:tabLst>
            </a:pPr>
            <a:r>
              <a:rPr lang="en-US" dirty="0"/>
              <a:t>interrupt redirection (for emulation of earlier ISA generations)</a:t>
            </a:r>
          </a:p>
          <a:p>
            <a:pPr marL="1146175" lvl="2" indent="-231775">
              <a:tabLst>
                <a:tab pos="2174875" algn="l"/>
              </a:tabLst>
            </a:pPr>
            <a:r>
              <a:rPr lang="en-US" dirty="0"/>
              <a:t>I/O permission bitmap (for individual ports)</a:t>
            </a:r>
          </a:p>
          <a:p>
            <a:pPr lvl="1">
              <a:tabLst>
                <a:tab pos="2174875" algn="l"/>
              </a:tabLst>
            </a:pPr>
            <a:r>
              <a:rPr lang="en-US" dirty="0"/>
              <a:t>I/O Map Base Address gives pointer to start of </a:t>
            </a:r>
            <a:r>
              <a:rPr lang="en-US" dirty="0" smtClean="0"/>
              <a:t>the last </a:t>
            </a:r>
            <a:r>
              <a:rPr lang="en-US" dirty="0"/>
              <a:t>part</a:t>
            </a:r>
          </a:p>
          <a:p>
            <a:pPr lvl="1">
              <a:tabLst>
                <a:tab pos="2174875" algn="l"/>
              </a:tabLst>
            </a:pPr>
            <a:r>
              <a:rPr lang="en-US" dirty="0" smtClean="0"/>
              <a:t>Segment </a:t>
            </a:r>
            <a:r>
              <a:rPr lang="en-US" dirty="0"/>
              <a:t>limit (in TSS descriptor) defines I/O bitmap length</a:t>
            </a:r>
          </a:p>
          <a:p>
            <a:pPr>
              <a:tabLst>
                <a:tab pos="2174875" algn="l"/>
              </a:tabLst>
            </a:pPr>
            <a:r>
              <a:rPr lang="en-US" dirty="0" smtClean="0">
                <a:solidFill>
                  <a:schemeClr val="bg1"/>
                </a:solidFill>
              </a:rPr>
              <a:t>T field – </a:t>
            </a:r>
            <a:r>
              <a:rPr lang="en-US" dirty="0" smtClean="0"/>
              <a:t>debug </a:t>
            </a:r>
            <a:r>
              <a:rPr lang="en-US" dirty="0"/>
              <a:t>trap flag</a:t>
            </a:r>
          </a:p>
          <a:p>
            <a:pPr lvl="1">
              <a:tabLst>
                <a:tab pos="2174875" algn="l"/>
              </a:tabLst>
            </a:pPr>
            <a:r>
              <a:rPr lang="en-US" dirty="0"/>
              <a:t>if set, execution stops (exception thrown) when task </a:t>
            </a:r>
            <a:r>
              <a:rPr lang="en-US" dirty="0" smtClean="0"/>
              <a:t>executes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8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914400"/>
          </a:xfrm>
        </p:spPr>
        <p:txBody>
          <a:bodyPr/>
          <a:lstStyle/>
          <a:p>
            <a:r>
              <a:rPr lang="en-US" dirty="0" smtClean="0"/>
              <a:t>Task State Segment Transparency (cont.)</a:t>
            </a:r>
            <a:endParaRPr lang="en-US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72000"/>
          </a:xfrm>
        </p:spPr>
        <p:txBody>
          <a:bodyPr/>
          <a:lstStyle/>
          <a:p>
            <a:pPr>
              <a:tabLst>
                <a:tab pos="2174875" algn="l"/>
              </a:tabLst>
            </a:pPr>
            <a:r>
              <a:rPr lang="en-US" dirty="0" smtClean="0"/>
              <a:t>SS/ESP </a:t>
            </a:r>
            <a:r>
              <a:rPr lang="en-US" dirty="0"/>
              <a:t>fields are saved values for user privilege level</a:t>
            </a:r>
          </a:p>
          <a:p>
            <a:pPr lvl="1">
              <a:tabLst>
                <a:tab pos="2174875" algn="l"/>
              </a:tabLst>
            </a:pPr>
            <a:r>
              <a:rPr lang="en-US" dirty="0" smtClean="0"/>
              <a:t>Other </a:t>
            </a:r>
            <a:r>
              <a:rPr lang="en-US" dirty="0"/>
              <a:t>privilege levels read from SS2/ESP2, SS1/ESP1, SS0/ESP0</a:t>
            </a:r>
          </a:p>
          <a:p>
            <a:pPr>
              <a:tabLst>
                <a:tab pos="2174875" algn="l"/>
              </a:tabLst>
            </a:pPr>
            <a:r>
              <a:rPr lang="en-US" dirty="0" smtClean="0"/>
              <a:t>I/O </a:t>
            </a:r>
            <a:r>
              <a:rPr lang="en-US" dirty="0"/>
              <a:t>bitmap privilege checking</a:t>
            </a:r>
          </a:p>
          <a:p>
            <a:pPr lvl="1">
              <a:tabLst>
                <a:tab pos="2174875" algn="l"/>
              </a:tabLst>
            </a:pPr>
            <a:r>
              <a:rPr lang="en-US" dirty="0"/>
              <a:t>IOPL (I/O Privilege Level) specifies level needed for arbitrary access</a:t>
            </a:r>
          </a:p>
          <a:p>
            <a:pPr lvl="1">
              <a:tabLst>
                <a:tab pos="2174875" algn="l"/>
              </a:tabLst>
            </a:pPr>
            <a:r>
              <a:rPr lang="en-US" dirty="0"/>
              <a:t>if CPL &gt; IOPL</a:t>
            </a:r>
          </a:p>
          <a:p>
            <a:pPr marL="1146175" lvl="2" indent="-231775">
              <a:tabLst>
                <a:tab pos="2174875" algn="l"/>
              </a:tabLst>
            </a:pPr>
            <a:r>
              <a:rPr lang="en-US" dirty="0"/>
              <a:t>processor checks I/O bitmap in TSS</a:t>
            </a:r>
          </a:p>
          <a:p>
            <a:pPr marL="1146175" lvl="2" indent="-231775">
              <a:tabLst>
                <a:tab pos="2174875" algn="l"/>
              </a:tabLst>
            </a:pPr>
            <a:r>
              <a:rPr lang="en-US" dirty="0"/>
              <a:t>exception </a:t>
            </a:r>
            <a:r>
              <a:rPr lang="en-US" dirty="0" smtClean="0"/>
              <a:t>generated unless</a:t>
            </a:r>
            <a:endParaRPr lang="en-US" dirty="0"/>
          </a:p>
          <a:p>
            <a:pPr lvl="3">
              <a:tabLst>
                <a:tab pos="2174875" algn="l"/>
              </a:tabLst>
            </a:pPr>
            <a:r>
              <a:rPr lang="en-US" dirty="0" smtClean="0">
                <a:latin typeface="Arial Narrow" pitchFamily="34" charset="0"/>
              </a:rPr>
              <a:t>bitmap contains enough bits to represent port as a bit</a:t>
            </a:r>
          </a:p>
          <a:p>
            <a:pPr lvl="3">
              <a:tabLst>
                <a:tab pos="2174875" algn="l"/>
              </a:tabLst>
            </a:pPr>
            <a:r>
              <a:rPr lang="en-US" dirty="0" smtClean="0">
                <a:latin typeface="Arial Narrow" pitchFamily="34" charset="0"/>
              </a:rPr>
              <a:t>bit </a:t>
            </a:r>
            <a:r>
              <a:rPr lang="en-US" dirty="0">
                <a:latin typeface="Arial Narrow" pitchFamily="34" charset="0"/>
              </a:rPr>
              <a:t>representing port </a:t>
            </a:r>
            <a:r>
              <a:rPr lang="en-US" dirty="0" smtClean="0">
                <a:latin typeface="Arial Narrow" pitchFamily="34" charset="0"/>
              </a:rPr>
              <a:t>(I/O port for </a:t>
            </a:r>
            <a:r>
              <a:rPr lang="en-US" i="1" dirty="0" smtClean="0">
                <a:latin typeface="Arial Narrow" pitchFamily="34" charset="0"/>
              </a:rPr>
              <a:t>in/out</a:t>
            </a:r>
            <a:r>
              <a:rPr lang="en-US" dirty="0" smtClean="0">
                <a:latin typeface="Arial Narrow" pitchFamily="34" charset="0"/>
              </a:rPr>
              <a:t> instruction) is set to 1</a:t>
            </a:r>
            <a:endParaRPr lang="en-US" dirty="0">
              <a:latin typeface="Arial Narrow" pitchFamily="34" charset="0"/>
            </a:endParaRPr>
          </a:p>
          <a:p>
            <a:pPr lvl="1">
              <a:tabLst>
                <a:tab pos="2174875" algn="l"/>
              </a:tabLst>
            </a:pPr>
            <a:r>
              <a:rPr lang="en-US" dirty="0"/>
              <a:t>Linux keeps only the first 1024 ports in bitmap to conserve </a:t>
            </a:r>
            <a:r>
              <a:rPr lang="en-US" dirty="0" smtClean="0"/>
              <a:t>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5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Likely is </a:t>
            </a:r>
            <a:r>
              <a:rPr lang="en-US" dirty="0" smtClean="0"/>
              <a:t>Unlikely  OR</a:t>
            </a:r>
            <a:br>
              <a:rPr lang="en-US" dirty="0" smtClean="0"/>
            </a:br>
            <a:r>
              <a:rPr lang="en-US" dirty="0" smtClean="0"/>
              <a:t>Why </a:t>
            </a:r>
            <a:r>
              <a:rPr lang="en-US" dirty="0"/>
              <a:t>Correctness is Always More </a:t>
            </a:r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>: priority inversion</a:t>
            </a:r>
          </a:p>
          <a:p>
            <a:pPr lvl="1"/>
            <a:r>
              <a:rPr lang="en-US" dirty="0"/>
              <a:t>assume </a:t>
            </a:r>
            <a:r>
              <a:rPr lang="en-US" dirty="0" smtClean="0"/>
              <a:t>that interrupt </a:t>
            </a:r>
            <a:r>
              <a:rPr lang="en-US" dirty="0"/>
              <a:t>handlers are short</a:t>
            </a:r>
          </a:p>
          <a:p>
            <a:pPr lvl="1"/>
            <a:r>
              <a:rPr lang="en-US" dirty="0"/>
              <a:t>interrupt timing is random</a:t>
            </a:r>
          </a:p>
          <a:p>
            <a:r>
              <a:rPr lang="en-US" dirty="0"/>
              <a:t>note </a:t>
            </a:r>
            <a:r>
              <a:rPr lang="en-US" dirty="0" smtClean="0"/>
              <a:t>that Linux </a:t>
            </a:r>
            <a:r>
              <a:rPr lang="en-US" dirty="0"/>
              <a:t>sends EOI immediately after starting </a:t>
            </a:r>
            <a:r>
              <a:rPr lang="en-US" dirty="0" smtClean="0"/>
              <a:t>handler</a:t>
            </a:r>
          </a:p>
          <a:p>
            <a:endParaRPr lang="en-US" dirty="0"/>
          </a:p>
          <a:p>
            <a:r>
              <a:rPr lang="en-US" b="1" dirty="0"/>
              <a:t>H</a:t>
            </a:r>
            <a:r>
              <a:rPr lang="en-US" b="1" dirty="0" smtClean="0"/>
              <a:t>ow </a:t>
            </a:r>
            <a:r>
              <a:rPr lang="en-US" b="1" dirty="0"/>
              <a:t>likely is priority inversion?</a:t>
            </a:r>
          </a:p>
          <a:p>
            <a:pPr lvl="1"/>
            <a:r>
              <a:rPr lang="en-US" dirty="0"/>
              <a:t>i.e., an interrupt handler with higher PIC priority</a:t>
            </a:r>
            <a:br>
              <a:rPr lang="en-US" dirty="0"/>
            </a:br>
            <a:r>
              <a:rPr lang="en-US" dirty="0"/>
              <a:t>runs after a handler with lower PIC priority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Z. Kalbarczyk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ECE391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127613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Likely is Unlikely  OR</a:t>
            </a:r>
            <a:br>
              <a:rPr lang="en-US" dirty="0"/>
            </a:br>
            <a:r>
              <a:rPr lang="en-US" dirty="0"/>
              <a:t>Why Correctness is Always More </a:t>
            </a:r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</a:t>
            </a:r>
            <a:r>
              <a:rPr lang="en-US" sz="2800" dirty="0" smtClean="0"/>
              <a:t>ne </a:t>
            </a:r>
            <a:r>
              <a:rPr lang="en-US" sz="2800" dirty="0"/>
              <a:t>analysis</a:t>
            </a:r>
          </a:p>
          <a:p>
            <a:pPr lvl="1"/>
            <a:r>
              <a:rPr lang="en-US" sz="2400" dirty="0"/>
              <a:t>duty cycle is close to 0</a:t>
            </a:r>
          </a:p>
          <a:p>
            <a:pPr lvl="1"/>
            <a:r>
              <a:rPr lang="en-US" sz="2400" dirty="0"/>
              <a:t>so the chance of two interrupts at the same time is also close to 0</a:t>
            </a:r>
          </a:p>
          <a:p>
            <a:pPr lvl="1"/>
            <a:r>
              <a:rPr lang="en-US" sz="2400" dirty="0"/>
              <a:t>if it did happen, around 50% (first to occur runs last)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Z. Kalbarczyk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ECE391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375241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400300" algn="l"/>
                <a:tab pos="3143250" algn="l"/>
              </a:tabLst>
              <a:defRPr/>
            </a:pPr>
            <a:r>
              <a:rPr lang="en-US" altLang="en-US" dirty="0"/>
              <a:t>x86 support for VM</a:t>
            </a:r>
          </a:p>
          <a:p>
            <a:pPr lvl="1">
              <a:tabLst>
                <a:tab pos="2400300" algn="l"/>
                <a:tab pos="3143250" algn="l"/>
              </a:tabLst>
              <a:defRPr/>
            </a:pPr>
            <a:r>
              <a:rPr lang="en-US" altLang="en-US" dirty="0" smtClean="0"/>
              <a:t>paging</a:t>
            </a:r>
            <a:endParaRPr lang="en-US" altLang="en-US" dirty="0"/>
          </a:p>
          <a:p>
            <a:pPr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Programs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 processes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Task id and linkage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One bit on synchronization</a:t>
            </a:r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Creating processes/tasks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13312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Likely is Unlikely  OR</a:t>
            </a:r>
            <a:br>
              <a:rPr lang="en-US" dirty="0"/>
            </a:br>
            <a:r>
              <a:rPr lang="en-US" dirty="0"/>
              <a:t>Why Correctness is Always More </a:t>
            </a:r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/>
              <a:t>flaw in that analysis</a:t>
            </a:r>
          </a:p>
          <a:p>
            <a:pPr lvl="1"/>
            <a:r>
              <a:rPr lang="en-US" sz="2400" dirty="0"/>
              <a:t>critical sections synchronize interrupts!</a:t>
            </a:r>
          </a:p>
          <a:p>
            <a:pPr lvl="2"/>
            <a:r>
              <a:rPr lang="en-US" sz="2000" dirty="0"/>
              <a:t>chance of </a:t>
            </a:r>
            <a:r>
              <a:rPr lang="en-US" sz="2000" dirty="0" smtClean="0"/>
              <a:t>occurring </a:t>
            </a:r>
            <a:r>
              <a:rPr lang="en-US" sz="2000" dirty="0"/>
              <a:t>at the same time </a:t>
            </a:r>
            <a:r>
              <a:rPr lang="en-US" sz="2000" dirty="0" smtClean="0"/>
              <a:t>may be high</a:t>
            </a:r>
            <a:endParaRPr lang="en-US" sz="2000" dirty="0"/>
          </a:p>
          <a:p>
            <a:pPr lvl="2"/>
            <a:r>
              <a:rPr lang="en-US" sz="2000" dirty="0"/>
              <a:t>if someone writes a long critical section (with IF=0)</a:t>
            </a:r>
          </a:p>
          <a:p>
            <a:pPr lvl="1"/>
            <a:r>
              <a:rPr lang="en-US" sz="2400" dirty="0"/>
              <a:t>PIC reports high priority first</a:t>
            </a:r>
          </a:p>
          <a:p>
            <a:pPr lvl="1"/>
            <a:r>
              <a:rPr lang="en-US" sz="2400" dirty="0"/>
              <a:t>so low priority runs first!</a:t>
            </a:r>
          </a:p>
          <a:p>
            <a:r>
              <a:rPr lang="en-US" sz="2800" dirty="0"/>
              <a:t>argument works only if no one writes a long critical section (ever)!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Z. Kalbarczyk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ECE391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24476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376363" algn="l"/>
              </a:tabLst>
            </a:pPr>
            <a:r>
              <a:rPr lang="en-US" dirty="0" smtClean="0"/>
              <a:t>Task Identification and Linkage</a:t>
            </a:r>
            <a:endParaRPr lang="en-US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648200"/>
          </a:xfrm>
        </p:spPr>
        <p:txBody>
          <a:bodyPr/>
          <a:lstStyle/>
          <a:p>
            <a:pPr>
              <a:tabLst>
                <a:tab pos="1376363" algn="l"/>
              </a:tabLst>
            </a:pPr>
            <a:r>
              <a:rPr lang="en-US" dirty="0" smtClean="0"/>
              <a:t>What </a:t>
            </a:r>
            <a:r>
              <a:rPr lang="en-US" dirty="0"/>
              <a:t>is a </a:t>
            </a:r>
            <a:r>
              <a:rPr lang="en-US" dirty="0" smtClean="0"/>
              <a:t>process/task</a:t>
            </a:r>
            <a:r>
              <a:rPr lang="en-US" dirty="0"/>
              <a:t>?</a:t>
            </a:r>
          </a:p>
          <a:p>
            <a:pPr lvl="1">
              <a:tabLst>
                <a:tab pos="1376363" algn="l"/>
              </a:tabLst>
            </a:pPr>
            <a:r>
              <a:rPr lang="en-US" dirty="0"/>
              <a:t>unit of scheduling in Linux</a:t>
            </a:r>
          </a:p>
          <a:p>
            <a:pPr lvl="1">
              <a:tabLst>
                <a:tab pos="1376363" algn="l"/>
              </a:tabLst>
            </a:pPr>
            <a:r>
              <a:rPr lang="en-US" dirty="0"/>
              <a:t>also name of data structure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(</a:t>
            </a:r>
            <a:r>
              <a:rPr lang="en-US" sz="1600" dirty="0"/>
              <a:t>see </a:t>
            </a:r>
            <a:r>
              <a:rPr lang="en-US" sz="1600" dirty="0" err="1"/>
              <a:t>linux</a:t>
            </a:r>
            <a:r>
              <a:rPr lang="en-US" sz="1600" dirty="0"/>
              <a:t>/</a:t>
            </a:r>
            <a:r>
              <a:rPr lang="en-US" sz="1600" dirty="0" err="1"/>
              <a:t>sched.h</a:t>
            </a:r>
            <a:r>
              <a:rPr lang="en-US" sz="1600" dirty="0"/>
              <a:t>)</a:t>
            </a:r>
            <a:endParaRPr lang="en-US" dirty="0"/>
          </a:p>
          <a:p>
            <a:pPr>
              <a:tabLst>
                <a:tab pos="1376363" algn="l"/>
              </a:tabLst>
            </a:pPr>
            <a:r>
              <a:rPr lang="en-US" dirty="0" smtClean="0"/>
              <a:t>User-level </a:t>
            </a:r>
            <a:r>
              <a:rPr lang="en-US" dirty="0"/>
              <a:t>view</a:t>
            </a:r>
          </a:p>
          <a:p>
            <a:pPr lvl="1">
              <a:tabLst>
                <a:tab pos="1376363" algn="l"/>
              </a:tabLst>
            </a:pPr>
            <a:r>
              <a:rPr lang="en-US" sz="1900" dirty="0" smtClean="0"/>
              <a:t>each execution context that can be independently scheduled  must have its own process descriptor</a:t>
            </a:r>
          </a:p>
          <a:p>
            <a:pPr lvl="1">
              <a:tabLst>
                <a:tab pos="1376363" algn="l"/>
              </a:tabLst>
            </a:pPr>
            <a:r>
              <a:rPr lang="en-US" sz="1900" dirty="0" smtClean="0"/>
              <a:t>traditional </a:t>
            </a:r>
            <a:r>
              <a:rPr lang="en-US" sz="1900" dirty="0"/>
              <a:t>process id (</a:t>
            </a:r>
            <a:r>
              <a:rPr lang="en-US" sz="1900" dirty="0" err="1"/>
              <a:t>pid</a:t>
            </a:r>
            <a:r>
              <a:rPr lang="en-US" sz="1900" dirty="0"/>
              <a:t>, </a:t>
            </a:r>
            <a:r>
              <a:rPr lang="en-US" sz="1900" dirty="0" smtClean="0"/>
              <a:t>a </a:t>
            </a:r>
            <a:r>
              <a:rPr lang="en-US" sz="1900" dirty="0"/>
              <a:t>field in task structure)</a:t>
            </a:r>
          </a:p>
          <a:p>
            <a:pPr lvl="1">
              <a:tabLst>
                <a:tab pos="1376363" algn="l"/>
              </a:tabLst>
            </a:pPr>
            <a:r>
              <a:rPr lang="en-US" sz="1900" dirty="0"/>
              <a:t>from 1 to </a:t>
            </a:r>
            <a:r>
              <a:rPr lang="en-US" sz="1900" dirty="0" smtClean="0"/>
              <a:t>32,767 in </a:t>
            </a:r>
            <a:r>
              <a:rPr lang="en-US" sz="1900" dirty="0"/>
              <a:t>Linux, used as task-unique identifier</a:t>
            </a:r>
          </a:p>
          <a:p>
            <a:pPr lvl="1">
              <a:tabLst>
                <a:tab pos="1376363" algn="l"/>
              </a:tabLst>
            </a:pPr>
            <a:r>
              <a:rPr lang="en-US" sz="1900" b="1" i="1" dirty="0" err="1"/>
              <a:t>tgid</a:t>
            </a:r>
            <a:r>
              <a:rPr lang="en-US" sz="1900" dirty="0"/>
              <a:t> (thread group id) plays </a:t>
            </a:r>
            <a:r>
              <a:rPr lang="en-US" sz="1900" dirty="0">
                <a:solidFill>
                  <a:schemeClr val="bg1"/>
                </a:solidFill>
              </a:rPr>
              <a:t>process id </a:t>
            </a:r>
            <a:r>
              <a:rPr lang="en-US" sz="1900" dirty="0"/>
              <a:t>role for multithreaded </a:t>
            </a:r>
            <a:r>
              <a:rPr lang="en-US" sz="1900" dirty="0" smtClean="0"/>
              <a:t>applications  (</a:t>
            </a:r>
            <a:r>
              <a:rPr lang="en-US" sz="1900" dirty="0"/>
              <a:t>common id for all threads in process</a:t>
            </a:r>
            <a:r>
              <a:rPr lang="en-US" sz="1900" dirty="0" smtClean="0"/>
              <a:t>)</a:t>
            </a:r>
          </a:p>
          <a:p>
            <a:pPr lvl="1">
              <a:tabLst>
                <a:tab pos="1376363" algn="l"/>
              </a:tabLst>
            </a:pPr>
            <a:r>
              <a:rPr lang="en-US" sz="1900" dirty="0" smtClean="0"/>
              <a:t>most processes belong to a thread group  consisting of a single member</a:t>
            </a:r>
            <a:endParaRPr lang="en-US" sz="1900" dirty="0"/>
          </a:p>
          <a:p>
            <a:pPr lvl="1">
              <a:tabLst>
                <a:tab pos="1376363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3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3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376363" algn="l"/>
              </a:tabLst>
            </a:pPr>
            <a:r>
              <a:rPr lang="en-US" dirty="0" smtClean="0"/>
              <a:t>Task Identification and Linkage (cont.)</a:t>
            </a:r>
            <a:endParaRPr lang="en-US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648200"/>
          </a:xfrm>
        </p:spPr>
        <p:txBody>
          <a:bodyPr/>
          <a:lstStyle/>
          <a:p>
            <a:pPr>
              <a:tabLst>
                <a:tab pos="1376363" algn="l"/>
              </a:tabLst>
            </a:pPr>
            <a:r>
              <a:rPr lang="en-US" dirty="0" smtClean="0"/>
              <a:t>Kernel view</a:t>
            </a:r>
          </a:p>
          <a:p>
            <a:pPr lvl="1">
              <a:tabLst>
                <a:tab pos="1376363" algn="l"/>
              </a:tabLst>
            </a:pPr>
            <a:r>
              <a:rPr lang="en-US" dirty="0" smtClean="0"/>
              <a:t>kernel must handle many processes at the same time </a:t>
            </a:r>
          </a:p>
          <a:p>
            <a:pPr lvl="1">
              <a:tabLst>
                <a:tab pos="1376363" algn="l"/>
              </a:tabLst>
            </a:pPr>
            <a:r>
              <a:rPr lang="en-US" dirty="0" smtClean="0"/>
              <a:t>keeps two  data structures in a single per-process area (8kB)</a:t>
            </a:r>
          </a:p>
          <a:p>
            <a:pPr lvl="2">
              <a:tabLst>
                <a:tab pos="13763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thread_info</a:t>
            </a:r>
            <a:r>
              <a:rPr lang="en-US" dirty="0" smtClean="0"/>
              <a:t> structure (keeps pointer 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task </a:t>
            </a:r>
            <a:r>
              <a:rPr lang="en-US" dirty="0" smtClean="0"/>
              <a:t>structure  or process descriptor)</a:t>
            </a:r>
            <a:endParaRPr lang="en-US" dirty="0"/>
          </a:p>
          <a:p>
            <a:pPr lvl="2">
              <a:tabLst>
                <a:tab pos="1376363" algn="l"/>
              </a:tabLst>
            </a:pPr>
            <a:r>
              <a:rPr lang="en-US" dirty="0" smtClean="0"/>
              <a:t>kernel </a:t>
            </a:r>
            <a:r>
              <a:rPr lang="en-US" dirty="0"/>
              <a:t>stack</a:t>
            </a:r>
          </a:p>
          <a:p>
            <a:pPr lvl="2">
              <a:tabLst>
                <a:tab pos="1376363" algn="l"/>
              </a:tabLst>
            </a:pPr>
            <a:r>
              <a:rPr lang="en-US" dirty="0"/>
              <a:t>both dynamically allocated</a:t>
            </a:r>
          </a:p>
          <a:p>
            <a:pPr lvl="1">
              <a:tabLst>
                <a:tab pos="1376363" algn="l"/>
              </a:tabLst>
            </a:pPr>
            <a:r>
              <a:rPr lang="en-US" dirty="0"/>
              <a:t>architecture-dependent thread </a:t>
            </a:r>
            <a:br>
              <a:rPr lang="en-US" dirty="0"/>
            </a:br>
            <a:r>
              <a:rPr lang="en-US" dirty="0"/>
              <a:t>info shares space with kernel stack</a:t>
            </a:r>
          </a:p>
          <a:p>
            <a:pPr>
              <a:tabLst>
                <a:tab pos="1376363" algn="l"/>
              </a:tabLst>
            </a:pPr>
            <a:endParaRPr lang="en-US" dirty="0" smtClean="0"/>
          </a:p>
          <a:p>
            <a:pPr>
              <a:tabLst>
                <a:tab pos="1376363" algn="l"/>
              </a:tabLst>
            </a:pPr>
            <a:r>
              <a:rPr lang="en-US" dirty="0" smtClean="0"/>
              <a:t>Remember: DO </a:t>
            </a:r>
            <a:r>
              <a:rPr lang="en-US" dirty="0"/>
              <a:t>NOT USE </a:t>
            </a:r>
            <a:r>
              <a:rPr lang="en-US" dirty="0" smtClean="0"/>
              <a:t>RECURSION IN </a:t>
            </a:r>
            <a:r>
              <a:rPr lang="en-US" dirty="0"/>
              <a:t>THE KERNEL!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35134" y="2930128"/>
            <a:ext cx="2904066" cy="1641872"/>
            <a:chOff x="2288" y="3098"/>
            <a:chExt cx="1372" cy="137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92" y="3098"/>
              <a:ext cx="968" cy="1379"/>
              <a:chOff x="2692" y="3098"/>
              <a:chExt cx="968" cy="1379"/>
            </a:xfrm>
          </p:grpSpPr>
          <p:sp>
            <p:nvSpPr>
              <p:cNvPr id="539654" name="Text Box 6"/>
              <p:cNvSpPr txBox="1">
                <a:spLocks noChangeArrowheads="1"/>
              </p:cNvSpPr>
              <p:nvPr/>
            </p:nvSpPr>
            <p:spPr bwMode="auto">
              <a:xfrm>
                <a:off x="2836" y="3146"/>
                <a:ext cx="459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thread info</a:t>
                </a:r>
              </a:p>
            </p:txBody>
          </p:sp>
          <p:sp>
            <p:nvSpPr>
              <p:cNvPr id="539655" name="Text Box 7"/>
              <p:cNvSpPr txBox="1">
                <a:spLocks noChangeArrowheads="1"/>
              </p:cNvSpPr>
              <p:nvPr/>
            </p:nvSpPr>
            <p:spPr bwMode="auto">
              <a:xfrm>
                <a:off x="3008" y="4259"/>
                <a:ext cx="504" cy="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k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ernel stack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9656" name="Rectangle 8"/>
              <p:cNvSpPr>
                <a:spLocks noChangeArrowheads="1"/>
              </p:cNvSpPr>
              <p:nvPr/>
            </p:nvSpPr>
            <p:spPr bwMode="auto">
              <a:xfrm>
                <a:off x="2692" y="3098"/>
                <a:ext cx="968" cy="137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9657" name="Line 9"/>
              <p:cNvSpPr>
                <a:spLocks noChangeShapeType="1"/>
              </p:cNvSpPr>
              <p:nvPr/>
            </p:nvSpPr>
            <p:spPr bwMode="auto">
              <a:xfrm>
                <a:off x="2692" y="3364"/>
                <a:ext cx="96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9658" name="Line 10"/>
              <p:cNvSpPr>
                <a:spLocks noChangeShapeType="1"/>
              </p:cNvSpPr>
              <p:nvPr/>
            </p:nvSpPr>
            <p:spPr bwMode="auto">
              <a:xfrm>
                <a:off x="2692" y="4211"/>
                <a:ext cx="968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9659" name="Line 11"/>
              <p:cNvSpPr>
                <a:spLocks noChangeShapeType="1"/>
              </p:cNvSpPr>
              <p:nvPr/>
            </p:nvSpPr>
            <p:spPr bwMode="auto">
              <a:xfrm flipV="1">
                <a:off x="3176" y="399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9660" name="Text Box 12"/>
            <p:cNvSpPr txBox="1">
              <a:spLocks noChangeArrowheads="1"/>
            </p:cNvSpPr>
            <p:nvPr/>
          </p:nvSpPr>
          <p:spPr bwMode="auto">
            <a:xfrm>
              <a:off x="2288" y="3672"/>
              <a:ext cx="278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chemeClr val="bg1"/>
                  </a:solidFill>
                </a:rPr>
                <a:t>8 </a:t>
              </a:r>
              <a:r>
                <a:rPr lang="en-US" dirty="0" err="1">
                  <a:solidFill>
                    <a:schemeClr val="bg1"/>
                  </a:solidFill>
                </a:rPr>
                <a:t>kB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9661" name="Line 13"/>
            <p:cNvSpPr>
              <a:spLocks noChangeShapeType="1"/>
            </p:cNvSpPr>
            <p:nvPr/>
          </p:nvSpPr>
          <p:spPr bwMode="auto">
            <a:xfrm flipH="1">
              <a:off x="2569" y="3098"/>
              <a:ext cx="7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9662" name="Line 14"/>
            <p:cNvSpPr>
              <a:spLocks noChangeShapeType="1"/>
            </p:cNvSpPr>
            <p:nvPr/>
          </p:nvSpPr>
          <p:spPr bwMode="auto">
            <a:xfrm flipH="1">
              <a:off x="2569" y="4477"/>
              <a:ext cx="7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9663" name="Line 15"/>
            <p:cNvSpPr>
              <a:spLocks noChangeShapeType="1"/>
            </p:cNvSpPr>
            <p:nvPr/>
          </p:nvSpPr>
          <p:spPr bwMode="auto">
            <a:xfrm>
              <a:off x="2569" y="3098"/>
              <a:ext cx="0" cy="137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3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 smtClean="0"/>
          </a:p>
          <a:p>
            <a:pPr marL="0" indent="0" algn="ctr">
              <a:buNone/>
            </a:pPr>
            <a:r>
              <a:rPr lang="en-US" sz="3600" b="1" dirty="0" smtClean="0"/>
              <a:t>First </a:t>
            </a:r>
            <a:r>
              <a:rPr lang="en-US" sz="3600" b="1" dirty="0" smtClean="0"/>
              <a:t>MP3 Group Meeting</a:t>
            </a:r>
            <a:endParaRPr lang="en-US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Z. Kalbarczyk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ECE391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115656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Aministrivia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958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MP3 Teams </a:t>
            </a:r>
            <a:r>
              <a:rPr lang="en-US" b="1" dirty="0" smtClean="0">
                <a:solidFill>
                  <a:schemeClr val="bg1"/>
                </a:solidFill>
              </a:rPr>
              <a:t>Posted</a:t>
            </a:r>
            <a:endParaRPr 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</a:rPr>
              <a:t>MP3 Posted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bg1"/>
                </a:solidFill>
              </a:rPr>
              <a:t>Checkpoint 1 due date:</a:t>
            </a:r>
          </a:p>
          <a:p>
            <a:pPr lvl="1">
              <a:defRPr/>
            </a:pPr>
            <a:r>
              <a:rPr lang="en-US" b="1" dirty="0" smtClean="0">
                <a:solidFill>
                  <a:srgbClr val="FF0000"/>
                </a:solidFill>
              </a:rPr>
              <a:t>Tuesday March 18 (Tuesday)</a:t>
            </a:r>
          </a:p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defRPr/>
            </a:pP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3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857250"/>
          </a:xfrm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x86 Paging</a:t>
            </a:r>
            <a:endParaRPr lang="en-US" dirty="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8153399" cy="46101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Paging </a:t>
            </a:r>
            <a:r>
              <a:rPr lang="en-US" dirty="0"/>
              <a:t>is the second level of indirection in x86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 smtClean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Each </a:t>
            </a:r>
            <a:r>
              <a:rPr lang="en-US" dirty="0"/>
              <a:t>page of a virtual address space is in one of three states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doesn’t exist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exists and is in physical memory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exists, but is now on the disk rather than in memory</a:t>
            </a:r>
          </a:p>
          <a:p>
            <a:pPr lvl="1"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2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857250"/>
          </a:xfrm>
          <a:noFill/>
          <a:ln/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x86 Paging</a:t>
            </a:r>
            <a:endParaRPr lang="en-US" dirty="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1" y="1371600"/>
            <a:ext cx="8610600" cy="49149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We </a:t>
            </a:r>
            <a:r>
              <a:rPr lang="en-US" dirty="0"/>
              <a:t>can encode these possibilities as follows using 4B</a:t>
            </a:r>
          </a:p>
          <a:p>
            <a:pPr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spcAft>
                <a:spcPts val="1800"/>
              </a:spcAft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sz="2000" dirty="0" smtClean="0"/>
              <a:t>These </a:t>
            </a:r>
            <a:r>
              <a:rPr lang="en-US" sz="2000" dirty="0"/>
              <a:t>4B are called a page table entry (PTE); a group of them is a page </a:t>
            </a:r>
            <a:r>
              <a:rPr lang="en-US" sz="2000" dirty="0" smtClean="0"/>
              <a:t>table</a:t>
            </a:r>
            <a:endParaRPr lang="en-US" sz="2000" dirty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Question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/>
              <a:t>if we use 4B for every 4kB, how big is the page table for a single virtual address space</a:t>
            </a:r>
            <a:r>
              <a:rPr lang="en-US" sz="2000" dirty="0" smtClean="0"/>
              <a:t>?</a:t>
            </a:r>
            <a:endParaRPr lang="en-US" sz="2000" dirty="0"/>
          </a:p>
          <a:p>
            <a:pPr algn="ctr">
              <a:buFontTx/>
              <a:buNone/>
              <a:tabLst>
                <a:tab pos="2400300" algn="l"/>
                <a:tab pos="3143250" algn="l"/>
              </a:tabLst>
            </a:pPr>
            <a:r>
              <a:rPr lang="en-US" dirty="0">
                <a:solidFill>
                  <a:schemeClr val="bg1"/>
                </a:solidFill>
              </a:rPr>
              <a:t>(4 / 4096)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</a:t>
            </a:r>
            <a:r>
              <a:rPr lang="en-US" dirty="0">
                <a:solidFill>
                  <a:schemeClr val="bg1"/>
                </a:solidFill>
              </a:rPr>
              <a:t> 2</a:t>
            </a:r>
            <a:r>
              <a:rPr lang="en-US" baseline="30000" dirty="0">
                <a:solidFill>
                  <a:schemeClr val="bg1"/>
                </a:solidFill>
              </a:rPr>
              <a:t>32</a:t>
            </a:r>
            <a:r>
              <a:rPr lang="en-US" dirty="0">
                <a:solidFill>
                  <a:schemeClr val="bg1"/>
                </a:solidFill>
              </a:rPr>
              <a:t> = 4MB    too big…</a:t>
            </a:r>
          </a:p>
        </p:txBody>
      </p:sp>
      <p:sp>
        <p:nvSpPr>
          <p:cNvPr id="455737" name="Text Box 57"/>
          <p:cNvSpPr txBox="1">
            <a:spLocks noChangeArrowheads="1"/>
          </p:cNvSpPr>
          <p:nvPr/>
        </p:nvSpPr>
        <p:spPr bwMode="auto">
          <a:xfrm>
            <a:off x="1725083" y="1905000"/>
            <a:ext cx="319617" cy="25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050" b="1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55738" name="Text Box 58"/>
          <p:cNvSpPr txBox="1">
            <a:spLocks noChangeArrowheads="1"/>
          </p:cNvSpPr>
          <p:nvPr/>
        </p:nvSpPr>
        <p:spPr bwMode="auto">
          <a:xfrm>
            <a:off x="5048250" y="1905000"/>
            <a:ext cx="251883" cy="25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05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55739" name="Rectangle 59"/>
          <p:cNvSpPr>
            <a:spLocks noChangeArrowheads="1"/>
          </p:cNvSpPr>
          <p:nvPr/>
        </p:nvSpPr>
        <p:spPr bwMode="auto">
          <a:xfrm>
            <a:off x="1826683" y="2146697"/>
            <a:ext cx="2201333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5740" name="Text Box 60"/>
          <p:cNvSpPr txBox="1">
            <a:spLocks noChangeArrowheads="1"/>
          </p:cNvSpPr>
          <p:nvPr/>
        </p:nvSpPr>
        <p:spPr bwMode="auto">
          <a:xfrm>
            <a:off x="5621867" y="2286000"/>
            <a:ext cx="260773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present in physical memory</a:t>
            </a:r>
          </a:p>
        </p:txBody>
      </p:sp>
      <p:sp>
        <p:nvSpPr>
          <p:cNvPr id="455741" name="Line 61"/>
          <p:cNvSpPr>
            <a:spLocks noChangeShapeType="1"/>
          </p:cNvSpPr>
          <p:nvPr/>
        </p:nvSpPr>
        <p:spPr bwMode="auto">
          <a:xfrm>
            <a:off x="5105400" y="2471737"/>
            <a:ext cx="508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5742" name="Rectangle 62"/>
          <p:cNvSpPr>
            <a:spLocks noChangeArrowheads="1"/>
          </p:cNvSpPr>
          <p:nvPr/>
        </p:nvSpPr>
        <p:spPr bwMode="auto">
          <a:xfrm>
            <a:off x="4028017" y="2146697"/>
            <a:ext cx="924983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5743" name="Rectangle 63"/>
          <p:cNvSpPr>
            <a:spLocks noChangeArrowheads="1"/>
          </p:cNvSpPr>
          <p:nvPr/>
        </p:nvSpPr>
        <p:spPr bwMode="auto">
          <a:xfrm>
            <a:off x="4953000" y="2147887"/>
            <a:ext cx="328083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5744" name="Text Box 64"/>
          <p:cNvSpPr txBox="1">
            <a:spLocks noChangeArrowheads="1"/>
          </p:cNvSpPr>
          <p:nvPr/>
        </p:nvSpPr>
        <p:spPr bwMode="auto">
          <a:xfrm>
            <a:off x="3968750" y="1905000"/>
            <a:ext cx="319617" cy="25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050" b="1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55745" name="Text Box 65"/>
          <p:cNvSpPr txBox="1">
            <a:spLocks noChangeArrowheads="1"/>
          </p:cNvSpPr>
          <p:nvPr/>
        </p:nvSpPr>
        <p:spPr bwMode="auto">
          <a:xfrm>
            <a:off x="3782483" y="1905000"/>
            <a:ext cx="319617" cy="25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05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455746" name="Text Box 66"/>
          <p:cNvSpPr txBox="1">
            <a:spLocks noChangeArrowheads="1"/>
          </p:cNvSpPr>
          <p:nvPr/>
        </p:nvSpPr>
        <p:spPr bwMode="auto">
          <a:xfrm>
            <a:off x="4792134" y="1905000"/>
            <a:ext cx="251883" cy="25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05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5747" name="Line 67"/>
          <p:cNvSpPr>
            <a:spLocks noChangeShapeType="1"/>
          </p:cNvSpPr>
          <p:nvPr/>
        </p:nvSpPr>
        <p:spPr bwMode="auto">
          <a:xfrm>
            <a:off x="5103284" y="2332434"/>
            <a:ext cx="2117" cy="13930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5748" name="Line 68"/>
          <p:cNvSpPr>
            <a:spLocks noChangeShapeType="1"/>
          </p:cNvSpPr>
          <p:nvPr/>
        </p:nvSpPr>
        <p:spPr bwMode="auto">
          <a:xfrm>
            <a:off x="4849284" y="2269331"/>
            <a:ext cx="0" cy="4905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5749" name="Text Box 69"/>
          <p:cNvSpPr txBox="1">
            <a:spLocks noChangeArrowheads="1"/>
          </p:cNvSpPr>
          <p:nvPr/>
        </p:nvSpPr>
        <p:spPr bwMode="auto">
          <a:xfrm>
            <a:off x="5621867" y="2574131"/>
            <a:ext cx="218228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leftovers for other uses</a:t>
            </a:r>
          </a:p>
        </p:txBody>
      </p:sp>
      <p:sp>
        <p:nvSpPr>
          <p:cNvPr id="455750" name="Line 70"/>
          <p:cNvSpPr>
            <a:spLocks noChangeShapeType="1"/>
          </p:cNvSpPr>
          <p:nvPr/>
        </p:nvSpPr>
        <p:spPr bwMode="auto">
          <a:xfrm flipH="1">
            <a:off x="4849284" y="2759869"/>
            <a:ext cx="7683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5751" name="Text Box 71"/>
          <p:cNvSpPr txBox="1">
            <a:spLocks noChangeArrowheads="1"/>
          </p:cNvSpPr>
          <p:nvPr/>
        </p:nvSpPr>
        <p:spPr bwMode="auto">
          <a:xfrm>
            <a:off x="1295400" y="2730103"/>
            <a:ext cx="196638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4kB-aligned address</a:t>
            </a:r>
          </a:p>
        </p:txBody>
      </p:sp>
      <p:sp>
        <p:nvSpPr>
          <p:cNvPr id="455752" name="Line 72"/>
          <p:cNvSpPr>
            <a:spLocks noChangeShapeType="1"/>
          </p:cNvSpPr>
          <p:nvPr/>
        </p:nvSpPr>
        <p:spPr bwMode="auto">
          <a:xfrm flipH="1">
            <a:off x="2800350" y="2240756"/>
            <a:ext cx="461433" cy="519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5753" name="Text Box 73"/>
          <p:cNvSpPr txBox="1">
            <a:spLocks noChangeArrowheads="1"/>
          </p:cNvSpPr>
          <p:nvPr/>
        </p:nvSpPr>
        <p:spPr bwMode="auto">
          <a:xfrm>
            <a:off x="4969934" y="2057400"/>
            <a:ext cx="28786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5756" name="Text Box 76"/>
          <p:cNvSpPr txBox="1">
            <a:spLocks noChangeArrowheads="1"/>
          </p:cNvSpPr>
          <p:nvPr/>
        </p:nvSpPr>
        <p:spPr bwMode="auto">
          <a:xfrm>
            <a:off x="1801283" y="3124200"/>
            <a:ext cx="338667" cy="27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1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55757" name="Text Box 77"/>
          <p:cNvSpPr txBox="1">
            <a:spLocks noChangeArrowheads="1"/>
          </p:cNvSpPr>
          <p:nvPr/>
        </p:nvSpPr>
        <p:spPr bwMode="auto">
          <a:xfrm>
            <a:off x="5113867" y="3124200"/>
            <a:ext cx="262467" cy="27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55758" name="Rectangle 78"/>
          <p:cNvSpPr>
            <a:spLocks noChangeArrowheads="1"/>
          </p:cNvSpPr>
          <p:nvPr/>
        </p:nvSpPr>
        <p:spPr bwMode="auto">
          <a:xfrm>
            <a:off x="1902883" y="3387328"/>
            <a:ext cx="3126317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5759" name="Text Box 79"/>
          <p:cNvSpPr txBox="1">
            <a:spLocks noChangeArrowheads="1"/>
          </p:cNvSpPr>
          <p:nvPr/>
        </p:nvSpPr>
        <p:spPr bwMode="auto">
          <a:xfrm>
            <a:off x="5698067" y="3526631"/>
            <a:ext cx="1168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u="sng" dirty="0">
                <a:solidFill>
                  <a:schemeClr val="bg1"/>
                </a:solidFill>
              </a:rPr>
              <a:t>not present</a:t>
            </a:r>
          </a:p>
        </p:txBody>
      </p:sp>
      <p:sp>
        <p:nvSpPr>
          <p:cNvPr id="455760" name="Line 80"/>
          <p:cNvSpPr>
            <a:spLocks noChangeShapeType="1"/>
          </p:cNvSpPr>
          <p:nvPr/>
        </p:nvSpPr>
        <p:spPr bwMode="auto">
          <a:xfrm>
            <a:off x="5181600" y="3712369"/>
            <a:ext cx="508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5762" name="Rectangle 82"/>
          <p:cNvSpPr>
            <a:spLocks noChangeArrowheads="1"/>
          </p:cNvSpPr>
          <p:nvPr/>
        </p:nvSpPr>
        <p:spPr bwMode="auto">
          <a:xfrm>
            <a:off x="5029200" y="3388519"/>
            <a:ext cx="328083" cy="228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5765" name="Text Box 85"/>
          <p:cNvSpPr txBox="1">
            <a:spLocks noChangeArrowheads="1"/>
          </p:cNvSpPr>
          <p:nvPr/>
        </p:nvSpPr>
        <p:spPr bwMode="auto">
          <a:xfrm>
            <a:off x="4857750" y="3124200"/>
            <a:ext cx="262467" cy="27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5766" name="Line 86"/>
          <p:cNvSpPr>
            <a:spLocks noChangeShapeType="1"/>
          </p:cNvSpPr>
          <p:nvPr/>
        </p:nvSpPr>
        <p:spPr bwMode="auto">
          <a:xfrm>
            <a:off x="5179484" y="3573065"/>
            <a:ext cx="2117" cy="13930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5770" name="Text Box 90"/>
          <p:cNvSpPr txBox="1">
            <a:spLocks noChangeArrowheads="1"/>
          </p:cNvSpPr>
          <p:nvPr/>
        </p:nvSpPr>
        <p:spPr bwMode="auto">
          <a:xfrm>
            <a:off x="1722967" y="3970734"/>
            <a:ext cx="3498850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31 bits to differentiate between blocks</a:t>
            </a:r>
          </a:p>
          <a:p>
            <a:r>
              <a:rPr lang="en-US">
                <a:solidFill>
                  <a:schemeClr val="bg1"/>
                </a:solidFill>
              </a:rPr>
              <a:t>on disk &amp; blocks that don’t exist</a:t>
            </a:r>
          </a:p>
        </p:txBody>
      </p:sp>
      <p:sp>
        <p:nvSpPr>
          <p:cNvPr id="455771" name="Line 91"/>
          <p:cNvSpPr>
            <a:spLocks noChangeShapeType="1"/>
          </p:cNvSpPr>
          <p:nvPr/>
        </p:nvSpPr>
        <p:spPr bwMode="auto">
          <a:xfrm flipH="1">
            <a:off x="2876550" y="3481387"/>
            <a:ext cx="461433" cy="519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5772" name="Text Box 92"/>
          <p:cNvSpPr txBox="1">
            <a:spLocks noChangeArrowheads="1"/>
          </p:cNvSpPr>
          <p:nvPr/>
        </p:nvSpPr>
        <p:spPr bwMode="auto">
          <a:xfrm>
            <a:off x="5046133" y="3319463"/>
            <a:ext cx="28786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0832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5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5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5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5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5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5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5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5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5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5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5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5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5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5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5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5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5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5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5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5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5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5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5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5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5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5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5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5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5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45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45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45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45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45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45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45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45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45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45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45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37" grpId="0"/>
      <p:bldP spid="455738" grpId="0"/>
      <p:bldP spid="455739" grpId="0" animBg="1"/>
      <p:bldP spid="455740" grpId="0"/>
      <p:bldP spid="455741" grpId="0" animBg="1"/>
      <p:bldP spid="455742" grpId="0" animBg="1"/>
      <p:bldP spid="455743" grpId="0" animBg="1"/>
      <p:bldP spid="455744" grpId="0"/>
      <p:bldP spid="455745" grpId="0"/>
      <p:bldP spid="455746" grpId="0"/>
      <p:bldP spid="455747" grpId="0" animBg="1"/>
      <p:bldP spid="455748" grpId="0" animBg="1"/>
      <p:bldP spid="455749" grpId="0"/>
      <p:bldP spid="455750" grpId="0" animBg="1"/>
      <p:bldP spid="455751" grpId="0"/>
      <p:bldP spid="455752" grpId="0" animBg="1"/>
      <p:bldP spid="455753" grpId="0"/>
      <p:bldP spid="455756" grpId="0"/>
      <p:bldP spid="455757" grpId="0"/>
      <p:bldP spid="455758" grpId="0" animBg="1"/>
      <p:bldP spid="455759" grpId="0"/>
      <p:bldP spid="455760" grpId="0" animBg="1"/>
      <p:bldP spid="455762" grpId="0" animBg="1"/>
      <p:bldP spid="455765" grpId="0"/>
      <p:bldP spid="455766" grpId="0" animBg="1"/>
      <p:bldP spid="455770" grpId="0"/>
      <p:bldP spid="455771" grpId="0" animBg="1"/>
      <p:bldP spid="4557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r>
              <a:rPr lang="en-US" dirty="0" smtClean="0"/>
              <a:t>x86 Paging</a:t>
            </a:r>
            <a:endParaRPr lang="en-US" dirty="0"/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447800"/>
            <a:ext cx="8233833" cy="48387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Solution</a:t>
            </a:r>
            <a:r>
              <a:rPr lang="en-US" dirty="0"/>
              <a:t>?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page the page table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i.e., use a hierarchical structure</a:t>
            </a:r>
          </a:p>
          <a:p>
            <a:pPr lvl="1">
              <a:tabLst>
                <a:tab pos="2400300" algn="l"/>
                <a:tab pos="3143250" algn="l"/>
              </a:tabLst>
            </a:pP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The </a:t>
            </a:r>
            <a:r>
              <a:rPr lang="en-US" dirty="0"/>
              <a:t>page table is just another 4kB page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 smtClean="0"/>
              <a:t>it </a:t>
            </a:r>
            <a:r>
              <a:rPr lang="en-US" dirty="0"/>
              <a:t>holds 4096 / 4 = 1024 </a:t>
            </a:r>
            <a:r>
              <a:rPr lang="en-US" dirty="0" smtClean="0"/>
              <a:t>PTEs</a:t>
            </a:r>
            <a:endParaRPr lang="en-US" dirty="0"/>
          </a:p>
        </p:txBody>
      </p:sp>
      <p:sp>
        <p:nvSpPr>
          <p:cNvPr id="457817" name="Rectangle 89"/>
          <p:cNvSpPr>
            <a:spLocks noChangeArrowheads="1"/>
          </p:cNvSpPr>
          <p:nvPr/>
        </p:nvSpPr>
        <p:spPr bwMode="auto">
          <a:xfrm>
            <a:off x="6819901" y="3275409"/>
            <a:ext cx="1229783" cy="77747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7821" name="Text Box 93"/>
          <p:cNvSpPr txBox="1">
            <a:spLocks noChangeArrowheads="1"/>
          </p:cNvSpPr>
          <p:nvPr/>
        </p:nvSpPr>
        <p:spPr bwMode="auto">
          <a:xfrm>
            <a:off x="7101417" y="2895600"/>
            <a:ext cx="59478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457824" name="Line 96"/>
          <p:cNvSpPr>
            <a:spLocks noChangeShapeType="1"/>
          </p:cNvSpPr>
          <p:nvPr/>
        </p:nvSpPr>
        <p:spPr bwMode="auto">
          <a:xfrm flipV="1">
            <a:off x="2110317" y="3275409"/>
            <a:ext cx="2078567" cy="388144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7825" name="Line 97"/>
          <p:cNvSpPr>
            <a:spLocks noChangeShapeType="1"/>
          </p:cNvSpPr>
          <p:nvPr/>
        </p:nvSpPr>
        <p:spPr bwMode="auto">
          <a:xfrm flipV="1">
            <a:off x="4823884" y="3288506"/>
            <a:ext cx="1976967" cy="6334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7769" name="Text Box 41"/>
          <p:cNvSpPr txBox="1">
            <a:spLocks noChangeArrowheads="1"/>
          </p:cNvSpPr>
          <p:nvPr/>
        </p:nvSpPr>
        <p:spPr bwMode="auto">
          <a:xfrm>
            <a:off x="1752600" y="4267200"/>
            <a:ext cx="1204384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table</a:t>
            </a:r>
          </a:p>
          <a:p>
            <a:r>
              <a:rPr lang="en-US" dirty="0">
                <a:solidFill>
                  <a:schemeClr val="bg1"/>
                </a:solidFill>
              </a:rPr>
              <a:t>present bits</a:t>
            </a:r>
          </a:p>
        </p:txBody>
      </p:sp>
      <p:sp>
        <p:nvSpPr>
          <p:cNvPr id="457770" name="Line 42"/>
          <p:cNvSpPr>
            <a:spLocks noChangeShapeType="1"/>
          </p:cNvSpPr>
          <p:nvPr/>
        </p:nvSpPr>
        <p:spPr bwMode="auto">
          <a:xfrm flipV="1">
            <a:off x="2451101" y="4052887"/>
            <a:ext cx="0" cy="25955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1325034" y="3275409"/>
            <a:ext cx="1229784" cy="777478"/>
            <a:chOff x="515" y="1719"/>
            <a:chExt cx="581" cy="653"/>
          </a:xfrm>
        </p:grpSpPr>
        <p:sp>
          <p:nvSpPr>
            <p:cNvPr id="457761" name="Rectangle 33"/>
            <p:cNvSpPr>
              <a:spLocks noChangeArrowheads="1"/>
            </p:cNvSpPr>
            <p:nvPr/>
          </p:nvSpPr>
          <p:spPr bwMode="auto">
            <a:xfrm>
              <a:off x="515" y="1719"/>
              <a:ext cx="581" cy="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7762" name="Rectangle 34"/>
            <p:cNvSpPr>
              <a:spLocks noChangeArrowheads="1"/>
            </p:cNvSpPr>
            <p:nvPr/>
          </p:nvSpPr>
          <p:spPr bwMode="auto">
            <a:xfrm>
              <a:off x="515" y="1791"/>
              <a:ext cx="581" cy="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7763" name="Rectangle 35"/>
            <p:cNvSpPr>
              <a:spLocks noChangeArrowheads="1"/>
            </p:cNvSpPr>
            <p:nvPr/>
          </p:nvSpPr>
          <p:spPr bwMode="auto">
            <a:xfrm>
              <a:off x="515" y="2300"/>
              <a:ext cx="581" cy="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7764" name="Rectangle 36"/>
            <p:cNvSpPr>
              <a:spLocks noChangeArrowheads="1"/>
            </p:cNvSpPr>
            <p:nvPr/>
          </p:nvSpPr>
          <p:spPr bwMode="auto">
            <a:xfrm>
              <a:off x="515" y="1863"/>
              <a:ext cx="581" cy="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7765" name="Rectangle 37"/>
            <p:cNvSpPr>
              <a:spLocks noChangeArrowheads="1"/>
            </p:cNvSpPr>
            <p:nvPr/>
          </p:nvSpPr>
          <p:spPr bwMode="auto">
            <a:xfrm>
              <a:off x="515" y="2154"/>
              <a:ext cx="581" cy="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7767" name="Rectangle 39"/>
            <p:cNvSpPr>
              <a:spLocks noChangeArrowheads="1"/>
            </p:cNvSpPr>
            <p:nvPr/>
          </p:nvSpPr>
          <p:spPr bwMode="auto">
            <a:xfrm>
              <a:off x="515" y="1719"/>
              <a:ext cx="581" cy="65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7768" name="Line 40"/>
            <p:cNvSpPr>
              <a:spLocks noChangeShapeType="1"/>
            </p:cNvSpPr>
            <p:nvPr/>
          </p:nvSpPr>
          <p:spPr bwMode="auto">
            <a:xfrm>
              <a:off x="1023" y="1719"/>
              <a:ext cx="0" cy="65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7774" name="Rectangle 46"/>
            <p:cNvSpPr>
              <a:spLocks noChangeArrowheads="1"/>
            </p:cNvSpPr>
            <p:nvPr/>
          </p:nvSpPr>
          <p:spPr bwMode="auto">
            <a:xfrm>
              <a:off x="515" y="2082"/>
              <a:ext cx="581" cy="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7775" name="Rectangle 47"/>
            <p:cNvSpPr>
              <a:spLocks noChangeArrowheads="1"/>
            </p:cNvSpPr>
            <p:nvPr/>
          </p:nvSpPr>
          <p:spPr bwMode="auto">
            <a:xfrm>
              <a:off x="515" y="1936"/>
              <a:ext cx="581" cy="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57777" name="Text Box 49"/>
          <p:cNvSpPr txBox="1">
            <a:spLocks noChangeArrowheads="1"/>
          </p:cNvSpPr>
          <p:nvPr/>
        </p:nvSpPr>
        <p:spPr bwMode="auto">
          <a:xfrm>
            <a:off x="1289049" y="2895600"/>
            <a:ext cx="1454151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directory</a:t>
            </a:r>
          </a:p>
        </p:txBody>
      </p:sp>
      <p:sp>
        <p:nvSpPr>
          <p:cNvPr id="457826" name="Text Box 98"/>
          <p:cNvSpPr txBox="1">
            <a:spLocks noChangeArrowheads="1"/>
          </p:cNvSpPr>
          <p:nvPr/>
        </p:nvSpPr>
        <p:spPr bwMode="auto">
          <a:xfrm>
            <a:off x="2355850" y="3581400"/>
            <a:ext cx="234950" cy="21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7780" name="Text Box 52"/>
          <p:cNvSpPr txBox="1">
            <a:spLocks noChangeArrowheads="1"/>
          </p:cNvSpPr>
          <p:nvPr/>
        </p:nvSpPr>
        <p:spPr bwMode="auto">
          <a:xfrm>
            <a:off x="4800600" y="4267200"/>
            <a:ext cx="1204383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</a:t>
            </a:r>
          </a:p>
          <a:p>
            <a:r>
              <a:rPr lang="en-US" dirty="0">
                <a:solidFill>
                  <a:schemeClr val="bg1"/>
                </a:solidFill>
              </a:rPr>
              <a:t>present bits</a:t>
            </a:r>
          </a:p>
        </p:txBody>
      </p:sp>
      <p:sp>
        <p:nvSpPr>
          <p:cNvPr id="457781" name="Line 53"/>
          <p:cNvSpPr>
            <a:spLocks noChangeShapeType="1"/>
          </p:cNvSpPr>
          <p:nvPr/>
        </p:nvSpPr>
        <p:spPr bwMode="auto">
          <a:xfrm flipV="1">
            <a:off x="5314950" y="4052887"/>
            <a:ext cx="0" cy="259556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4188883" y="3275409"/>
            <a:ext cx="1229783" cy="777478"/>
            <a:chOff x="515" y="1719"/>
            <a:chExt cx="581" cy="653"/>
          </a:xfrm>
        </p:grpSpPr>
        <p:sp>
          <p:nvSpPr>
            <p:cNvPr id="457783" name="Rectangle 55"/>
            <p:cNvSpPr>
              <a:spLocks noChangeArrowheads="1"/>
            </p:cNvSpPr>
            <p:nvPr/>
          </p:nvSpPr>
          <p:spPr bwMode="auto">
            <a:xfrm>
              <a:off x="515" y="1719"/>
              <a:ext cx="581" cy="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7784" name="Rectangle 56"/>
            <p:cNvSpPr>
              <a:spLocks noChangeArrowheads="1"/>
            </p:cNvSpPr>
            <p:nvPr/>
          </p:nvSpPr>
          <p:spPr bwMode="auto">
            <a:xfrm>
              <a:off x="515" y="1791"/>
              <a:ext cx="581" cy="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7785" name="Rectangle 57"/>
            <p:cNvSpPr>
              <a:spLocks noChangeArrowheads="1"/>
            </p:cNvSpPr>
            <p:nvPr/>
          </p:nvSpPr>
          <p:spPr bwMode="auto">
            <a:xfrm>
              <a:off x="515" y="2300"/>
              <a:ext cx="581" cy="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7786" name="Rectangle 58"/>
            <p:cNvSpPr>
              <a:spLocks noChangeArrowheads="1"/>
            </p:cNvSpPr>
            <p:nvPr/>
          </p:nvSpPr>
          <p:spPr bwMode="auto">
            <a:xfrm>
              <a:off x="515" y="1863"/>
              <a:ext cx="581" cy="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7787" name="Rectangle 59"/>
            <p:cNvSpPr>
              <a:spLocks noChangeArrowheads="1"/>
            </p:cNvSpPr>
            <p:nvPr/>
          </p:nvSpPr>
          <p:spPr bwMode="auto">
            <a:xfrm>
              <a:off x="515" y="2154"/>
              <a:ext cx="581" cy="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7788" name="Rectangle 60"/>
            <p:cNvSpPr>
              <a:spLocks noChangeArrowheads="1"/>
            </p:cNvSpPr>
            <p:nvPr/>
          </p:nvSpPr>
          <p:spPr bwMode="auto">
            <a:xfrm>
              <a:off x="515" y="1719"/>
              <a:ext cx="581" cy="65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7789" name="Line 61"/>
            <p:cNvSpPr>
              <a:spLocks noChangeShapeType="1"/>
            </p:cNvSpPr>
            <p:nvPr/>
          </p:nvSpPr>
          <p:spPr bwMode="auto">
            <a:xfrm>
              <a:off x="1023" y="1719"/>
              <a:ext cx="0" cy="65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7790" name="Rectangle 62"/>
            <p:cNvSpPr>
              <a:spLocks noChangeArrowheads="1"/>
            </p:cNvSpPr>
            <p:nvPr/>
          </p:nvSpPr>
          <p:spPr bwMode="auto">
            <a:xfrm>
              <a:off x="515" y="2082"/>
              <a:ext cx="581" cy="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7791" name="Rectangle 63"/>
            <p:cNvSpPr>
              <a:spLocks noChangeArrowheads="1"/>
            </p:cNvSpPr>
            <p:nvPr/>
          </p:nvSpPr>
          <p:spPr bwMode="auto">
            <a:xfrm>
              <a:off x="515" y="1936"/>
              <a:ext cx="581" cy="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57792" name="Text Box 64"/>
          <p:cNvSpPr txBox="1">
            <a:spLocks noChangeArrowheads="1"/>
          </p:cNvSpPr>
          <p:nvPr/>
        </p:nvSpPr>
        <p:spPr bwMode="auto">
          <a:xfrm>
            <a:off x="4252384" y="2895600"/>
            <a:ext cx="10816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table</a:t>
            </a:r>
          </a:p>
        </p:txBody>
      </p:sp>
      <p:sp>
        <p:nvSpPr>
          <p:cNvPr id="457827" name="Text Box 99"/>
          <p:cNvSpPr txBox="1">
            <a:spLocks noChangeArrowheads="1"/>
          </p:cNvSpPr>
          <p:nvPr/>
        </p:nvSpPr>
        <p:spPr bwMode="auto">
          <a:xfrm>
            <a:off x="5257800" y="3810000"/>
            <a:ext cx="2286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518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5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5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5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5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5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5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5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5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5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5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5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5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457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817" grpId="0" animBg="1"/>
      <p:bldP spid="457821" grpId="0"/>
      <p:bldP spid="457824" grpId="0" animBg="1"/>
      <p:bldP spid="457825" grpId="0" animBg="1"/>
      <p:bldP spid="457769" grpId="0"/>
      <p:bldP spid="457770" grpId="0" animBg="1"/>
      <p:bldP spid="457777" grpId="0"/>
      <p:bldP spid="457826" grpId="0"/>
      <p:bldP spid="457780" grpId="0"/>
      <p:bldP spid="457781" grpId="0" animBg="1"/>
      <p:bldP spid="457792" grpId="0"/>
      <p:bldP spid="4578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82000" cy="857250"/>
          </a:xfrm>
          <a:noFill/>
          <a:ln/>
        </p:spPr>
        <p:txBody>
          <a:bodyPr/>
          <a:lstStyle/>
          <a:p>
            <a:r>
              <a:rPr lang="en-US" dirty="0" smtClean="0"/>
              <a:t>x86 Paging</a:t>
            </a:r>
            <a:endParaRPr lang="en-US" dirty="0"/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447800"/>
            <a:ext cx="8233833" cy="48387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What </a:t>
            </a:r>
            <a:r>
              <a:rPr lang="en-US" dirty="0"/>
              <a:t>about the page directory?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given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bytes total (32-bit address space)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/>
              <a:t>2</a:t>
            </a:r>
            <a:r>
              <a:rPr lang="en-US" baseline="30000" dirty="0"/>
              <a:t>10</a:t>
            </a:r>
            <a:r>
              <a:rPr lang="en-US" dirty="0">
                <a:sym typeface="Symbol" pitchFamily="18" charset="2"/>
              </a:rPr>
              <a:t> PTEs per table</a:t>
            </a:r>
          </a:p>
          <a:p>
            <a:pPr lvl="2">
              <a:tabLst>
                <a:tab pos="240030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2</a:t>
            </a:r>
            <a:r>
              <a:rPr lang="en-US" baseline="30000" dirty="0">
                <a:sym typeface="Symbol" pitchFamily="18" charset="2"/>
              </a:rPr>
              <a:t>12</a:t>
            </a:r>
            <a:r>
              <a:rPr lang="en-US" dirty="0">
                <a:sym typeface="Symbol" pitchFamily="18" charset="2"/>
              </a:rPr>
              <a:t> bytes per page</a:t>
            </a:r>
            <a:endParaRPr lang="en-US" dirty="0"/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the page directory needs 2</a:t>
            </a:r>
            <a:r>
              <a:rPr lang="en-US" baseline="30000" dirty="0"/>
              <a:t>32</a:t>
            </a:r>
            <a:r>
              <a:rPr lang="en-US" dirty="0"/>
              <a:t>/(2</a:t>
            </a:r>
            <a:r>
              <a:rPr lang="en-US" baseline="30000" dirty="0"/>
              <a:t>10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 2</a:t>
            </a:r>
            <a:r>
              <a:rPr lang="en-US" baseline="30000" dirty="0">
                <a:sym typeface="Symbol" pitchFamily="18" charset="2"/>
              </a:rPr>
              <a:t>12</a:t>
            </a:r>
            <a:r>
              <a:rPr lang="en-US" dirty="0">
                <a:sym typeface="Symbol" pitchFamily="18" charset="2"/>
              </a:rPr>
              <a:t>) = </a:t>
            </a:r>
            <a:r>
              <a:rPr lang="en-US" dirty="0"/>
              <a:t>2</a:t>
            </a:r>
            <a:r>
              <a:rPr lang="en-US" baseline="30000" dirty="0"/>
              <a:t>10</a:t>
            </a:r>
            <a:r>
              <a:rPr lang="en-US" dirty="0">
                <a:sym typeface="Symbol" pitchFamily="18" charset="2"/>
              </a:rPr>
              <a:t> entries total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>
                <a:sym typeface="Symbol" pitchFamily="18" charset="2"/>
              </a:rPr>
              <a:t>which also fits </a:t>
            </a:r>
            <a:r>
              <a:rPr lang="en-US" dirty="0" smtClean="0">
                <a:sym typeface="Symbol" pitchFamily="18" charset="2"/>
              </a:rPr>
              <a:t>in </a:t>
            </a:r>
            <a:r>
              <a:rPr lang="en-US" dirty="0">
                <a:sym typeface="Symbol" pitchFamily="18" charset="2"/>
              </a:rPr>
              <a:t>one </a:t>
            </a:r>
            <a:r>
              <a:rPr lang="en-US" dirty="0" smtClean="0">
                <a:sym typeface="Symbol" pitchFamily="18" charset="2"/>
              </a:rPr>
              <a:t>page</a:t>
            </a:r>
            <a:br>
              <a:rPr lang="en-US" dirty="0" smtClean="0">
                <a:sym typeface="Symbol" pitchFamily="18" charset="2"/>
              </a:rPr>
            </a:br>
            <a:r>
              <a:rPr lang="en-US" sz="1800" dirty="0" smtClean="0">
                <a:sym typeface="Symbol" pitchFamily="18" charset="2"/>
              </a:rPr>
              <a:t>(and </a:t>
            </a:r>
            <a:r>
              <a:rPr lang="en-US" sz="1800" u="sng" dirty="0">
                <a:sym typeface="Symbol" pitchFamily="18" charset="2"/>
              </a:rPr>
              <a:t>could</a:t>
            </a:r>
            <a:r>
              <a:rPr lang="en-US" sz="1800" dirty="0">
                <a:sym typeface="Symbol" pitchFamily="18" charset="2"/>
              </a:rPr>
              <a:t> be paged out to disk, although Linux does not)</a:t>
            </a:r>
          </a:p>
        </p:txBody>
      </p:sp>
    </p:spTree>
    <p:extLst>
      <p:ext uri="{BB962C8B-B14F-4D97-AF65-F5344CB8AC3E}">
        <p14:creationId xmlns:p14="http://schemas.microsoft.com/office/powerpoint/2010/main" val="145200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05800" cy="857250"/>
          </a:xfrm>
          <a:noFill/>
          <a:ln/>
        </p:spPr>
        <p:txBody>
          <a:bodyPr/>
          <a:lstStyle/>
          <a:p>
            <a:r>
              <a:rPr lang="en-US" dirty="0" smtClean="0"/>
              <a:t>x86 Paging</a:t>
            </a:r>
            <a:endParaRPr lang="en-US" dirty="0"/>
          </a:p>
        </p:txBody>
      </p:sp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909234" y="1676399"/>
            <a:ext cx="338667" cy="27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1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59782" name="Text Box 6"/>
          <p:cNvSpPr txBox="1">
            <a:spLocks noChangeArrowheads="1"/>
          </p:cNvSpPr>
          <p:nvPr/>
        </p:nvSpPr>
        <p:spPr bwMode="auto">
          <a:xfrm>
            <a:off x="7086600" y="1676399"/>
            <a:ext cx="262467" cy="27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59788" name="Text Box 12"/>
          <p:cNvSpPr txBox="1">
            <a:spLocks noChangeArrowheads="1"/>
          </p:cNvSpPr>
          <p:nvPr/>
        </p:nvSpPr>
        <p:spPr bwMode="auto">
          <a:xfrm>
            <a:off x="3611034" y="1676399"/>
            <a:ext cx="338667" cy="27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1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459789" name="Text Box 13"/>
          <p:cNvSpPr txBox="1">
            <a:spLocks noChangeArrowheads="1"/>
          </p:cNvSpPr>
          <p:nvPr/>
        </p:nvSpPr>
        <p:spPr bwMode="auto">
          <a:xfrm>
            <a:off x="4953000" y="1676399"/>
            <a:ext cx="338667" cy="27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459790" name="Text Box 14"/>
          <p:cNvSpPr txBox="1">
            <a:spLocks noChangeArrowheads="1"/>
          </p:cNvSpPr>
          <p:nvPr/>
        </p:nvSpPr>
        <p:spPr bwMode="auto">
          <a:xfrm>
            <a:off x="5232400" y="1676399"/>
            <a:ext cx="330200" cy="27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59838" name="Text Box 62"/>
          <p:cNvSpPr txBox="1">
            <a:spLocks noChangeArrowheads="1"/>
          </p:cNvSpPr>
          <p:nvPr/>
        </p:nvSpPr>
        <p:spPr bwMode="auto">
          <a:xfrm>
            <a:off x="2112434" y="1904999"/>
            <a:ext cx="960967" cy="24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directory #</a:t>
            </a:r>
          </a:p>
        </p:txBody>
      </p:sp>
      <p:sp>
        <p:nvSpPr>
          <p:cNvPr id="459842" name="Text Box 66"/>
          <p:cNvSpPr txBox="1">
            <a:spLocks noChangeArrowheads="1"/>
          </p:cNvSpPr>
          <p:nvPr/>
        </p:nvSpPr>
        <p:spPr bwMode="auto">
          <a:xfrm>
            <a:off x="4173008" y="1905000"/>
            <a:ext cx="565150" cy="24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page </a:t>
            </a:r>
            <a:r>
              <a:rPr lang="en-US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459845" name="Text Box 69"/>
          <p:cNvSpPr txBox="1">
            <a:spLocks noChangeArrowheads="1"/>
          </p:cNvSpPr>
          <p:nvPr/>
        </p:nvSpPr>
        <p:spPr bwMode="auto">
          <a:xfrm>
            <a:off x="5905496" y="1887137"/>
            <a:ext cx="480483" cy="24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459847" name="Text Box 71"/>
          <p:cNvSpPr txBox="1">
            <a:spLocks noChangeArrowheads="1"/>
          </p:cNvSpPr>
          <p:nvPr/>
        </p:nvSpPr>
        <p:spPr bwMode="auto">
          <a:xfrm>
            <a:off x="3352800" y="1676399"/>
            <a:ext cx="338667" cy="27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59851" name="Rectangle 75"/>
          <p:cNvSpPr>
            <a:spLocks noChangeArrowheads="1"/>
          </p:cNvSpPr>
          <p:nvPr/>
        </p:nvSpPr>
        <p:spPr bwMode="auto">
          <a:xfrm>
            <a:off x="7387167" y="3618310"/>
            <a:ext cx="1229783" cy="77747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9852" name="Text Box 76"/>
          <p:cNvSpPr txBox="1">
            <a:spLocks noChangeArrowheads="1"/>
          </p:cNvSpPr>
          <p:nvPr/>
        </p:nvSpPr>
        <p:spPr bwMode="auto">
          <a:xfrm>
            <a:off x="7459134" y="3200400"/>
            <a:ext cx="999066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4kB page</a:t>
            </a:r>
          </a:p>
        </p:txBody>
      </p:sp>
      <p:sp>
        <p:nvSpPr>
          <p:cNvPr id="459853" name="Line 77"/>
          <p:cNvSpPr>
            <a:spLocks noChangeShapeType="1"/>
          </p:cNvSpPr>
          <p:nvPr/>
        </p:nvSpPr>
        <p:spPr bwMode="auto">
          <a:xfrm flipV="1">
            <a:off x="2114550" y="3618309"/>
            <a:ext cx="2404533" cy="388144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9854" name="Line 78"/>
          <p:cNvSpPr>
            <a:spLocks noChangeShapeType="1"/>
          </p:cNvSpPr>
          <p:nvPr/>
        </p:nvSpPr>
        <p:spPr bwMode="auto">
          <a:xfrm flipV="1">
            <a:off x="4828117" y="3618309"/>
            <a:ext cx="2559050" cy="646509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" name="Group 97"/>
          <p:cNvGrpSpPr>
            <a:grpSpLocks/>
          </p:cNvGrpSpPr>
          <p:nvPr/>
        </p:nvGrpSpPr>
        <p:grpSpPr bwMode="auto">
          <a:xfrm>
            <a:off x="4519083" y="3618309"/>
            <a:ext cx="1229783" cy="777478"/>
            <a:chOff x="515" y="1719"/>
            <a:chExt cx="581" cy="653"/>
          </a:xfrm>
        </p:grpSpPr>
        <p:sp>
          <p:nvSpPr>
            <p:cNvPr id="459874" name="Rectangle 98"/>
            <p:cNvSpPr>
              <a:spLocks noChangeArrowheads="1"/>
            </p:cNvSpPr>
            <p:nvPr/>
          </p:nvSpPr>
          <p:spPr bwMode="auto">
            <a:xfrm>
              <a:off x="515" y="1719"/>
              <a:ext cx="581" cy="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9875" name="Rectangle 99"/>
            <p:cNvSpPr>
              <a:spLocks noChangeArrowheads="1"/>
            </p:cNvSpPr>
            <p:nvPr/>
          </p:nvSpPr>
          <p:spPr bwMode="auto">
            <a:xfrm>
              <a:off x="515" y="1791"/>
              <a:ext cx="581" cy="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9876" name="Rectangle 100"/>
            <p:cNvSpPr>
              <a:spLocks noChangeArrowheads="1"/>
            </p:cNvSpPr>
            <p:nvPr/>
          </p:nvSpPr>
          <p:spPr bwMode="auto">
            <a:xfrm>
              <a:off x="515" y="2300"/>
              <a:ext cx="581" cy="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9877" name="Rectangle 101"/>
            <p:cNvSpPr>
              <a:spLocks noChangeArrowheads="1"/>
            </p:cNvSpPr>
            <p:nvPr/>
          </p:nvSpPr>
          <p:spPr bwMode="auto">
            <a:xfrm>
              <a:off x="515" y="1863"/>
              <a:ext cx="581" cy="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9878" name="Rectangle 102"/>
            <p:cNvSpPr>
              <a:spLocks noChangeArrowheads="1"/>
            </p:cNvSpPr>
            <p:nvPr/>
          </p:nvSpPr>
          <p:spPr bwMode="auto">
            <a:xfrm>
              <a:off x="515" y="2154"/>
              <a:ext cx="581" cy="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9879" name="Rectangle 103"/>
            <p:cNvSpPr>
              <a:spLocks noChangeArrowheads="1"/>
            </p:cNvSpPr>
            <p:nvPr/>
          </p:nvSpPr>
          <p:spPr bwMode="auto">
            <a:xfrm>
              <a:off x="515" y="1719"/>
              <a:ext cx="581" cy="65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9880" name="Line 104"/>
            <p:cNvSpPr>
              <a:spLocks noChangeShapeType="1"/>
            </p:cNvSpPr>
            <p:nvPr/>
          </p:nvSpPr>
          <p:spPr bwMode="auto">
            <a:xfrm>
              <a:off x="1023" y="1719"/>
              <a:ext cx="0" cy="65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9881" name="Rectangle 105"/>
            <p:cNvSpPr>
              <a:spLocks noChangeArrowheads="1"/>
            </p:cNvSpPr>
            <p:nvPr/>
          </p:nvSpPr>
          <p:spPr bwMode="auto">
            <a:xfrm>
              <a:off x="515" y="2082"/>
              <a:ext cx="581" cy="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9882" name="Rectangle 106"/>
            <p:cNvSpPr>
              <a:spLocks noChangeArrowheads="1"/>
            </p:cNvSpPr>
            <p:nvPr/>
          </p:nvSpPr>
          <p:spPr bwMode="auto">
            <a:xfrm>
              <a:off x="515" y="1936"/>
              <a:ext cx="581" cy="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59883" name="Text Box 107"/>
          <p:cNvSpPr txBox="1">
            <a:spLocks noChangeArrowheads="1"/>
          </p:cNvSpPr>
          <p:nvPr/>
        </p:nvSpPr>
        <p:spPr bwMode="auto">
          <a:xfrm>
            <a:off x="4557183" y="3276600"/>
            <a:ext cx="108161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page table</a:t>
            </a:r>
          </a:p>
        </p:txBody>
      </p:sp>
      <p:sp>
        <p:nvSpPr>
          <p:cNvPr id="459884" name="Text Box 108"/>
          <p:cNvSpPr txBox="1">
            <a:spLocks noChangeArrowheads="1"/>
          </p:cNvSpPr>
          <p:nvPr/>
        </p:nvSpPr>
        <p:spPr bwMode="auto">
          <a:xfrm>
            <a:off x="5548826" y="4188768"/>
            <a:ext cx="24237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9891" name="Text Box 115"/>
          <p:cNvSpPr txBox="1">
            <a:spLocks noChangeArrowheads="1"/>
          </p:cNvSpPr>
          <p:nvPr/>
        </p:nvSpPr>
        <p:spPr bwMode="auto">
          <a:xfrm>
            <a:off x="5791200" y="3933825"/>
            <a:ext cx="102658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pointers</a:t>
            </a:r>
          </a:p>
          <a:p>
            <a:r>
              <a:rPr lang="en-US">
                <a:solidFill>
                  <a:schemeClr val="bg1"/>
                </a:solidFill>
              </a:rPr>
              <a:t>to pages</a:t>
            </a:r>
          </a:p>
          <a:p>
            <a:r>
              <a:rPr lang="en-US">
                <a:solidFill>
                  <a:schemeClr val="bg1"/>
                </a:solidFill>
              </a:rPr>
              <a:t>(+ access</a:t>
            </a:r>
          </a:p>
          <a:p>
            <a:r>
              <a:rPr lang="en-US">
                <a:solidFill>
                  <a:schemeClr val="bg1"/>
                </a:solidFill>
              </a:rPr>
              <a:t>controls);</a:t>
            </a:r>
          </a:p>
          <a:p>
            <a:r>
              <a:rPr lang="en-US">
                <a:solidFill>
                  <a:schemeClr val="bg1"/>
                </a:solidFill>
              </a:rPr>
              <a:t>4B total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57200" y="2667000"/>
            <a:ext cx="4887383" cy="2590800"/>
            <a:chOff x="457200" y="2667000"/>
            <a:chExt cx="4887383" cy="2590800"/>
          </a:xfrm>
        </p:grpSpPr>
        <p:sp>
          <p:nvSpPr>
            <p:cNvPr id="459856" name="Text Box 80"/>
            <p:cNvSpPr txBox="1">
              <a:spLocks noChangeArrowheads="1"/>
            </p:cNvSpPr>
            <p:nvPr/>
          </p:nvSpPr>
          <p:spPr bwMode="auto">
            <a:xfrm>
              <a:off x="2573867" y="3933825"/>
              <a:ext cx="1159933" cy="132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pointers to</a:t>
              </a:r>
            </a:p>
            <a:p>
              <a:r>
                <a:rPr lang="en-US">
                  <a:solidFill>
                    <a:schemeClr val="bg1"/>
                  </a:solidFill>
                </a:rPr>
                <a:t>page tables</a:t>
              </a:r>
            </a:p>
            <a:p>
              <a:r>
                <a:rPr lang="en-US">
                  <a:solidFill>
                    <a:schemeClr val="bg1"/>
                  </a:solidFill>
                </a:rPr>
                <a:t>(+ access</a:t>
              </a:r>
            </a:p>
            <a:p>
              <a:r>
                <a:rPr lang="en-US">
                  <a:solidFill>
                    <a:schemeClr val="bg1"/>
                  </a:solidFill>
                </a:rPr>
                <a:t>controls);</a:t>
              </a:r>
            </a:p>
            <a:p>
              <a:r>
                <a:rPr lang="en-US">
                  <a:solidFill>
                    <a:schemeClr val="bg1"/>
                  </a:solidFill>
                </a:rPr>
                <a:t>4B total</a:t>
              </a:r>
            </a:p>
          </p:txBody>
        </p:sp>
        <p:sp>
          <p:nvSpPr>
            <p:cNvPr id="459859" name="Rectangle 83"/>
            <p:cNvSpPr>
              <a:spLocks noChangeArrowheads="1"/>
            </p:cNvSpPr>
            <p:nvPr/>
          </p:nvSpPr>
          <p:spPr bwMode="auto">
            <a:xfrm>
              <a:off x="1329267" y="3618309"/>
              <a:ext cx="1229783" cy="85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9860" name="Rectangle 84"/>
            <p:cNvSpPr>
              <a:spLocks noChangeArrowheads="1"/>
            </p:cNvSpPr>
            <p:nvPr/>
          </p:nvSpPr>
          <p:spPr bwMode="auto">
            <a:xfrm>
              <a:off x="1329267" y="3704034"/>
              <a:ext cx="1229783" cy="8572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9861" name="Rectangle 85"/>
            <p:cNvSpPr>
              <a:spLocks noChangeArrowheads="1"/>
            </p:cNvSpPr>
            <p:nvPr/>
          </p:nvSpPr>
          <p:spPr bwMode="auto">
            <a:xfrm>
              <a:off x="1329267" y="4310063"/>
              <a:ext cx="1229783" cy="8572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9862" name="Rectangle 86"/>
            <p:cNvSpPr>
              <a:spLocks noChangeArrowheads="1"/>
            </p:cNvSpPr>
            <p:nvPr/>
          </p:nvSpPr>
          <p:spPr bwMode="auto">
            <a:xfrm>
              <a:off x="1329267" y="3789759"/>
              <a:ext cx="1229783" cy="8572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9863" name="Rectangle 87"/>
            <p:cNvSpPr>
              <a:spLocks noChangeArrowheads="1"/>
            </p:cNvSpPr>
            <p:nvPr/>
          </p:nvSpPr>
          <p:spPr bwMode="auto">
            <a:xfrm>
              <a:off x="1329267" y="4136231"/>
              <a:ext cx="1229783" cy="8572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9864" name="Rectangle 88"/>
            <p:cNvSpPr>
              <a:spLocks noChangeArrowheads="1"/>
            </p:cNvSpPr>
            <p:nvPr/>
          </p:nvSpPr>
          <p:spPr bwMode="auto">
            <a:xfrm>
              <a:off x="1329267" y="3618309"/>
              <a:ext cx="1229783" cy="77747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9865" name="Line 89"/>
            <p:cNvSpPr>
              <a:spLocks noChangeShapeType="1"/>
            </p:cNvSpPr>
            <p:nvPr/>
          </p:nvSpPr>
          <p:spPr bwMode="auto">
            <a:xfrm>
              <a:off x="2404533" y="3618309"/>
              <a:ext cx="0" cy="77747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9866" name="Rectangle 90"/>
            <p:cNvSpPr>
              <a:spLocks noChangeArrowheads="1"/>
            </p:cNvSpPr>
            <p:nvPr/>
          </p:nvSpPr>
          <p:spPr bwMode="auto">
            <a:xfrm>
              <a:off x="1329267" y="4050506"/>
              <a:ext cx="1229783" cy="8572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9867" name="Rectangle 91"/>
            <p:cNvSpPr>
              <a:spLocks noChangeArrowheads="1"/>
            </p:cNvSpPr>
            <p:nvPr/>
          </p:nvSpPr>
          <p:spPr bwMode="auto">
            <a:xfrm>
              <a:off x="1329267" y="3876675"/>
              <a:ext cx="1229783" cy="8572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9868" name="Text Box 92"/>
            <p:cNvSpPr txBox="1">
              <a:spLocks noChangeArrowheads="1"/>
            </p:cNvSpPr>
            <p:nvPr/>
          </p:nvSpPr>
          <p:spPr bwMode="auto">
            <a:xfrm>
              <a:off x="1289050" y="3271838"/>
              <a:ext cx="14541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page directory</a:t>
              </a:r>
            </a:p>
          </p:txBody>
        </p:sp>
        <p:sp>
          <p:nvSpPr>
            <p:cNvPr id="459869" name="Text Box 93"/>
            <p:cNvSpPr txBox="1">
              <a:spLocks noChangeArrowheads="1"/>
            </p:cNvSpPr>
            <p:nvPr/>
          </p:nvSpPr>
          <p:spPr bwMode="auto">
            <a:xfrm>
              <a:off x="2348426" y="3886200"/>
              <a:ext cx="24237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9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59885" name="Text Box 109"/>
            <p:cNvSpPr txBox="1">
              <a:spLocks noChangeArrowheads="1"/>
            </p:cNvSpPr>
            <p:nvPr/>
          </p:nvSpPr>
          <p:spPr bwMode="auto">
            <a:xfrm>
              <a:off x="1147233" y="3588544"/>
              <a:ext cx="249767" cy="246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59886" name="Text Box 110"/>
            <p:cNvSpPr txBox="1">
              <a:spLocks noChangeArrowheads="1"/>
            </p:cNvSpPr>
            <p:nvPr/>
          </p:nvSpPr>
          <p:spPr bwMode="auto">
            <a:xfrm>
              <a:off x="956733" y="4250531"/>
              <a:ext cx="440267" cy="246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solidFill>
                    <a:schemeClr val="bg1"/>
                  </a:solidFill>
                </a:rPr>
                <a:t>1023</a:t>
              </a:r>
            </a:p>
          </p:txBody>
        </p:sp>
        <p:sp>
          <p:nvSpPr>
            <p:cNvPr id="459887" name="Text Box 111"/>
            <p:cNvSpPr txBox="1">
              <a:spLocks noChangeArrowheads="1"/>
            </p:cNvSpPr>
            <p:nvPr/>
          </p:nvSpPr>
          <p:spPr bwMode="auto">
            <a:xfrm rot="16200000">
              <a:off x="989013" y="3850018"/>
              <a:ext cx="409575" cy="306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chemeClr val="bg1"/>
                  </a:solidFill>
                </a:rPr>
                <a:t>. . .</a:t>
              </a:r>
            </a:p>
          </p:txBody>
        </p:sp>
        <p:sp>
          <p:nvSpPr>
            <p:cNvPr id="459888" name="Text Box 112"/>
            <p:cNvSpPr txBox="1">
              <a:spLocks noChangeArrowheads="1"/>
            </p:cNvSpPr>
            <p:nvPr/>
          </p:nvSpPr>
          <p:spPr bwMode="auto">
            <a:xfrm>
              <a:off x="990600" y="2667000"/>
              <a:ext cx="4353983" cy="584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chemeClr val="bg1"/>
                  </a:solidFill>
                </a:rPr>
                <a:t>page directory base register</a:t>
              </a:r>
            </a:p>
            <a:p>
              <a:pPr algn="l"/>
              <a:r>
                <a:rPr lang="en-US" dirty="0">
                  <a:solidFill>
                    <a:schemeClr val="bg1"/>
                  </a:solidFill>
                </a:rPr>
                <a:t>(PDBR, usually called control register 3, or cr3)</a:t>
              </a:r>
            </a:p>
          </p:txBody>
        </p:sp>
        <p:sp>
          <p:nvSpPr>
            <p:cNvPr id="459892" name="Line 116"/>
            <p:cNvSpPr>
              <a:spLocks noChangeShapeType="1"/>
            </p:cNvSpPr>
            <p:nvPr/>
          </p:nvSpPr>
          <p:spPr bwMode="auto">
            <a:xfrm>
              <a:off x="457200" y="3473053"/>
              <a:ext cx="872067" cy="14525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9893" name="Line 117"/>
            <p:cNvSpPr>
              <a:spLocks noChangeShapeType="1"/>
            </p:cNvSpPr>
            <p:nvPr/>
          </p:nvSpPr>
          <p:spPr bwMode="auto">
            <a:xfrm flipH="1">
              <a:off x="457200" y="2839641"/>
              <a:ext cx="601133" cy="3083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9894" name="Line 118"/>
            <p:cNvSpPr>
              <a:spLocks noChangeShapeType="1"/>
            </p:cNvSpPr>
            <p:nvPr/>
          </p:nvSpPr>
          <p:spPr bwMode="auto">
            <a:xfrm>
              <a:off x="457200" y="3148013"/>
              <a:ext cx="0" cy="32504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79083" y="1904996"/>
            <a:ext cx="5259917" cy="228604"/>
            <a:chOff x="2089150" y="5880497"/>
            <a:chExt cx="5259917" cy="228604"/>
          </a:xfrm>
        </p:grpSpPr>
        <p:sp>
          <p:nvSpPr>
            <p:cNvPr id="57" name="Rectangle 7"/>
            <p:cNvSpPr>
              <a:spLocks noChangeArrowheads="1"/>
            </p:cNvSpPr>
            <p:nvPr/>
          </p:nvSpPr>
          <p:spPr bwMode="auto">
            <a:xfrm>
              <a:off x="2089150" y="5880497"/>
              <a:ext cx="1651000" cy="2286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Rectangle 65"/>
            <p:cNvSpPr>
              <a:spLocks noChangeArrowheads="1"/>
            </p:cNvSpPr>
            <p:nvPr/>
          </p:nvSpPr>
          <p:spPr bwMode="auto">
            <a:xfrm>
              <a:off x="3740150" y="5880501"/>
              <a:ext cx="1651000" cy="2286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Rectangle 68"/>
            <p:cNvSpPr>
              <a:spLocks noChangeArrowheads="1"/>
            </p:cNvSpPr>
            <p:nvPr/>
          </p:nvSpPr>
          <p:spPr bwMode="auto">
            <a:xfrm>
              <a:off x="5391150" y="5880501"/>
              <a:ext cx="1957917" cy="2286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7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9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9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9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9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9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9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5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5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5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8" grpId="0"/>
      <p:bldP spid="459789" grpId="0"/>
      <p:bldP spid="459790" grpId="0"/>
      <p:bldP spid="459838" grpId="0"/>
      <p:bldP spid="459842" grpId="0"/>
      <p:bldP spid="459845" grpId="0"/>
      <p:bldP spid="459847" grpId="0"/>
      <p:bldP spid="459851" grpId="0" animBg="1"/>
      <p:bldP spid="459852" grpId="0"/>
      <p:bldP spid="459853" grpId="0" animBg="1"/>
      <p:bldP spid="459854" grpId="0" animBg="1"/>
      <p:bldP spid="459883" grpId="0"/>
      <p:bldP spid="4598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305800" cy="857250"/>
          </a:xfrm>
          <a:noFill/>
          <a:ln/>
        </p:spPr>
        <p:txBody>
          <a:bodyPr/>
          <a:lstStyle/>
          <a:p>
            <a:r>
              <a:rPr lang="en-US" dirty="0" smtClean="0"/>
              <a:t>x86 Paging</a:t>
            </a:r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447800"/>
            <a:ext cx="8233833" cy="4838700"/>
          </a:xfrm>
        </p:spPr>
        <p:txBody>
          <a:bodyPr/>
          <a:lstStyle/>
          <a:p>
            <a:pPr>
              <a:tabLst>
                <a:tab pos="2400300" algn="l"/>
                <a:tab pos="3143250" algn="l"/>
              </a:tabLst>
            </a:pPr>
            <a:r>
              <a:rPr lang="en-US" dirty="0" smtClean="0"/>
              <a:t>To </a:t>
            </a:r>
            <a:r>
              <a:rPr lang="en-US" dirty="0"/>
              <a:t>translate a virtual address into a physical address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start with the PDBR (cr3)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look up page directory entry (PDE) using the 10 </a:t>
            </a:r>
            <a:r>
              <a:rPr lang="en-US" dirty="0" err="1" smtClean="0"/>
              <a:t>MSb</a:t>
            </a:r>
            <a:r>
              <a:rPr lang="en-US" dirty="0" smtClean="0"/>
              <a:t> </a:t>
            </a:r>
            <a:r>
              <a:rPr lang="en-US" dirty="0"/>
              <a:t>of virtual address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extract page table address from PDE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look up page table entry (PTE) using next 10 bits of virtual address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extract page address from PTE</a:t>
            </a:r>
          </a:p>
          <a:p>
            <a:pPr lvl="1">
              <a:tabLst>
                <a:tab pos="2400300" algn="l"/>
                <a:tab pos="3143250" algn="l"/>
              </a:tabLst>
            </a:pPr>
            <a:r>
              <a:rPr lang="en-US" dirty="0"/>
              <a:t>use last 12 bits of virtual address as offset into </a:t>
            </a:r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6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26343</TotalTime>
  <Words>1473</Words>
  <Application>Microsoft Office PowerPoint</Application>
  <PresentationFormat>On-screen Show (4:3)</PresentationFormat>
  <Paragraphs>321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Fireball</vt:lpstr>
      <vt:lpstr>ECE391 Computer System Engineering Lecture 15</vt:lpstr>
      <vt:lpstr>Lecture Topics</vt:lpstr>
      <vt:lpstr>Aministrivia</vt:lpstr>
      <vt:lpstr>x86 Paging</vt:lpstr>
      <vt:lpstr>x86 Paging</vt:lpstr>
      <vt:lpstr>x86 Paging</vt:lpstr>
      <vt:lpstr>x86 Paging</vt:lpstr>
      <vt:lpstr>x86 Paging</vt:lpstr>
      <vt:lpstr>x86 Paging</vt:lpstr>
      <vt:lpstr>x86 Paging</vt:lpstr>
      <vt:lpstr>x86 Paging</vt:lpstr>
      <vt:lpstr>x86 Paging</vt:lpstr>
      <vt:lpstr>x86 Paging</vt:lpstr>
      <vt:lpstr>Processor/Programs Virtualization</vt:lpstr>
      <vt:lpstr>x86 Task  State Segment</vt:lpstr>
      <vt:lpstr>Task State Segment Transparency</vt:lpstr>
      <vt:lpstr>Task State Segment Transparency (cont.)</vt:lpstr>
      <vt:lpstr>How Likely is Unlikely  OR Why Correctness is Always More Important</vt:lpstr>
      <vt:lpstr>How Likely is Unlikely  OR Why Correctness is Always More Important</vt:lpstr>
      <vt:lpstr>How Likely is Unlikely  OR Why Correctness is Always More Important</vt:lpstr>
      <vt:lpstr>Task Identification and Linkage</vt:lpstr>
      <vt:lpstr>Task Identification and Linkage (cont.)</vt:lpstr>
      <vt:lpstr>PowerPoint Presentation</vt:lpstr>
    </vt:vector>
  </TitlesOfParts>
  <Company>Coordinated Science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ECE291 Computer Engineering II Lecture 1</dc:title>
  <dc:creator>Zbigniew Kalbarczyk</dc:creator>
  <cp:lastModifiedBy>Zbigniew</cp:lastModifiedBy>
  <cp:revision>592</cp:revision>
  <cp:lastPrinted>1999-08-25T13:17:36Z</cp:lastPrinted>
  <dcterms:created xsi:type="dcterms:W3CDTF">1999-08-25T01:21:32Z</dcterms:created>
  <dcterms:modified xsi:type="dcterms:W3CDTF">2014-03-11T18:14:57Z</dcterms:modified>
</cp:coreProperties>
</file>