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674" r:id="rId2"/>
    <p:sldId id="704" r:id="rId3"/>
    <p:sldId id="812" r:id="rId4"/>
    <p:sldId id="789" r:id="rId5"/>
    <p:sldId id="790" r:id="rId6"/>
    <p:sldId id="791" r:id="rId7"/>
    <p:sldId id="801" r:id="rId8"/>
    <p:sldId id="806" r:id="rId9"/>
    <p:sldId id="807" r:id="rId10"/>
    <p:sldId id="808" r:id="rId11"/>
    <p:sldId id="809" r:id="rId12"/>
    <p:sldId id="810" r:id="rId13"/>
    <p:sldId id="811" r:id="rId14"/>
    <p:sldId id="758" r:id="rId15"/>
    <p:sldId id="765" r:id="rId16"/>
    <p:sldId id="816" r:id="rId17"/>
    <p:sldId id="817" r:id="rId18"/>
    <p:sldId id="818" r:id="rId19"/>
    <p:sldId id="819" r:id="rId20"/>
    <p:sldId id="820" r:id="rId21"/>
    <p:sldId id="821" r:id="rId22"/>
    <p:sldId id="822" r:id="rId23"/>
    <p:sldId id="823" r:id="rId2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050000"/>
    <a:srgbClr val="FFFF00"/>
    <a:srgbClr val="FFFF99"/>
    <a:srgbClr val="FFFFFF"/>
    <a:srgbClr val="FFFFCC"/>
    <a:srgbClr val="FFCC0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338" autoAdjust="0"/>
  </p:normalViewPr>
  <p:slideViewPr>
    <p:cSldViewPr>
      <p:cViewPr varScale="1">
        <p:scale>
          <a:sx n="76" d="100"/>
          <a:sy n="76" d="100"/>
        </p:scale>
        <p:origin x="-1308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85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1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likely is unlikely?</a:t>
            </a:r>
          </a:p>
          <a:p>
            <a:endParaRPr lang="en-US" dirty="0" smtClean="0"/>
          </a:p>
          <a:p>
            <a:r>
              <a:rPr lang="en-US" dirty="0" smtClean="0"/>
              <a:t>Why correctness is always more important than performance</a:t>
            </a:r>
          </a:p>
          <a:p>
            <a:r>
              <a:rPr lang="en-US" dirty="0" smtClean="0"/>
              <a:t>Example of </a:t>
            </a:r>
            <a:r>
              <a:rPr lang="en-US" dirty="0" smtClean="0"/>
              <a:t>priority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dirty="0" smtClean="0"/>
              <a:t>Assume that </a:t>
            </a:r>
            <a:r>
              <a:rPr lang="en-US" dirty="0" err="1" smtClean="0"/>
              <a:t>interupt</a:t>
            </a:r>
            <a:r>
              <a:rPr lang="en-US" dirty="0" smtClean="0"/>
              <a:t> </a:t>
            </a:r>
            <a:r>
              <a:rPr lang="en-US" dirty="0" err="1" smtClean="0"/>
              <a:t>handlesr</a:t>
            </a:r>
            <a:r>
              <a:rPr lang="en-US" dirty="0" smtClean="0"/>
              <a:t> are short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interrup</a:t>
            </a:r>
            <a:r>
              <a:rPr lang="en-US" dirty="0" smtClean="0"/>
              <a:t> </a:t>
            </a:r>
            <a:r>
              <a:rPr lang="en-US" dirty="0" err="1" smtClean="0"/>
              <a:t>timig</a:t>
            </a:r>
            <a:r>
              <a:rPr lang="en-US" dirty="0" smtClean="0"/>
              <a:t> is random</a:t>
            </a:r>
          </a:p>
          <a:p>
            <a:r>
              <a:rPr lang="en-US" dirty="0" smtClean="0"/>
              <a:t>Linux sends EOI immediately after starting the handlers</a:t>
            </a:r>
          </a:p>
          <a:p>
            <a:r>
              <a:rPr lang="en-US" dirty="0" smtClean="0"/>
              <a:t>How likely is that we invert our priorities </a:t>
            </a:r>
          </a:p>
          <a:p>
            <a:r>
              <a:rPr lang="en-US" dirty="0" smtClean="0"/>
              <a:t>Handler with lower priority runs</a:t>
            </a:r>
            <a:r>
              <a:rPr lang="en-US" baseline="0" dirty="0" smtClean="0"/>
              <a:t> </a:t>
            </a:r>
            <a:r>
              <a:rPr lang="en-US" dirty="0" smtClean="0"/>
              <a:t>before the handler with higher PIC priority</a:t>
            </a:r>
          </a:p>
          <a:p>
            <a:endParaRPr lang="en-US" dirty="0" smtClean="0"/>
          </a:p>
          <a:p>
            <a:r>
              <a:rPr lang="en-US" dirty="0" smtClean="0"/>
              <a:t>One analysis the duty cycle</a:t>
            </a:r>
            <a:r>
              <a:rPr lang="en-US" baseline="0" dirty="0" smtClean="0"/>
              <a:t> Execute the handlers) is close to 0</a:t>
            </a:r>
          </a:p>
          <a:p>
            <a:r>
              <a:rPr lang="en-US" baseline="0" dirty="0" smtClean="0"/>
              <a:t>Chance of two interrupt in the same time is close to 0</a:t>
            </a:r>
          </a:p>
          <a:p>
            <a:r>
              <a:rPr lang="en-US" dirty="0" smtClean="0"/>
              <a:t>If it did happen it still 50%</a:t>
            </a:r>
            <a:r>
              <a:rPr lang="en-US" baseline="0" dirty="0" smtClean="0"/>
              <a:t> chance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flow is the following</a:t>
            </a:r>
          </a:p>
          <a:p>
            <a:r>
              <a:rPr lang="en-US" baseline="0" dirty="0" smtClean="0"/>
              <a:t>critical section synchronizes interrupts</a:t>
            </a:r>
          </a:p>
          <a:p>
            <a:r>
              <a:rPr lang="en-US" baseline="0" dirty="0" smtClean="0"/>
              <a:t>Critical section can be long</a:t>
            </a:r>
          </a:p>
          <a:p>
            <a:r>
              <a:rPr lang="en-US" baseline="0" dirty="0" smtClean="0"/>
              <a:t>Not written by experts (device driver verification is very important)</a:t>
            </a:r>
          </a:p>
          <a:p>
            <a:r>
              <a:rPr lang="en-US" baseline="0" dirty="0" smtClean="0"/>
              <a:t>Bad code for device </a:t>
            </a:r>
          </a:p>
          <a:p>
            <a:r>
              <a:rPr lang="en-US" baseline="0" dirty="0" smtClean="0"/>
              <a:t>CLI zero interrupts are waiting</a:t>
            </a:r>
          </a:p>
          <a:p>
            <a:r>
              <a:rPr lang="en-US" baseline="0" dirty="0" smtClean="0"/>
              <a:t>Must assume that critical section is short</a:t>
            </a:r>
          </a:p>
          <a:p>
            <a:r>
              <a:rPr lang="en-US" baseline="0" dirty="0" smtClean="0"/>
              <a:t>Two interrupts come together</a:t>
            </a:r>
          </a:p>
          <a:p>
            <a:r>
              <a:rPr lang="en-US" baseline="0" dirty="0" smtClean="0"/>
              <a:t>PIC put the low priority inversion</a:t>
            </a:r>
          </a:p>
          <a:p>
            <a:r>
              <a:rPr lang="en-US" baseline="0" dirty="0" smtClean="0"/>
              <a:t>For desktop does not matter -&gt; no priority</a:t>
            </a:r>
          </a:p>
          <a:p>
            <a:r>
              <a:rPr lang="en-US" baseline="0" dirty="0" smtClean="0"/>
              <a:t>For embedded Linux it may be a problem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1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 data structure that lives in 8KB at the kernel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Note: </a:t>
            </a:r>
            <a:r>
              <a:rPr lang="en-US" sz="1200" dirty="0" smtClean="0"/>
              <a:t>Linux’ 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/>
              <a:t>macro uses a per-CPU global variable </a:t>
            </a:r>
            <a:r>
              <a:rPr lang="en-US" sz="1200" dirty="0" smtClean="0">
                <a:solidFill>
                  <a:schemeClr val="bg1"/>
                </a:solidFill>
              </a:rPr>
              <a:t>GET_THREAD_INFO</a:t>
            </a:r>
            <a:r>
              <a:rPr lang="en-US" sz="1200" dirty="0" smtClean="0"/>
              <a:t> to obtain the thread info pointer</a:t>
            </a:r>
            <a:endParaRPr lang="en-US" dirty="0" smtClean="0"/>
          </a:p>
          <a:p>
            <a:r>
              <a:rPr lang="en-US" dirty="0" err="1" smtClean="0"/>
              <a:t>nter</a:t>
            </a:r>
            <a:r>
              <a:rPr lang="en-US" dirty="0" smtClean="0"/>
              <a:t> to the task structure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Eager do work when you know might</a:t>
            </a:r>
            <a:r>
              <a:rPr lang="en-US" baseline="0" dirty="0" smtClean="0"/>
              <a:t> be needed</a:t>
            </a:r>
          </a:p>
          <a:p>
            <a:r>
              <a:rPr lang="en-US" dirty="0" smtClean="0"/>
              <a:t>Lazy mechanism wait until the work results are actually needed</a:t>
            </a:r>
          </a:p>
          <a:p>
            <a:r>
              <a:rPr lang="en-US" dirty="0" smtClean="0"/>
              <a:t>(need a mechanism to know when the results are needed)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Routine to </a:t>
            </a:r>
            <a:r>
              <a:rPr lang="en-US" dirty="0" smtClean="0"/>
              <a:t>find </a:t>
            </a:r>
            <a:r>
              <a:rPr lang="en-US" dirty="0" err="1" smtClean="0"/>
              <a:t>pid</a:t>
            </a:r>
            <a:r>
              <a:rPr lang="en-US" dirty="0" smtClean="0"/>
              <a:t>* does this </a:t>
            </a:r>
            <a:r>
              <a:rPr lang="en-US" dirty="0" err="1" smtClean="0"/>
              <a:t>find_pid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Pid0</a:t>
            </a:r>
            <a:r>
              <a:rPr lang="en-US" baseline="0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 10000   </a:t>
            </a:r>
            <a:r>
              <a:rPr lang="en-US" dirty="0" err="1" smtClean="0"/>
              <a:t>pid</a:t>
            </a:r>
            <a:r>
              <a:rPr lang="en-US" dirty="0" smtClean="0"/>
              <a:t> 17042</a:t>
            </a:r>
          </a:p>
          <a:p>
            <a:r>
              <a:rPr lang="en-US" dirty="0" smtClean="0"/>
              <a:t>We do not want to make a big</a:t>
            </a:r>
            <a:r>
              <a:rPr lang="en-US" baseline="0" dirty="0" smtClean="0"/>
              <a:t> array for entire 16-bit space</a:t>
            </a:r>
          </a:p>
          <a:p>
            <a:r>
              <a:rPr lang="en-US" baseline="0" dirty="0" smtClean="0"/>
              <a:t>O(1) access time if the number of buckets is similar to the number of elements</a:t>
            </a:r>
          </a:p>
          <a:p>
            <a:r>
              <a:rPr lang="en-US" baseline="0" dirty="0" smtClean="0"/>
              <a:t>Not dynamically grown in the kernel</a:t>
            </a:r>
          </a:p>
          <a:p>
            <a:r>
              <a:rPr lang="en-US" baseline="0" dirty="0" smtClean="0"/>
              <a:t>Shift to take higher bits only</a:t>
            </a:r>
          </a:p>
          <a:p>
            <a:r>
              <a:rPr lang="en-US" baseline="0" dirty="0" smtClean="0"/>
              <a:t>On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4000 bins</a:t>
            </a:r>
          </a:p>
          <a:p>
            <a:r>
              <a:rPr lang="en-US" baseline="0" dirty="0" smtClean="0"/>
              <a:t>Set a shift to take something like a random number</a:t>
            </a:r>
          </a:p>
          <a:p>
            <a:r>
              <a:rPr lang="en-US" baseline="0" dirty="0" smtClean="0"/>
              <a:t>For embedded systems this can be small as 16 entries</a:t>
            </a:r>
          </a:p>
          <a:p>
            <a:r>
              <a:rPr lang="en-US" baseline="0" dirty="0" smtClean="0"/>
              <a:t>Each of the bin you will have a doubly-inked list of tasks with the same hash</a:t>
            </a:r>
          </a:p>
          <a:p>
            <a:r>
              <a:rPr lang="en-US" baseline="0" dirty="0" smtClean="0"/>
              <a:t>Back links only used for deletion</a:t>
            </a:r>
          </a:p>
          <a:p>
            <a:r>
              <a:rPr lang="en-US" baseline="0" dirty="0" smtClean="0"/>
              <a:t>finds the task when moving from the user to the kernel space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Fork makes copy of the</a:t>
            </a:r>
            <a:r>
              <a:rPr lang="en-US" baseline="0" dirty="0" smtClean="0"/>
              <a:t> program in different address space; may take a long time</a:t>
            </a:r>
          </a:p>
          <a:p>
            <a:r>
              <a:rPr lang="en-US" baseline="0" dirty="0" smtClean="0"/>
              <a:t>Each page has R/W two programs can share the physical page </a:t>
            </a:r>
            <a:r>
              <a:rPr lang="en-US" baseline="0" dirty="0" err="1" smtClean="0"/>
              <a:t>wne</a:t>
            </a:r>
            <a:r>
              <a:rPr lang="en-US" baseline="0" dirty="0" smtClean="0"/>
              <a:t> they only read</a:t>
            </a:r>
          </a:p>
          <a:p>
            <a:r>
              <a:rPr lang="en-US" baseline="0" dirty="0" smtClean="0"/>
              <a:t>Copy the page table but not pages as long 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epages</a:t>
            </a:r>
            <a:r>
              <a:rPr lang="en-US" baseline="0" dirty="0" smtClean="0"/>
              <a:t> are read only we are fine</a:t>
            </a:r>
          </a:p>
          <a:p>
            <a:r>
              <a:rPr lang="en-US" baseline="0" dirty="0" smtClean="0"/>
              <a:t>Most of 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epages</a:t>
            </a:r>
            <a:r>
              <a:rPr lang="en-US" baseline="0" dirty="0" smtClean="0"/>
              <a:t> you do not write you will read</a:t>
            </a:r>
          </a:p>
          <a:p>
            <a:r>
              <a:rPr lang="en-US" baseline="0" dirty="0" smtClean="0"/>
              <a:t>Use the mechanism called copy on write (lazy copy of pages on fork)</a:t>
            </a:r>
          </a:p>
          <a:p>
            <a:r>
              <a:rPr lang="en-US" baseline="0" dirty="0" smtClean="0"/>
              <a:t>Clone creates a new thread the threat shares the address space (new </a:t>
            </a:r>
            <a:r>
              <a:rPr lang="en-US" baseline="0" dirty="0" err="1" smtClean="0"/>
              <a:t>continuationbut</a:t>
            </a:r>
            <a:r>
              <a:rPr lang="en-US" baseline="0" dirty="0" smtClean="0"/>
              <a:t> same memory space)</a:t>
            </a:r>
          </a:p>
          <a:p>
            <a:r>
              <a:rPr lang="en-US" baseline="0" dirty="0" smtClean="0"/>
              <a:t>They all map into </a:t>
            </a:r>
            <a:r>
              <a:rPr lang="en-US" baseline="0" dirty="0" err="1" smtClean="0"/>
              <a:t>do_fork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 point to the user code pointers you should not trust them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registers</a:t>
            </a:r>
            <a:r>
              <a:rPr lang="en-US" baseline="0" dirty="0" smtClean="0"/>
              <a:t> is the EIP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MT2 Two weeks from Thursday</a:t>
            </a:r>
          </a:p>
          <a:p>
            <a:r>
              <a:rPr lang="en-US" dirty="0" smtClean="0"/>
              <a:t>Kernel memory is visible to all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eprograms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Kernel</a:t>
            </a:r>
            <a:r>
              <a:rPr lang="en-US" baseline="0" dirty="0" smtClean="0"/>
              <a:t> threads see only the kernel pages no user level </a:t>
            </a:r>
            <a:r>
              <a:rPr lang="en-US" baseline="0" dirty="0" err="1" smtClean="0"/>
              <a:t>ddres</a:t>
            </a:r>
            <a:r>
              <a:rPr lang="en-US" baseline="0" dirty="0" smtClean="0"/>
              <a:t> space</a:t>
            </a:r>
          </a:p>
          <a:p>
            <a:r>
              <a:rPr lang="en-US" baseline="0" dirty="0" smtClean="0"/>
              <a:t>Uses the mapping of the last user </a:t>
            </a:r>
            <a:r>
              <a:rPr lang="en-US" baseline="0" dirty="0" err="1" smtClean="0"/>
              <a:t>prgram</a:t>
            </a:r>
            <a:r>
              <a:rPr lang="en-US" baseline="0" dirty="0" smtClean="0"/>
              <a:t> to touch the kernel pages</a:t>
            </a:r>
          </a:p>
          <a:p>
            <a:r>
              <a:rPr lang="en-US" dirty="0" smtClean="0"/>
              <a:t>To identify kernel thread check the memory </a:t>
            </a:r>
            <a:r>
              <a:rPr lang="en-US" dirty="0" err="1" smtClean="0"/>
              <a:t>mapo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Man memory map own by the </a:t>
            </a:r>
            <a:r>
              <a:rPr lang="en-US" dirty="0" err="1" smtClean="0"/>
              <a:t>tsak</a:t>
            </a:r>
            <a:r>
              <a:rPr lang="en-US" dirty="0" smtClean="0"/>
              <a:t> and active </a:t>
            </a:r>
            <a:r>
              <a:rPr lang="en-US" dirty="0" err="1" smtClean="0"/>
              <a:t>mem</a:t>
            </a:r>
            <a:r>
              <a:rPr lang="en-US" dirty="0" smtClean="0"/>
              <a:t> the </a:t>
            </a:r>
            <a:r>
              <a:rPr lang="en-US" dirty="0" err="1" smtClean="0"/>
              <a:t>tsak</a:t>
            </a:r>
            <a:r>
              <a:rPr lang="en-US" dirty="0" smtClean="0"/>
              <a:t> is </a:t>
            </a:r>
            <a:r>
              <a:rPr lang="en-US" dirty="0" err="1" smtClean="0"/>
              <a:t>currentl</a:t>
            </a:r>
            <a:r>
              <a:rPr lang="en-US" dirty="0" smtClean="0"/>
              <a:t> using </a:t>
            </a:r>
            <a:r>
              <a:rPr lang="en-US" dirty="0" err="1" smtClean="0"/>
              <a:t>thsese</a:t>
            </a:r>
            <a:r>
              <a:rPr lang="en-US" dirty="0" smtClean="0"/>
              <a:t> two are </a:t>
            </a:r>
            <a:r>
              <a:rPr lang="en-US" dirty="0" err="1" smtClean="0"/>
              <a:t>idnetical</a:t>
            </a:r>
            <a:r>
              <a:rPr lang="en-US" dirty="0" smtClean="0"/>
              <a:t> for user task and for kernel mm is NULL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Continuation (stack, EIP, registers)</a:t>
            </a:r>
          </a:p>
          <a:p>
            <a:r>
              <a:rPr lang="en-US" dirty="0" smtClean="0"/>
              <a:t>IO permissions</a:t>
            </a:r>
            <a:r>
              <a:rPr lang="en-US" baseline="0" dirty="0" smtClean="0"/>
              <a:t> (graphics card so the program can interact with the device; device registers to be accessed directly</a:t>
            </a:r>
            <a:endParaRPr lang="en-US" dirty="0" smtClean="0"/>
          </a:p>
          <a:p>
            <a:r>
              <a:rPr lang="en-US" dirty="0" smtClean="0"/>
              <a:t>Identification differentiate the programs</a:t>
            </a:r>
          </a:p>
          <a:p>
            <a:r>
              <a:rPr lang="en-US" dirty="0" smtClean="0"/>
              <a:t>Scheduling info which program should run next</a:t>
            </a:r>
          </a:p>
          <a:p>
            <a:r>
              <a:rPr lang="en-US" dirty="0" smtClean="0"/>
              <a:t>Memory</a:t>
            </a:r>
            <a:r>
              <a:rPr lang="en-US" baseline="0" dirty="0" smtClean="0"/>
              <a:t> map and resource usage how to point to memory  regions</a:t>
            </a:r>
          </a:p>
          <a:p>
            <a:r>
              <a:rPr lang="en-US" baseline="0" dirty="0" smtClean="0"/>
              <a:t>File pointer array (open files, network descriptor) -&gt; device drivers</a:t>
            </a:r>
          </a:p>
          <a:p>
            <a:r>
              <a:rPr lang="en-US" baseline="0" dirty="0" smtClean="0"/>
              <a:t>Signal behavior (user level interrupts)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 support for the programs basically continuation state</a:t>
            </a:r>
          </a:p>
          <a:p>
            <a:r>
              <a:rPr lang="en-US" dirty="0" smtClean="0"/>
              <a:t>TSS register to point to memory</a:t>
            </a:r>
            <a:r>
              <a:rPr lang="en-US" baseline="0" dirty="0" smtClean="0"/>
              <a:t> segment</a:t>
            </a:r>
          </a:p>
          <a:p>
            <a:r>
              <a:rPr lang="en-US" baseline="0" dirty="0" smtClean="0"/>
              <a:t>One used you need to store them before switching</a:t>
            </a:r>
          </a:p>
          <a:p>
            <a:r>
              <a:rPr lang="en-US" baseline="0" dirty="0" smtClean="0"/>
              <a:t>Trap flag: way for debugging programs</a:t>
            </a:r>
          </a:p>
          <a:p>
            <a:r>
              <a:rPr lang="en-US" baseline="0" dirty="0" smtClean="0"/>
              <a:t>SS and ESP saved values for the user privilege values</a:t>
            </a:r>
          </a:p>
          <a:p>
            <a:r>
              <a:rPr lang="en-US" baseline="0" dirty="0" smtClean="0"/>
              <a:t>SS and ESPs for other levels</a:t>
            </a:r>
          </a:p>
          <a:p>
            <a:r>
              <a:rPr lang="en-US" baseline="0" dirty="0" smtClean="0"/>
              <a:t>Switching to kernel stacks</a:t>
            </a:r>
          </a:p>
          <a:p>
            <a:r>
              <a:rPr lang="en-US" baseline="0" dirty="0" smtClean="0"/>
              <a:t>All registers; </a:t>
            </a:r>
            <a:r>
              <a:rPr lang="en-US" baseline="0" dirty="0" err="1" smtClean="0"/>
              <a:t>ldt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changes for all programs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 2 and three are variable length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part </a:t>
            </a:r>
          </a:p>
          <a:p>
            <a:r>
              <a:rPr lang="en-US" dirty="0" smtClean="0"/>
              <a:t>I/O permission bit map </a:t>
            </a:r>
          </a:p>
          <a:p>
            <a:r>
              <a:rPr lang="en-US" dirty="0" smtClean="0"/>
              <a:t>I/O map points</a:t>
            </a:r>
            <a:r>
              <a:rPr lang="en-US" baseline="0" dirty="0" smtClean="0"/>
              <a:t> to the third part</a:t>
            </a:r>
          </a:p>
          <a:p>
            <a:r>
              <a:rPr lang="en-US" baseline="0" dirty="0" smtClean="0"/>
              <a:t>I/O privileges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16-bit port space</a:t>
            </a:r>
          </a:p>
          <a:p>
            <a:r>
              <a:rPr lang="en-US" dirty="0" smtClean="0"/>
              <a:t>For every port can this </a:t>
            </a:r>
            <a:r>
              <a:rPr lang="en-US" dirty="0" err="1" smtClean="0"/>
              <a:t>progrm</a:t>
            </a:r>
            <a:r>
              <a:rPr lang="en-US" dirty="0" smtClean="0"/>
              <a:t> aces this port or not</a:t>
            </a:r>
          </a:p>
          <a:p>
            <a:r>
              <a:rPr lang="en-US" dirty="0" smtClean="0"/>
              <a:t>You may not want to access all the space (8KB)</a:t>
            </a:r>
          </a:p>
          <a:p>
            <a:r>
              <a:rPr lang="en-US" dirty="0" smtClean="0"/>
              <a:t>Therefor this is variable length</a:t>
            </a:r>
            <a:r>
              <a:rPr lang="en-US" baseline="0" dirty="0" smtClean="0"/>
              <a:t> and the data structure is smaller</a:t>
            </a:r>
          </a:p>
          <a:p>
            <a:r>
              <a:rPr lang="en-US" baseline="0" dirty="0" smtClean="0"/>
              <a:t>Linux allows 1000 I/O ports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Tell about MP3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2540000" cy="182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78650" y="285750"/>
            <a:ext cx="17081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 February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400" y="6400800"/>
            <a:ext cx="2235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</p:spTree>
    <p:extLst>
      <p:ext uri="{BB962C8B-B14F-4D97-AF65-F5344CB8AC3E}">
        <p14:creationId xmlns:p14="http://schemas.microsoft.com/office/powerpoint/2010/main" val="351706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  <p:sldLayoutId id="2147483693" r:id="rId4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16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914400"/>
          </a:xfrm>
        </p:spPr>
        <p:txBody>
          <a:bodyPr/>
          <a:lstStyle/>
          <a:p>
            <a:r>
              <a:rPr lang="en-US" dirty="0" smtClean="0"/>
              <a:t>Task State Segment Transparency (cont.)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tabLst>
                <a:tab pos="2174875" algn="l"/>
              </a:tabLst>
            </a:pPr>
            <a:r>
              <a:rPr lang="en-US" dirty="0" smtClean="0"/>
              <a:t>SS/ESP </a:t>
            </a:r>
            <a:r>
              <a:rPr lang="en-US" dirty="0"/>
              <a:t>fields are saved values for user privilege level</a:t>
            </a:r>
          </a:p>
          <a:p>
            <a:pPr lvl="1">
              <a:tabLst>
                <a:tab pos="2174875" algn="l"/>
              </a:tabLst>
            </a:pPr>
            <a:r>
              <a:rPr lang="en-US" dirty="0" smtClean="0"/>
              <a:t>Other </a:t>
            </a:r>
            <a:r>
              <a:rPr lang="en-US" dirty="0"/>
              <a:t>privilege levels read from SS2/ESP2, SS1/ESP1, SS0/ESP0</a:t>
            </a:r>
          </a:p>
          <a:p>
            <a:pPr>
              <a:tabLst>
                <a:tab pos="2174875" algn="l"/>
              </a:tabLst>
            </a:pPr>
            <a:r>
              <a:rPr lang="en-US" dirty="0" smtClean="0"/>
              <a:t>I/O </a:t>
            </a:r>
            <a:r>
              <a:rPr lang="en-US" dirty="0"/>
              <a:t>bitmap privilege checking</a:t>
            </a:r>
          </a:p>
          <a:p>
            <a:pPr lvl="1">
              <a:tabLst>
                <a:tab pos="2174875" algn="l"/>
              </a:tabLst>
            </a:pPr>
            <a:r>
              <a:rPr lang="en-US" dirty="0"/>
              <a:t>IOPL (I/O Privilege </a:t>
            </a:r>
            <a:r>
              <a:rPr lang="en-US" dirty="0" smtClean="0"/>
              <a:t>Level field in EFLAGS register) </a:t>
            </a:r>
            <a:r>
              <a:rPr lang="en-US" dirty="0"/>
              <a:t>specifies level needed for arbitrary access</a:t>
            </a:r>
          </a:p>
          <a:p>
            <a:pPr lvl="1">
              <a:tabLst>
                <a:tab pos="2174875" algn="l"/>
              </a:tabLst>
            </a:pPr>
            <a:r>
              <a:rPr lang="en-US" dirty="0"/>
              <a:t>if CPL &gt; IOPL</a:t>
            </a:r>
          </a:p>
          <a:p>
            <a:pPr marL="1146175" lvl="2" indent="-231775">
              <a:tabLst>
                <a:tab pos="2174875" algn="l"/>
              </a:tabLst>
            </a:pPr>
            <a:r>
              <a:rPr lang="en-US" dirty="0"/>
              <a:t>processor checks I/O bitmap in TSS</a:t>
            </a:r>
          </a:p>
          <a:p>
            <a:pPr marL="1146175" lvl="2" indent="-231775">
              <a:tabLst>
                <a:tab pos="2174875" algn="l"/>
              </a:tabLst>
            </a:pPr>
            <a:r>
              <a:rPr lang="en-US" dirty="0"/>
              <a:t>exception </a:t>
            </a:r>
            <a:r>
              <a:rPr lang="en-US" dirty="0" smtClean="0"/>
              <a:t>generated unless</a:t>
            </a:r>
            <a:endParaRPr lang="en-US" dirty="0"/>
          </a:p>
          <a:p>
            <a:pPr lvl="3">
              <a:tabLst>
                <a:tab pos="2174875" algn="l"/>
              </a:tabLst>
            </a:pPr>
            <a:r>
              <a:rPr lang="en-US" dirty="0" smtClean="0">
                <a:latin typeface="Arial Narrow" pitchFamily="34" charset="0"/>
              </a:rPr>
              <a:t>bitmap contains enough bits to represent port as a bit</a:t>
            </a:r>
          </a:p>
          <a:p>
            <a:pPr lvl="3">
              <a:tabLst>
                <a:tab pos="2174875" algn="l"/>
              </a:tabLst>
            </a:pPr>
            <a:r>
              <a:rPr lang="en-US" dirty="0" smtClean="0">
                <a:latin typeface="Arial Narrow" pitchFamily="34" charset="0"/>
              </a:rPr>
              <a:t>bit </a:t>
            </a:r>
            <a:r>
              <a:rPr lang="en-US" dirty="0">
                <a:latin typeface="Arial Narrow" pitchFamily="34" charset="0"/>
              </a:rPr>
              <a:t>representing port </a:t>
            </a:r>
            <a:r>
              <a:rPr lang="en-US" dirty="0" smtClean="0">
                <a:latin typeface="Arial Narrow" pitchFamily="34" charset="0"/>
              </a:rPr>
              <a:t>(I/O port for </a:t>
            </a:r>
            <a:r>
              <a:rPr lang="en-US" i="1" dirty="0" smtClean="0">
                <a:latin typeface="Arial Narrow" pitchFamily="34" charset="0"/>
              </a:rPr>
              <a:t>in/out</a:t>
            </a:r>
            <a:r>
              <a:rPr lang="en-US" dirty="0" smtClean="0">
                <a:latin typeface="Arial Narrow" pitchFamily="34" charset="0"/>
              </a:rPr>
              <a:t> instruction) is set to </a:t>
            </a:r>
            <a:r>
              <a:rPr lang="en-US" dirty="0" smtClean="0">
                <a:latin typeface="Arial Narrow" pitchFamily="34" charset="0"/>
              </a:rPr>
              <a:t>0</a:t>
            </a:r>
            <a:endParaRPr lang="en-US" dirty="0">
              <a:latin typeface="Arial Narrow" pitchFamily="34" charset="0"/>
            </a:endParaRPr>
          </a:p>
          <a:p>
            <a:pPr lvl="1">
              <a:tabLst>
                <a:tab pos="2174875" algn="l"/>
              </a:tabLst>
            </a:pPr>
            <a:r>
              <a:rPr lang="en-US" dirty="0"/>
              <a:t>Linux keeps only the first 1024 ports in bitmap to conserve </a:t>
            </a:r>
            <a:r>
              <a:rPr lang="en-US" dirty="0" smtClean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Likely is </a:t>
            </a:r>
            <a:r>
              <a:rPr lang="en-US" dirty="0" smtClean="0"/>
              <a:t>Unlikely  OR</a:t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Correctness is Always More </a:t>
            </a:r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priority inversion</a:t>
            </a:r>
          </a:p>
          <a:p>
            <a:pPr lvl="1"/>
            <a:r>
              <a:rPr lang="en-US" dirty="0"/>
              <a:t>assume </a:t>
            </a:r>
            <a:r>
              <a:rPr lang="en-US" dirty="0" smtClean="0"/>
              <a:t>that interrupt </a:t>
            </a:r>
            <a:r>
              <a:rPr lang="en-US" dirty="0"/>
              <a:t>handlers are short</a:t>
            </a:r>
          </a:p>
          <a:p>
            <a:pPr lvl="1"/>
            <a:r>
              <a:rPr lang="en-US" dirty="0"/>
              <a:t>interrupt timing is random</a:t>
            </a:r>
          </a:p>
          <a:p>
            <a:r>
              <a:rPr lang="en-US" dirty="0"/>
              <a:t>note </a:t>
            </a:r>
            <a:r>
              <a:rPr lang="en-US" dirty="0" smtClean="0"/>
              <a:t>that Linux </a:t>
            </a:r>
            <a:r>
              <a:rPr lang="en-US" dirty="0"/>
              <a:t>sends EOI immediately after starting </a:t>
            </a:r>
            <a:r>
              <a:rPr lang="en-US" dirty="0" smtClean="0"/>
              <a:t>handler</a:t>
            </a:r>
          </a:p>
          <a:p>
            <a:endParaRPr lang="en-US" dirty="0"/>
          </a:p>
          <a:p>
            <a:r>
              <a:rPr lang="en-US" b="1" dirty="0"/>
              <a:t>H</a:t>
            </a:r>
            <a:r>
              <a:rPr lang="en-US" b="1" dirty="0" smtClean="0"/>
              <a:t>ow </a:t>
            </a:r>
            <a:r>
              <a:rPr lang="en-US" b="1" dirty="0"/>
              <a:t>likely is priority inversion?</a:t>
            </a:r>
          </a:p>
          <a:p>
            <a:pPr lvl="1"/>
            <a:r>
              <a:rPr lang="en-US" dirty="0"/>
              <a:t>i.e., an interrupt handler with higher PIC priority</a:t>
            </a:r>
            <a:br>
              <a:rPr lang="en-US" dirty="0"/>
            </a:br>
            <a:r>
              <a:rPr lang="en-US" dirty="0"/>
              <a:t>runs after a handler with lower PIC priority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Z. Kalbarczyk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2761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Likely is Unlikely  OR</a:t>
            </a:r>
            <a:br>
              <a:rPr lang="en-US" dirty="0"/>
            </a:br>
            <a:r>
              <a:rPr lang="en-US" dirty="0"/>
              <a:t>Why Correctness is Always More </a:t>
            </a:r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analysis</a:t>
            </a:r>
          </a:p>
          <a:p>
            <a:pPr lvl="1"/>
            <a:r>
              <a:rPr lang="en-US" sz="2400" dirty="0"/>
              <a:t>duty cycle is close to 0</a:t>
            </a:r>
          </a:p>
          <a:p>
            <a:pPr lvl="1"/>
            <a:r>
              <a:rPr lang="en-US" sz="2400" dirty="0"/>
              <a:t>so the chance of two interrupts at the same time is also close to 0</a:t>
            </a:r>
          </a:p>
          <a:p>
            <a:pPr lvl="1"/>
            <a:r>
              <a:rPr lang="en-US" sz="2400" dirty="0"/>
              <a:t>if it did happen, around 50% (first to occur runs last)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7524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Likely is Unlikely  OR</a:t>
            </a:r>
            <a:br>
              <a:rPr lang="en-US" dirty="0"/>
            </a:br>
            <a:r>
              <a:rPr lang="en-US" dirty="0"/>
              <a:t>Why Correctness is Always More </a:t>
            </a:r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flaw in that analysis</a:t>
            </a:r>
          </a:p>
          <a:p>
            <a:pPr lvl="1"/>
            <a:r>
              <a:rPr lang="en-US" sz="2400" dirty="0"/>
              <a:t>critical sections synchronize interrupts!</a:t>
            </a:r>
          </a:p>
          <a:p>
            <a:pPr lvl="2"/>
            <a:r>
              <a:rPr lang="en-US" sz="2000" dirty="0"/>
              <a:t>chance of </a:t>
            </a:r>
            <a:r>
              <a:rPr lang="en-US" sz="2000" dirty="0" smtClean="0"/>
              <a:t>occurring </a:t>
            </a:r>
            <a:r>
              <a:rPr lang="en-US" sz="2000" dirty="0"/>
              <a:t>at the same time </a:t>
            </a:r>
            <a:r>
              <a:rPr lang="en-US" sz="2000" dirty="0" smtClean="0"/>
              <a:t>may be high</a:t>
            </a:r>
            <a:endParaRPr lang="en-US" sz="2000" dirty="0"/>
          </a:p>
          <a:p>
            <a:pPr lvl="2"/>
            <a:r>
              <a:rPr lang="en-US" sz="2000" dirty="0"/>
              <a:t>if someone writes a long critical section (with IF=0)</a:t>
            </a:r>
          </a:p>
          <a:p>
            <a:pPr lvl="1"/>
            <a:r>
              <a:rPr lang="en-US" sz="2400" dirty="0"/>
              <a:t>PIC reports high priority first</a:t>
            </a:r>
          </a:p>
          <a:p>
            <a:pPr lvl="1"/>
            <a:r>
              <a:rPr lang="en-US" sz="2400" dirty="0"/>
              <a:t>so low priority runs first!</a:t>
            </a:r>
          </a:p>
          <a:p>
            <a:r>
              <a:rPr lang="en-US" sz="2800" dirty="0"/>
              <a:t>argument works only if no one writes a long critical section (ever)!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447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Task Identification and Linkage</a:t>
            </a:r>
            <a:endParaRPr 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648200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 smtClean="0"/>
              <a:t>process/task</a:t>
            </a:r>
            <a:r>
              <a:rPr lang="en-US" dirty="0"/>
              <a:t>?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unit of scheduling in Linux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also name of data structure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/>
              <a:t>see </a:t>
            </a:r>
            <a:r>
              <a:rPr lang="en-US" sz="1600" dirty="0" err="1"/>
              <a:t>linux</a:t>
            </a:r>
            <a:r>
              <a:rPr lang="en-US" sz="1600" dirty="0"/>
              <a:t>/</a:t>
            </a:r>
            <a:r>
              <a:rPr lang="en-US" sz="1600" dirty="0" err="1"/>
              <a:t>sched.h</a:t>
            </a:r>
            <a:r>
              <a:rPr lang="en-US" sz="1600" dirty="0"/>
              <a:t>)</a:t>
            </a:r>
            <a:endParaRPr lang="en-US" dirty="0"/>
          </a:p>
          <a:p>
            <a:pPr>
              <a:tabLst>
                <a:tab pos="1376363" algn="l"/>
              </a:tabLst>
            </a:pPr>
            <a:r>
              <a:rPr lang="en-US" dirty="0" smtClean="0"/>
              <a:t>User-level </a:t>
            </a:r>
            <a:r>
              <a:rPr lang="en-US" dirty="0"/>
              <a:t>view</a:t>
            </a:r>
          </a:p>
          <a:p>
            <a:pPr lvl="1">
              <a:tabLst>
                <a:tab pos="1376363" algn="l"/>
              </a:tabLst>
            </a:pPr>
            <a:r>
              <a:rPr lang="en-US" sz="1900" dirty="0" smtClean="0"/>
              <a:t>each execution context that can be independently scheduled  must have its own process descriptor</a:t>
            </a:r>
          </a:p>
          <a:p>
            <a:pPr lvl="1">
              <a:tabLst>
                <a:tab pos="1376363" algn="l"/>
              </a:tabLst>
            </a:pPr>
            <a:r>
              <a:rPr lang="en-US" sz="1900" dirty="0" smtClean="0"/>
              <a:t>traditional </a:t>
            </a:r>
            <a:r>
              <a:rPr lang="en-US" sz="1900" dirty="0"/>
              <a:t>process id (</a:t>
            </a:r>
            <a:r>
              <a:rPr lang="en-US" sz="1900" dirty="0" err="1"/>
              <a:t>pid</a:t>
            </a:r>
            <a:r>
              <a:rPr lang="en-US" sz="1900" dirty="0"/>
              <a:t>, </a:t>
            </a:r>
            <a:r>
              <a:rPr lang="en-US" sz="1900" dirty="0" smtClean="0"/>
              <a:t>a </a:t>
            </a:r>
            <a:r>
              <a:rPr lang="en-US" sz="1900" dirty="0"/>
              <a:t>field in task </a:t>
            </a:r>
            <a:r>
              <a:rPr lang="en-US" sz="1900" dirty="0" smtClean="0"/>
              <a:t>structure/process descriptor)</a:t>
            </a:r>
            <a:endParaRPr lang="en-US" sz="1900" dirty="0"/>
          </a:p>
          <a:p>
            <a:pPr lvl="1">
              <a:tabLst>
                <a:tab pos="1376363" algn="l"/>
              </a:tabLst>
            </a:pPr>
            <a:r>
              <a:rPr lang="en-US" sz="1900" dirty="0"/>
              <a:t>from 1 to </a:t>
            </a:r>
            <a:r>
              <a:rPr lang="en-US" sz="1900" dirty="0" smtClean="0"/>
              <a:t>32,767 in </a:t>
            </a:r>
            <a:r>
              <a:rPr lang="en-US" sz="1900" dirty="0"/>
              <a:t>Linux, used as task-unique identifier</a:t>
            </a:r>
          </a:p>
          <a:p>
            <a:pPr lvl="1">
              <a:tabLst>
                <a:tab pos="1376363" algn="l"/>
              </a:tabLst>
            </a:pPr>
            <a:r>
              <a:rPr lang="en-US" sz="1900" b="1" i="1" dirty="0" err="1"/>
              <a:t>tgid</a:t>
            </a:r>
            <a:r>
              <a:rPr lang="en-US" sz="1900" dirty="0"/>
              <a:t> (thread group id) plays </a:t>
            </a:r>
            <a:r>
              <a:rPr lang="en-US" sz="1900" dirty="0">
                <a:solidFill>
                  <a:schemeClr val="bg1"/>
                </a:solidFill>
              </a:rPr>
              <a:t>process id </a:t>
            </a:r>
            <a:r>
              <a:rPr lang="en-US" sz="1900" dirty="0"/>
              <a:t>role for multithreaded </a:t>
            </a:r>
            <a:r>
              <a:rPr lang="en-US" sz="1900" dirty="0" smtClean="0"/>
              <a:t>applications  (</a:t>
            </a:r>
            <a:r>
              <a:rPr lang="en-US" sz="1900" dirty="0"/>
              <a:t>common id for all threads in process</a:t>
            </a:r>
            <a:r>
              <a:rPr lang="en-US" sz="1900" dirty="0" smtClean="0"/>
              <a:t>)</a:t>
            </a:r>
          </a:p>
          <a:p>
            <a:pPr lvl="1">
              <a:tabLst>
                <a:tab pos="1376363" algn="l"/>
              </a:tabLst>
            </a:pPr>
            <a:r>
              <a:rPr lang="en-US" sz="1900" dirty="0" smtClean="0"/>
              <a:t>most processes belong to a thread group  consisting of a single member</a:t>
            </a:r>
            <a:endParaRPr lang="en-US" sz="1900" dirty="0"/>
          </a:p>
          <a:p>
            <a:pPr lvl="1">
              <a:tabLst>
                <a:tab pos="1376363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Task Identification and Linkage (cont.)</a:t>
            </a:r>
            <a:endParaRPr 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648200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Kernel view</a:t>
            </a:r>
          </a:p>
          <a:p>
            <a:pPr lvl="1">
              <a:tabLst>
                <a:tab pos="1376363" algn="l"/>
              </a:tabLst>
            </a:pPr>
            <a:r>
              <a:rPr lang="en-US" dirty="0" smtClean="0"/>
              <a:t>kernel must handle many processes at the same time </a:t>
            </a:r>
          </a:p>
          <a:p>
            <a:pPr lvl="1">
              <a:tabLst>
                <a:tab pos="1376363" algn="l"/>
              </a:tabLst>
            </a:pPr>
            <a:r>
              <a:rPr lang="en-US" dirty="0" smtClean="0"/>
              <a:t>keeps two  data structures in a single per-process area (8kB)</a:t>
            </a:r>
          </a:p>
          <a:p>
            <a:pPr lvl="2">
              <a:tabLst>
                <a:tab pos="13763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thread_info</a:t>
            </a:r>
            <a:r>
              <a:rPr lang="en-US" dirty="0" smtClean="0"/>
              <a:t> structure (keeps pointer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task </a:t>
            </a:r>
            <a:r>
              <a:rPr lang="en-US" dirty="0" smtClean="0"/>
              <a:t>structure  or process descriptor)</a:t>
            </a:r>
            <a:endParaRPr lang="en-US" dirty="0"/>
          </a:p>
          <a:p>
            <a:pPr lvl="2">
              <a:tabLst>
                <a:tab pos="1376363" algn="l"/>
              </a:tabLst>
            </a:pPr>
            <a:r>
              <a:rPr lang="en-US" dirty="0" smtClean="0"/>
              <a:t>kernel </a:t>
            </a:r>
            <a:r>
              <a:rPr lang="en-US" dirty="0"/>
              <a:t>stack</a:t>
            </a:r>
          </a:p>
          <a:p>
            <a:pPr lvl="2">
              <a:tabLst>
                <a:tab pos="1376363" algn="l"/>
              </a:tabLst>
            </a:pPr>
            <a:r>
              <a:rPr lang="en-US" dirty="0"/>
              <a:t>both dynamically allocated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architecture-dependent thread </a:t>
            </a:r>
            <a:br>
              <a:rPr lang="en-US" dirty="0"/>
            </a:br>
            <a:r>
              <a:rPr lang="en-US" dirty="0"/>
              <a:t>info shares space with kernel stack</a:t>
            </a:r>
          </a:p>
          <a:p>
            <a:pPr>
              <a:tabLst>
                <a:tab pos="1376363" algn="l"/>
              </a:tabLst>
            </a:pPr>
            <a:endParaRPr lang="en-US" dirty="0" smtClean="0"/>
          </a:p>
          <a:p>
            <a:pPr>
              <a:tabLst>
                <a:tab pos="1376363" algn="l"/>
              </a:tabLst>
            </a:pPr>
            <a:r>
              <a:rPr lang="en-US" dirty="0" smtClean="0"/>
              <a:t>Remember: DO </a:t>
            </a:r>
            <a:r>
              <a:rPr lang="en-US" dirty="0"/>
              <a:t>NOT USE </a:t>
            </a:r>
            <a:r>
              <a:rPr lang="en-US" dirty="0" smtClean="0"/>
              <a:t>RECURSION IN </a:t>
            </a:r>
            <a:r>
              <a:rPr lang="en-US" dirty="0"/>
              <a:t>THE KERNEL!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35134" y="2930128"/>
            <a:ext cx="2904066" cy="1641872"/>
            <a:chOff x="2288" y="3098"/>
            <a:chExt cx="1372" cy="137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2" y="3098"/>
              <a:ext cx="968" cy="1379"/>
              <a:chOff x="2692" y="3098"/>
              <a:chExt cx="968" cy="1379"/>
            </a:xfrm>
          </p:grpSpPr>
          <p:sp>
            <p:nvSpPr>
              <p:cNvPr id="539654" name="Text Box 6"/>
              <p:cNvSpPr txBox="1">
                <a:spLocks noChangeArrowheads="1"/>
              </p:cNvSpPr>
              <p:nvPr/>
            </p:nvSpPr>
            <p:spPr bwMode="auto">
              <a:xfrm>
                <a:off x="2836" y="3146"/>
                <a:ext cx="4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thread info</a:t>
                </a:r>
              </a:p>
            </p:txBody>
          </p:sp>
          <p:sp>
            <p:nvSpPr>
              <p:cNvPr id="539655" name="Text Box 7"/>
              <p:cNvSpPr txBox="1">
                <a:spLocks noChangeArrowheads="1"/>
              </p:cNvSpPr>
              <p:nvPr/>
            </p:nvSpPr>
            <p:spPr bwMode="auto">
              <a:xfrm>
                <a:off x="3008" y="4259"/>
                <a:ext cx="504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k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ernel stack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9656" name="Rectangle 8"/>
              <p:cNvSpPr>
                <a:spLocks noChangeArrowheads="1"/>
              </p:cNvSpPr>
              <p:nvPr/>
            </p:nvSpPr>
            <p:spPr bwMode="auto">
              <a:xfrm>
                <a:off x="2692" y="3098"/>
                <a:ext cx="968" cy="137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9657" name="Line 9"/>
              <p:cNvSpPr>
                <a:spLocks noChangeShapeType="1"/>
              </p:cNvSpPr>
              <p:nvPr/>
            </p:nvSpPr>
            <p:spPr bwMode="auto">
              <a:xfrm>
                <a:off x="2692" y="3364"/>
                <a:ext cx="96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9658" name="Line 10"/>
              <p:cNvSpPr>
                <a:spLocks noChangeShapeType="1"/>
              </p:cNvSpPr>
              <p:nvPr/>
            </p:nvSpPr>
            <p:spPr bwMode="auto">
              <a:xfrm>
                <a:off x="2692" y="4211"/>
                <a:ext cx="96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9659" name="Line 11"/>
              <p:cNvSpPr>
                <a:spLocks noChangeShapeType="1"/>
              </p:cNvSpPr>
              <p:nvPr/>
            </p:nvSpPr>
            <p:spPr bwMode="auto">
              <a:xfrm flipV="1">
                <a:off x="3176" y="399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9660" name="Text Box 12"/>
            <p:cNvSpPr txBox="1">
              <a:spLocks noChangeArrowheads="1"/>
            </p:cNvSpPr>
            <p:nvPr/>
          </p:nvSpPr>
          <p:spPr bwMode="auto">
            <a:xfrm>
              <a:off x="2288" y="3672"/>
              <a:ext cx="27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8 </a:t>
              </a:r>
              <a:r>
                <a:rPr lang="en-US" dirty="0" err="1">
                  <a:solidFill>
                    <a:schemeClr val="bg1"/>
                  </a:solidFill>
                </a:rPr>
                <a:t>kB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9661" name="Line 13"/>
            <p:cNvSpPr>
              <a:spLocks noChangeShapeType="1"/>
            </p:cNvSpPr>
            <p:nvPr/>
          </p:nvSpPr>
          <p:spPr bwMode="auto">
            <a:xfrm flipH="1">
              <a:off x="2569" y="3098"/>
              <a:ext cx="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9662" name="Line 14"/>
            <p:cNvSpPr>
              <a:spLocks noChangeShapeType="1"/>
            </p:cNvSpPr>
            <p:nvPr/>
          </p:nvSpPr>
          <p:spPr bwMode="auto">
            <a:xfrm flipH="1">
              <a:off x="2569" y="4477"/>
              <a:ext cx="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9663" name="Line 15"/>
            <p:cNvSpPr>
              <a:spLocks noChangeShapeType="1"/>
            </p:cNvSpPr>
            <p:nvPr/>
          </p:nvSpPr>
          <p:spPr bwMode="auto">
            <a:xfrm>
              <a:off x="2569" y="3098"/>
              <a:ext cx="0" cy="137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Identification and Linkage (cont.)</a:t>
            </a:r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1" y="1524000"/>
            <a:ext cx="8229600" cy="4768454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Task </a:t>
            </a:r>
            <a:r>
              <a:rPr lang="en-US" dirty="0"/>
              <a:t>structures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placed in a cyclic, doubly-linked list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list starts with sentinel: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init_task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146175" lvl="2" indent="-231775">
              <a:tabLst>
                <a:tab pos="1376363" algn="l"/>
              </a:tabLst>
            </a:pPr>
            <a:r>
              <a:rPr lang="en-US" dirty="0"/>
              <a:t>first task created by kernel at boot time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/>
              <a:t>persists until machine shut down/rebooted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/>
              <a:t>used for lazy page table </a:t>
            </a:r>
            <a:r>
              <a:rPr lang="en-US" dirty="0" smtClean="0"/>
              <a:t>updates (discussed later)</a:t>
            </a:r>
            <a:endParaRPr lang="en-US" dirty="0"/>
          </a:p>
          <a:p>
            <a:pPr marL="1146175" lvl="2" indent="-231775">
              <a:tabLst>
                <a:tab pos="1376363" algn="l"/>
              </a:tabLst>
            </a:pPr>
            <a:endParaRPr lang="en-US" dirty="0"/>
          </a:p>
          <a:p>
            <a:pPr marL="1146175" lvl="2" indent="-231775">
              <a:tabLst>
                <a:tab pos="1376363" algn="l"/>
              </a:tabLst>
            </a:pPr>
            <a:endParaRPr lang="en-US" dirty="0"/>
          </a:p>
          <a:p>
            <a:pPr marL="1146175" lvl="2" indent="-231775">
              <a:tabLst>
                <a:tab pos="1376363" algn="l"/>
              </a:tabLst>
            </a:pPr>
            <a:endParaRPr lang="en-US" dirty="0"/>
          </a:p>
          <a:p>
            <a:pPr marL="1146175" lvl="2" indent="-231775">
              <a:tabLst>
                <a:tab pos="1376363" algn="l"/>
              </a:tabLst>
            </a:pPr>
            <a:endParaRPr lang="en-US" dirty="0"/>
          </a:p>
          <a:p>
            <a:pPr marL="1146175" lvl="2" indent="-231775">
              <a:tabLst>
                <a:tab pos="1376363" algn="l"/>
              </a:tabLst>
            </a:pPr>
            <a:endParaRPr lang="en-US" dirty="0"/>
          </a:p>
          <a:p>
            <a:pPr marL="1146175" lvl="2" indent="-231775">
              <a:tabLst>
                <a:tab pos="1376363" algn="l"/>
              </a:tabLst>
            </a:pPr>
            <a:endParaRPr lang="en-US" dirty="0"/>
          </a:p>
          <a:p>
            <a:pPr>
              <a:tabLst>
                <a:tab pos="1376363" algn="l"/>
              </a:tabLst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636294"/>
            <a:ext cx="6246283" cy="1154906"/>
            <a:chOff x="733" y="1816"/>
            <a:chExt cx="2951" cy="970"/>
          </a:xfrm>
        </p:grpSpPr>
        <p:sp>
          <p:nvSpPr>
            <p:cNvPr id="529413" name="Rectangle 5"/>
            <p:cNvSpPr>
              <a:spLocks noChangeArrowheads="1"/>
            </p:cNvSpPr>
            <p:nvPr/>
          </p:nvSpPr>
          <p:spPr bwMode="auto">
            <a:xfrm>
              <a:off x="988" y="2091"/>
              <a:ext cx="441" cy="4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14" name="Text Box 6"/>
            <p:cNvSpPr txBox="1">
              <a:spLocks noChangeArrowheads="1"/>
            </p:cNvSpPr>
            <p:nvPr/>
          </p:nvSpPr>
          <p:spPr bwMode="auto">
            <a:xfrm>
              <a:off x="916" y="1826"/>
              <a:ext cx="449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init_task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29415" name="Rectangle 7"/>
            <p:cNvSpPr>
              <a:spLocks noChangeArrowheads="1"/>
            </p:cNvSpPr>
            <p:nvPr/>
          </p:nvSpPr>
          <p:spPr bwMode="auto">
            <a:xfrm>
              <a:off x="2199" y="2091"/>
              <a:ext cx="441" cy="4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16" name="Text Box 8"/>
            <p:cNvSpPr txBox="1">
              <a:spLocks noChangeArrowheads="1"/>
            </p:cNvSpPr>
            <p:nvPr/>
          </p:nvSpPr>
          <p:spPr bwMode="auto">
            <a:xfrm>
              <a:off x="1476" y="1990"/>
              <a:ext cx="500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tasks.next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29417" name="Text Box 9"/>
            <p:cNvSpPr txBox="1">
              <a:spLocks noChangeArrowheads="1"/>
            </p:cNvSpPr>
            <p:nvPr/>
          </p:nvSpPr>
          <p:spPr bwMode="auto">
            <a:xfrm>
              <a:off x="1474" y="2355"/>
              <a:ext cx="509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tasks.prev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335" y="2251"/>
              <a:ext cx="964" cy="120"/>
              <a:chOff x="1192" y="2396"/>
              <a:chExt cx="1162" cy="145"/>
            </a:xfrm>
          </p:grpSpPr>
          <p:sp>
            <p:nvSpPr>
              <p:cNvPr id="529419" name="Line 11"/>
              <p:cNvSpPr>
                <a:spLocks noChangeShapeType="1"/>
              </p:cNvSpPr>
              <p:nvPr/>
            </p:nvSpPr>
            <p:spPr bwMode="auto">
              <a:xfrm>
                <a:off x="1192" y="2396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9420" name="Line 12"/>
              <p:cNvSpPr>
                <a:spLocks noChangeShapeType="1"/>
              </p:cNvSpPr>
              <p:nvPr/>
            </p:nvSpPr>
            <p:spPr bwMode="auto">
              <a:xfrm flipH="1">
                <a:off x="1313" y="2541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9421" name="Line 13"/>
            <p:cNvSpPr>
              <a:spLocks noChangeShapeType="1"/>
            </p:cNvSpPr>
            <p:nvPr/>
          </p:nvSpPr>
          <p:spPr bwMode="auto">
            <a:xfrm>
              <a:off x="2560" y="2251"/>
              <a:ext cx="44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22" name="Line 14"/>
            <p:cNvSpPr>
              <a:spLocks noChangeShapeType="1"/>
            </p:cNvSpPr>
            <p:nvPr/>
          </p:nvSpPr>
          <p:spPr bwMode="auto">
            <a:xfrm flipH="1">
              <a:off x="2660" y="2371"/>
              <a:ext cx="4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23" name="Rectangle 15"/>
            <p:cNvSpPr>
              <a:spLocks noChangeArrowheads="1"/>
            </p:cNvSpPr>
            <p:nvPr/>
          </p:nvSpPr>
          <p:spPr bwMode="auto">
            <a:xfrm>
              <a:off x="3001" y="2091"/>
              <a:ext cx="442" cy="4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24" name="Freeform 16"/>
            <p:cNvSpPr>
              <a:spLocks/>
            </p:cNvSpPr>
            <p:nvPr/>
          </p:nvSpPr>
          <p:spPr bwMode="auto">
            <a:xfrm>
              <a:off x="733" y="1816"/>
              <a:ext cx="2907" cy="415"/>
            </a:xfrm>
            <a:custGeom>
              <a:avLst/>
              <a:gdLst/>
              <a:ahLst/>
              <a:cxnLst>
                <a:cxn ang="0">
                  <a:pos x="3169" y="500"/>
                </a:cxn>
                <a:cxn ang="0">
                  <a:pos x="3362" y="379"/>
                </a:cxn>
                <a:cxn ang="0">
                  <a:pos x="3314" y="210"/>
                </a:cxn>
                <a:cxn ang="0">
                  <a:pos x="2225" y="113"/>
                </a:cxn>
                <a:cxn ang="0">
                  <a:pos x="483" y="16"/>
                </a:cxn>
                <a:cxn ang="0">
                  <a:pos x="48" y="210"/>
                </a:cxn>
                <a:cxn ang="0">
                  <a:pos x="193" y="427"/>
                </a:cxn>
                <a:cxn ang="0">
                  <a:pos x="290" y="476"/>
                </a:cxn>
              </a:cxnLst>
              <a:rect l="0" t="0" r="r" b="b"/>
              <a:pathLst>
                <a:path w="3503" h="500">
                  <a:moveTo>
                    <a:pt x="3169" y="500"/>
                  </a:moveTo>
                  <a:cubicBezTo>
                    <a:pt x="3253" y="463"/>
                    <a:pt x="3338" y="427"/>
                    <a:pt x="3362" y="379"/>
                  </a:cubicBezTo>
                  <a:cubicBezTo>
                    <a:pt x="3386" y="331"/>
                    <a:pt x="3503" y="254"/>
                    <a:pt x="3314" y="210"/>
                  </a:cubicBezTo>
                  <a:cubicBezTo>
                    <a:pt x="3125" y="166"/>
                    <a:pt x="2697" y="145"/>
                    <a:pt x="2225" y="113"/>
                  </a:cubicBezTo>
                  <a:cubicBezTo>
                    <a:pt x="1753" y="81"/>
                    <a:pt x="846" y="0"/>
                    <a:pt x="483" y="16"/>
                  </a:cubicBezTo>
                  <a:cubicBezTo>
                    <a:pt x="120" y="32"/>
                    <a:pt x="96" y="142"/>
                    <a:pt x="48" y="210"/>
                  </a:cubicBezTo>
                  <a:cubicBezTo>
                    <a:pt x="0" y="278"/>
                    <a:pt x="153" y="383"/>
                    <a:pt x="193" y="427"/>
                  </a:cubicBezTo>
                  <a:cubicBezTo>
                    <a:pt x="233" y="471"/>
                    <a:pt x="261" y="473"/>
                    <a:pt x="290" y="476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25" name="Freeform 17"/>
            <p:cNvSpPr>
              <a:spLocks/>
            </p:cNvSpPr>
            <p:nvPr/>
          </p:nvSpPr>
          <p:spPr bwMode="auto">
            <a:xfrm rot="-10800000">
              <a:off x="777" y="2371"/>
              <a:ext cx="2907" cy="415"/>
            </a:xfrm>
            <a:custGeom>
              <a:avLst/>
              <a:gdLst/>
              <a:ahLst/>
              <a:cxnLst>
                <a:cxn ang="0">
                  <a:pos x="3169" y="500"/>
                </a:cxn>
                <a:cxn ang="0">
                  <a:pos x="3362" y="379"/>
                </a:cxn>
                <a:cxn ang="0">
                  <a:pos x="3314" y="210"/>
                </a:cxn>
                <a:cxn ang="0">
                  <a:pos x="2225" y="113"/>
                </a:cxn>
                <a:cxn ang="0">
                  <a:pos x="483" y="16"/>
                </a:cxn>
                <a:cxn ang="0">
                  <a:pos x="48" y="210"/>
                </a:cxn>
                <a:cxn ang="0">
                  <a:pos x="193" y="427"/>
                </a:cxn>
                <a:cxn ang="0">
                  <a:pos x="290" y="476"/>
                </a:cxn>
              </a:cxnLst>
              <a:rect l="0" t="0" r="r" b="b"/>
              <a:pathLst>
                <a:path w="3503" h="500">
                  <a:moveTo>
                    <a:pt x="3169" y="500"/>
                  </a:moveTo>
                  <a:cubicBezTo>
                    <a:pt x="3253" y="463"/>
                    <a:pt x="3338" y="427"/>
                    <a:pt x="3362" y="379"/>
                  </a:cubicBezTo>
                  <a:cubicBezTo>
                    <a:pt x="3386" y="331"/>
                    <a:pt x="3503" y="254"/>
                    <a:pt x="3314" y="210"/>
                  </a:cubicBezTo>
                  <a:cubicBezTo>
                    <a:pt x="3125" y="166"/>
                    <a:pt x="2697" y="145"/>
                    <a:pt x="2225" y="113"/>
                  </a:cubicBezTo>
                  <a:cubicBezTo>
                    <a:pt x="1753" y="81"/>
                    <a:pt x="846" y="0"/>
                    <a:pt x="483" y="16"/>
                  </a:cubicBezTo>
                  <a:cubicBezTo>
                    <a:pt x="120" y="32"/>
                    <a:pt x="96" y="142"/>
                    <a:pt x="48" y="210"/>
                  </a:cubicBezTo>
                  <a:cubicBezTo>
                    <a:pt x="0" y="278"/>
                    <a:pt x="153" y="383"/>
                    <a:pt x="193" y="427"/>
                  </a:cubicBezTo>
                  <a:cubicBezTo>
                    <a:pt x="233" y="471"/>
                    <a:pt x="261" y="473"/>
                    <a:pt x="290" y="476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87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Identification and Linkage (cont.)</a:t>
            </a:r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1" y="1524000"/>
            <a:ext cx="8229600" cy="4768454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For </a:t>
            </a:r>
            <a:r>
              <a:rPr lang="en-US" dirty="0"/>
              <a:t>system calls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must translate </a:t>
            </a:r>
            <a:r>
              <a:rPr lang="en-US" dirty="0" err="1"/>
              <a:t>pid</a:t>
            </a:r>
            <a:r>
              <a:rPr lang="en-US" dirty="0"/>
              <a:t> to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* (small structure referencing task)</a:t>
            </a:r>
          </a:p>
          <a:p>
            <a:pPr lvl="1">
              <a:tabLst>
                <a:tab pos="13763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find_pid</a:t>
            </a:r>
            <a:r>
              <a:rPr lang="en-US" dirty="0"/>
              <a:t> (kernel/</a:t>
            </a:r>
            <a:r>
              <a:rPr lang="en-US" dirty="0" err="1"/>
              <a:t>pid.c</a:t>
            </a:r>
            <a:r>
              <a:rPr lang="en-US" dirty="0"/>
              <a:t>) uses a hash table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/>
              <a:t>map large, sparse space into small, dense </a:t>
            </a:r>
            <a:r>
              <a:rPr lang="en-US" dirty="0" smtClean="0"/>
              <a:t>space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 smtClean="0"/>
              <a:t>O(1) access time if # buckets similar to # of elements (really O(n))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 smtClean="0"/>
              <a:t>NOT dynamically grown </a:t>
            </a:r>
            <a:endParaRPr lang="en-US" dirty="0"/>
          </a:p>
          <a:p>
            <a:pPr lvl="1">
              <a:tabLst>
                <a:tab pos="1376363" algn="l"/>
              </a:tabLst>
            </a:pPr>
            <a:r>
              <a:rPr lang="en-US" dirty="0" smtClean="0"/>
              <a:t>doubly-linked </a:t>
            </a:r>
            <a:r>
              <a:rPr lang="en-US" dirty="0"/>
              <a:t>list per bin, but </a:t>
            </a:r>
            <a:r>
              <a:rPr lang="en-US" dirty="0" smtClean="0"/>
              <a:t>back links </a:t>
            </a:r>
            <a:r>
              <a:rPr lang="en-US" dirty="0"/>
              <a:t>only for deletion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hash function = ((</a:t>
            </a:r>
            <a:r>
              <a:rPr lang="en-US" dirty="0" err="1"/>
              <a:t>pid</a:t>
            </a:r>
            <a:r>
              <a:rPr lang="en-US" dirty="0"/>
              <a:t> * big prime #) &gt;&gt; shift)</a:t>
            </a:r>
          </a:p>
          <a:p>
            <a:pPr lvl="1">
              <a:tabLst>
                <a:tab pos="1376363" algn="l"/>
              </a:tabLst>
            </a:pPr>
            <a:endParaRPr lang="en-US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810933" y="4953061"/>
            <a:ext cx="5293784" cy="1575198"/>
            <a:chOff x="990" y="4029"/>
            <a:chExt cx="2501" cy="1323"/>
          </a:xfrm>
        </p:grpSpPr>
        <p:sp>
          <p:nvSpPr>
            <p:cNvPr id="529428" name="Text Box 20"/>
            <p:cNvSpPr txBox="1">
              <a:spLocks noChangeArrowheads="1"/>
            </p:cNvSpPr>
            <p:nvPr/>
          </p:nvSpPr>
          <p:spPr bwMode="auto">
            <a:xfrm>
              <a:off x="990" y="4029"/>
              <a:ext cx="508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pid_hash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(array of</a:t>
              </a: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struct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pid</a:t>
              </a:r>
              <a:r>
                <a:rPr lang="en-US" sz="1400" dirty="0">
                  <a:solidFill>
                    <a:schemeClr val="bg1"/>
                  </a:solidFill>
                </a:rPr>
                <a:t>*)</a:t>
              </a: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287" y="4041"/>
              <a:ext cx="811" cy="1311"/>
              <a:chOff x="1543" y="4056"/>
              <a:chExt cx="811" cy="1311"/>
            </a:xfrm>
          </p:grpSpPr>
          <p:sp>
            <p:nvSpPr>
              <p:cNvPr id="529430" name="Text Box 22"/>
              <p:cNvSpPr txBox="1">
                <a:spLocks noChangeArrowheads="1"/>
              </p:cNvSpPr>
              <p:nvPr/>
            </p:nvSpPr>
            <p:spPr bwMode="auto">
              <a:xfrm>
                <a:off x="1688" y="4056"/>
                <a:ext cx="136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529431" name="Text Box 23"/>
              <p:cNvSpPr txBox="1">
                <a:spLocks noChangeArrowheads="1"/>
              </p:cNvSpPr>
              <p:nvPr/>
            </p:nvSpPr>
            <p:spPr bwMode="auto">
              <a:xfrm>
                <a:off x="1543" y="5083"/>
                <a:ext cx="281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>
                    <a:solidFill>
                      <a:schemeClr val="bg1"/>
                    </a:solidFill>
                  </a:rPr>
                  <a:t>4095</a:t>
                </a:r>
              </a:p>
            </p:txBody>
          </p:sp>
          <p:sp>
            <p:nvSpPr>
              <p:cNvPr id="529432" name="Rectangle 24"/>
              <p:cNvSpPr>
                <a:spLocks noChangeArrowheads="1"/>
              </p:cNvSpPr>
              <p:nvPr/>
            </p:nvSpPr>
            <p:spPr bwMode="auto">
              <a:xfrm>
                <a:off x="1797" y="4114"/>
                <a:ext cx="557" cy="113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9433" name="Line 25"/>
              <p:cNvSpPr>
                <a:spLocks noChangeShapeType="1"/>
              </p:cNvSpPr>
              <p:nvPr/>
            </p:nvSpPr>
            <p:spPr bwMode="auto">
              <a:xfrm>
                <a:off x="1797" y="4235"/>
                <a:ext cx="55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9434" name="Line 26"/>
              <p:cNvSpPr>
                <a:spLocks noChangeShapeType="1"/>
              </p:cNvSpPr>
              <p:nvPr/>
            </p:nvSpPr>
            <p:spPr bwMode="auto">
              <a:xfrm>
                <a:off x="1797" y="4356"/>
                <a:ext cx="55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9435" name="Line 27"/>
              <p:cNvSpPr>
                <a:spLocks noChangeShapeType="1"/>
              </p:cNvSpPr>
              <p:nvPr/>
            </p:nvSpPr>
            <p:spPr bwMode="auto">
              <a:xfrm>
                <a:off x="1797" y="4477"/>
                <a:ext cx="55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9436" name="Text Box 28"/>
              <p:cNvSpPr txBox="1">
                <a:spLocks noChangeArrowheads="1"/>
              </p:cNvSpPr>
              <p:nvPr/>
            </p:nvSpPr>
            <p:spPr bwMode="auto">
              <a:xfrm rot="16200000">
                <a:off x="1871" y="4735"/>
                <a:ext cx="32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bg1"/>
                    </a:solidFill>
                  </a:rPr>
                  <a:t>. . .</a:t>
                </a:r>
              </a:p>
            </p:txBody>
          </p:sp>
        </p:grpSp>
        <p:sp>
          <p:nvSpPr>
            <p:cNvPr id="529437" name="Rectangle 29"/>
            <p:cNvSpPr>
              <a:spLocks noChangeArrowheads="1"/>
            </p:cNvSpPr>
            <p:nvPr/>
          </p:nvSpPr>
          <p:spPr bwMode="auto">
            <a:xfrm>
              <a:off x="2329" y="4114"/>
              <a:ext cx="315" cy="31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38" name="Rectangle 30"/>
            <p:cNvSpPr>
              <a:spLocks noChangeArrowheads="1"/>
            </p:cNvSpPr>
            <p:nvPr/>
          </p:nvSpPr>
          <p:spPr bwMode="auto">
            <a:xfrm>
              <a:off x="2910" y="4114"/>
              <a:ext cx="315" cy="31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39" name="Line 31"/>
            <p:cNvSpPr>
              <a:spLocks noChangeShapeType="1"/>
            </p:cNvSpPr>
            <p:nvPr/>
          </p:nvSpPr>
          <p:spPr bwMode="auto">
            <a:xfrm>
              <a:off x="1966" y="4138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0" name="Line 32"/>
            <p:cNvSpPr>
              <a:spLocks noChangeShapeType="1"/>
            </p:cNvSpPr>
            <p:nvPr/>
          </p:nvSpPr>
          <p:spPr bwMode="auto">
            <a:xfrm flipH="1" flipV="1">
              <a:off x="2087" y="4186"/>
              <a:ext cx="339" cy="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1" name="Line 33"/>
            <p:cNvSpPr>
              <a:spLocks noChangeShapeType="1"/>
            </p:cNvSpPr>
            <p:nvPr/>
          </p:nvSpPr>
          <p:spPr bwMode="auto">
            <a:xfrm flipH="1" flipV="1">
              <a:off x="2644" y="4186"/>
              <a:ext cx="339" cy="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2" name="Line 34"/>
            <p:cNvSpPr>
              <a:spLocks noChangeShapeType="1"/>
            </p:cNvSpPr>
            <p:nvPr/>
          </p:nvSpPr>
          <p:spPr bwMode="auto">
            <a:xfrm>
              <a:off x="2547" y="4138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3" name="Line 35"/>
            <p:cNvSpPr>
              <a:spLocks noChangeShapeType="1"/>
            </p:cNvSpPr>
            <p:nvPr/>
          </p:nvSpPr>
          <p:spPr bwMode="auto">
            <a:xfrm>
              <a:off x="3128" y="4138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4" name="Text Box 36"/>
            <p:cNvSpPr txBox="1">
              <a:spLocks noChangeArrowheads="1"/>
            </p:cNvSpPr>
            <p:nvPr/>
          </p:nvSpPr>
          <p:spPr bwMode="auto">
            <a:xfrm>
              <a:off x="2160" y="4525"/>
              <a:ext cx="90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pidchain.next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(*)   </a:t>
              </a:r>
              <a:endParaRPr lang="en-US" dirty="0">
                <a:solidFill>
                  <a:schemeClr val="bg1"/>
                </a:solidFill>
              </a:endParaRPr>
            </a:p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pidchain.pprev</a:t>
              </a:r>
              <a:r>
                <a:rPr lang="en-US" dirty="0">
                  <a:solidFill>
                    <a:schemeClr val="bg1"/>
                  </a:solidFill>
                </a:rPr>
                <a:t> (**)</a:t>
              </a:r>
            </a:p>
          </p:txBody>
        </p:sp>
      </p:grpSp>
      <p:sp>
        <p:nvSpPr>
          <p:cNvPr id="529446" name="Text Box 38"/>
          <p:cNvSpPr txBox="1">
            <a:spLocks noChangeArrowheads="1"/>
          </p:cNvSpPr>
          <p:nvPr/>
        </p:nvSpPr>
        <p:spPr bwMode="auto">
          <a:xfrm>
            <a:off x="1479432" y="5722203"/>
            <a:ext cx="156645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bound as small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as </a:t>
            </a:r>
            <a:r>
              <a:rPr lang="en-US" sz="1400" dirty="0" smtClean="0">
                <a:solidFill>
                  <a:schemeClr val="bg1"/>
                </a:solidFill>
              </a:rPr>
              <a:t>16 </a:t>
            </a:r>
            <a:r>
              <a:rPr lang="en-US" sz="1400" dirty="0">
                <a:solidFill>
                  <a:schemeClr val="bg1"/>
                </a:solidFill>
              </a:rPr>
              <a:t>on machines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with less memory</a:t>
            </a:r>
          </a:p>
        </p:txBody>
      </p:sp>
      <p:sp>
        <p:nvSpPr>
          <p:cNvPr id="529448" name="Line 40"/>
          <p:cNvSpPr>
            <a:spLocks noChangeShapeType="1"/>
          </p:cNvSpPr>
          <p:nvPr/>
        </p:nvSpPr>
        <p:spPr bwMode="auto">
          <a:xfrm>
            <a:off x="2984501" y="5896035"/>
            <a:ext cx="512233" cy="34528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46" grpId="0"/>
      <p:bldP spid="5294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Identification and Linkage (cont.)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Parent/child </a:t>
            </a:r>
            <a:r>
              <a:rPr lang="en-US" dirty="0"/>
              <a:t>relationships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a process that creates a second process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is said to be the latter’s parent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example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/>
              <a:t>shell from which you run program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/>
              <a:t>is the parent for those programs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a tree relationship with unbounded degree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root of the tree is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init_task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1376363" algn="l"/>
              </a:tabLst>
            </a:pPr>
            <a:endParaRPr lang="en-US" dirty="0"/>
          </a:p>
          <a:p>
            <a:pPr>
              <a:tabLst>
                <a:tab pos="1376363" algn="l"/>
              </a:tabLst>
            </a:pPr>
            <a:r>
              <a:rPr lang="en-US" dirty="0" smtClean="0"/>
              <a:t>How </a:t>
            </a:r>
            <a:r>
              <a:rPr lang="en-US" dirty="0"/>
              <a:t>can such a structure be contained in constant space per node? </a:t>
            </a:r>
          </a:p>
        </p:txBody>
      </p:sp>
    </p:spTree>
    <p:extLst>
      <p:ext uri="{BB962C8B-B14F-4D97-AF65-F5344CB8AC3E}">
        <p14:creationId xmlns:p14="http://schemas.microsoft.com/office/powerpoint/2010/main" val="15211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Identification and Linkage (cont.)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2933700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Include </a:t>
            </a:r>
            <a:r>
              <a:rPr lang="en-US" dirty="0"/>
              <a:t>list of children as part of each child’s structure…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dirty="0"/>
              <a:t>		</a:t>
            </a:r>
            <a:r>
              <a:rPr lang="en-US" sz="2000" dirty="0"/>
              <a:t>parent		</a:t>
            </a:r>
            <a:r>
              <a:rPr lang="en-US" sz="2000" dirty="0" smtClean="0"/>
              <a:t>parent  </a:t>
            </a:r>
            <a:r>
              <a:rPr lang="en-US" sz="2000" dirty="0"/>
              <a:t>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children.next</a:t>
            </a:r>
            <a:r>
              <a:rPr lang="en-US" sz="2000" dirty="0"/>
              <a:t>	oldest child 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children.prev</a:t>
            </a:r>
            <a:r>
              <a:rPr lang="en-US" sz="2000" dirty="0"/>
              <a:t>	youngest child 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sibling.prev</a:t>
            </a:r>
            <a:r>
              <a:rPr lang="en-US" sz="2000" dirty="0"/>
              <a:t>	</a:t>
            </a:r>
            <a:r>
              <a:rPr lang="en-US" sz="2000" dirty="0" smtClean="0"/>
              <a:t>	older </a:t>
            </a:r>
            <a:r>
              <a:rPr lang="en-US" sz="2000" dirty="0"/>
              <a:t>sibling 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sibling.next</a:t>
            </a:r>
            <a:r>
              <a:rPr lang="en-US" sz="2000" dirty="0"/>
              <a:t>	</a:t>
            </a:r>
            <a:r>
              <a:rPr lang="en-US" sz="2000" dirty="0" smtClean="0"/>
              <a:t>	younger </a:t>
            </a:r>
            <a:r>
              <a:rPr lang="en-US" sz="2000" dirty="0"/>
              <a:t>sibling 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real_parent</a:t>
            </a:r>
            <a:r>
              <a:rPr lang="en-US" sz="2000" dirty="0"/>
              <a:t>	</a:t>
            </a:r>
            <a:r>
              <a:rPr lang="en-US" sz="2000" dirty="0" smtClean="0"/>
              <a:t>	original </a:t>
            </a:r>
            <a:r>
              <a:rPr lang="en-US" sz="2000" dirty="0"/>
              <a:t>parent (for debugging)</a:t>
            </a:r>
          </a:p>
          <a:p>
            <a:pPr>
              <a:tabLst>
                <a:tab pos="1376363" algn="l"/>
              </a:tabLst>
            </a:pPr>
            <a:endParaRPr lang="en-US" dirty="0"/>
          </a:p>
        </p:txBody>
      </p:sp>
      <p:sp>
        <p:nvSpPr>
          <p:cNvPr id="531461" name="Oval 5"/>
          <p:cNvSpPr>
            <a:spLocks noChangeArrowheads="1"/>
          </p:cNvSpPr>
          <p:nvPr/>
        </p:nvSpPr>
        <p:spPr bwMode="auto">
          <a:xfrm>
            <a:off x="4066118" y="4457700"/>
            <a:ext cx="914400" cy="5143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56268" y="5725716"/>
            <a:ext cx="6138333" cy="514350"/>
            <a:chOff x="805" y="3630"/>
            <a:chExt cx="2900" cy="432"/>
          </a:xfrm>
        </p:grpSpPr>
        <p:sp>
          <p:nvSpPr>
            <p:cNvPr id="531463" name="Oval 7"/>
            <p:cNvSpPr>
              <a:spLocks noChangeArrowheads="1"/>
            </p:cNvSpPr>
            <p:nvPr/>
          </p:nvSpPr>
          <p:spPr bwMode="auto">
            <a:xfrm>
              <a:off x="805" y="3630"/>
              <a:ext cx="432" cy="4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64" name="Oval 8"/>
            <p:cNvSpPr>
              <a:spLocks noChangeArrowheads="1"/>
            </p:cNvSpPr>
            <p:nvPr/>
          </p:nvSpPr>
          <p:spPr bwMode="auto">
            <a:xfrm>
              <a:off x="1627" y="3630"/>
              <a:ext cx="432" cy="4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65" name="Oval 9"/>
            <p:cNvSpPr>
              <a:spLocks noChangeArrowheads="1"/>
            </p:cNvSpPr>
            <p:nvPr/>
          </p:nvSpPr>
          <p:spPr bwMode="auto">
            <a:xfrm>
              <a:off x="2450" y="3630"/>
              <a:ext cx="432" cy="4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66" name="Oval 10"/>
            <p:cNvSpPr>
              <a:spLocks noChangeArrowheads="1"/>
            </p:cNvSpPr>
            <p:nvPr/>
          </p:nvSpPr>
          <p:spPr bwMode="auto">
            <a:xfrm>
              <a:off x="3273" y="3630"/>
              <a:ext cx="432" cy="4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319868" y="5898356"/>
            <a:ext cx="920750" cy="172641"/>
            <a:chOff x="1120" y="3775"/>
            <a:chExt cx="435" cy="145"/>
          </a:xfrm>
        </p:grpSpPr>
        <p:sp>
          <p:nvSpPr>
            <p:cNvPr id="531468" name="Line 12"/>
            <p:cNvSpPr>
              <a:spLocks noChangeShapeType="1"/>
            </p:cNvSpPr>
            <p:nvPr/>
          </p:nvSpPr>
          <p:spPr bwMode="auto">
            <a:xfrm>
              <a:off x="1144" y="3775"/>
              <a:ext cx="4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69" name="Line 13"/>
            <p:cNvSpPr>
              <a:spLocks noChangeShapeType="1"/>
            </p:cNvSpPr>
            <p:nvPr/>
          </p:nvSpPr>
          <p:spPr bwMode="auto">
            <a:xfrm flipH="1">
              <a:off x="1120" y="3920"/>
              <a:ext cx="4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061885" y="5898356"/>
            <a:ext cx="920750" cy="172641"/>
            <a:chOff x="1120" y="3775"/>
            <a:chExt cx="435" cy="145"/>
          </a:xfrm>
        </p:grpSpPr>
        <p:sp>
          <p:nvSpPr>
            <p:cNvPr id="531472" name="Line 16"/>
            <p:cNvSpPr>
              <a:spLocks noChangeShapeType="1"/>
            </p:cNvSpPr>
            <p:nvPr/>
          </p:nvSpPr>
          <p:spPr bwMode="auto">
            <a:xfrm>
              <a:off x="1144" y="3775"/>
              <a:ext cx="4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73" name="Line 17"/>
            <p:cNvSpPr>
              <a:spLocks noChangeShapeType="1"/>
            </p:cNvSpPr>
            <p:nvPr/>
          </p:nvSpPr>
          <p:spPr bwMode="auto">
            <a:xfrm flipH="1">
              <a:off x="1120" y="3920"/>
              <a:ext cx="4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801785" y="5898356"/>
            <a:ext cx="920750" cy="172641"/>
            <a:chOff x="1120" y="3775"/>
            <a:chExt cx="435" cy="145"/>
          </a:xfrm>
        </p:grpSpPr>
        <p:sp>
          <p:nvSpPr>
            <p:cNvPr id="531475" name="Line 19"/>
            <p:cNvSpPr>
              <a:spLocks noChangeShapeType="1"/>
            </p:cNvSpPr>
            <p:nvPr/>
          </p:nvSpPr>
          <p:spPr bwMode="auto">
            <a:xfrm>
              <a:off x="1144" y="3775"/>
              <a:ext cx="4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76" name="Line 20"/>
            <p:cNvSpPr>
              <a:spLocks noChangeShapeType="1"/>
            </p:cNvSpPr>
            <p:nvPr/>
          </p:nvSpPr>
          <p:spPr bwMode="auto">
            <a:xfrm flipH="1">
              <a:off x="1120" y="3920"/>
              <a:ext cx="4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31478" name="Line 22"/>
          <p:cNvSpPr>
            <a:spLocks noChangeShapeType="1"/>
          </p:cNvSpPr>
          <p:nvPr/>
        </p:nvSpPr>
        <p:spPr bwMode="auto">
          <a:xfrm flipV="1">
            <a:off x="1960035" y="4791075"/>
            <a:ext cx="2099733" cy="92154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31479" name="Text Box 23"/>
          <p:cNvSpPr txBox="1">
            <a:spLocks noChangeArrowheads="1"/>
          </p:cNvSpPr>
          <p:nvPr/>
        </p:nvSpPr>
        <p:spPr bwMode="auto">
          <a:xfrm rot="20149961">
            <a:off x="2305052" y="4960144"/>
            <a:ext cx="118533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oldest child</a:t>
            </a:r>
          </a:p>
        </p:txBody>
      </p:sp>
      <p:sp>
        <p:nvSpPr>
          <p:cNvPr id="531480" name="Line 24"/>
          <p:cNvSpPr>
            <a:spLocks noChangeShapeType="1"/>
          </p:cNvSpPr>
          <p:nvPr/>
        </p:nvSpPr>
        <p:spPr bwMode="auto">
          <a:xfrm>
            <a:off x="4931835" y="4832747"/>
            <a:ext cx="1945217" cy="892969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31481" name="Text Box 25"/>
          <p:cNvSpPr txBox="1">
            <a:spLocks noChangeArrowheads="1"/>
          </p:cNvSpPr>
          <p:nvPr/>
        </p:nvSpPr>
        <p:spPr bwMode="auto">
          <a:xfrm rot="1639474">
            <a:off x="5615518" y="4989909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531482" name="Text Box 26"/>
          <p:cNvSpPr txBox="1">
            <a:spLocks noChangeArrowheads="1"/>
          </p:cNvSpPr>
          <p:nvPr/>
        </p:nvSpPr>
        <p:spPr bwMode="auto">
          <a:xfrm>
            <a:off x="3570818" y="5410200"/>
            <a:ext cx="15345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younger sibling</a:t>
            </a:r>
          </a:p>
        </p:txBody>
      </p:sp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3589868" y="6215063"/>
            <a:ext cx="127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older sibling</a:t>
            </a: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4724399" y="4972050"/>
            <a:ext cx="670985" cy="740569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H="1">
            <a:off x="3653369" y="4972050"/>
            <a:ext cx="684740" cy="75366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>
            <a:off x="2227095" y="4885106"/>
            <a:ext cx="1938145" cy="91445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6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1" grpId="0" animBg="1"/>
      <p:bldP spid="531478" grpId="0" animBg="1"/>
      <p:bldP spid="531479" grpId="0"/>
      <p:bldP spid="531480" grpId="0" animBg="1"/>
      <p:bldP spid="531481" grpId="0"/>
      <p:bldP spid="531482" grpId="0"/>
      <p:bldP spid="531483" grpId="0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Programs </a:t>
            </a:r>
            <a:r>
              <a:rPr lang="en-US" dirty="0" smtClean="0"/>
              <a:t>to processes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Task </a:t>
            </a:r>
            <a:r>
              <a:rPr lang="en-US" dirty="0" smtClean="0"/>
              <a:t>identification </a:t>
            </a:r>
            <a:r>
              <a:rPr lang="en-US" dirty="0" smtClean="0"/>
              <a:t>and linkage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Creating processes/tasks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Scheduling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Philosophy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Algorithm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Data structures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Code walk through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Creating Processes/Tasks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User-level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fork, </a:t>
            </a:r>
            <a:r>
              <a:rPr lang="en-US" dirty="0" err="1">
                <a:solidFill>
                  <a:schemeClr val="bg1"/>
                </a:solidFill>
              </a:rPr>
              <a:t>vfork</a:t>
            </a:r>
            <a:r>
              <a:rPr lang="en-US" dirty="0"/>
              <a:t>, and </a:t>
            </a:r>
            <a:r>
              <a:rPr lang="en-US" dirty="0">
                <a:solidFill>
                  <a:schemeClr val="bg1"/>
                </a:solidFill>
              </a:rPr>
              <a:t>clone</a:t>
            </a:r>
            <a:r>
              <a:rPr lang="en-US" dirty="0"/>
              <a:t> system calls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In </a:t>
            </a:r>
            <a:r>
              <a:rPr lang="en-US" dirty="0"/>
              <a:t>kernel: all map into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do_fork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/>
              <a:t>prototype in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sched.h</a:t>
            </a:r>
            <a:r>
              <a:rPr lang="en-US" dirty="0"/>
              <a:t>; implementation in </a:t>
            </a:r>
            <a:r>
              <a:rPr lang="en-US" dirty="0">
                <a:solidFill>
                  <a:schemeClr val="bg1"/>
                </a:solidFill>
              </a:rPr>
              <a:t>kernel/</a:t>
            </a:r>
            <a:r>
              <a:rPr lang="en-US" dirty="0" err="1">
                <a:solidFill>
                  <a:schemeClr val="bg1"/>
                </a:solidFill>
              </a:rPr>
              <a:t>fork.c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do_fork</a:t>
            </a:r>
            <a:r>
              <a:rPr lang="en-US" sz="2000" b="1" dirty="0">
                <a:latin typeface="Courier New" pitchFamily="49" charset="0"/>
              </a:rPr>
              <a:t> (unsigned long </a:t>
            </a:r>
            <a:r>
              <a:rPr lang="en-US" sz="2000" b="1" dirty="0" err="1">
                <a:latin typeface="Courier New" pitchFamily="49" charset="0"/>
              </a:rPr>
              <a:t>clone_flags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unsigned long </a:t>
            </a:r>
            <a:r>
              <a:rPr lang="en-US" sz="2000" b="1" dirty="0" err="1">
                <a:latin typeface="Courier New" pitchFamily="49" charset="0"/>
              </a:rPr>
              <a:t>stack_start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pt_regs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err="1">
                <a:latin typeface="Courier New" pitchFamily="49" charset="0"/>
              </a:rPr>
              <a:t>regs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unsigned long </a:t>
            </a:r>
            <a:r>
              <a:rPr lang="en-US" sz="2000" b="1" dirty="0" err="1">
                <a:latin typeface="Courier New" pitchFamily="49" charset="0"/>
              </a:rPr>
              <a:t>stack_size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__user* </a:t>
            </a:r>
            <a:r>
              <a:rPr lang="en-US" sz="2000" b="1" dirty="0" err="1">
                <a:latin typeface="Courier New" pitchFamily="49" charset="0"/>
              </a:rPr>
              <a:t>parent_tidptr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__user* </a:t>
            </a:r>
            <a:r>
              <a:rPr lang="en-US" sz="2000" b="1" dirty="0" err="1">
                <a:latin typeface="Courier New" pitchFamily="49" charset="0"/>
              </a:rPr>
              <a:t>child_tidptr</a:t>
            </a:r>
            <a:r>
              <a:rPr lang="en-US" sz="2000" b="1" dirty="0">
                <a:latin typeface="Courier New" pitchFamily="49" charset="0"/>
              </a:rPr>
              <a:t>);</a:t>
            </a:r>
            <a:endParaRPr lang="en-US" sz="2000" dirty="0"/>
          </a:p>
          <a:p>
            <a:pPr lvl="1">
              <a:tabLst>
                <a:tab pos="461963" algn="l"/>
                <a:tab pos="1828800" algn="l"/>
              </a:tabLst>
            </a:pP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means not to be </a:t>
            </a:r>
            <a:r>
              <a:rPr lang="en-US" dirty="0" err="1"/>
              <a:t>dereferenced</a:t>
            </a:r>
            <a:endParaRPr lang="en-US" dirty="0"/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/>
              <a:t>returns new </a:t>
            </a:r>
            <a:r>
              <a:rPr lang="en-US" dirty="0" err="1"/>
              <a:t>pid</a:t>
            </a:r>
            <a:r>
              <a:rPr lang="en-US" dirty="0"/>
              <a:t> or negative value on </a:t>
            </a:r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3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33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33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Creating Processes/Tasks (cont.)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Parameters</a:t>
            </a:r>
            <a:endParaRPr lang="en-US" dirty="0"/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clone_flags</a:t>
            </a:r>
            <a:r>
              <a:rPr lang="en-US" dirty="0" smtClean="0"/>
              <a:t> – control </a:t>
            </a:r>
            <a:r>
              <a:rPr lang="en-US" dirty="0"/>
              <a:t>flags, to be discussed later; for now, just</a:t>
            </a:r>
            <a:br>
              <a:rPr lang="en-US" dirty="0"/>
            </a:br>
            <a:r>
              <a:rPr lang="en-US" dirty="0"/>
              <a:t>CLONE_PARENT, which creates a sibling task (like a thread) instead of a child task</a:t>
            </a: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stack_start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the </a:t>
            </a:r>
            <a:r>
              <a:rPr lang="en-US" dirty="0"/>
              <a:t>new task’s ESP (in user space; 0 for kernel threads)</a:t>
            </a: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regs</a:t>
            </a:r>
            <a:r>
              <a:rPr lang="en-US" dirty="0" smtClean="0"/>
              <a:t> – register </a:t>
            </a:r>
            <a:r>
              <a:rPr lang="en-US" dirty="0"/>
              <a:t>values for the new task</a:t>
            </a: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stack_size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ignored </a:t>
            </a:r>
            <a:r>
              <a:rPr lang="en-US" dirty="0"/>
              <a:t>on x86, but needed on some ISAs</a:t>
            </a: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parent/</a:t>
            </a:r>
            <a:r>
              <a:rPr lang="en-US" dirty="0" err="1" smtClean="0">
                <a:solidFill>
                  <a:schemeClr val="bg1"/>
                </a:solidFill>
              </a:rPr>
              <a:t>child_tidptr</a:t>
            </a:r>
            <a:r>
              <a:rPr lang="en-US" dirty="0" smtClean="0"/>
              <a:t> – filled </a:t>
            </a:r>
            <a:r>
              <a:rPr lang="en-US" dirty="0"/>
              <a:t>in as part of system call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sys_clone</a:t>
            </a:r>
            <a:r>
              <a:rPr lang="en-US" dirty="0"/>
              <a:t> only)</a:t>
            </a:r>
          </a:p>
          <a:p>
            <a:pPr lvl="1">
              <a:tabLst>
                <a:tab pos="461963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Creating Processes/Tasks (cont.)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 lvl="1">
              <a:spcAft>
                <a:spcPts val="1200"/>
              </a:spcAft>
              <a:tabLst>
                <a:tab pos="461963" algn="l"/>
                <a:tab pos="1828800" algn="l"/>
              </a:tabLst>
            </a:pPr>
            <a:endParaRPr lang="en-US" dirty="0"/>
          </a:p>
          <a:p>
            <a:pPr>
              <a:spcAft>
                <a:spcPts val="1200"/>
              </a:spcAft>
              <a:tabLst>
                <a:tab pos="461963" algn="l"/>
                <a:tab pos="1828800" algn="l"/>
              </a:tabLst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do_fork</a:t>
            </a:r>
            <a:r>
              <a:rPr lang="en-US" dirty="0"/>
              <a:t> calls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copy_process</a:t>
            </a:r>
            <a:r>
              <a:rPr lang="en-US" dirty="0"/>
              <a:t> </a:t>
            </a:r>
            <a:r>
              <a:rPr lang="en-US" dirty="0" smtClean="0"/>
              <a:t>(same file) </a:t>
            </a:r>
            <a:r>
              <a:rPr lang="en-US" dirty="0"/>
              <a:t>to </a:t>
            </a:r>
            <a:r>
              <a:rPr lang="en-US" dirty="0" smtClean="0"/>
              <a:t>set up the process descriptor and any other kernel data structures necessary for child execution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461963" algn="l"/>
                <a:tab pos="1828800" algn="l"/>
              </a:tabLst>
            </a:pPr>
            <a:r>
              <a:rPr lang="en-US" dirty="0" smtClean="0"/>
              <a:t>mostly </a:t>
            </a:r>
            <a:r>
              <a:rPr lang="en-US" dirty="0"/>
              <a:t>relies on an architecture-dependent version,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copy_thread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</a:t>
            </a:r>
            <a:r>
              <a:rPr lang="en-US" dirty="0"/>
              <a:t>see </a:t>
            </a:r>
            <a:r>
              <a:rPr lang="en-US" dirty="0">
                <a:solidFill>
                  <a:schemeClr val="bg1"/>
                </a:solidFill>
              </a:rPr>
              <a:t>arch/i386/kernel/</a:t>
            </a:r>
            <a:r>
              <a:rPr lang="en-US" dirty="0" err="1">
                <a:solidFill>
                  <a:schemeClr val="bg1"/>
                </a:solidFill>
              </a:rPr>
              <a:t>process.c</a:t>
            </a:r>
            <a:r>
              <a:rPr lang="en-US" dirty="0"/>
              <a:t>)</a:t>
            </a:r>
          </a:p>
          <a:p>
            <a:pPr lvl="1">
              <a:spcAft>
                <a:spcPts val="1200"/>
              </a:spcAft>
              <a:tabLst>
                <a:tab pos="461963" algn="l"/>
                <a:tab pos="1828800" algn="l"/>
              </a:tabLst>
            </a:pPr>
            <a:r>
              <a:rPr lang="en-US" dirty="0"/>
              <a:t>only </a:t>
            </a:r>
            <a:r>
              <a:rPr lang="en-US" dirty="0" err="1">
                <a:solidFill>
                  <a:schemeClr val="bg1"/>
                </a:solidFill>
              </a:rPr>
              <a:t>stack_start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bg1"/>
                </a:solidFill>
              </a:rPr>
              <a:t>regs</a:t>
            </a:r>
            <a:r>
              <a:rPr lang="en-US" dirty="0"/>
              <a:t> are used by x86 version</a:t>
            </a:r>
            <a:br>
              <a:rPr lang="en-US" dirty="0"/>
            </a:br>
            <a:endParaRPr lang="en-US" b="1" dirty="0">
              <a:latin typeface="Courier New" pitchFamily="49" charset="0"/>
            </a:endParaRPr>
          </a:p>
          <a:p>
            <a:pPr>
              <a:spcAft>
                <a:spcPts val="120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b="1" dirty="0">
                <a:latin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149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Creating Kernel Threads</a:t>
            </a:r>
            <a:endParaRPr 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/>
              <a:t>What is a kernel thread?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a task without an associated address space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inherits address space from last user task to execute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(all address spaces map the kernel pages and data  structures)</a:t>
            </a:r>
          </a:p>
          <a:p>
            <a:pPr>
              <a:tabLst>
                <a:tab pos="461963" algn="l"/>
                <a:tab pos="2459038" algn="l"/>
              </a:tabLst>
            </a:pPr>
            <a:endParaRPr lang="en-US" dirty="0" smtClean="0"/>
          </a:p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The </a:t>
            </a:r>
            <a:r>
              <a:rPr lang="en-US" dirty="0"/>
              <a:t>interface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prototype in </a:t>
            </a:r>
            <a:r>
              <a:rPr lang="en-US" dirty="0" err="1">
                <a:solidFill>
                  <a:schemeClr val="bg1"/>
                </a:solidFill>
              </a:rPr>
              <a:t>asm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processor.h</a:t>
            </a:r>
            <a:r>
              <a:rPr lang="en-US" dirty="0"/>
              <a:t>; implementation in </a:t>
            </a:r>
            <a:r>
              <a:rPr lang="en-US" dirty="0">
                <a:solidFill>
                  <a:schemeClr val="bg1"/>
                </a:solidFill>
              </a:rPr>
              <a:t>arch/i386/kernel/</a:t>
            </a:r>
            <a:r>
              <a:rPr lang="en-US" dirty="0" err="1">
                <a:solidFill>
                  <a:schemeClr val="bg1"/>
                </a:solidFill>
              </a:rPr>
              <a:t>process.c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  <a:tabLst>
                <a:tab pos="461963" algn="l"/>
                <a:tab pos="2459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kernel_thread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(*fn)(void*), void*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arg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</a:p>
          <a:p>
            <a:pPr>
              <a:buFontTx/>
              <a:buNone/>
              <a:tabLst>
                <a:tab pos="461963" algn="l"/>
                <a:tab pos="2459038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			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    unsigned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long flags);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returns new </a:t>
            </a:r>
            <a:r>
              <a:rPr lang="en-US" dirty="0" err="1"/>
              <a:t>pid</a:t>
            </a:r>
            <a:r>
              <a:rPr lang="en-US" dirty="0"/>
              <a:t> or negative value on error</a:t>
            </a:r>
          </a:p>
          <a:p>
            <a:pPr lvl="1">
              <a:tabLst>
                <a:tab pos="461963" algn="l"/>
                <a:tab pos="24590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Aministrivia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MP3 Teams </a:t>
            </a:r>
            <a:r>
              <a:rPr lang="en-US" b="1" dirty="0" smtClean="0">
                <a:solidFill>
                  <a:schemeClr val="bg1"/>
                </a:solidFill>
              </a:rPr>
              <a:t>Posted</a:t>
            </a:r>
            <a:endParaRPr 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</a:rPr>
              <a:t>MP3 Posted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Checkpoint 1 due </a:t>
            </a:r>
            <a:r>
              <a:rPr lang="en-US" b="1" dirty="0" smtClean="0">
                <a:solidFill>
                  <a:schemeClr val="bg1"/>
                </a:solidFill>
              </a:rPr>
              <a:t>date: </a:t>
            </a:r>
            <a:r>
              <a:rPr lang="en-US" b="1" dirty="0" smtClean="0">
                <a:solidFill>
                  <a:srgbClr val="FF0000"/>
                </a:solidFill>
              </a:rPr>
              <a:t>Tuesday </a:t>
            </a:r>
            <a:r>
              <a:rPr lang="en-US" b="1" dirty="0" smtClean="0">
                <a:solidFill>
                  <a:srgbClr val="FF0000"/>
                </a:solidFill>
              </a:rPr>
              <a:t>March 18 (Tuesday)</a:t>
            </a:r>
          </a:p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524000"/>
            <a:ext cx="8233833" cy="47625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Remember </a:t>
            </a:r>
            <a:r>
              <a:rPr lang="en-US" dirty="0"/>
              <a:t>the 11 free bits in the PTEs?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What </a:t>
            </a:r>
            <a:r>
              <a:rPr lang="en-US" dirty="0"/>
              <a:t>should we use them to do?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protect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o</a:t>
            </a:r>
            <a:r>
              <a:rPr lang="en-US" dirty="0" smtClean="0">
                <a:sym typeface="Symbol" pitchFamily="18" charset="2"/>
              </a:rPr>
              <a:t>ptimize to improve performance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>
              <a:sym typeface="Symbol" pitchFamily="18" charset="2"/>
            </a:endParaRP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ym typeface="Symbol" pitchFamily="18" charset="2"/>
              </a:rPr>
              <a:t>Protect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User/Supervisor (U/S) page or page table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User means accessible to anyone (any privilege level)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Supervisor requires PL &lt; 3 (i.e., MAX (CPL,RPL) &lt; 3)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Read-Only or </a:t>
            </a:r>
            <a:r>
              <a:rPr lang="en-US" dirty="0" smtClean="0">
                <a:sym typeface="Symbol" pitchFamily="18" charset="2"/>
              </a:rPr>
              <a:t>Read/Write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13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600200"/>
            <a:ext cx="8233833" cy="46863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ym typeface="Symbol" pitchFamily="18" charset="2"/>
              </a:rPr>
              <a:t>Optimize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TLBs must be fast, so you can’t use many (~32 or 64)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nice if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some translations are the same for all programs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bigger translations could be used when possible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(e.g., use one translation for 4MB rather than 1024 translations)</a:t>
            </a:r>
          </a:p>
          <a:p>
            <a:pPr lvl="2">
              <a:buNone/>
              <a:tabLst>
                <a:tab pos="2400300" algn="l"/>
                <a:tab pos="3143250" algn="l"/>
              </a:tabLst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88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524000"/>
            <a:ext cx="8233833" cy="4762500"/>
          </a:xfrm>
        </p:spPr>
        <p:txBody>
          <a:bodyPr/>
          <a:lstStyle/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ym typeface="Symbol" pitchFamily="18" charset="2"/>
              </a:rPr>
              <a:t>x86 </a:t>
            </a:r>
            <a:r>
              <a:rPr lang="en-US" dirty="0">
                <a:sym typeface="Symbol" pitchFamily="18" charset="2"/>
              </a:rPr>
              <a:t>supports both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b="1" dirty="0">
                <a:sym typeface="Symbol" pitchFamily="18" charset="2"/>
              </a:rPr>
              <a:t>G flag—global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TLB not flushed when changing to new program or address space (i.e., when cr3 changes)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used for kernel pages </a:t>
            </a:r>
            <a:r>
              <a:rPr lang="en-US" dirty="0" smtClean="0">
                <a:latin typeface="+mn-lt"/>
                <a:sym typeface="Symbol" pitchFamily="18" charset="2"/>
              </a:rPr>
              <a:t>(in Linux)</a:t>
            </a:r>
            <a:endParaRPr lang="en-US" dirty="0">
              <a:latin typeface="+mn-lt"/>
              <a:sym typeface="Symbol" pitchFamily="18" charset="2"/>
            </a:endParaRP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b="1" dirty="0">
                <a:sym typeface="Symbol" pitchFamily="18" charset="2"/>
              </a:rPr>
              <a:t>4MB pages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skip the second level of translation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indicated by PS (page size) bit in PDE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PS=1 means that the PDE points directly to a 4MB page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remaining 22 bits of virtual address used as offset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x86 provides separate TLBs for 4kB &amp; 4MB translations</a:t>
            </a:r>
          </a:p>
        </p:txBody>
      </p:sp>
    </p:spTree>
    <p:extLst>
      <p:ext uri="{BB962C8B-B14F-4D97-AF65-F5344CB8AC3E}">
        <p14:creationId xmlns:p14="http://schemas.microsoft.com/office/powerpoint/2010/main" val="6218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Processor/Programs Virtualization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  <a:noFill/>
        </p:spPr>
        <p:txBody>
          <a:bodyPr/>
          <a:lstStyle/>
          <a:p>
            <a:pPr>
              <a:tabLst>
                <a:tab pos="2174875" algn="l"/>
              </a:tabLst>
            </a:pPr>
            <a:r>
              <a:rPr lang="en-US" dirty="0" smtClean="0"/>
              <a:t>Virtualization </a:t>
            </a:r>
            <a:r>
              <a:rPr lang="en-US" dirty="0"/>
              <a:t>of a program – a process</a:t>
            </a:r>
          </a:p>
          <a:p>
            <a:pPr>
              <a:tabLst>
                <a:tab pos="2174875" algn="l"/>
              </a:tabLst>
            </a:pPr>
            <a:r>
              <a:rPr lang="en-US" dirty="0" smtClean="0"/>
              <a:t>Contents/info</a:t>
            </a:r>
            <a:endParaRPr lang="en-US" dirty="0"/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dirty="0"/>
              <a:t>		</a:t>
            </a:r>
            <a:r>
              <a:rPr lang="en-US" sz="1800" dirty="0"/>
              <a:t>a continuation (stack, EIP, registers, etc.)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I/O permissions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identification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scheduling info.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memory map (virtualization of </a:t>
            </a:r>
            <a:r>
              <a:rPr lang="en-US" sz="1800" dirty="0" smtClean="0"/>
              <a:t>memory (already covered))</a:t>
            </a:r>
            <a:endParaRPr lang="en-US" sz="1800" dirty="0"/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limits on resource usage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file pointer array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signal behavior and info (user-level interrupts)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authentication info/credentials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filesystem</a:t>
            </a:r>
            <a:r>
              <a:rPr lang="en-US" sz="1800" dirty="0"/>
              <a:t> info (e.g., current </a:t>
            </a:r>
            <a:r>
              <a:rPr lang="en-US" sz="1800" dirty="0" smtClean="0"/>
              <a:t>directory)</a:t>
            </a:r>
            <a:endParaRPr lang="en-US" sz="1800" dirty="0"/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524000" y="2902745"/>
            <a:ext cx="1183217" cy="83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today and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next couple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of lectures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1697567" y="4030267"/>
            <a:ext cx="618067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next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topic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685800" y="4789886"/>
            <a:ext cx="1852084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discussed along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with device </a:t>
            </a:r>
            <a:r>
              <a:rPr lang="en-US" sz="1600" dirty="0" smtClean="0">
                <a:solidFill>
                  <a:schemeClr val="bg1"/>
                </a:solidFill>
              </a:rPr>
              <a:t>drivers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609600" y="5376864"/>
            <a:ext cx="190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near </a:t>
            </a:r>
            <a:r>
              <a:rPr lang="en-US" sz="1600" dirty="0" smtClean="0">
                <a:solidFill>
                  <a:schemeClr val="bg1"/>
                </a:solidFill>
              </a:rPr>
              <a:t>end of </a:t>
            </a:r>
            <a:r>
              <a:rPr lang="en-US" sz="1600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1295400" y="5943601"/>
            <a:ext cx="1344084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not discussed</a:t>
            </a:r>
          </a:p>
        </p:txBody>
      </p:sp>
      <p:sp>
        <p:nvSpPr>
          <p:cNvPr id="32" name="Left Brace 31"/>
          <p:cNvSpPr/>
          <p:nvPr/>
        </p:nvSpPr>
        <p:spPr bwMode="auto">
          <a:xfrm>
            <a:off x="2667000" y="2743200"/>
            <a:ext cx="304800" cy="137160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Left Brace 32"/>
          <p:cNvSpPr/>
          <p:nvPr/>
        </p:nvSpPr>
        <p:spPr bwMode="auto">
          <a:xfrm>
            <a:off x="2667000" y="4267200"/>
            <a:ext cx="304800" cy="60960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2667000" y="5791200"/>
            <a:ext cx="304800" cy="68580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2590800" y="5105400"/>
            <a:ext cx="3048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2590800" y="5562600"/>
            <a:ext cx="3048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0438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7" grpId="0"/>
      <p:bldP spid="375821" grpId="0"/>
      <p:bldP spid="375829" grpId="0"/>
      <p:bldP spid="375840" grpId="0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914400"/>
          </a:xfrm>
        </p:spPr>
        <p:txBody>
          <a:bodyPr/>
          <a:lstStyle/>
          <a:p>
            <a:r>
              <a:rPr lang="en-US" dirty="0" smtClean="0"/>
              <a:t>x86 Task </a:t>
            </a:r>
            <a:br>
              <a:rPr lang="en-US" dirty="0" smtClean="0"/>
            </a:br>
            <a:r>
              <a:rPr lang="en-US" dirty="0" smtClean="0"/>
              <a:t>State Segment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82234"/>
            <a:ext cx="6324600" cy="669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31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914400"/>
          </a:xfrm>
        </p:spPr>
        <p:txBody>
          <a:bodyPr/>
          <a:lstStyle/>
          <a:p>
            <a:r>
              <a:rPr lang="en-US" dirty="0" smtClean="0"/>
              <a:t>Task State Segment Transparency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>
              <a:tabLst>
                <a:tab pos="2174875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TSS </a:t>
            </a:r>
            <a:r>
              <a:rPr lang="en-US" dirty="0">
                <a:solidFill>
                  <a:schemeClr val="bg1"/>
                </a:solidFill>
              </a:rPr>
              <a:t>contains three parts</a:t>
            </a:r>
          </a:p>
          <a:p>
            <a:pPr lvl="1">
              <a:tabLst>
                <a:tab pos="2174875" algn="l"/>
              </a:tabLst>
            </a:pPr>
            <a:r>
              <a:rPr lang="en-US" dirty="0">
                <a:solidFill>
                  <a:schemeClr val="bg1"/>
                </a:solidFill>
              </a:rPr>
              <a:t>first part </a:t>
            </a:r>
            <a:r>
              <a:rPr lang="en-US" dirty="0"/>
              <a:t>is shown in diagram</a:t>
            </a:r>
          </a:p>
          <a:p>
            <a:pPr lvl="1">
              <a:tabLst>
                <a:tab pos="2174875" algn="l"/>
              </a:tabLst>
            </a:pPr>
            <a:r>
              <a:rPr lang="en-US" dirty="0">
                <a:solidFill>
                  <a:schemeClr val="bg1"/>
                </a:solidFill>
              </a:rPr>
              <a:t>second two parts </a:t>
            </a:r>
            <a:r>
              <a:rPr lang="en-US" dirty="0"/>
              <a:t>are variable-length</a:t>
            </a:r>
          </a:p>
          <a:p>
            <a:pPr marL="1146175" lvl="2" indent="-231775">
              <a:tabLst>
                <a:tab pos="2174875" algn="l"/>
              </a:tabLst>
            </a:pPr>
            <a:r>
              <a:rPr lang="en-US" dirty="0"/>
              <a:t>interrupt redirection (for emulation of earlier ISA generations)</a:t>
            </a:r>
          </a:p>
          <a:p>
            <a:pPr marL="1146175" lvl="2" indent="-231775">
              <a:tabLst>
                <a:tab pos="2174875" algn="l"/>
              </a:tabLst>
            </a:pPr>
            <a:r>
              <a:rPr lang="en-US" dirty="0"/>
              <a:t>I/O permission bitmap (for individual ports)</a:t>
            </a:r>
          </a:p>
          <a:p>
            <a:pPr lvl="1">
              <a:tabLst>
                <a:tab pos="2174875" algn="l"/>
              </a:tabLst>
            </a:pPr>
            <a:r>
              <a:rPr lang="en-US" dirty="0"/>
              <a:t>I/O Map Base Address gives pointer to start of </a:t>
            </a:r>
            <a:r>
              <a:rPr lang="en-US" dirty="0" smtClean="0"/>
              <a:t>the last </a:t>
            </a:r>
            <a:r>
              <a:rPr lang="en-US" dirty="0"/>
              <a:t>part</a:t>
            </a:r>
          </a:p>
          <a:p>
            <a:pPr lvl="1">
              <a:tabLst>
                <a:tab pos="2174875" algn="l"/>
              </a:tabLst>
            </a:pPr>
            <a:r>
              <a:rPr lang="en-US" dirty="0" smtClean="0"/>
              <a:t>Segment </a:t>
            </a:r>
            <a:r>
              <a:rPr lang="en-US" dirty="0"/>
              <a:t>limit (in TSS descriptor) defines I/O bitmap length</a:t>
            </a:r>
          </a:p>
          <a:p>
            <a:pPr>
              <a:tabLst>
                <a:tab pos="2174875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 field – </a:t>
            </a:r>
            <a:r>
              <a:rPr lang="en-US" dirty="0" smtClean="0"/>
              <a:t>debug </a:t>
            </a:r>
            <a:r>
              <a:rPr lang="en-US" dirty="0"/>
              <a:t>trap flag</a:t>
            </a:r>
          </a:p>
          <a:p>
            <a:pPr lvl="1">
              <a:tabLst>
                <a:tab pos="2174875" algn="l"/>
              </a:tabLst>
            </a:pPr>
            <a:r>
              <a:rPr lang="en-US" dirty="0"/>
              <a:t>if set, execution stops (exception thrown) when task </a:t>
            </a:r>
            <a:r>
              <a:rPr lang="en-US" dirty="0" smtClean="0"/>
              <a:t>executes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24915</TotalTime>
  <Words>1762</Words>
  <Application>Microsoft Office PowerPoint</Application>
  <PresentationFormat>On-screen Show (4:3)</PresentationFormat>
  <Paragraphs>337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Fireball</vt:lpstr>
      <vt:lpstr>ECE391 Computer System Engineering Lecture 16</vt:lpstr>
      <vt:lpstr>Lecture Topics</vt:lpstr>
      <vt:lpstr>Aministrivia</vt:lpstr>
      <vt:lpstr>x86 Paging</vt:lpstr>
      <vt:lpstr>x86 Paging</vt:lpstr>
      <vt:lpstr>x86 Paging</vt:lpstr>
      <vt:lpstr>Processor/Programs Virtualization</vt:lpstr>
      <vt:lpstr>x86 Task  State Segment</vt:lpstr>
      <vt:lpstr>Task State Segment Transparency</vt:lpstr>
      <vt:lpstr>Task State Segment Transparency (cont.)</vt:lpstr>
      <vt:lpstr>How Likely is Unlikely  OR Why Correctness is Always More Important</vt:lpstr>
      <vt:lpstr>How Likely is Unlikely  OR Why Correctness is Always More Important</vt:lpstr>
      <vt:lpstr>How Likely is Unlikely  OR Why Correctness is Always More Important</vt:lpstr>
      <vt:lpstr>Task Identification and Linkage</vt:lpstr>
      <vt:lpstr>Task Identification and Linkage (cont.)</vt:lpstr>
      <vt:lpstr>Task Identification and Linkage (cont.)</vt:lpstr>
      <vt:lpstr>Task Identification and Linkage (cont.)</vt:lpstr>
      <vt:lpstr>Task Identification and Linkage (cont.)</vt:lpstr>
      <vt:lpstr>Task Identification and Linkage (cont.)</vt:lpstr>
      <vt:lpstr>Creating Processes/Tasks</vt:lpstr>
      <vt:lpstr>Creating Processes/Tasks (cont.)</vt:lpstr>
      <vt:lpstr>Creating Processes/Tasks (cont.)</vt:lpstr>
      <vt:lpstr>Creating Kernel Threads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599</cp:revision>
  <cp:lastPrinted>1999-08-25T13:17:36Z</cp:lastPrinted>
  <dcterms:created xsi:type="dcterms:W3CDTF">1999-08-25T01:21:32Z</dcterms:created>
  <dcterms:modified xsi:type="dcterms:W3CDTF">2014-03-13T16:03:32Z</dcterms:modified>
</cp:coreProperties>
</file>