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674" r:id="rId2"/>
    <p:sldId id="704" r:id="rId3"/>
    <p:sldId id="849" r:id="rId4"/>
    <p:sldId id="850" r:id="rId5"/>
    <p:sldId id="851" r:id="rId6"/>
    <p:sldId id="854" r:id="rId7"/>
    <p:sldId id="856" r:id="rId8"/>
    <p:sldId id="857" r:id="rId9"/>
    <p:sldId id="858" r:id="rId10"/>
    <p:sldId id="867" r:id="rId11"/>
    <p:sldId id="868" r:id="rId12"/>
    <p:sldId id="869" r:id="rId13"/>
    <p:sldId id="859" r:id="rId14"/>
    <p:sldId id="860" r:id="rId15"/>
    <p:sldId id="861" r:id="rId16"/>
    <p:sldId id="862" r:id="rId17"/>
    <p:sldId id="863" r:id="rId18"/>
    <p:sldId id="870" r:id="rId19"/>
    <p:sldId id="871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82" r:id="rId31"/>
    <p:sldId id="883" r:id="rId32"/>
    <p:sldId id="884" r:id="rId33"/>
    <p:sldId id="885" r:id="rId34"/>
    <p:sldId id="886" r:id="rId35"/>
    <p:sldId id="887" r:id="rId36"/>
    <p:sldId id="888" r:id="rId37"/>
    <p:sldId id="889" r:id="rId3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0000"/>
    <a:srgbClr val="FF0000"/>
    <a:srgbClr val="3333CC"/>
    <a:srgbClr val="FFFF00"/>
    <a:srgbClr val="FFFF99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065" autoAdjust="0"/>
  </p:normalViewPr>
  <p:slideViewPr>
    <p:cSldViewPr>
      <p:cViewPr varScale="1">
        <p:scale>
          <a:sx n="78" d="100"/>
          <a:sy n="78" d="100"/>
        </p:scale>
        <p:origin x="-1248" y="-84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3133D765-FDDF-479F-BBC7-201163D95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58EA880-58FF-4C49-AD1F-A739CA3C4221}" type="datetimeFigureOut">
              <a:rPr lang="en-US"/>
              <a:pPr>
                <a:defRPr/>
              </a:pPr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5832E83-17EE-44F2-A617-DF526551B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Keventd</a:t>
            </a:r>
            <a:r>
              <a:rPr lang="en-US" dirty="0" smtClean="0"/>
              <a:t>  - </a:t>
            </a:r>
            <a:r>
              <a:rPr lang="en-US" dirty="0" err="1" smtClean="0"/>
              <a:t>int</a:t>
            </a:r>
            <a:r>
              <a:rPr lang="en-US" dirty="0" smtClean="0"/>
              <a:t> handler to gat a </a:t>
            </a:r>
            <a:r>
              <a:rPr lang="en-US" dirty="0" err="1" smtClean="0"/>
              <a:t>semphore</a:t>
            </a:r>
            <a:r>
              <a:rPr lang="en-US" baseline="0" dirty="0" smtClean="0"/>
              <a:t> can wait on the user program  or force this event by </a:t>
            </a:r>
            <a:r>
              <a:rPr lang="en-US" baseline="0" dirty="0" err="1" smtClean="0"/>
              <a:t>kevekd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not want the kernel thread to be a child of a user process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-task is a kernel thread</a:t>
            </a:r>
          </a:p>
          <a:p>
            <a:r>
              <a:rPr lang="en-US" dirty="0" err="1" smtClean="0"/>
              <a:t>Kthreadd</a:t>
            </a:r>
            <a:r>
              <a:rPr lang="en-US" baseline="0" dirty="0" smtClean="0"/>
              <a:t> to create new kernel threads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kernel preemption in the kernel is turned off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priorities for all programs is set to 0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Heuristic a mechanism which work for addressing certain task</a:t>
            </a:r>
          </a:p>
          <a:p>
            <a:r>
              <a:rPr lang="en-US" dirty="0" smtClean="0"/>
              <a:t>There is not specific mathematic behind</a:t>
            </a:r>
            <a:r>
              <a:rPr lang="en-US" baseline="0" dirty="0" smtClean="0"/>
              <a:t> to show/prove that this works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Routine to </a:t>
            </a:r>
            <a:r>
              <a:rPr lang="en-US" dirty="0" err="1" smtClean="0"/>
              <a:t>to</a:t>
            </a:r>
            <a:r>
              <a:rPr lang="en-US" dirty="0" smtClean="0"/>
              <a:t> find </a:t>
            </a:r>
            <a:r>
              <a:rPr lang="en-US" dirty="0" err="1" smtClean="0"/>
              <a:t>pid</a:t>
            </a:r>
            <a:r>
              <a:rPr lang="en-US" dirty="0" smtClean="0"/>
              <a:t>* does this </a:t>
            </a:r>
            <a:r>
              <a:rPr lang="en-US" dirty="0" err="1" smtClean="0"/>
              <a:t>find_pid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Pid0</a:t>
            </a:r>
            <a:r>
              <a:rPr lang="en-US" baseline="0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 10000   </a:t>
            </a:r>
            <a:r>
              <a:rPr lang="en-US" dirty="0" err="1" smtClean="0"/>
              <a:t>pid</a:t>
            </a:r>
            <a:r>
              <a:rPr lang="en-US" dirty="0" smtClean="0"/>
              <a:t> 17042</a:t>
            </a:r>
          </a:p>
          <a:p>
            <a:r>
              <a:rPr lang="en-US" dirty="0" smtClean="0"/>
              <a:t>We do not want to make a big</a:t>
            </a:r>
            <a:r>
              <a:rPr lang="en-US" baseline="0" dirty="0" smtClean="0"/>
              <a:t> array for entire 16-bit space</a:t>
            </a:r>
          </a:p>
          <a:p>
            <a:r>
              <a:rPr lang="en-US" baseline="0" dirty="0" smtClean="0"/>
              <a:t>O(1) access time if the number of buckets is similar to the number of elements</a:t>
            </a:r>
          </a:p>
          <a:p>
            <a:r>
              <a:rPr lang="en-US" baseline="0" dirty="0" smtClean="0"/>
              <a:t>Not dynamically grown in the kernel</a:t>
            </a:r>
          </a:p>
          <a:p>
            <a:r>
              <a:rPr lang="en-US" baseline="0" dirty="0" smtClean="0"/>
              <a:t>Shift to take higher bits only</a:t>
            </a:r>
          </a:p>
          <a:p>
            <a:r>
              <a:rPr lang="en-US" baseline="0" dirty="0" smtClean="0"/>
              <a:t>On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4000 bins</a:t>
            </a:r>
          </a:p>
          <a:p>
            <a:r>
              <a:rPr lang="en-US" baseline="0" dirty="0" smtClean="0"/>
              <a:t>Set a shift to take something like a random number</a:t>
            </a:r>
          </a:p>
          <a:p>
            <a:r>
              <a:rPr lang="en-US" baseline="0" dirty="0" smtClean="0"/>
              <a:t>For embedded systems this can be small as 16 entries</a:t>
            </a:r>
          </a:p>
          <a:p>
            <a:r>
              <a:rPr lang="en-US" baseline="0" dirty="0" smtClean="0"/>
              <a:t>Each of the bin you will have a doubly-inked list of tasks with the same hash</a:t>
            </a:r>
          </a:p>
          <a:p>
            <a:r>
              <a:rPr lang="en-US" baseline="0" dirty="0" smtClean="0"/>
              <a:t>Back links only used for deletion</a:t>
            </a:r>
          </a:p>
          <a:p>
            <a:r>
              <a:rPr lang="en-US" baseline="0" dirty="0" smtClean="0"/>
              <a:t>finds the task when moving from the user to the kernel space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return status on each program</a:t>
            </a:r>
          </a:p>
          <a:p>
            <a:r>
              <a:rPr lang="en-US" dirty="0" smtClean="0"/>
              <a:t>It goes to</a:t>
            </a:r>
            <a:r>
              <a:rPr lang="en-US" baseline="0" dirty="0" smtClean="0"/>
              <a:t> t</a:t>
            </a:r>
            <a:r>
              <a:rPr lang="en-US" dirty="0" smtClean="0"/>
              <a:t>he parent it can ask the status od the</a:t>
            </a:r>
            <a:r>
              <a:rPr lang="en-US" baseline="0" dirty="0" smtClean="0"/>
              <a:t> child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is that it can be interrupted</a:t>
            </a:r>
          </a:p>
          <a:p>
            <a:r>
              <a:rPr lang="en-US" dirty="0" smtClean="0"/>
              <a:t>Current make change and than write some other task</a:t>
            </a:r>
          </a:p>
          <a:p>
            <a:r>
              <a:rPr lang="en-US" dirty="0" smtClean="0"/>
              <a:t>Compiler can move it around</a:t>
            </a:r>
          </a:p>
          <a:p>
            <a:r>
              <a:rPr lang="en-US" dirty="0" smtClean="0"/>
              <a:t>How the operation change in the memory</a:t>
            </a:r>
          </a:p>
          <a:p>
            <a:r>
              <a:rPr lang="en-US" dirty="0" smtClean="0"/>
              <a:t>Couple of macros to ensure that you do not move around the state changes on this critical data structures</a:t>
            </a:r>
          </a:p>
          <a:p>
            <a:r>
              <a:rPr lang="en-US" dirty="0" smtClean="0"/>
              <a:t>Things happen in the order you write them</a:t>
            </a:r>
          </a:p>
          <a:p>
            <a:r>
              <a:rPr lang="en-US" dirty="0" smtClean="0"/>
              <a:t>This requires embedded inline</a:t>
            </a:r>
            <a:r>
              <a:rPr lang="en-US" baseline="0" dirty="0" smtClean="0"/>
              <a:t> assembly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is sitting in one of the processors all on CPU 0 they will share this one </a:t>
            </a:r>
          </a:p>
          <a:p>
            <a:r>
              <a:rPr lang="en-US" dirty="0" smtClean="0"/>
              <a:t>Must be code to still work by an idle core by other cores and there are mechanism to do</a:t>
            </a:r>
          </a:p>
          <a:p>
            <a:r>
              <a:rPr lang="en-US" dirty="0" smtClean="0"/>
              <a:t>Running the same job on the same processor gives</a:t>
            </a:r>
            <a:r>
              <a:rPr lang="en-US" baseline="0" dirty="0" smtClean="0"/>
              <a:t> the performance benefit </a:t>
            </a:r>
          </a:p>
          <a:p>
            <a:r>
              <a:rPr lang="en-US" baseline="0" dirty="0" smtClean="0"/>
              <a:t>TLBs and caches</a:t>
            </a:r>
          </a:p>
          <a:p>
            <a:r>
              <a:rPr lang="en-US" baseline="0" dirty="0" smtClean="0"/>
              <a:t>Better to run on a same CPU </a:t>
            </a:r>
          </a:p>
          <a:p>
            <a:r>
              <a:rPr lang="en-US" baseline="0" dirty="0" smtClean="0"/>
              <a:t>However you need to think about load balancing</a:t>
            </a:r>
          </a:p>
          <a:p>
            <a:r>
              <a:rPr lang="en-US" baseline="0" dirty="0" smtClean="0"/>
              <a:t>High performance computing</a:t>
            </a:r>
          </a:p>
          <a:p>
            <a:r>
              <a:rPr lang="en-US" baseline="0" dirty="0" smtClean="0"/>
              <a:t>Programmers know how many processor we have</a:t>
            </a:r>
          </a:p>
          <a:p>
            <a:r>
              <a:rPr lang="en-US" baseline="0" dirty="0" smtClean="0"/>
              <a:t>We can pin a program to a processor</a:t>
            </a:r>
          </a:p>
          <a:p>
            <a:r>
              <a:rPr lang="en-US" baseline="0" dirty="0" smtClean="0"/>
              <a:t>It is particularly important on HPC systems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first bit in the bit map which</a:t>
            </a:r>
            <a:r>
              <a:rPr lang="en-US" baseline="0" dirty="0" smtClean="0"/>
              <a:t> is not zero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TIF_NEED_RESCHED  current program </a:t>
            </a:r>
            <a:r>
              <a:rPr lang="en-US" dirty="0" err="1" smtClean="0"/>
              <a:t>shoul</a:t>
            </a:r>
            <a:r>
              <a:rPr lang="en-US" dirty="0" smtClean="0"/>
              <a:t> </a:t>
            </a:r>
            <a:r>
              <a:rPr lang="en-US" dirty="0" err="1" smtClean="0"/>
              <a:t>dbe</a:t>
            </a:r>
            <a:r>
              <a:rPr lang="en-US" dirty="0" smtClean="0"/>
              <a:t> </a:t>
            </a:r>
            <a:r>
              <a:rPr lang="en-US" dirty="0" err="1" smtClean="0"/>
              <a:t>reconsidere</a:t>
            </a:r>
            <a:r>
              <a:rPr lang="en-US" dirty="0" smtClean="0"/>
              <a:t> when you go  to the user space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FIFO you </a:t>
            </a:r>
            <a:r>
              <a:rPr lang="en-US" dirty="0" err="1" smtClean="0"/>
              <a:t>wil</a:t>
            </a:r>
            <a:r>
              <a:rPr lang="en-US" dirty="0" smtClean="0"/>
              <a:t> stay on the processor</a:t>
            </a:r>
          </a:p>
          <a:p>
            <a:r>
              <a:rPr lang="en-US" dirty="0" smtClean="0"/>
              <a:t>Long time </a:t>
            </a:r>
            <a:r>
              <a:rPr lang="en-US" smtClean="0"/>
              <a:t>slices</a:t>
            </a:r>
            <a:r>
              <a:rPr lang="en-US" baseline="0" smtClean="0"/>
              <a:t> break </a:t>
            </a:r>
            <a:r>
              <a:rPr lang="en-US" baseline="0" dirty="0" smtClean="0"/>
              <a:t>it into smaller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2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 can be directly called by your task at the kernel</a:t>
            </a:r>
          </a:p>
          <a:p>
            <a:r>
              <a:rPr lang="en-US" dirty="0" err="1" smtClean="0"/>
              <a:t>Runqueue</a:t>
            </a:r>
            <a:r>
              <a:rPr lang="en-US" dirty="0" smtClean="0"/>
              <a:t> is the </a:t>
            </a:r>
            <a:r>
              <a:rPr lang="en-US" dirty="0" err="1" smtClean="0"/>
              <a:t>runqueue</a:t>
            </a:r>
            <a:r>
              <a:rPr lang="en-US" dirty="0" smtClean="0"/>
              <a:t> critical section</a:t>
            </a:r>
          </a:p>
          <a:p>
            <a:r>
              <a:rPr lang="en-US" dirty="0" smtClean="0"/>
              <a:t>Task is trying to put</a:t>
            </a:r>
            <a:r>
              <a:rPr lang="en-US" baseline="0" dirty="0" smtClean="0"/>
              <a:t> itself into sleep</a:t>
            </a:r>
          </a:p>
          <a:p>
            <a:r>
              <a:rPr lang="en-US" baseline="0" dirty="0" smtClean="0"/>
              <a:t>Some tries to wake it up you do it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switch ISA dependent code to do context switch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efficient code you want to be fast and do not waste time</a:t>
            </a:r>
          </a:p>
          <a:p>
            <a:r>
              <a:rPr lang="en-US" dirty="0" smtClean="0"/>
              <a:t>Built by Read Had</a:t>
            </a:r>
            <a:r>
              <a:rPr lang="en-US" baseline="0" dirty="0" smtClean="0"/>
              <a:t> for Linux</a:t>
            </a:r>
          </a:p>
          <a:p>
            <a:r>
              <a:rPr lang="en-US" baseline="0" dirty="0" smtClean="0"/>
              <a:t>It should not take time to arbitrate does not contribute to the work being done</a:t>
            </a:r>
          </a:p>
          <a:p>
            <a:r>
              <a:rPr lang="en-US" baseline="0" dirty="0" err="1" smtClean="0"/>
              <a:t>ps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auxw</a:t>
            </a:r>
            <a:r>
              <a:rPr lang="en-US" baseline="0" dirty="0" smtClean="0"/>
              <a:t> 50 to 100 task running</a:t>
            </a:r>
          </a:p>
          <a:p>
            <a:r>
              <a:rPr lang="en-US" baseline="0" dirty="0" smtClean="0"/>
              <a:t>Would not be good if your scheduler takes 50ms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Fork makes copy of the</a:t>
            </a:r>
            <a:r>
              <a:rPr lang="en-US" baseline="0" dirty="0" smtClean="0"/>
              <a:t> program in different address space; may take a long time</a:t>
            </a:r>
          </a:p>
          <a:p>
            <a:r>
              <a:rPr lang="en-US" baseline="0" dirty="0" smtClean="0"/>
              <a:t>Each page has R/W two programs can share the physical page </a:t>
            </a:r>
            <a:r>
              <a:rPr lang="en-US" baseline="0" dirty="0" err="1" smtClean="0"/>
              <a:t>wne</a:t>
            </a:r>
            <a:r>
              <a:rPr lang="en-US" baseline="0" dirty="0" smtClean="0"/>
              <a:t> they only read</a:t>
            </a:r>
          </a:p>
          <a:p>
            <a:r>
              <a:rPr lang="en-US" baseline="0" dirty="0" smtClean="0"/>
              <a:t>Copy the page table but not pages as long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epages</a:t>
            </a:r>
            <a:r>
              <a:rPr lang="en-US" baseline="0" dirty="0" smtClean="0"/>
              <a:t> are read only we are fine</a:t>
            </a:r>
          </a:p>
          <a:p>
            <a:r>
              <a:rPr lang="en-US" baseline="0" dirty="0" smtClean="0"/>
              <a:t>Most of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epages</a:t>
            </a:r>
            <a:r>
              <a:rPr lang="en-US" baseline="0" dirty="0" smtClean="0"/>
              <a:t> you do not write you will read</a:t>
            </a:r>
          </a:p>
          <a:p>
            <a:r>
              <a:rPr lang="en-US" baseline="0" dirty="0" smtClean="0"/>
              <a:t>Use the mechanism called copy on write (lazy copy of pages on fork)</a:t>
            </a:r>
          </a:p>
          <a:p>
            <a:r>
              <a:rPr lang="en-US" baseline="0" dirty="0" smtClean="0"/>
              <a:t>Clone creates a new thread the threat shares the address space (new </a:t>
            </a:r>
            <a:r>
              <a:rPr lang="en-US" baseline="0" dirty="0" err="1" smtClean="0"/>
              <a:t>continuationbut</a:t>
            </a:r>
            <a:r>
              <a:rPr lang="en-US" baseline="0" dirty="0" smtClean="0"/>
              <a:t> same memory space)</a:t>
            </a:r>
          </a:p>
          <a:p>
            <a:r>
              <a:rPr lang="en-US" baseline="0" dirty="0" smtClean="0"/>
              <a:t>They all map into </a:t>
            </a:r>
            <a:r>
              <a:rPr lang="en-US" baseline="0" dirty="0" err="1" smtClean="0"/>
              <a:t>do_fork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 point to the user code pointers you should not trust them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registers</a:t>
            </a:r>
            <a:r>
              <a:rPr lang="en-US" baseline="0" dirty="0" smtClean="0"/>
              <a:t> is the EIP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MT2 Two weeks from Thursday</a:t>
            </a:r>
          </a:p>
          <a:p>
            <a:r>
              <a:rPr lang="en-US" dirty="0" smtClean="0"/>
              <a:t>Kernel memory is visible to all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eprograms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Kernel</a:t>
            </a:r>
            <a:r>
              <a:rPr lang="en-US" baseline="0" dirty="0" smtClean="0"/>
              <a:t> threads see only the kernel pages no user level </a:t>
            </a:r>
            <a:r>
              <a:rPr lang="en-US" baseline="0" dirty="0" err="1" smtClean="0"/>
              <a:t>ddres</a:t>
            </a:r>
            <a:r>
              <a:rPr lang="en-US" baseline="0" dirty="0" smtClean="0"/>
              <a:t> space</a:t>
            </a:r>
          </a:p>
          <a:p>
            <a:r>
              <a:rPr lang="en-US" baseline="0" dirty="0" smtClean="0"/>
              <a:t>Uses the mapping of the last user </a:t>
            </a:r>
            <a:r>
              <a:rPr lang="en-US" baseline="0" dirty="0" err="1" smtClean="0"/>
              <a:t>prgram</a:t>
            </a:r>
            <a:r>
              <a:rPr lang="en-US" baseline="0" dirty="0" smtClean="0"/>
              <a:t> to touch the kernel pages</a:t>
            </a:r>
          </a:p>
          <a:p>
            <a:r>
              <a:rPr lang="en-US" dirty="0" smtClean="0"/>
              <a:t>To identify kernel thread check the memory </a:t>
            </a:r>
            <a:r>
              <a:rPr lang="en-US" dirty="0" err="1" smtClean="0"/>
              <a:t>mapo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 memory map own by the </a:t>
            </a:r>
            <a:r>
              <a:rPr lang="en-US" dirty="0" err="1" smtClean="0"/>
              <a:t>tsak</a:t>
            </a:r>
            <a:r>
              <a:rPr lang="en-US" dirty="0" smtClean="0"/>
              <a:t> and active </a:t>
            </a:r>
            <a:r>
              <a:rPr lang="en-US" dirty="0" err="1" smtClean="0"/>
              <a:t>mem</a:t>
            </a:r>
            <a:r>
              <a:rPr lang="en-US" dirty="0" smtClean="0"/>
              <a:t> the </a:t>
            </a:r>
            <a:r>
              <a:rPr lang="en-US" dirty="0" err="1" smtClean="0"/>
              <a:t>tsak</a:t>
            </a:r>
            <a:r>
              <a:rPr lang="en-US" dirty="0" smtClean="0"/>
              <a:t> is </a:t>
            </a:r>
            <a:r>
              <a:rPr lang="en-US" dirty="0" err="1" smtClean="0"/>
              <a:t>currentl</a:t>
            </a:r>
            <a:r>
              <a:rPr lang="en-US" dirty="0" smtClean="0"/>
              <a:t> using </a:t>
            </a:r>
            <a:r>
              <a:rPr lang="en-US" dirty="0" err="1" smtClean="0"/>
              <a:t>thsese</a:t>
            </a:r>
            <a:r>
              <a:rPr lang="en-US" dirty="0" smtClean="0"/>
              <a:t> two are </a:t>
            </a:r>
            <a:r>
              <a:rPr lang="en-US" dirty="0" err="1" smtClean="0"/>
              <a:t>idnetical</a:t>
            </a:r>
            <a:r>
              <a:rPr lang="en-US" dirty="0" smtClean="0"/>
              <a:t> for user task and for kernel mm is NULL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FCEF9-0FAD-4A9D-84A8-C3986289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5E19-6B09-449C-8370-11A7856CACE4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8304-0D7B-4404-B15A-08CE1E1382E0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2540000" cy="182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78650" y="285750"/>
            <a:ext cx="17081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 February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400" y="6400800"/>
            <a:ext cx="2235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B9CADE14-6923-471D-91EB-DBF6573792DE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7" r:id="rId3"/>
    <p:sldLayoutId id="2147483699" r:id="rId4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17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Copy on Write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371600"/>
            <a:ext cx="8233833" cy="4914900"/>
          </a:xfrm>
        </p:spPr>
        <p:txBody>
          <a:bodyPr/>
          <a:lstStyle/>
          <a:p>
            <a:pPr algn="ctr">
              <a:buFontTx/>
              <a:buNone/>
              <a:tabLst>
                <a:tab pos="2400300" algn="l"/>
                <a:tab pos="3143250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How </a:t>
            </a:r>
            <a:r>
              <a:rPr lang="en-US" dirty="0"/>
              <a:t>do you start a program?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at the user level, some other program has to start it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usually started by a shell or other interface program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The </a:t>
            </a:r>
            <a:r>
              <a:rPr lang="en-US" dirty="0"/>
              <a:t>mechanism used consists of two parts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fork, which creates a copy of the current program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exec, which loads a new program and starts it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Sometimes </a:t>
            </a:r>
            <a:r>
              <a:rPr lang="en-US" dirty="0"/>
              <a:t>it’s useful for programs to be able to replicate themselves for various reasons (hence the separation between fork and exec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Copy on Write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371600"/>
            <a:ext cx="8233833" cy="49149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However, the common case is </a:t>
            </a:r>
            <a:r>
              <a:rPr lang="en-US" dirty="0" smtClean="0">
                <a:solidFill>
                  <a:schemeClr val="bg1"/>
                </a:solidFill>
              </a:rPr>
              <a:t>fork</a:t>
            </a:r>
            <a:r>
              <a:rPr lang="en-US" dirty="0" smtClean="0"/>
              <a:t> quickly </a:t>
            </a:r>
            <a:br>
              <a:rPr lang="en-US" dirty="0" smtClean="0"/>
            </a:br>
            <a:r>
              <a:rPr lang="en-US" dirty="0" smtClean="0"/>
              <a:t>followed by </a:t>
            </a:r>
            <a:r>
              <a:rPr lang="en-US" dirty="0" smtClean="0">
                <a:solidFill>
                  <a:schemeClr val="bg1"/>
                </a:solidFill>
              </a:rPr>
              <a:t>exec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duplicates the process’ address space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painfully slow in early systems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especially when data were then mostly discarded (on exec)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BSD </a:t>
            </a:r>
            <a:r>
              <a:rPr lang="en-US" dirty="0"/>
              <a:t>added </a:t>
            </a:r>
            <a:r>
              <a:rPr lang="en-US" dirty="0" err="1">
                <a:solidFill>
                  <a:schemeClr val="bg1"/>
                </a:solidFill>
              </a:rPr>
              <a:t>vfork</a:t>
            </a:r>
            <a:r>
              <a:rPr lang="en-US" dirty="0"/>
              <a:t> (virtual fork)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parent blocks while child uses address space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after child execs, control of address space returns to </a:t>
            </a:r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Copy on Write</a:t>
            </a:r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371600"/>
            <a:ext cx="8233833" cy="49149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Mach </a:t>
            </a:r>
            <a:r>
              <a:rPr lang="en-US" dirty="0"/>
              <a:t>added copy-on-write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instead of duplicating data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duplicate page tables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turn off write permission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when either process tries to write to a given page, give it a private copy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Copy </a:t>
            </a:r>
            <a:r>
              <a:rPr lang="en-US" dirty="0"/>
              <a:t>on write is an example of a “lazy” approach to work (opposite is “eager”)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allows us to avoid work that won’t actually be useful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we’ll see more lazy approaches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8747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Creating Kernel Threads (cont.)</a:t>
            </a:r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init_task</a:t>
            </a:r>
            <a:r>
              <a:rPr lang="en-US" dirty="0" smtClean="0"/>
              <a:t>  is </a:t>
            </a:r>
            <a:r>
              <a:rPr lang="en-US" dirty="0"/>
              <a:t>a kernel thread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created during boot (in </a:t>
            </a:r>
            <a:r>
              <a:rPr lang="en-US" dirty="0" err="1"/>
              <a:t>start_kernel</a:t>
            </a:r>
            <a:r>
              <a:rPr lang="en-US" dirty="0"/>
              <a:t>); persists until </a:t>
            </a:r>
            <a:r>
              <a:rPr lang="en-US" dirty="0" smtClean="0"/>
              <a:t>shutdown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 err="1"/>
              <a:t>p</a:t>
            </a:r>
            <a:r>
              <a:rPr lang="en-US" dirty="0" err="1" smtClean="0"/>
              <a:t>id</a:t>
            </a:r>
            <a:r>
              <a:rPr lang="en-US" dirty="0" smtClean="0"/>
              <a:t> = 1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 smtClean="0"/>
          </a:p>
          <a:p>
            <a:pPr lvl="1">
              <a:tabLst>
                <a:tab pos="461963" algn="l"/>
                <a:tab pos="2459038" algn="l"/>
              </a:tabLst>
            </a:pPr>
            <a:endParaRPr lang="en-US" dirty="0" smtClean="0"/>
          </a:p>
          <a:p>
            <a:pPr lvl="1">
              <a:tabLst>
                <a:tab pos="461963" algn="l"/>
                <a:tab pos="2459038" algn="l"/>
              </a:tabLst>
            </a:pPr>
            <a:endParaRPr lang="en-US" dirty="0" smtClean="0"/>
          </a:p>
          <a:p>
            <a:pPr lvl="1">
              <a:tabLst>
                <a:tab pos="461963" algn="l"/>
                <a:tab pos="2459038" algn="l"/>
              </a:tabLst>
            </a:pPr>
            <a:endParaRPr lang="en-US" dirty="0" smtClean="0"/>
          </a:p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Other kernel threads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keventd</a:t>
            </a:r>
            <a:r>
              <a:rPr lang="en-US" dirty="0" smtClean="0"/>
              <a:t> – the event daemon (work that can’t be done in interrupt context)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ksoftirqd</a:t>
            </a:r>
            <a:r>
              <a:rPr lang="en-US" dirty="0" smtClean="0"/>
              <a:t> – the soft interrupt daemon (periodically try to execute </a:t>
            </a:r>
            <a:r>
              <a:rPr lang="en-US" dirty="0" err="1" smtClean="0"/>
              <a:t>tasklets</a:t>
            </a:r>
            <a:r>
              <a:rPr lang="en-US" dirty="0" smtClean="0"/>
              <a:t>)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2384" y="2743200"/>
            <a:ext cx="5386918" cy="1077516"/>
            <a:chOff x="1369" y="3775"/>
            <a:chExt cx="2545" cy="905"/>
          </a:xfrm>
        </p:grpSpPr>
        <p:sp>
          <p:nvSpPr>
            <p:cNvPr id="535557" name="Text Box 5"/>
            <p:cNvSpPr txBox="1">
              <a:spLocks noChangeArrowheads="1"/>
            </p:cNvSpPr>
            <p:nvPr/>
          </p:nvSpPr>
          <p:spPr bwMode="auto">
            <a:xfrm>
              <a:off x="1369" y="3861"/>
              <a:ext cx="391" cy="698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init</a:t>
              </a:r>
            </a:p>
            <a:p>
              <a:r>
                <a:rPr lang="en-US">
                  <a:solidFill>
                    <a:schemeClr val="bg1"/>
                  </a:solidFill>
                </a:rPr>
                <a:t>task</a:t>
              </a:r>
            </a:p>
            <a:p>
              <a:r>
                <a:rPr lang="en-US">
                  <a:solidFill>
                    <a:schemeClr val="bg1"/>
                  </a:solidFill>
                </a:rPr>
                <a:t>(pid=1)</a:t>
              </a:r>
            </a:p>
          </p:txBody>
        </p:sp>
        <p:sp>
          <p:nvSpPr>
            <p:cNvPr id="535558" name="Text Box 6"/>
            <p:cNvSpPr txBox="1">
              <a:spLocks noChangeArrowheads="1"/>
            </p:cNvSpPr>
            <p:nvPr/>
          </p:nvSpPr>
          <p:spPr bwMode="auto">
            <a:xfrm>
              <a:off x="2223" y="3775"/>
              <a:ext cx="1691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init_mm</a:t>
              </a:r>
              <a:r>
                <a:rPr lang="en-US" dirty="0" smtClean="0">
                  <a:solidFill>
                    <a:schemeClr val="bg1"/>
                  </a:solidFill>
                </a:rPr>
                <a:t> (all kernel pages are mapped)</a:t>
              </a:r>
              <a:endParaRPr lang="en-US" dirty="0">
                <a:solidFill>
                  <a:schemeClr val="bg1"/>
                </a:solidFill>
              </a:endParaRPr>
            </a:p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init_fs</a:t>
              </a:r>
              <a:endParaRPr lang="en-US" dirty="0">
                <a:solidFill>
                  <a:schemeClr val="bg1"/>
                </a:solidFill>
              </a:endParaRPr>
            </a:p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init_files</a:t>
              </a:r>
              <a:endParaRPr lang="en-US" dirty="0">
                <a:solidFill>
                  <a:schemeClr val="bg1"/>
                </a:solidFill>
              </a:endParaRPr>
            </a:p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init_signals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init_sighand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5559" name="Line 7"/>
            <p:cNvSpPr>
              <a:spLocks noChangeShapeType="1"/>
            </p:cNvSpPr>
            <p:nvPr/>
          </p:nvSpPr>
          <p:spPr bwMode="auto">
            <a:xfrm flipV="1">
              <a:off x="1700" y="3967"/>
              <a:ext cx="533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5560" name="Line 8"/>
            <p:cNvSpPr>
              <a:spLocks noChangeShapeType="1"/>
            </p:cNvSpPr>
            <p:nvPr/>
          </p:nvSpPr>
          <p:spPr bwMode="auto">
            <a:xfrm>
              <a:off x="1700" y="4124"/>
              <a:ext cx="5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5561" name="Line 9"/>
            <p:cNvSpPr>
              <a:spLocks noChangeShapeType="1"/>
            </p:cNvSpPr>
            <p:nvPr/>
          </p:nvSpPr>
          <p:spPr bwMode="auto">
            <a:xfrm>
              <a:off x="1700" y="4309"/>
              <a:ext cx="508" cy="4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5562" name="Line 10"/>
            <p:cNvSpPr>
              <a:spLocks noChangeShapeType="1"/>
            </p:cNvSpPr>
            <p:nvPr/>
          </p:nvSpPr>
          <p:spPr bwMode="auto">
            <a:xfrm>
              <a:off x="1725" y="4455"/>
              <a:ext cx="483" cy="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/>
          <a:lstStyle/>
          <a:p>
            <a:r>
              <a:rPr lang="en-US" dirty="0" smtClean="0"/>
              <a:t>Creating Kernel Threads (cont.)</a:t>
            </a:r>
            <a:endParaRPr lang="en-US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Creating </a:t>
            </a:r>
            <a:r>
              <a:rPr lang="en-US" dirty="0"/>
              <a:t>kernel threads is a little tricky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want to fork from another kernel thread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even if created from a system call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  <a:p>
            <a:pPr>
              <a:tabLst>
                <a:tab pos="461963" algn="l"/>
                <a:tab pos="2459038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use background thread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kthreadd</a:t>
            </a:r>
            <a:r>
              <a:rPr lang="en-US" dirty="0"/>
              <a:t>) to create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wrappers are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kthread_create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kthread_run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prototype in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kthread.h</a:t>
            </a:r>
            <a:r>
              <a:rPr lang="en-US" dirty="0"/>
              <a:t>; implementation in </a:t>
            </a:r>
            <a:r>
              <a:rPr lang="en-US" dirty="0">
                <a:solidFill>
                  <a:schemeClr val="bg1"/>
                </a:solidFill>
              </a:rPr>
              <a:t>kernel/</a:t>
            </a:r>
            <a:r>
              <a:rPr lang="en-US" dirty="0" err="1">
                <a:solidFill>
                  <a:schemeClr val="bg1"/>
                </a:solidFill>
              </a:rPr>
              <a:t>kthread.c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/>
          <a:lstStyle/>
          <a:p>
            <a:r>
              <a:rPr lang="en-US" dirty="0" smtClean="0"/>
              <a:t>Creating Kernel Threads (cont.)</a:t>
            </a:r>
            <a:endParaRPr lang="en-US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572000"/>
          </a:xfrm>
        </p:spPr>
        <p:txBody>
          <a:bodyPr/>
          <a:lstStyle/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task_struct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kthread_create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(*fn)(void*), void* </a:t>
            </a:r>
            <a:r>
              <a:rPr lang="en-US" sz="2000" b="1" dirty="0" err="1">
                <a:latin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</a:rPr>
              <a:t>, char const* </a:t>
            </a:r>
            <a:r>
              <a:rPr lang="en-US" sz="2000" b="1" dirty="0" err="1">
                <a:latin typeface="Courier New" pitchFamily="49" charset="0"/>
              </a:rPr>
              <a:t>fmt</a:t>
            </a:r>
            <a:r>
              <a:rPr lang="en-US" sz="2000" b="1" dirty="0">
                <a:latin typeface="Courier New" pitchFamily="49" charset="0"/>
              </a:rPr>
              <a:t>, …);</a:t>
            </a:r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task_struct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kthread_run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Aft>
                <a:spcPts val="1800"/>
              </a:spcAft>
              <a:buFontTx/>
              <a:buNone/>
              <a:tabLst>
                <a:tab pos="461963" algn="l"/>
                <a:tab pos="2459038" algn="l"/>
              </a:tabLst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(*fn)(void*), void* </a:t>
            </a:r>
            <a:r>
              <a:rPr lang="en-US" sz="2000" b="1" dirty="0" err="1">
                <a:latin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</a:rPr>
              <a:t>, char const* </a:t>
            </a:r>
            <a:r>
              <a:rPr lang="en-US" sz="2000" b="1" dirty="0" err="1">
                <a:latin typeface="Courier New" pitchFamily="49" charset="0"/>
              </a:rPr>
              <a:t>fmt</a:t>
            </a:r>
            <a:r>
              <a:rPr lang="en-US" sz="2000" b="1" dirty="0">
                <a:latin typeface="Courier New" pitchFamily="49" charset="0"/>
              </a:rPr>
              <a:t>, …);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 smtClean="0"/>
              <a:t>create </a:t>
            </a:r>
            <a:r>
              <a:rPr lang="en-US" dirty="0"/>
              <a:t>(and wake up) a kernel thread in an appropriate context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returns new kernel thread (task structure) or negative value on error</a:t>
            </a:r>
          </a:p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note </a:t>
            </a:r>
            <a:r>
              <a:rPr lang="en-US" dirty="0"/>
              <a:t>that name and variable </a:t>
            </a:r>
            <a:r>
              <a:rPr lang="en-US" dirty="0" err="1"/>
              <a:t>args</a:t>
            </a:r>
            <a:r>
              <a:rPr lang="en-US" dirty="0"/>
              <a:t> allow </a:t>
            </a:r>
            <a:r>
              <a:rPr lang="en-US" dirty="0" err="1"/>
              <a:t>printf</a:t>
            </a:r>
            <a:r>
              <a:rPr lang="en-US" dirty="0"/>
              <a:t>-like naming in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6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Scheduling Philosophy</a:t>
            </a:r>
            <a:endParaRPr 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Several </a:t>
            </a:r>
            <a:r>
              <a:rPr lang="en-US" dirty="0"/>
              <a:t>types of jobs exist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I</a:t>
            </a:r>
            <a:r>
              <a:rPr lang="en-US" dirty="0" smtClean="0"/>
              <a:t>nteractive</a:t>
            </a:r>
            <a:endParaRPr lang="en-US" dirty="0"/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examples: editors, GUIs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driven by human interaction (e.g., keystrokes, mouse clicks)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little or no work to do after each event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but important to respond quickly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B</a:t>
            </a:r>
            <a:r>
              <a:rPr lang="en-US" dirty="0" smtClean="0"/>
              <a:t>atch</a:t>
            </a:r>
            <a:endParaRPr lang="en-US" dirty="0"/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examples: compilation, simulation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usually only time to completion matters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want a fair share of CPU </a:t>
            </a:r>
            <a:r>
              <a:rPr lang="en-US" dirty="0" smtClean="0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Scheduling Philosophy (cont.)</a:t>
            </a:r>
            <a:endParaRPr 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tabLst>
                <a:tab pos="461963" algn="l"/>
                <a:tab pos="2459038" algn="l"/>
              </a:tabLst>
            </a:pPr>
            <a:r>
              <a:rPr lang="en-US" dirty="0" smtClean="0"/>
              <a:t>Real-time</a:t>
            </a:r>
            <a:endParaRPr lang="en-US" dirty="0"/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examples: music, video, teleconferencing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periodic deadlines (e.g., 30 frames per second of video)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work often only useful if finished on time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 smtClean="0"/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 smtClean="0"/>
              <a:t>alternative </a:t>
            </a:r>
            <a:r>
              <a:rPr lang="en-US" dirty="0"/>
              <a:t>taxonomy: I/O-bound vs. compute-bound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  <a:p>
            <a:pPr>
              <a:tabLst>
                <a:tab pos="461963" algn="l"/>
                <a:tab pos="2459038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Goal </a:t>
            </a:r>
            <a:r>
              <a:rPr lang="en-US" dirty="0">
                <a:solidFill>
                  <a:schemeClr val="bg1"/>
                </a:solidFill>
              </a:rPr>
              <a:t>of scheduling: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efficient</a:t>
            </a:r>
            <a:r>
              <a:rPr lang="en-US" dirty="0">
                <a:solidFill>
                  <a:schemeClr val="bg1"/>
                </a:solidFill>
              </a:rPr>
              <a:t>, fair, and responsive (all at once!)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Scheduling Philosophy (cont.)</a:t>
            </a:r>
            <a:endParaRPr lang="en-US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General </a:t>
            </a:r>
            <a:r>
              <a:rPr lang="en-US" dirty="0"/>
              <a:t>strategy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break time into slices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allow interactive jobs to preempt the current job based on interrupts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typically, a job becomes </a:t>
            </a:r>
            <a:r>
              <a:rPr lang="en-US" dirty="0" err="1"/>
              <a:t>runnable</a:t>
            </a:r>
            <a:r>
              <a:rPr lang="en-US" dirty="0"/>
              <a:t> when an interrupt occurs</a:t>
            </a:r>
            <a:br>
              <a:rPr lang="en-US" dirty="0"/>
            </a:br>
            <a:r>
              <a:rPr lang="en-US" dirty="0"/>
              <a:t>(e.g., a key is pressed)</a:t>
            </a:r>
          </a:p>
          <a:p>
            <a:pPr marL="1146175" lvl="2" indent="-231775">
              <a:tabLst>
                <a:tab pos="461963" algn="l"/>
                <a:tab pos="2459038" algn="l"/>
              </a:tabLst>
            </a:pPr>
            <a:r>
              <a:rPr lang="en-US" dirty="0"/>
              <a:t>Linux checks for rescheduling after each interrupt, system call, and exception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Linux 2.4 does NOT preempt code running in kernel (code </a:t>
            </a:r>
            <a:r>
              <a:rPr lang="en-US" u="sng" dirty="0"/>
              <a:t>may</a:t>
            </a:r>
            <a:r>
              <a:rPr lang="en-US" dirty="0"/>
              <a:t> yield)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>
                <a:solidFill>
                  <a:schemeClr val="bg1"/>
                </a:solidFill>
              </a:rPr>
              <a:t>Linux 2.6 DOES preempt code </a:t>
            </a:r>
            <a:r>
              <a:rPr lang="en-US" dirty="0"/>
              <a:t>running in kernel to support real-time</a:t>
            </a:r>
          </a:p>
        </p:txBody>
      </p:sp>
    </p:spTree>
    <p:extLst>
      <p:ext uri="{BB962C8B-B14F-4D97-AF65-F5344CB8AC3E}">
        <p14:creationId xmlns:p14="http://schemas.microsoft.com/office/powerpoint/2010/main" val="26401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Time </a:t>
            </a:r>
            <a:r>
              <a:rPr lang="en-US" dirty="0"/>
              <a:t>broken into epochs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each task given a quantum of time (in ticks of 10 milliseconds)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run until no </a:t>
            </a:r>
            <a:r>
              <a:rPr lang="en-US" dirty="0" err="1">
                <a:solidFill>
                  <a:schemeClr val="bg1"/>
                </a:solidFill>
              </a:rPr>
              <a:t>runnable</a:t>
            </a:r>
            <a:r>
              <a:rPr lang="en-US" dirty="0"/>
              <a:t> task has time left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then start a new epoch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Real-time </a:t>
            </a:r>
            <a:r>
              <a:rPr lang="en-US" dirty="0"/>
              <a:t>jobs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always given priority over non-real-time jobs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prioritized </a:t>
            </a:r>
            <a:r>
              <a:rPr lang="en-US" dirty="0"/>
              <a:t>amongst themselves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Static </a:t>
            </a:r>
            <a:r>
              <a:rPr lang="en-US" dirty="0"/>
              <a:t>and dynamic priorities used for non-real-time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General Scheduling Algorithm </a:t>
            </a:r>
            <a:br>
              <a:rPr lang="en-US" dirty="0" smtClean="0"/>
            </a:br>
            <a:r>
              <a:rPr lang="en-US" dirty="0" smtClean="0"/>
              <a:t>Used by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identification &amp; linkage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Creating processes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Scheduling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Philosophy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Algorithm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Data structures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Code walk through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Interactive </a:t>
            </a:r>
            <a:r>
              <a:rPr lang="en-US" dirty="0"/>
              <a:t>jobs handled with heuristics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heuristic </a:t>
            </a:r>
            <a:r>
              <a:rPr lang="en-US" dirty="0" smtClean="0"/>
              <a:t>estimate </a:t>
            </a:r>
            <a:r>
              <a:rPr lang="en-US" dirty="0"/>
              <a:t>job </a:t>
            </a:r>
            <a:r>
              <a:rPr lang="en-US" dirty="0" err="1"/>
              <a:t>interactiveness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an interactive job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can continue to run after running out of time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takes turns with other interactive jobs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philosophy is that they don’t usually use up quantum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heuristic ensures that job can’t use lots of CPU and still be “interactive”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General Scheduling Algorithm </a:t>
            </a:r>
            <a:br>
              <a:rPr lang="en-US" dirty="0" smtClean="0"/>
            </a:br>
            <a:r>
              <a:rPr lang="en-US" dirty="0" smtClean="0"/>
              <a:t>Used by Linux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7244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State </a:t>
            </a:r>
            <a:r>
              <a:rPr lang="en-US" dirty="0"/>
              <a:t>field can be one of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TASK_RUNNING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executing currently or waiting to execute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in a run queue on some processor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TASK_INTERRUPTIBLE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sleeping on a semaphore/condition/signal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in a wait queue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be made </a:t>
            </a:r>
            <a:r>
              <a:rPr lang="en-US" dirty="0" err="1">
                <a:solidFill>
                  <a:schemeClr val="bg1"/>
                </a:solidFill>
              </a:rPr>
              <a:t>runnable</a:t>
            </a:r>
            <a:r>
              <a:rPr lang="en-US" dirty="0">
                <a:solidFill>
                  <a:schemeClr val="bg1"/>
                </a:solidFill>
              </a:rPr>
              <a:t> by delivery of </a:t>
            </a:r>
            <a:r>
              <a:rPr lang="en-US" dirty="0" smtClean="0">
                <a:solidFill>
                  <a:schemeClr val="bg1"/>
                </a:solidFill>
              </a:rPr>
              <a:t>signal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TASK_UNINTERRUPTIBLE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busy with something that can’t be stopped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e.g., a device that </a:t>
            </a:r>
            <a:r>
              <a:rPr lang="en-US" dirty="0" smtClean="0"/>
              <a:t>will stay in </a:t>
            </a:r>
            <a:r>
              <a:rPr lang="en-US" dirty="0"/>
              <a:t>unrecoverable state without further task interaction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cannot </a:t>
            </a:r>
            <a:r>
              <a:rPr lang="en-US" dirty="0">
                <a:solidFill>
                  <a:schemeClr val="bg1"/>
                </a:solidFill>
              </a:rPr>
              <a:t>be made </a:t>
            </a:r>
            <a:r>
              <a:rPr lang="en-US" dirty="0" err="1">
                <a:solidFill>
                  <a:schemeClr val="bg1"/>
                </a:solidFill>
              </a:rPr>
              <a:t>runnable</a:t>
            </a:r>
            <a:r>
              <a:rPr lang="en-US" dirty="0">
                <a:solidFill>
                  <a:schemeClr val="bg1"/>
                </a:solidFill>
              </a:rPr>
              <a:t> by delivery of </a:t>
            </a:r>
            <a:r>
              <a:rPr lang="en-US" dirty="0" smtClean="0">
                <a:solidFill>
                  <a:schemeClr val="bg1"/>
                </a:solidFill>
              </a:rPr>
              <a:t>signal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State </a:t>
            </a:r>
            <a:r>
              <a:rPr lang="en-US" sz="2800" dirty="0" smtClean="0"/>
              <a:t>(fields of </a:t>
            </a:r>
            <a:r>
              <a:rPr lang="en-US" sz="2800" dirty="0" err="1" smtClean="0">
                <a:solidFill>
                  <a:schemeClr val="bg1"/>
                </a:solidFill>
              </a:rPr>
              <a:t>task_t</a:t>
            </a:r>
            <a:r>
              <a:rPr lang="en-US" sz="28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9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09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724400"/>
          </a:xfrm>
        </p:spPr>
        <p:txBody>
          <a:bodyPr/>
          <a:lstStyle/>
          <a:p>
            <a:pPr lvl="2"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TASK_STOPPED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stopped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not in a queue; must be woken by signal</a:t>
            </a:r>
          </a:p>
          <a:p>
            <a:pPr lvl="2"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TASK_ZOMBIE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has terminated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state retained until parent collects exit status information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not in a queue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The </a:t>
            </a:r>
            <a:r>
              <a:rPr lang="en-US" dirty="0"/>
              <a:t>swapper process is always </a:t>
            </a:r>
            <a:r>
              <a:rPr lang="en-US" dirty="0" err="1"/>
              <a:t>runnable</a:t>
            </a:r>
            <a:r>
              <a:rPr lang="en-US" dirty="0"/>
              <a:t> (it’s an idle loop)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State </a:t>
            </a:r>
            <a:r>
              <a:rPr lang="en-US" sz="2800" dirty="0" smtClean="0"/>
              <a:t>(fields of </a:t>
            </a:r>
            <a:r>
              <a:rPr lang="en-US" sz="2800" dirty="0" err="1" smtClean="0">
                <a:solidFill>
                  <a:schemeClr val="bg1"/>
                </a:solidFill>
              </a:rPr>
              <a:t>task_t</a:t>
            </a:r>
            <a:r>
              <a:rPr lang="en-US" sz="2800" dirty="0" smtClean="0"/>
              <a:t>) (cont.)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3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Macros that </a:t>
            </a:r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>
                <a:solidFill>
                  <a:schemeClr val="bg1"/>
                </a:solidFill>
              </a:rPr>
              <a:t>not include </a:t>
            </a:r>
            <a:r>
              <a:rPr lang="en-US" dirty="0"/>
              <a:t>memory </a:t>
            </a:r>
            <a:r>
              <a:rPr lang="en-US" dirty="0" smtClean="0"/>
              <a:t>barriers;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compiler may reorder with surrounding code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task-&gt;state = (value);  </a:t>
            </a:r>
            <a:r>
              <a:rPr lang="en-US" b="1" dirty="0">
                <a:latin typeface="Courier New" pitchFamily="49" charset="0"/>
              </a:rPr>
              <a:t>// or…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current-&gt;state = (value);</a:t>
            </a:r>
          </a:p>
          <a:p>
            <a:pPr lvl="1">
              <a:buNone/>
              <a:tabLst>
                <a:tab pos="2400300" algn="l"/>
                <a:tab pos="314325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Macros that 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en-US" dirty="0" smtClean="0"/>
              <a:t> </a:t>
            </a:r>
            <a:r>
              <a:rPr lang="en-US" dirty="0"/>
              <a:t>memory barriers to prevent reordering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set_task_state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(task, value);</a:t>
            </a:r>
            <a:r>
              <a:rPr lang="en-US" b="1" dirty="0">
                <a:latin typeface="Courier New" pitchFamily="49" charset="0"/>
              </a:rPr>
              <a:t>  // or…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set_current_state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(value);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Changing the State of a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1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1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1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5400" y="1676400"/>
            <a:ext cx="3962400" cy="38862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sz="2000" dirty="0" smtClean="0"/>
              <a:t>Each </a:t>
            </a:r>
            <a:r>
              <a:rPr lang="en-US" sz="2000" dirty="0"/>
              <a:t>processor has a run queue (</a:t>
            </a:r>
            <a:r>
              <a:rPr lang="en-US" sz="1800" dirty="0" err="1">
                <a:solidFill>
                  <a:schemeClr val="bg1"/>
                </a:solidFill>
              </a:rPr>
              <a:t>struct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runqueue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sched.c</a:t>
            </a:r>
            <a:r>
              <a:rPr lang="en-US" sz="2000" dirty="0"/>
              <a:t>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each run queue has two priority arrays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arrays are lists of tasks of each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they are double-buffered to implement epochs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sz="1800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Scheduling Data Structures</a:t>
            </a:r>
            <a:endParaRPr lang="en-US" dirty="0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57200" y="5621179"/>
            <a:ext cx="1447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load bal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. for 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SMPs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616385" y="4267200"/>
            <a:ext cx="12886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expired  array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533400" y="4724400"/>
            <a:ext cx="1371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priority  array 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#1</a:t>
            </a:r>
          </a:p>
        </p:txBody>
      </p:sp>
      <p:sp>
        <p:nvSpPr>
          <p:cNvPr id="425997" name="Text Box 13"/>
          <p:cNvSpPr txBox="1">
            <a:spLocks noChangeArrowheads="1"/>
          </p:cNvSpPr>
          <p:nvPr/>
        </p:nvSpPr>
        <p:spPr bwMode="auto">
          <a:xfrm>
            <a:off x="533400" y="5163979"/>
            <a:ext cx="1447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priority  array 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#2</a:t>
            </a:r>
          </a:p>
        </p:txBody>
      </p:sp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609600" y="3429000"/>
            <a:ext cx="1066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idle  task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609600" y="3886200"/>
            <a:ext cx="1143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active  array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533401" y="3030379"/>
            <a:ext cx="1447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current   task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684478" y="2693194"/>
            <a:ext cx="8383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timestamp</a:t>
            </a: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667544" y="2231231"/>
            <a:ext cx="8479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runnable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990600" y="2000250"/>
            <a:ext cx="3350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lock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676011" y="2462213"/>
            <a:ext cx="8479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 switches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36468" y="1988344"/>
            <a:ext cx="1587500" cy="3946922"/>
            <a:chOff x="436468" y="1988344"/>
            <a:chExt cx="1587500" cy="3946922"/>
          </a:xfrm>
        </p:grpSpPr>
        <p:sp>
          <p:nvSpPr>
            <p:cNvPr id="425999" name="Rectangle 15"/>
            <p:cNvSpPr>
              <a:spLocks noChangeArrowheads="1"/>
            </p:cNvSpPr>
            <p:nvPr/>
          </p:nvSpPr>
          <p:spPr bwMode="auto">
            <a:xfrm>
              <a:off x="436468" y="5503069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0" name="Rectangle 16"/>
            <p:cNvSpPr>
              <a:spLocks noChangeArrowheads="1"/>
            </p:cNvSpPr>
            <p:nvPr/>
          </p:nvSpPr>
          <p:spPr bwMode="auto">
            <a:xfrm>
              <a:off x="436468" y="4206479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5" name="Rectangle 21"/>
            <p:cNvSpPr>
              <a:spLocks noChangeArrowheads="1"/>
            </p:cNvSpPr>
            <p:nvPr/>
          </p:nvSpPr>
          <p:spPr bwMode="auto">
            <a:xfrm>
              <a:off x="436468" y="4638675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436468" y="5070872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8" name="Rectangle 24"/>
            <p:cNvSpPr>
              <a:spLocks noChangeArrowheads="1"/>
            </p:cNvSpPr>
            <p:nvPr/>
          </p:nvSpPr>
          <p:spPr bwMode="auto">
            <a:xfrm>
              <a:off x="436468" y="3342085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436468" y="3774282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436468" y="2911078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1" name="Rectangle 27"/>
            <p:cNvSpPr>
              <a:spLocks noChangeArrowheads="1"/>
            </p:cNvSpPr>
            <p:nvPr/>
          </p:nvSpPr>
          <p:spPr bwMode="auto">
            <a:xfrm>
              <a:off x="436468" y="2680097"/>
              <a:ext cx="1587500" cy="23098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6" name="Rectangle 32"/>
            <p:cNvSpPr>
              <a:spLocks noChangeArrowheads="1"/>
            </p:cNvSpPr>
            <p:nvPr/>
          </p:nvSpPr>
          <p:spPr bwMode="auto">
            <a:xfrm>
              <a:off x="436468" y="2219325"/>
              <a:ext cx="1587500" cy="230982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7" name="Rectangle 33"/>
            <p:cNvSpPr>
              <a:spLocks noChangeArrowheads="1"/>
            </p:cNvSpPr>
            <p:nvPr/>
          </p:nvSpPr>
          <p:spPr bwMode="auto">
            <a:xfrm>
              <a:off x="436468" y="1988344"/>
              <a:ext cx="1587500" cy="230982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8" name="Rectangle 34"/>
            <p:cNvSpPr>
              <a:spLocks noChangeArrowheads="1"/>
            </p:cNvSpPr>
            <p:nvPr/>
          </p:nvSpPr>
          <p:spPr bwMode="auto">
            <a:xfrm>
              <a:off x="436468" y="2449116"/>
              <a:ext cx="1587500" cy="23098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3509867" y="3112294"/>
            <a:ext cx="768349" cy="489347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3408267" y="2391966"/>
            <a:ext cx="768349" cy="489347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6" name="Text Box 42"/>
          <p:cNvSpPr txBox="1">
            <a:spLocks noChangeArrowheads="1"/>
          </p:cNvSpPr>
          <p:nvPr/>
        </p:nvSpPr>
        <p:spPr bwMode="auto">
          <a:xfrm>
            <a:off x="4267200" y="2743200"/>
            <a:ext cx="612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tasks</a:t>
            </a:r>
          </a:p>
        </p:txBody>
      </p:sp>
      <p:sp>
        <p:nvSpPr>
          <p:cNvPr id="426027" name="Line 43"/>
          <p:cNvSpPr>
            <a:spLocks noChangeShapeType="1"/>
          </p:cNvSpPr>
          <p:nvPr/>
        </p:nvSpPr>
        <p:spPr bwMode="auto">
          <a:xfrm flipV="1">
            <a:off x="1871568" y="2449116"/>
            <a:ext cx="1536700" cy="663178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8" name="Line 44"/>
          <p:cNvSpPr>
            <a:spLocks noChangeShapeType="1"/>
          </p:cNvSpPr>
          <p:nvPr/>
        </p:nvSpPr>
        <p:spPr bwMode="auto">
          <a:xfrm flipV="1">
            <a:off x="1871568" y="3198019"/>
            <a:ext cx="1638300" cy="259556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9" name="Arc 45"/>
          <p:cNvSpPr>
            <a:spLocks/>
          </p:cNvSpPr>
          <p:nvPr/>
        </p:nvSpPr>
        <p:spPr bwMode="auto">
          <a:xfrm>
            <a:off x="1822883" y="3918348"/>
            <a:ext cx="1219200" cy="8298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870"/>
              <a:gd name="T2" fmla="*/ 3759 w 21600"/>
              <a:gd name="T3" fmla="*/ 42870 h 42870"/>
              <a:gd name="T4" fmla="*/ 0 w 21600"/>
              <a:gd name="T5" fmla="*/ 21600 h 4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87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</a:path>
              <a:path w="21600" h="4287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30" name="Arc 46"/>
          <p:cNvSpPr>
            <a:spLocks/>
          </p:cNvSpPr>
          <p:nvPr/>
        </p:nvSpPr>
        <p:spPr bwMode="auto">
          <a:xfrm>
            <a:off x="1822883" y="4356498"/>
            <a:ext cx="1219200" cy="8298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870"/>
              <a:gd name="T2" fmla="*/ 3759 w 21600"/>
              <a:gd name="T3" fmla="*/ 42870 h 42870"/>
              <a:gd name="T4" fmla="*/ 0 w 21600"/>
              <a:gd name="T5" fmla="*/ 21600 h 4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87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</a:path>
              <a:path w="21600" h="4287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31" name="Text Box 47"/>
          <p:cNvSpPr txBox="1">
            <a:spLocks noChangeArrowheads="1"/>
          </p:cNvSpPr>
          <p:nvPr/>
        </p:nvSpPr>
        <p:spPr bwMode="auto">
          <a:xfrm>
            <a:off x="3124200" y="4191000"/>
            <a:ext cx="2403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two pointers used to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implement double-buffering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for priority arrays</a:t>
            </a:r>
          </a:p>
        </p:txBody>
      </p:sp>
      <p:sp>
        <p:nvSpPr>
          <p:cNvPr id="426032" name="Text Box 48"/>
          <p:cNvSpPr txBox="1">
            <a:spLocks noChangeArrowheads="1"/>
          </p:cNvSpPr>
          <p:nvPr/>
        </p:nvSpPr>
        <p:spPr bwMode="auto">
          <a:xfrm>
            <a:off x="3285500" y="1902619"/>
            <a:ext cx="16850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for interactive jobs</a:t>
            </a:r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 flipV="1">
            <a:off x="2023968" y="2046685"/>
            <a:ext cx="1280583" cy="720328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8" grpId="0"/>
      <p:bldP spid="425995" grpId="0"/>
      <p:bldP spid="425996" grpId="0"/>
      <p:bldP spid="425997" grpId="0"/>
      <p:bldP spid="425993" grpId="0"/>
      <p:bldP spid="425994" grpId="0"/>
      <p:bldP spid="425992" grpId="0"/>
      <p:bldP spid="425991" grpId="0"/>
      <p:bldP spid="425989" grpId="0"/>
      <p:bldP spid="425988" grpId="0"/>
      <p:bldP spid="425990" grpId="0"/>
      <p:bldP spid="426024" grpId="0" animBg="1"/>
      <p:bldP spid="426025" grpId="0" animBg="1"/>
      <p:bldP spid="426026" grpId="0"/>
      <p:bldP spid="426027" grpId="0" animBg="1"/>
      <p:bldP spid="426028" grpId="0" animBg="1"/>
      <p:bldP spid="426029" grpId="0" animBg="1"/>
      <p:bldP spid="426030" grpId="0" animBg="1"/>
      <p:bldP spid="426031" grpId="0"/>
      <p:bldP spid="426032" grpId="0"/>
      <p:bldP spid="4260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100 </a:t>
            </a:r>
            <a:r>
              <a:rPr lang="en-US" dirty="0"/>
              <a:t>real-time priorities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/>
              <a:t>40 regular priorities </a:t>
            </a: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One </a:t>
            </a:r>
            <a:r>
              <a:rPr lang="en-US" dirty="0"/>
              <a:t>list per priority and a bitmap to make finding non-empty list </a:t>
            </a:r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Priority Array Structure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struct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prio_array</a:t>
            </a:r>
            <a:r>
              <a:rPr lang="en-US" sz="2800" dirty="0" smtClean="0">
                <a:solidFill>
                  <a:schemeClr val="bg1"/>
                </a:solidFill>
              </a:rPr>
              <a:t> in </a:t>
            </a:r>
            <a:r>
              <a:rPr lang="en-US" sz="2800" dirty="0" err="1" smtClean="0">
                <a:solidFill>
                  <a:schemeClr val="bg1"/>
                </a:solidFill>
              </a:rPr>
              <a:t>sched.c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219200" y="3657600"/>
            <a:ext cx="6555316" cy="1871663"/>
            <a:chOff x="587" y="1622"/>
            <a:chExt cx="3097" cy="1572"/>
          </a:xfrm>
        </p:grpSpPr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587" y="1815"/>
              <a:ext cx="750" cy="556"/>
              <a:chOff x="587" y="2445"/>
              <a:chExt cx="750" cy="556"/>
            </a:xfrm>
          </p:grpSpPr>
          <p:sp>
            <p:nvSpPr>
              <p:cNvPr id="428056" name="Text Box 24"/>
              <p:cNvSpPr txBox="1">
                <a:spLocks noChangeArrowheads="1"/>
              </p:cNvSpPr>
              <p:nvPr/>
            </p:nvSpPr>
            <p:spPr bwMode="auto">
              <a:xfrm>
                <a:off x="622" y="2478"/>
                <a:ext cx="685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 Narrow" pitchFamily="34" charset="0"/>
                  </a:rPr>
                  <a:t>bitmap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itchFamily="34" charset="0"/>
                  </a:rPr>
                  <a:t>of  non-empty  lists</a:t>
                </a:r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8057" name="Rectangle 25"/>
              <p:cNvSpPr>
                <a:spLocks noChangeArrowheads="1"/>
              </p:cNvSpPr>
              <p:nvPr/>
            </p:nvSpPr>
            <p:spPr bwMode="auto">
              <a:xfrm>
                <a:off x="587" y="2445"/>
                <a:ext cx="750" cy="556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8062" name="Text Box 30"/>
            <p:cNvSpPr txBox="1">
              <a:spLocks noChangeArrowheads="1"/>
            </p:cNvSpPr>
            <p:nvPr/>
          </p:nvSpPr>
          <p:spPr bwMode="auto">
            <a:xfrm>
              <a:off x="714" y="1643"/>
              <a:ext cx="2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Narrow" pitchFamily="34" charset="0"/>
                </a:rPr>
                <a:t># active</a:t>
              </a:r>
            </a:p>
          </p:txBody>
        </p:sp>
        <p:sp>
          <p:nvSpPr>
            <p:cNvPr id="428083" name="Rectangle 51"/>
            <p:cNvSpPr>
              <a:spLocks noChangeArrowheads="1"/>
            </p:cNvSpPr>
            <p:nvPr/>
          </p:nvSpPr>
          <p:spPr bwMode="auto">
            <a:xfrm>
              <a:off x="587" y="1622"/>
              <a:ext cx="750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085" name="Rectangle 53"/>
            <p:cNvSpPr>
              <a:spLocks noChangeArrowheads="1"/>
            </p:cNvSpPr>
            <p:nvPr/>
          </p:nvSpPr>
          <p:spPr bwMode="auto">
            <a:xfrm>
              <a:off x="587" y="2371"/>
              <a:ext cx="750" cy="7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086" name="Rectangle 54"/>
            <p:cNvSpPr>
              <a:spLocks noChangeArrowheads="1"/>
            </p:cNvSpPr>
            <p:nvPr/>
          </p:nvSpPr>
          <p:spPr bwMode="auto">
            <a:xfrm>
              <a:off x="587" y="2444"/>
              <a:ext cx="750" cy="7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87" y="2734"/>
              <a:ext cx="750" cy="218"/>
              <a:chOff x="684" y="2977"/>
              <a:chExt cx="750" cy="218"/>
            </a:xfrm>
          </p:grpSpPr>
          <p:sp>
            <p:nvSpPr>
              <p:cNvPr id="428087" name="Rectangle 55"/>
              <p:cNvSpPr>
                <a:spLocks noChangeArrowheads="1"/>
              </p:cNvSpPr>
              <p:nvPr/>
            </p:nvSpPr>
            <p:spPr bwMode="auto">
              <a:xfrm>
                <a:off x="684" y="2977"/>
                <a:ext cx="750" cy="73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88" name="Rectangle 56"/>
              <p:cNvSpPr>
                <a:spLocks noChangeArrowheads="1"/>
              </p:cNvSpPr>
              <p:nvPr/>
            </p:nvSpPr>
            <p:spPr bwMode="auto">
              <a:xfrm>
                <a:off x="684" y="3049"/>
                <a:ext cx="750" cy="73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89" name="Rectangle 57"/>
              <p:cNvSpPr>
                <a:spLocks noChangeArrowheads="1"/>
              </p:cNvSpPr>
              <p:nvPr/>
            </p:nvSpPr>
            <p:spPr bwMode="auto">
              <a:xfrm>
                <a:off x="684" y="3122"/>
                <a:ext cx="750" cy="73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8091" name="Text Box 59"/>
            <p:cNvSpPr txBox="1">
              <a:spLocks noChangeArrowheads="1"/>
            </p:cNvSpPr>
            <p:nvPr/>
          </p:nvSpPr>
          <p:spPr bwMode="auto">
            <a:xfrm rot="16200000">
              <a:off x="757" y="2549"/>
              <a:ext cx="32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…</a:t>
              </a:r>
            </a:p>
          </p:txBody>
        </p:sp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1700" y="2250"/>
              <a:ext cx="1984" cy="339"/>
              <a:chOff x="1700" y="2686"/>
              <a:chExt cx="1984" cy="339"/>
            </a:xfrm>
          </p:grpSpPr>
          <p:sp>
            <p:nvSpPr>
              <p:cNvPr id="428092" name="Rectangle 60"/>
              <p:cNvSpPr>
                <a:spLocks noChangeArrowheads="1"/>
              </p:cNvSpPr>
              <p:nvPr/>
            </p:nvSpPr>
            <p:spPr bwMode="auto">
              <a:xfrm>
                <a:off x="1700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93" name="Rectangle 61"/>
              <p:cNvSpPr>
                <a:spLocks noChangeArrowheads="1"/>
              </p:cNvSpPr>
              <p:nvPr/>
            </p:nvSpPr>
            <p:spPr bwMode="auto">
              <a:xfrm>
                <a:off x="2256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94" name="Rectangle 62"/>
              <p:cNvSpPr>
                <a:spLocks noChangeArrowheads="1"/>
              </p:cNvSpPr>
              <p:nvPr/>
            </p:nvSpPr>
            <p:spPr bwMode="auto">
              <a:xfrm>
                <a:off x="2813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95" name="Rectangle 63"/>
              <p:cNvSpPr>
                <a:spLocks noChangeArrowheads="1"/>
              </p:cNvSpPr>
              <p:nvPr/>
            </p:nvSpPr>
            <p:spPr bwMode="auto">
              <a:xfrm>
                <a:off x="3369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Group 66"/>
              <p:cNvGrpSpPr>
                <a:grpSpLocks/>
              </p:cNvGrpSpPr>
              <p:nvPr/>
            </p:nvGrpSpPr>
            <p:grpSpPr bwMode="auto">
              <a:xfrm>
                <a:off x="1966" y="2759"/>
                <a:ext cx="339" cy="97"/>
                <a:chOff x="1966" y="2759"/>
                <a:chExt cx="339" cy="97"/>
              </a:xfrm>
            </p:grpSpPr>
            <p:sp>
              <p:nvSpPr>
                <p:cNvPr id="428096" name="Line 64"/>
                <p:cNvSpPr>
                  <a:spLocks noChangeShapeType="1"/>
                </p:cNvSpPr>
                <p:nvPr/>
              </p:nvSpPr>
              <p:spPr bwMode="auto">
                <a:xfrm>
                  <a:off x="1966" y="2759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809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015" y="2856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Group 67"/>
              <p:cNvGrpSpPr>
                <a:grpSpLocks/>
              </p:cNvGrpSpPr>
              <p:nvPr/>
            </p:nvGrpSpPr>
            <p:grpSpPr bwMode="auto">
              <a:xfrm>
                <a:off x="2523" y="2759"/>
                <a:ext cx="339" cy="97"/>
                <a:chOff x="1966" y="2759"/>
                <a:chExt cx="339" cy="97"/>
              </a:xfrm>
            </p:grpSpPr>
            <p:sp>
              <p:nvSpPr>
                <p:cNvPr id="428100" name="Line 68"/>
                <p:cNvSpPr>
                  <a:spLocks noChangeShapeType="1"/>
                </p:cNvSpPr>
                <p:nvPr/>
              </p:nvSpPr>
              <p:spPr bwMode="auto">
                <a:xfrm>
                  <a:off x="1966" y="2759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810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015" y="2856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3079" y="2759"/>
                <a:ext cx="339" cy="97"/>
                <a:chOff x="1966" y="2759"/>
                <a:chExt cx="339" cy="97"/>
              </a:xfrm>
            </p:grpSpPr>
            <p:sp>
              <p:nvSpPr>
                <p:cNvPr id="428103" name="Line 71"/>
                <p:cNvSpPr>
                  <a:spLocks noChangeShapeType="1"/>
                </p:cNvSpPr>
                <p:nvPr/>
              </p:nvSpPr>
              <p:spPr bwMode="auto">
                <a:xfrm>
                  <a:off x="1966" y="2759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810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015" y="2856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8108" name="Line 76"/>
            <p:cNvSpPr>
              <a:spLocks noChangeShapeType="1"/>
            </p:cNvSpPr>
            <p:nvPr/>
          </p:nvSpPr>
          <p:spPr bwMode="auto">
            <a:xfrm flipV="1">
              <a:off x="1241" y="2323"/>
              <a:ext cx="459" cy="73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11" name="Rectangle 79"/>
            <p:cNvSpPr>
              <a:spLocks noChangeArrowheads="1"/>
            </p:cNvSpPr>
            <p:nvPr/>
          </p:nvSpPr>
          <p:spPr bwMode="auto">
            <a:xfrm>
              <a:off x="1700" y="2855"/>
              <a:ext cx="315" cy="339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12" name="Rectangle 80"/>
            <p:cNvSpPr>
              <a:spLocks noChangeArrowheads="1"/>
            </p:cNvSpPr>
            <p:nvPr/>
          </p:nvSpPr>
          <p:spPr bwMode="auto">
            <a:xfrm>
              <a:off x="2256" y="2855"/>
              <a:ext cx="315" cy="339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13" name="Rectangle 81"/>
            <p:cNvSpPr>
              <a:spLocks noChangeArrowheads="1"/>
            </p:cNvSpPr>
            <p:nvPr/>
          </p:nvSpPr>
          <p:spPr bwMode="auto">
            <a:xfrm>
              <a:off x="2813" y="2855"/>
              <a:ext cx="315" cy="339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1966" y="2928"/>
              <a:ext cx="339" cy="97"/>
              <a:chOff x="1966" y="2759"/>
              <a:chExt cx="339" cy="97"/>
            </a:xfrm>
          </p:grpSpPr>
          <p:sp>
            <p:nvSpPr>
              <p:cNvPr id="428116" name="Line 84"/>
              <p:cNvSpPr>
                <a:spLocks noChangeShapeType="1"/>
              </p:cNvSpPr>
              <p:nvPr/>
            </p:nvSpPr>
            <p:spPr bwMode="auto">
              <a:xfrm>
                <a:off x="1966" y="2759"/>
                <a:ext cx="291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117" name="Line 85"/>
              <p:cNvSpPr>
                <a:spLocks noChangeShapeType="1"/>
              </p:cNvSpPr>
              <p:nvPr/>
            </p:nvSpPr>
            <p:spPr bwMode="auto">
              <a:xfrm flipH="1">
                <a:off x="2015" y="2856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2523" y="2928"/>
              <a:ext cx="339" cy="97"/>
              <a:chOff x="1966" y="2759"/>
              <a:chExt cx="339" cy="97"/>
            </a:xfrm>
          </p:grpSpPr>
          <p:sp>
            <p:nvSpPr>
              <p:cNvPr id="428119" name="Line 87"/>
              <p:cNvSpPr>
                <a:spLocks noChangeShapeType="1"/>
              </p:cNvSpPr>
              <p:nvPr/>
            </p:nvSpPr>
            <p:spPr bwMode="auto">
              <a:xfrm>
                <a:off x="1966" y="2759"/>
                <a:ext cx="291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120" name="Line 88"/>
              <p:cNvSpPr>
                <a:spLocks noChangeShapeType="1"/>
              </p:cNvSpPr>
              <p:nvPr/>
            </p:nvSpPr>
            <p:spPr bwMode="auto">
              <a:xfrm flipH="1">
                <a:off x="2015" y="2856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8124" name="Line 92"/>
            <p:cNvSpPr>
              <a:spLocks noChangeShapeType="1"/>
            </p:cNvSpPr>
            <p:nvPr/>
          </p:nvSpPr>
          <p:spPr bwMode="auto">
            <a:xfrm>
              <a:off x="1289" y="2759"/>
              <a:ext cx="411" cy="193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25" name="Text Box 93"/>
            <p:cNvSpPr txBox="1">
              <a:spLocks noChangeArrowheads="1"/>
            </p:cNvSpPr>
            <p:nvPr/>
          </p:nvSpPr>
          <p:spPr bwMode="auto">
            <a:xfrm>
              <a:off x="1700" y="1718"/>
              <a:ext cx="125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  <a:latin typeface="Arial Narrow" pitchFamily="34" charset="0"/>
                </a:rPr>
                <a:t>140 doubly-linked lists of tasks</a:t>
              </a:r>
            </a:p>
            <a:p>
              <a:pPr algn="l"/>
              <a:r>
                <a:rPr lang="en-US">
                  <a:solidFill>
                    <a:schemeClr val="bg1"/>
                  </a:solidFill>
                  <a:latin typeface="Arial Narrow" pitchFamily="34" charset="0"/>
                </a:rPr>
                <a:t>(using task’s run_list field)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4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Some </a:t>
            </a:r>
            <a:r>
              <a:rPr lang="en-US" dirty="0"/>
              <a:t>other task fields used by the scheduler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TIF_NEED_RESCHED</a:t>
            </a:r>
            <a:r>
              <a:rPr lang="en-US" dirty="0" smtClean="0"/>
              <a:t> – a </a:t>
            </a:r>
            <a:r>
              <a:rPr lang="en-US" dirty="0"/>
              <a:t>flag in thread info </a:t>
            </a:r>
            <a:r>
              <a:rPr lang="en-US" sz="1800" dirty="0"/>
              <a:t>(replaced </a:t>
            </a:r>
            <a:r>
              <a:rPr lang="en-US" sz="1800" dirty="0" err="1"/>
              <a:t>need_resched</a:t>
            </a:r>
            <a:r>
              <a:rPr lang="en-US" sz="1800" dirty="0"/>
              <a:t>)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policy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/>
              <a:t>SCHED_NORMAL – normal </a:t>
            </a:r>
            <a:r>
              <a:rPr lang="en-US" dirty="0"/>
              <a:t>task priority (non-real-time)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/>
              <a:t>SCHED_FIFO – real-time</a:t>
            </a:r>
            <a:r>
              <a:rPr lang="en-US" dirty="0"/>
              <a:t>; retain CPU until preempted or yields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/>
              <a:t>SCHED_RR – real-time</a:t>
            </a:r>
            <a:r>
              <a:rPr lang="en-US" dirty="0"/>
              <a:t>; take turns with tasks at same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rt_priority</a:t>
            </a:r>
            <a:r>
              <a:rPr lang="en-US" dirty="0" smtClean="0"/>
              <a:t> – real-time </a:t>
            </a:r>
            <a:r>
              <a:rPr lang="en-US" dirty="0"/>
              <a:t>priority (static); 0 for normal process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time_slice</a:t>
            </a:r>
            <a:r>
              <a:rPr lang="en-US" dirty="0" smtClean="0"/>
              <a:t> – ticks </a:t>
            </a:r>
            <a:r>
              <a:rPr lang="en-US" dirty="0"/>
              <a:t>until quantum expires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static_prio</a:t>
            </a:r>
            <a:r>
              <a:rPr lang="en-US" dirty="0" smtClean="0"/>
              <a:t> – used </a:t>
            </a:r>
            <a:r>
              <a:rPr lang="en-US" dirty="0"/>
              <a:t>to determine quantum (</a:t>
            </a:r>
            <a:r>
              <a:rPr lang="en-US" dirty="0" err="1"/>
              <a:t>prio</a:t>
            </a:r>
            <a:r>
              <a:rPr lang="en-US" dirty="0"/>
              <a:t> is dynamic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Other fields in process descriptor</a:t>
            </a:r>
            <a:br>
              <a:rPr lang="en-US" dirty="0" smtClean="0"/>
            </a:br>
            <a:r>
              <a:rPr lang="en-US" dirty="0" smtClean="0"/>
              <a:t> used by the scheduler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pPr lvl="1"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cpus_allowed</a:t>
            </a:r>
            <a:r>
              <a:rPr lang="en-US" dirty="0" smtClean="0"/>
              <a:t> – bitmask </a:t>
            </a:r>
            <a:r>
              <a:rPr lang="en-US" dirty="0"/>
              <a:t>of CPUs on which task can execute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– current </a:t>
            </a:r>
            <a:r>
              <a:rPr lang="en-US" dirty="0" err="1"/>
              <a:t>prio_array</a:t>
            </a:r>
            <a:r>
              <a:rPr lang="en-US" dirty="0"/>
              <a:t> in which task is scheduled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last_ran</a:t>
            </a:r>
            <a:r>
              <a:rPr lang="en-US" dirty="0" smtClean="0"/>
              <a:t> – nanoseconds </a:t>
            </a:r>
            <a:r>
              <a:rPr lang="en-US" dirty="0"/>
              <a:t>since last tick/context switch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sched_time</a:t>
            </a:r>
            <a:r>
              <a:rPr lang="en-US" dirty="0" smtClean="0"/>
              <a:t> – nanoseconds </a:t>
            </a:r>
            <a:r>
              <a:rPr lang="en-US" dirty="0"/>
              <a:t>spent on a processor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sleep_avg</a:t>
            </a:r>
            <a:r>
              <a:rPr lang="en-US" dirty="0" smtClean="0"/>
              <a:t> – used </a:t>
            </a:r>
            <a:r>
              <a:rPr lang="en-US" dirty="0"/>
              <a:t>for interactive </a:t>
            </a:r>
            <a:r>
              <a:rPr lang="en-US" dirty="0" smtClean="0"/>
              <a:t>heuristic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run_list</a:t>
            </a:r>
            <a:r>
              <a:rPr lang="en-US" dirty="0" smtClean="0"/>
              <a:t> – pointers to next and previous elements in the run queue list to which the process belongs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/>
              <a:t>Other fields in process descriptor</a:t>
            </a:r>
            <a:br>
              <a:rPr lang="en-US" dirty="0"/>
            </a:br>
            <a:r>
              <a:rPr lang="en-US" dirty="0"/>
              <a:t> used by the </a:t>
            </a:r>
            <a:r>
              <a:rPr lang="en-US" dirty="0" smtClean="0"/>
              <a:t>scheduler (cont.)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</a:t>
            </a:r>
            <a:r>
              <a:rPr lang="en-US" dirty="0"/>
              <a:t>can change (called a context switch) when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current task yields by calling schedule 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sched_yield</a:t>
            </a:r>
            <a:r>
              <a:rPr lang="en-US" sz="1800" dirty="0">
                <a:solidFill>
                  <a:schemeClr val="bg1"/>
                </a:solidFill>
              </a:rPr>
              <a:t> at user level)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current task runs out of time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Other </a:t>
            </a:r>
            <a:r>
              <a:rPr lang="en-US" dirty="0"/>
              <a:t>places where a task may yield implicitly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semaphores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 err="1"/>
              <a:t>wake_up_process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/>
              <a:t>copy_to</a:t>
            </a:r>
            <a:r>
              <a:rPr lang="en-US" dirty="0"/>
              <a:t>/</a:t>
            </a:r>
            <a:r>
              <a:rPr lang="en-US" dirty="0" err="1"/>
              <a:t>from_user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At </a:t>
            </a:r>
            <a:r>
              <a:rPr lang="en-US" dirty="0"/>
              <a:t>every timer tick </a:t>
            </a:r>
            <a:r>
              <a:rPr lang="en-US" sz="2000" dirty="0"/>
              <a:t>(interrupt, generated every 10 </a:t>
            </a:r>
            <a:r>
              <a:rPr lang="en-US" sz="2000" dirty="0" smtClean="0"/>
              <a:t>milliseconds)</a:t>
            </a:r>
            <a:endParaRPr lang="en-US" dirty="0"/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run a function (</a:t>
            </a:r>
            <a:r>
              <a:rPr lang="en-US" dirty="0" err="1">
                <a:solidFill>
                  <a:schemeClr val="bg1"/>
                </a:solidFill>
              </a:rPr>
              <a:t>scheduler_tick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/>
              <a:t>to reduce current </a:t>
            </a:r>
            <a:r>
              <a:rPr lang="en-US" dirty="0" smtClean="0"/>
              <a:t>task’s </a:t>
            </a:r>
            <a:r>
              <a:rPr lang="en-US" dirty="0"/>
              <a:t>time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executes with IF=0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replace it with another task if appropriate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interrupt is </a:t>
            </a:r>
            <a:r>
              <a:rPr lang="en-US" dirty="0" smtClean="0"/>
              <a:t>IRQ0</a:t>
            </a:r>
            <a:endParaRPr lang="en-US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Rescheduling and Yielding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3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0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30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0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30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30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30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4757291" cy="65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28600"/>
            <a:ext cx="4419600" cy="914400"/>
          </a:xfrm>
        </p:spPr>
        <p:txBody>
          <a:bodyPr/>
          <a:lstStyle/>
          <a:p>
            <a:r>
              <a:rPr lang="en-US" dirty="0" smtClean="0"/>
              <a:t>Linux Scheduler</a:t>
            </a:r>
            <a:br>
              <a:rPr lang="en-US" dirty="0" smtClean="0"/>
            </a:br>
            <a:r>
              <a:rPr lang="en-US" sz="2000" dirty="0" err="1" smtClean="0"/>
              <a:t>scheduler_tick</a:t>
            </a:r>
            <a:r>
              <a:rPr lang="en-US" sz="2000" dirty="0" smtClean="0"/>
              <a:t> and  </a:t>
            </a:r>
            <a:r>
              <a:rPr lang="en-US" sz="2000" dirty="0" err="1" smtClean="0"/>
              <a:t>task_running_tick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chemeClr val="bg1"/>
                </a:solidFill>
              </a:rPr>
              <a:t>kernel/</a:t>
            </a:r>
            <a:r>
              <a:rPr lang="en-US" sz="2000" dirty="0" err="1" smtClean="0">
                <a:solidFill>
                  <a:schemeClr val="bg1"/>
                </a:solidFill>
              </a:rPr>
              <a:t>sched.c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8382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update_cpu_clock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tracks nanoseconds </a:t>
            </a:r>
            <a:b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since last tick/context switch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2286000" y="990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219200"/>
            <a:ext cx="2736647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for all but idle task, call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task_running_tick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2286000" y="1295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787" y="452735"/>
            <a:ext cx="186461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idle_cpu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returns 1 if </a:t>
            </a:r>
            <a:b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CPU is running the idle task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743200" y="685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76200"/>
            <a:ext cx="152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1600200"/>
            <a:ext cx="35814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1828800"/>
            <a:ext cx="2560701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Take care of task which already expired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2286000" y="190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2286000"/>
            <a:ext cx="1527982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Handle real-time tasks</a:t>
            </a:r>
          </a:p>
        </p:txBody>
      </p:sp>
      <p:sp>
        <p:nvSpPr>
          <p:cNvPr id="18" name="Left Arrow 17"/>
          <p:cNvSpPr/>
          <p:nvPr/>
        </p:nvSpPr>
        <p:spPr bwMode="auto">
          <a:xfrm>
            <a:off x="3657600" y="2362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213360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1981200" y="2209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9400" y="64008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2133600" y="6477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3200400"/>
            <a:ext cx="184883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if a task’s time slice expires</a:t>
            </a:r>
          </a:p>
        </p:txBody>
      </p:sp>
      <p:sp>
        <p:nvSpPr>
          <p:cNvPr id="24" name="Left Arrow 23"/>
          <p:cNvSpPr/>
          <p:nvPr/>
        </p:nvSpPr>
        <p:spPr bwMode="auto">
          <a:xfrm>
            <a:off x="2286000" y="3276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4200" y="3429000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dequeue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and reschedule the task</a:t>
            </a:r>
          </a:p>
        </p:txBody>
      </p:sp>
      <p:sp>
        <p:nvSpPr>
          <p:cNvPr id="26" name="Left Arrow 25"/>
          <p:cNvSpPr/>
          <p:nvPr/>
        </p:nvSpPr>
        <p:spPr bwMode="auto">
          <a:xfrm>
            <a:off x="2514600" y="3505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5410200"/>
            <a:ext cx="227337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breaks long time slices into pieces</a:t>
            </a:r>
          </a:p>
        </p:txBody>
      </p:sp>
      <p:sp>
        <p:nvSpPr>
          <p:cNvPr id="28" name="Left Arrow 27"/>
          <p:cNvSpPr/>
          <p:nvPr/>
        </p:nvSpPr>
        <p:spPr bwMode="auto">
          <a:xfrm>
            <a:off x="4495800" y="5486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9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524000"/>
            <a:ext cx="8229600" cy="4768454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For </a:t>
            </a:r>
            <a:r>
              <a:rPr lang="en-US" dirty="0"/>
              <a:t>system calls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must translate </a:t>
            </a:r>
            <a:r>
              <a:rPr lang="en-US" dirty="0" err="1"/>
              <a:t>pid</a:t>
            </a:r>
            <a:r>
              <a:rPr lang="en-US" dirty="0"/>
              <a:t> to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* (small structure referencing task)</a:t>
            </a:r>
          </a:p>
          <a:p>
            <a:pPr lvl="1">
              <a:tabLst>
                <a:tab pos="13763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find_pid</a:t>
            </a:r>
            <a:r>
              <a:rPr lang="en-US" dirty="0"/>
              <a:t> (kernel/</a:t>
            </a:r>
            <a:r>
              <a:rPr lang="en-US" dirty="0" err="1"/>
              <a:t>pid.c</a:t>
            </a:r>
            <a:r>
              <a:rPr lang="en-US" dirty="0"/>
              <a:t>) uses a hash table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map large, sparse space into small, dense </a:t>
            </a:r>
            <a:r>
              <a:rPr lang="en-US" dirty="0" smtClean="0"/>
              <a:t>space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 smtClean="0"/>
              <a:t>O(1) access time if # buckets similar to # of elements (really O(n))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 smtClean="0"/>
              <a:t>NOT dynamically grown </a:t>
            </a:r>
            <a:endParaRPr lang="en-US" dirty="0"/>
          </a:p>
          <a:p>
            <a:pPr lvl="1">
              <a:tabLst>
                <a:tab pos="1376363" algn="l"/>
              </a:tabLst>
            </a:pPr>
            <a:r>
              <a:rPr lang="en-US" dirty="0" smtClean="0"/>
              <a:t>doubly-linked </a:t>
            </a:r>
            <a:r>
              <a:rPr lang="en-US" dirty="0"/>
              <a:t>list per bin, but </a:t>
            </a:r>
            <a:r>
              <a:rPr lang="en-US" dirty="0" smtClean="0"/>
              <a:t>back links </a:t>
            </a:r>
            <a:r>
              <a:rPr lang="en-US" dirty="0"/>
              <a:t>only for deletion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hash function = ((</a:t>
            </a:r>
            <a:r>
              <a:rPr lang="en-US" dirty="0" err="1"/>
              <a:t>pid</a:t>
            </a:r>
            <a:r>
              <a:rPr lang="en-US" dirty="0"/>
              <a:t> * big prime #) &gt;&gt; shift)</a:t>
            </a:r>
          </a:p>
          <a:p>
            <a:pPr lvl="1">
              <a:tabLst>
                <a:tab pos="1376363" algn="l"/>
              </a:tabLst>
            </a:pPr>
            <a:endParaRPr lang="en-US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810933" y="4953061"/>
            <a:ext cx="5293784" cy="1575198"/>
            <a:chOff x="990" y="4029"/>
            <a:chExt cx="2501" cy="1323"/>
          </a:xfrm>
        </p:grpSpPr>
        <p:sp>
          <p:nvSpPr>
            <p:cNvPr id="529428" name="Text Box 20"/>
            <p:cNvSpPr txBox="1">
              <a:spLocks noChangeArrowheads="1"/>
            </p:cNvSpPr>
            <p:nvPr/>
          </p:nvSpPr>
          <p:spPr bwMode="auto">
            <a:xfrm>
              <a:off x="990" y="4029"/>
              <a:ext cx="508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pid_hash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(array of</a:t>
              </a:r>
            </a:p>
            <a:p>
              <a:r>
                <a:rPr lang="en-US" sz="1400" dirty="0" err="1">
                  <a:solidFill>
                    <a:schemeClr val="bg1"/>
                  </a:solidFill>
                </a:rPr>
                <a:t>struct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pid</a:t>
              </a:r>
              <a:r>
                <a:rPr lang="en-US" sz="1400" dirty="0">
                  <a:solidFill>
                    <a:schemeClr val="bg1"/>
                  </a:solidFill>
                </a:rPr>
                <a:t>*)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287" y="4041"/>
              <a:ext cx="811" cy="1311"/>
              <a:chOff x="1543" y="4056"/>
              <a:chExt cx="811" cy="1311"/>
            </a:xfrm>
          </p:grpSpPr>
          <p:sp>
            <p:nvSpPr>
              <p:cNvPr id="529430" name="Text Box 22"/>
              <p:cNvSpPr txBox="1">
                <a:spLocks noChangeArrowheads="1"/>
              </p:cNvSpPr>
              <p:nvPr/>
            </p:nvSpPr>
            <p:spPr bwMode="auto">
              <a:xfrm>
                <a:off x="1688" y="4056"/>
                <a:ext cx="136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529431" name="Text Box 23"/>
              <p:cNvSpPr txBox="1">
                <a:spLocks noChangeArrowheads="1"/>
              </p:cNvSpPr>
              <p:nvPr/>
            </p:nvSpPr>
            <p:spPr bwMode="auto">
              <a:xfrm>
                <a:off x="1543" y="5083"/>
                <a:ext cx="28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>
                    <a:solidFill>
                      <a:schemeClr val="bg1"/>
                    </a:solidFill>
                  </a:rPr>
                  <a:t>4095</a:t>
                </a:r>
              </a:p>
            </p:txBody>
          </p:sp>
          <p:sp>
            <p:nvSpPr>
              <p:cNvPr id="529432" name="Rectangle 24"/>
              <p:cNvSpPr>
                <a:spLocks noChangeArrowheads="1"/>
              </p:cNvSpPr>
              <p:nvPr/>
            </p:nvSpPr>
            <p:spPr bwMode="auto">
              <a:xfrm>
                <a:off x="1797" y="4114"/>
                <a:ext cx="557" cy="113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3" name="Line 25"/>
              <p:cNvSpPr>
                <a:spLocks noChangeShapeType="1"/>
              </p:cNvSpPr>
              <p:nvPr/>
            </p:nvSpPr>
            <p:spPr bwMode="auto">
              <a:xfrm>
                <a:off x="1797" y="4235"/>
                <a:ext cx="55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4" name="Line 26"/>
              <p:cNvSpPr>
                <a:spLocks noChangeShapeType="1"/>
              </p:cNvSpPr>
              <p:nvPr/>
            </p:nvSpPr>
            <p:spPr bwMode="auto">
              <a:xfrm>
                <a:off x="1797" y="4356"/>
                <a:ext cx="55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5" name="Line 27"/>
              <p:cNvSpPr>
                <a:spLocks noChangeShapeType="1"/>
              </p:cNvSpPr>
              <p:nvPr/>
            </p:nvSpPr>
            <p:spPr bwMode="auto">
              <a:xfrm>
                <a:off x="1797" y="4477"/>
                <a:ext cx="55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9436" name="Text Box 28"/>
              <p:cNvSpPr txBox="1">
                <a:spLocks noChangeArrowheads="1"/>
              </p:cNvSpPr>
              <p:nvPr/>
            </p:nvSpPr>
            <p:spPr bwMode="auto">
              <a:xfrm rot="16200000">
                <a:off x="1871" y="4735"/>
                <a:ext cx="32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400" b="1">
                    <a:solidFill>
                      <a:schemeClr val="bg1"/>
                    </a:solidFill>
                  </a:rPr>
                  <a:t>. . .</a:t>
                </a:r>
              </a:p>
            </p:txBody>
          </p:sp>
        </p:grpSp>
        <p:sp>
          <p:nvSpPr>
            <p:cNvPr id="529437" name="Rectangle 29"/>
            <p:cNvSpPr>
              <a:spLocks noChangeArrowheads="1"/>
            </p:cNvSpPr>
            <p:nvPr/>
          </p:nvSpPr>
          <p:spPr bwMode="auto">
            <a:xfrm>
              <a:off x="2329" y="4114"/>
              <a:ext cx="315" cy="31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38" name="Rectangle 30"/>
            <p:cNvSpPr>
              <a:spLocks noChangeArrowheads="1"/>
            </p:cNvSpPr>
            <p:nvPr/>
          </p:nvSpPr>
          <p:spPr bwMode="auto">
            <a:xfrm>
              <a:off x="2910" y="4114"/>
              <a:ext cx="315" cy="31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39" name="Line 31"/>
            <p:cNvSpPr>
              <a:spLocks noChangeShapeType="1"/>
            </p:cNvSpPr>
            <p:nvPr/>
          </p:nvSpPr>
          <p:spPr bwMode="auto">
            <a:xfrm>
              <a:off x="1966" y="4138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0" name="Line 32"/>
            <p:cNvSpPr>
              <a:spLocks noChangeShapeType="1"/>
            </p:cNvSpPr>
            <p:nvPr/>
          </p:nvSpPr>
          <p:spPr bwMode="auto">
            <a:xfrm flipH="1" flipV="1">
              <a:off x="2087" y="4186"/>
              <a:ext cx="339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1" name="Line 33"/>
            <p:cNvSpPr>
              <a:spLocks noChangeShapeType="1"/>
            </p:cNvSpPr>
            <p:nvPr/>
          </p:nvSpPr>
          <p:spPr bwMode="auto">
            <a:xfrm flipH="1" flipV="1">
              <a:off x="2644" y="4186"/>
              <a:ext cx="339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2" name="Line 34"/>
            <p:cNvSpPr>
              <a:spLocks noChangeShapeType="1"/>
            </p:cNvSpPr>
            <p:nvPr/>
          </p:nvSpPr>
          <p:spPr bwMode="auto">
            <a:xfrm>
              <a:off x="2547" y="4138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3" name="Line 35"/>
            <p:cNvSpPr>
              <a:spLocks noChangeShapeType="1"/>
            </p:cNvSpPr>
            <p:nvPr/>
          </p:nvSpPr>
          <p:spPr bwMode="auto">
            <a:xfrm>
              <a:off x="3128" y="4138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9444" name="Text Box 36"/>
            <p:cNvSpPr txBox="1">
              <a:spLocks noChangeArrowheads="1"/>
            </p:cNvSpPr>
            <p:nvPr/>
          </p:nvSpPr>
          <p:spPr bwMode="auto">
            <a:xfrm>
              <a:off x="2160" y="4525"/>
              <a:ext cx="90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pidchain.next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(*)   </a:t>
              </a:r>
              <a:endParaRPr lang="en-US" dirty="0">
                <a:solidFill>
                  <a:schemeClr val="bg1"/>
                </a:solidFill>
              </a:endParaRPr>
            </a:p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pidchain.pprev</a:t>
              </a:r>
              <a:r>
                <a:rPr lang="en-US" dirty="0">
                  <a:solidFill>
                    <a:schemeClr val="bg1"/>
                  </a:solidFill>
                </a:rPr>
                <a:t> (**)</a:t>
              </a:r>
            </a:p>
          </p:txBody>
        </p:sp>
      </p:grpSp>
      <p:sp>
        <p:nvSpPr>
          <p:cNvPr id="529446" name="Text Box 38"/>
          <p:cNvSpPr txBox="1">
            <a:spLocks noChangeArrowheads="1"/>
          </p:cNvSpPr>
          <p:nvPr/>
        </p:nvSpPr>
        <p:spPr bwMode="auto">
          <a:xfrm>
            <a:off x="1479432" y="5722203"/>
            <a:ext cx="15664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bound as small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as </a:t>
            </a:r>
            <a:r>
              <a:rPr lang="en-US" sz="1400" dirty="0" smtClean="0">
                <a:solidFill>
                  <a:schemeClr val="bg1"/>
                </a:solidFill>
              </a:rPr>
              <a:t>16 </a:t>
            </a:r>
            <a:r>
              <a:rPr lang="en-US" sz="1400" dirty="0">
                <a:solidFill>
                  <a:schemeClr val="bg1"/>
                </a:solidFill>
              </a:rPr>
              <a:t>on machines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with less memory</a:t>
            </a:r>
          </a:p>
        </p:txBody>
      </p:sp>
      <p:sp>
        <p:nvSpPr>
          <p:cNvPr id="529448" name="Line 40"/>
          <p:cNvSpPr>
            <a:spLocks noChangeShapeType="1"/>
          </p:cNvSpPr>
          <p:nvPr/>
        </p:nvSpPr>
        <p:spPr bwMode="auto">
          <a:xfrm>
            <a:off x="2984501" y="5896035"/>
            <a:ext cx="512233" cy="34528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46" grpId="0"/>
      <p:bldP spid="5294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idle_cpu</a:t>
            </a:r>
            <a:r>
              <a:rPr lang="en-US" dirty="0" smtClean="0"/>
              <a:t> </a:t>
            </a:r>
            <a:r>
              <a:rPr lang="en-US" dirty="0"/>
              <a:t>returns 1 if CPU is running the idle task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update_cpu_clock</a:t>
            </a:r>
            <a:r>
              <a:rPr lang="en-US" dirty="0" smtClean="0"/>
              <a:t> </a:t>
            </a:r>
            <a:r>
              <a:rPr lang="en-US" dirty="0"/>
              <a:t>tracks nanoseconds since last tick/context switch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For </a:t>
            </a:r>
            <a:r>
              <a:rPr lang="en-US" dirty="0"/>
              <a:t>all but idle task, call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task_running_tick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scheduler_tick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the task has already expired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make sure that it gets rescheduled on return from interrupt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by setting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TIF_NEED_RESCHED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The </a:t>
            </a:r>
            <a:r>
              <a:rPr lang="en-US" dirty="0"/>
              <a:t>remainder is a critical section for the run queue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Next handle </a:t>
            </a:r>
            <a:r>
              <a:rPr lang="en-US" dirty="0"/>
              <a:t>real-time tasks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real-time round-robin tasks take turns by placing themselves </a:t>
            </a:r>
            <a:r>
              <a:rPr lang="en-US" dirty="0" smtClean="0"/>
              <a:t>at the </a:t>
            </a:r>
            <a:r>
              <a:rPr lang="en-US" dirty="0"/>
              <a:t>end of the list of their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otherwise real-time tasks just keep </a:t>
            </a:r>
            <a:r>
              <a:rPr lang="en-US" dirty="0" smtClean="0"/>
              <a:t>rescheduling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(until yield or preemption by higher priority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task_running_tick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a task’s </a:t>
            </a:r>
            <a:r>
              <a:rPr lang="en-US" dirty="0">
                <a:solidFill>
                  <a:schemeClr val="bg1"/>
                </a:solidFill>
              </a:rPr>
              <a:t>time slice expires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take it out of the run queue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mark it as needing to be removed from processor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give it a new time slice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if it’s an interactive job, and expired tasks are not being starved by interactive ones, put it back into run queue (at end)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normal tasks go into expired queue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Last </a:t>
            </a:r>
            <a:r>
              <a:rPr lang="en-US" dirty="0"/>
              <a:t>block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breaks long time slices into pieces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round-robin between tasks at same priority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task_running_tick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Linux Scheduler </a:t>
            </a:r>
            <a:r>
              <a:rPr lang="en-US" sz="2800" dirty="0" smtClean="0"/>
              <a:t>(Part1)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schedule function (</a:t>
            </a:r>
            <a:r>
              <a:rPr lang="en-US" sz="2000" dirty="0" smtClean="0">
                <a:solidFill>
                  <a:schemeClr val="bg1"/>
                </a:solidFill>
              </a:rPr>
              <a:t>kernel/</a:t>
            </a:r>
            <a:r>
              <a:rPr lang="en-US" sz="2000" dirty="0" err="1" smtClean="0">
                <a:solidFill>
                  <a:schemeClr val="bg1"/>
                </a:solidFill>
              </a:rPr>
              <a:t>sched.c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"/>
            <a:ext cx="4504266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76600" y="1932801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2590800" y="20090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1752600"/>
            <a:ext cx="3575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Sleep timestamp records time at which task leaves CPU 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>
            <a:off x="3124200" y="1828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2362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if the task is trying to go to sleep check for receipt of signal</a:t>
            </a:r>
          </a:p>
        </p:txBody>
      </p:sp>
      <p:sp>
        <p:nvSpPr>
          <p:cNvPr id="15" name="Left Arrow 14"/>
          <p:cNvSpPr/>
          <p:nvPr/>
        </p:nvSpPr>
        <p:spPr bwMode="auto">
          <a:xfrm>
            <a:off x="2895600" y="2438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600" y="32004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default case removes task from run queue</a:t>
            </a:r>
          </a:p>
        </p:txBody>
      </p:sp>
      <p:sp>
        <p:nvSpPr>
          <p:cNvPr id="17" name="Left Arrow 16"/>
          <p:cNvSpPr/>
          <p:nvPr/>
        </p:nvSpPr>
        <p:spPr bwMode="auto">
          <a:xfrm>
            <a:off x="3352800" y="3276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3733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no tasks are</a:t>
            </a:r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runnable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2438400" y="3810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47244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nothing is left in the active run queue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438400" y="4800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2000" y="4267200"/>
            <a:ext cx="15240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6096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find the next task to run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-  find first no-zero bit in the bitmask of the active set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-  take the first task at the list 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indicataed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by that bit 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66800" y="5105400"/>
            <a:ext cx="29718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886200" y="6248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i="1" dirty="0" smtClean="0"/>
              <a:t>Schedule() </a:t>
            </a:r>
            <a:r>
              <a:rPr lang="en-US" dirty="0" smtClean="0"/>
              <a:t>function </a:t>
            </a:r>
            <a:r>
              <a:rPr lang="en-US" dirty="0"/>
              <a:t>called when processor </a:t>
            </a:r>
            <a:r>
              <a:rPr lang="en-US" dirty="0" smtClean="0"/>
              <a:t>needs </a:t>
            </a:r>
            <a:r>
              <a:rPr lang="en-US" dirty="0"/>
              <a:t>to change to new task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time has expired for current task, 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task has voluntarily yielded (by calling this function)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Sleep </a:t>
            </a:r>
            <a:r>
              <a:rPr lang="en-US" dirty="0"/>
              <a:t>timestamp records time at which task leaves CPU 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Remainder </a:t>
            </a:r>
            <a:r>
              <a:rPr lang="en-US" dirty="0"/>
              <a:t>is run queue critical section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the task is trying to go to sleep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check for receipt of signal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handles race condition with sleeping in wait queue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Default </a:t>
            </a:r>
            <a:r>
              <a:rPr lang="en-US" dirty="0"/>
              <a:t>case removes task from run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dirty="0" smtClean="0">
                <a:solidFill>
                  <a:schemeClr val="bg1"/>
                </a:solidFill>
              </a:rPr>
              <a:t>schedule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no tasks are </a:t>
            </a:r>
            <a:r>
              <a:rPr lang="en-US" dirty="0" err="1"/>
              <a:t>runnable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run the idle task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reset forced expiration of interactive </a:t>
            </a:r>
            <a:r>
              <a:rPr lang="en-US" dirty="0" smtClean="0"/>
              <a:t>tasks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nothing is left in the active run queue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 epoch is over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swap the priority arrays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and reset forced expiration of interactive tasks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Find </a:t>
            </a:r>
            <a:r>
              <a:rPr lang="en-US" dirty="0"/>
              <a:t>the next task to run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find first bit selects the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then take the first task at that priority (linked list)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dirty="0" smtClean="0">
                <a:solidFill>
                  <a:schemeClr val="bg1"/>
                </a:solidFill>
              </a:rPr>
              <a:t>schedule</a:t>
            </a:r>
            <a:r>
              <a:rPr lang="en-US" dirty="0" smtClean="0"/>
              <a:t> function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Linux Scheduler </a:t>
            </a:r>
            <a:r>
              <a:rPr lang="en-US" sz="2800" dirty="0" smtClean="0"/>
              <a:t>(Part2)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schedule function (</a:t>
            </a:r>
            <a:r>
              <a:rPr lang="en-US" sz="2000" dirty="0" smtClean="0">
                <a:solidFill>
                  <a:schemeClr val="bg1"/>
                </a:solidFill>
              </a:rPr>
              <a:t>kernel/</a:t>
            </a:r>
            <a:r>
              <a:rPr lang="en-US" sz="2000" dirty="0" err="1" smtClean="0">
                <a:solidFill>
                  <a:schemeClr val="bg1"/>
                </a:solidFill>
              </a:rPr>
              <a:t>sched.c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520598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38600" y="39624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3352800" y="4038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1524000"/>
            <a:ext cx="152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1828800"/>
            <a:ext cx="4052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clear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need_resched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flag for next time current task is scheduled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971800" y="190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133600"/>
            <a:ext cx="3248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Switch if newly selected task is not the current one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3048000" y="2209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2590800"/>
            <a:ext cx="2795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call architecture-dependent switch function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3581400" y="2667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This portion of the code implements the </a:t>
            </a:r>
            <a:r>
              <a:rPr lang="en-US" dirty="0"/>
              <a:t>actual switch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First </a:t>
            </a:r>
            <a:r>
              <a:rPr lang="en-US" dirty="0"/>
              <a:t>clears </a:t>
            </a:r>
            <a:r>
              <a:rPr lang="en-US" dirty="0" err="1">
                <a:solidFill>
                  <a:schemeClr val="bg1"/>
                </a:solidFill>
              </a:rPr>
              <a:t>need_resched</a:t>
            </a:r>
            <a:r>
              <a:rPr lang="en-US" dirty="0"/>
              <a:t> flag for next time current task is scheduled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Switch </a:t>
            </a:r>
            <a:r>
              <a:rPr lang="en-US" dirty="0"/>
              <a:t>only occurs if newly selected task is not the current </a:t>
            </a:r>
            <a:r>
              <a:rPr lang="en-US" dirty="0" smtClean="0"/>
              <a:t>one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Switch </a:t>
            </a:r>
            <a:r>
              <a:rPr lang="en-US" dirty="0"/>
              <a:t>does two things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does some accounting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calls architecture-dependent switch function (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dirty="0" smtClean="0">
                <a:solidFill>
                  <a:schemeClr val="bg1"/>
                </a:solidFill>
              </a:rPr>
              <a:t>schedule</a:t>
            </a:r>
            <a:r>
              <a:rPr lang="en-US" dirty="0" smtClean="0"/>
              <a:t> function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9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9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9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Parent/child </a:t>
            </a:r>
            <a:r>
              <a:rPr lang="en-US" dirty="0"/>
              <a:t>relationships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 process that creates a second process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is said to be the latter’s parent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example</a:t>
            </a:r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shell from which you run </a:t>
            </a:r>
            <a:r>
              <a:rPr lang="en-US" dirty="0" smtClean="0"/>
              <a:t>programs</a:t>
            </a:r>
            <a:endParaRPr lang="en-US" dirty="0"/>
          </a:p>
          <a:p>
            <a:pPr marL="1146175" lvl="2" indent="-231775">
              <a:tabLst>
                <a:tab pos="1376363" algn="l"/>
              </a:tabLst>
            </a:pPr>
            <a:r>
              <a:rPr lang="en-US" dirty="0"/>
              <a:t>is the parent for those programs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 tree relationship with unbounded degree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root of the tree is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init_task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1376363" algn="l"/>
              </a:tabLst>
            </a:pPr>
            <a:endParaRPr lang="en-US" dirty="0"/>
          </a:p>
          <a:p>
            <a:pPr>
              <a:tabLst>
                <a:tab pos="1376363" algn="l"/>
              </a:tabLst>
            </a:pPr>
            <a:r>
              <a:rPr lang="en-US" dirty="0" smtClean="0"/>
              <a:t>How </a:t>
            </a:r>
            <a:r>
              <a:rPr lang="en-US" dirty="0"/>
              <a:t>can such a structure be contained in constant space per node? </a:t>
            </a:r>
          </a:p>
        </p:txBody>
      </p:sp>
    </p:spTree>
    <p:extLst>
      <p:ext uri="{BB962C8B-B14F-4D97-AF65-F5344CB8AC3E}">
        <p14:creationId xmlns:p14="http://schemas.microsoft.com/office/powerpoint/2010/main" val="8114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29337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Include </a:t>
            </a:r>
            <a:r>
              <a:rPr lang="en-US" dirty="0"/>
              <a:t>list of children as part of each child’s structure…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dirty="0"/>
              <a:t>		</a:t>
            </a:r>
            <a:r>
              <a:rPr lang="en-US" sz="2000" dirty="0"/>
              <a:t>parent		</a:t>
            </a:r>
            <a:r>
              <a:rPr lang="en-US" sz="2000" dirty="0" smtClean="0"/>
              <a:t>parent  </a:t>
            </a:r>
            <a:r>
              <a:rPr lang="en-US" sz="2000" dirty="0"/>
              <a:t>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children.next</a:t>
            </a:r>
            <a:r>
              <a:rPr lang="en-US" sz="2000" dirty="0"/>
              <a:t>	oldest child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children.prev</a:t>
            </a:r>
            <a:r>
              <a:rPr lang="en-US" sz="2000" dirty="0"/>
              <a:t>	youngest child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sibling.prev</a:t>
            </a:r>
            <a:r>
              <a:rPr lang="en-US" sz="2000" dirty="0"/>
              <a:t>	</a:t>
            </a:r>
            <a:r>
              <a:rPr lang="en-US" sz="2000" dirty="0" smtClean="0"/>
              <a:t>	older </a:t>
            </a:r>
            <a:r>
              <a:rPr lang="en-US" sz="2000" dirty="0"/>
              <a:t>sibling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sibling.next</a:t>
            </a:r>
            <a:r>
              <a:rPr lang="en-US" sz="2000" dirty="0"/>
              <a:t>	</a:t>
            </a:r>
            <a:r>
              <a:rPr lang="en-US" sz="2000" dirty="0" smtClean="0"/>
              <a:t>	younger </a:t>
            </a:r>
            <a:r>
              <a:rPr lang="en-US" sz="2000" dirty="0"/>
              <a:t>sibling pointer</a:t>
            </a:r>
          </a:p>
          <a:p>
            <a:pPr>
              <a:spcAft>
                <a:spcPts val="0"/>
              </a:spcAft>
              <a:buFontTx/>
              <a:buNone/>
              <a:tabLst>
                <a:tab pos="1376363" algn="l"/>
              </a:tabLst>
            </a:pPr>
            <a:r>
              <a:rPr lang="en-US" sz="2000" dirty="0"/>
              <a:t>		</a:t>
            </a:r>
            <a:r>
              <a:rPr lang="en-US" sz="2000" dirty="0" err="1"/>
              <a:t>real_parent</a:t>
            </a:r>
            <a:r>
              <a:rPr lang="en-US" sz="2000" dirty="0"/>
              <a:t>	</a:t>
            </a:r>
            <a:r>
              <a:rPr lang="en-US" sz="2000" dirty="0" smtClean="0"/>
              <a:t>	original </a:t>
            </a:r>
            <a:r>
              <a:rPr lang="en-US" sz="2000" dirty="0"/>
              <a:t>parent (for debugging)</a:t>
            </a:r>
          </a:p>
          <a:p>
            <a:pPr>
              <a:tabLst>
                <a:tab pos="1376363" algn="l"/>
              </a:tabLst>
            </a:pPr>
            <a:endParaRPr lang="en-US" dirty="0"/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4066118" y="4457700"/>
            <a:ext cx="914400" cy="5143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56268" y="5725716"/>
            <a:ext cx="6138333" cy="514350"/>
            <a:chOff x="805" y="3630"/>
            <a:chExt cx="2900" cy="432"/>
          </a:xfrm>
        </p:grpSpPr>
        <p:sp>
          <p:nvSpPr>
            <p:cNvPr id="531463" name="Oval 7"/>
            <p:cNvSpPr>
              <a:spLocks noChangeArrowheads="1"/>
            </p:cNvSpPr>
            <p:nvPr/>
          </p:nvSpPr>
          <p:spPr bwMode="auto">
            <a:xfrm>
              <a:off x="805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4" name="Oval 8"/>
            <p:cNvSpPr>
              <a:spLocks noChangeArrowheads="1"/>
            </p:cNvSpPr>
            <p:nvPr/>
          </p:nvSpPr>
          <p:spPr bwMode="auto">
            <a:xfrm>
              <a:off x="1627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5" name="Oval 9"/>
            <p:cNvSpPr>
              <a:spLocks noChangeArrowheads="1"/>
            </p:cNvSpPr>
            <p:nvPr/>
          </p:nvSpPr>
          <p:spPr bwMode="auto">
            <a:xfrm>
              <a:off x="2450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6" name="Oval 10"/>
            <p:cNvSpPr>
              <a:spLocks noChangeArrowheads="1"/>
            </p:cNvSpPr>
            <p:nvPr/>
          </p:nvSpPr>
          <p:spPr bwMode="auto">
            <a:xfrm>
              <a:off x="3273" y="3630"/>
              <a:ext cx="432" cy="43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19868" y="5898356"/>
            <a:ext cx="920750" cy="172641"/>
            <a:chOff x="1120" y="3775"/>
            <a:chExt cx="435" cy="145"/>
          </a:xfrm>
        </p:grpSpPr>
        <p:sp>
          <p:nvSpPr>
            <p:cNvPr id="531468" name="Line 12"/>
            <p:cNvSpPr>
              <a:spLocks noChangeShapeType="1"/>
            </p:cNvSpPr>
            <p:nvPr/>
          </p:nvSpPr>
          <p:spPr bwMode="auto">
            <a:xfrm>
              <a:off x="1144" y="3775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69" name="Line 13"/>
            <p:cNvSpPr>
              <a:spLocks noChangeShapeType="1"/>
            </p:cNvSpPr>
            <p:nvPr/>
          </p:nvSpPr>
          <p:spPr bwMode="auto">
            <a:xfrm flipH="1">
              <a:off x="1120" y="3920"/>
              <a:ext cx="4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061885" y="5898356"/>
            <a:ext cx="920750" cy="172641"/>
            <a:chOff x="1120" y="3775"/>
            <a:chExt cx="435" cy="145"/>
          </a:xfrm>
        </p:grpSpPr>
        <p:sp>
          <p:nvSpPr>
            <p:cNvPr id="531472" name="Line 16"/>
            <p:cNvSpPr>
              <a:spLocks noChangeShapeType="1"/>
            </p:cNvSpPr>
            <p:nvPr/>
          </p:nvSpPr>
          <p:spPr bwMode="auto">
            <a:xfrm>
              <a:off x="1144" y="3775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 flipH="1">
              <a:off x="1120" y="3920"/>
              <a:ext cx="4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801785" y="5898356"/>
            <a:ext cx="920750" cy="172641"/>
            <a:chOff x="1120" y="3775"/>
            <a:chExt cx="435" cy="145"/>
          </a:xfrm>
        </p:grpSpPr>
        <p:sp>
          <p:nvSpPr>
            <p:cNvPr id="531475" name="Line 19"/>
            <p:cNvSpPr>
              <a:spLocks noChangeShapeType="1"/>
            </p:cNvSpPr>
            <p:nvPr/>
          </p:nvSpPr>
          <p:spPr bwMode="auto">
            <a:xfrm>
              <a:off x="1144" y="3775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1476" name="Line 20"/>
            <p:cNvSpPr>
              <a:spLocks noChangeShapeType="1"/>
            </p:cNvSpPr>
            <p:nvPr/>
          </p:nvSpPr>
          <p:spPr bwMode="auto">
            <a:xfrm flipH="1">
              <a:off x="1120" y="3920"/>
              <a:ext cx="4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31478" name="Line 22"/>
          <p:cNvSpPr>
            <a:spLocks noChangeShapeType="1"/>
          </p:cNvSpPr>
          <p:nvPr/>
        </p:nvSpPr>
        <p:spPr bwMode="auto">
          <a:xfrm flipV="1">
            <a:off x="1960035" y="4791075"/>
            <a:ext cx="2099733" cy="92154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1479" name="Text Box 23"/>
          <p:cNvSpPr txBox="1">
            <a:spLocks noChangeArrowheads="1"/>
          </p:cNvSpPr>
          <p:nvPr/>
        </p:nvSpPr>
        <p:spPr bwMode="auto">
          <a:xfrm rot="20149961">
            <a:off x="2305052" y="4960144"/>
            <a:ext cx="118533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oldest child</a:t>
            </a:r>
          </a:p>
        </p:txBody>
      </p:sp>
      <p:sp>
        <p:nvSpPr>
          <p:cNvPr id="531480" name="Line 24"/>
          <p:cNvSpPr>
            <a:spLocks noChangeShapeType="1"/>
          </p:cNvSpPr>
          <p:nvPr/>
        </p:nvSpPr>
        <p:spPr bwMode="auto">
          <a:xfrm>
            <a:off x="4931835" y="4832747"/>
            <a:ext cx="1945217" cy="892969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1481" name="Text Box 25"/>
          <p:cNvSpPr txBox="1">
            <a:spLocks noChangeArrowheads="1"/>
          </p:cNvSpPr>
          <p:nvPr/>
        </p:nvSpPr>
        <p:spPr bwMode="auto">
          <a:xfrm rot="1639474">
            <a:off x="5615518" y="4989909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3570818" y="5410200"/>
            <a:ext cx="15345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younger sibling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3589868" y="6215063"/>
            <a:ext cx="127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older sibling</a:t>
            </a: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4724399" y="4972050"/>
            <a:ext cx="670985" cy="740569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H="1">
            <a:off x="3653369" y="4972050"/>
            <a:ext cx="684740" cy="75366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2227095" y="4885106"/>
            <a:ext cx="1938145" cy="91445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4982636" y="4571998"/>
            <a:ext cx="2332564" cy="11406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 rot="1630461">
            <a:off x="5255292" y="4621798"/>
            <a:ext cx="14462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youngest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7033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78" grpId="0" animBg="1"/>
      <p:bldP spid="531479" grpId="0"/>
      <p:bldP spid="531480" grpId="0" animBg="1"/>
      <p:bldP spid="531481" grpId="0"/>
      <p:bldP spid="531482" grpId="0"/>
      <p:bldP spid="531483" grpId="0"/>
      <p:bldP spid="33" grpId="0" animBg="1"/>
      <p:bldP spid="34" grpId="0" animBg="1"/>
      <p:bldP spid="35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Creating Processes/Tasks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User-level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fork, </a:t>
            </a:r>
            <a:r>
              <a:rPr lang="en-US" dirty="0" err="1">
                <a:solidFill>
                  <a:schemeClr val="bg1"/>
                </a:solidFill>
              </a:rPr>
              <a:t>vfork</a:t>
            </a:r>
            <a:r>
              <a:rPr lang="en-US" dirty="0"/>
              <a:t>, and </a:t>
            </a:r>
            <a:r>
              <a:rPr lang="en-US" dirty="0">
                <a:solidFill>
                  <a:schemeClr val="bg1"/>
                </a:solidFill>
              </a:rPr>
              <a:t>clone</a:t>
            </a:r>
            <a:r>
              <a:rPr lang="en-US" dirty="0"/>
              <a:t> system calls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In </a:t>
            </a:r>
            <a:r>
              <a:rPr lang="en-US" dirty="0"/>
              <a:t>kernel: all map into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do_fork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/>
              <a:t>prototype in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sched.h</a:t>
            </a:r>
            <a:r>
              <a:rPr lang="en-US" dirty="0"/>
              <a:t>; implementation in </a:t>
            </a:r>
            <a:r>
              <a:rPr lang="en-US" dirty="0">
                <a:solidFill>
                  <a:schemeClr val="bg1"/>
                </a:solidFill>
              </a:rPr>
              <a:t>kernel/</a:t>
            </a:r>
            <a:r>
              <a:rPr lang="en-US" dirty="0" err="1">
                <a:solidFill>
                  <a:schemeClr val="bg1"/>
                </a:solidFill>
              </a:rPr>
              <a:t>fork.c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do_fork</a:t>
            </a:r>
            <a:r>
              <a:rPr lang="en-US" sz="2000" b="1" dirty="0">
                <a:latin typeface="Courier New" pitchFamily="49" charset="0"/>
              </a:rPr>
              <a:t> (unsigned long </a:t>
            </a:r>
            <a:r>
              <a:rPr lang="en-US" sz="2000" b="1" dirty="0" err="1">
                <a:latin typeface="Courier New" pitchFamily="49" charset="0"/>
              </a:rPr>
              <a:t>clone_flags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unsigned long </a:t>
            </a:r>
            <a:r>
              <a:rPr lang="en-US" sz="2000" b="1" dirty="0" err="1">
                <a:latin typeface="Courier New" pitchFamily="49" charset="0"/>
              </a:rPr>
              <a:t>stack_start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pt_regs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err="1">
                <a:latin typeface="Courier New" pitchFamily="49" charset="0"/>
              </a:rPr>
              <a:t>regs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unsigned long </a:t>
            </a:r>
            <a:r>
              <a:rPr lang="en-US" sz="2000" b="1" dirty="0" err="1">
                <a:latin typeface="Courier New" pitchFamily="49" charset="0"/>
              </a:rPr>
              <a:t>stack_size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__user* </a:t>
            </a:r>
            <a:r>
              <a:rPr lang="en-US" sz="2000" b="1" dirty="0" err="1">
                <a:latin typeface="Courier New" pitchFamily="49" charset="0"/>
              </a:rPr>
              <a:t>parent_tidptr</a:t>
            </a:r>
            <a:r>
              <a:rPr lang="en-US" sz="2000" b="1" dirty="0">
                <a:latin typeface="Courier New" pitchFamily="49" charset="0"/>
              </a:rPr>
              <a:t>,</a:t>
            </a:r>
          </a:p>
          <a:p>
            <a:pPr>
              <a:spcAft>
                <a:spcPts val="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__user* </a:t>
            </a:r>
            <a:r>
              <a:rPr lang="en-US" sz="2000" b="1" dirty="0" err="1">
                <a:latin typeface="Courier New" pitchFamily="49" charset="0"/>
              </a:rPr>
              <a:t>child_tidptr</a:t>
            </a:r>
            <a:r>
              <a:rPr lang="en-US" sz="2000" b="1" dirty="0">
                <a:latin typeface="Courier New" pitchFamily="49" charset="0"/>
              </a:rPr>
              <a:t>);</a:t>
            </a:r>
            <a:endParaRPr lang="en-US" sz="2000" dirty="0"/>
          </a:p>
          <a:p>
            <a:pPr lvl="1">
              <a:tabLst>
                <a:tab pos="461963" algn="l"/>
                <a:tab pos="1828800" algn="l"/>
              </a:tabLst>
            </a:pP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means not to be </a:t>
            </a:r>
            <a:r>
              <a:rPr lang="en-US" dirty="0" err="1"/>
              <a:t>dereferenced</a:t>
            </a:r>
            <a:endParaRPr lang="en-US" dirty="0"/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/>
              <a:t>returns new </a:t>
            </a:r>
            <a:r>
              <a:rPr lang="en-US" dirty="0" err="1"/>
              <a:t>pid</a:t>
            </a:r>
            <a:r>
              <a:rPr lang="en-US" dirty="0"/>
              <a:t> or negative value on </a:t>
            </a: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33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33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Creating Processes/Tasks (cont.)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Parameters</a:t>
            </a:r>
            <a:endParaRPr lang="en-US" dirty="0"/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clone_flags</a:t>
            </a:r>
            <a:r>
              <a:rPr lang="en-US" dirty="0" smtClean="0"/>
              <a:t> – control </a:t>
            </a:r>
            <a:r>
              <a:rPr lang="en-US" dirty="0"/>
              <a:t>flags, to be discussed later; for now, just</a:t>
            </a:r>
            <a:br>
              <a:rPr lang="en-US" dirty="0"/>
            </a:br>
            <a:r>
              <a:rPr lang="en-US" dirty="0"/>
              <a:t>CLONE_PARENT, which creates a sibling task (like a thread) instead of a child task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stack_start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the </a:t>
            </a:r>
            <a:r>
              <a:rPr lang="en-US" dirty="0"/>
              <a:t>new task’s ESP (in user space; 0 for kernel threads)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regs</a:t>
            </a:r>
            <a:r>
              <a:rPr lang="en-US" dirty="0" smtClean="0"/>
              <a:t> – register </a:t>
            </a:r>
            <a:r>
              <a:rPr lang="en-US" dirty="0"/>
              <a:t>values for the new task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stack_size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ignored </a:t>
            </a:r>
            <a:r>
              <a:rPr lang="en-US" dirty="0"/>
              <a:t>on x86, but needed on some ISAs</a:t>
            </a:r>
          </a:p>
          <a:p>
            <a:pPr lvl="1">
              <a:tabLst>
                <a:tab pos="461963" algn="l"/>
                <a:tab pos="182880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parent/</a:t>
            </a:r>
            <a:r>
              <a:rPr lang="en-US" dirty="0" err="1" smtClean="0">
                <a:solidFill>
                  <a:schemeClr val="bg1"/>
                </a:solidFill>
              </a:rPr>
              <a:t>child_tidptr</a:t>
            </a:r>
            <a:r>
              <a:rPr lang="en-US" dirty="0" smtClean="0"/>
              <a:t> – filled </a:t>
            </a:r>
            <a:r>
              <a:rPr lang="en-US" dirty="0"/>
              <a:t>in as part of system call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sys_clone</a:t>
            </a:r>
            <a:r>
              <a:rPr lang="en-US" dirty="0"/>
              <a:t> only)</a:t>
            </a:r>
          </a:p>
          <a:p>
            <a:pPr lvl="1">
              <a:tabLst>
                <a:tab pos="461963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dirty="0" smtClean="0"/>
              <a:t>Creating Processes/Tasks (cont.)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 lvl="1">
              <a:spcAft>
                <a:spcPts val="1200"/>
              </a:spcAft>
              <a:tabLst>
                <a:tab pos="461963" algn="l"/>
                <a:tab pos="1828800" algn="l"/>
              </a:tabLst>
            </a:pPr>
            <a:endParaRPr lang="en-US" dirty="0"/>
          </a:p>
          <a:p>
            <a:pPr>
              <a:spcAft>
                <a:spcPts val="1200"/>
              </a:spcAft>
              <a:tabLst>
                <a:tab pos="461963" algn="l"/>
                <a:tab pos="1828800" algn="l"/>
              </a:tabLst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do_fork</a:t>
            </a:r>
            <a:r>
              <a:rPr lang="en-US" dirty="0"/>
              <a:t> calls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copy_process</a:t>
            </a:r>
            <a:r>
              <a:rPr lang="en-US" dirty="0"/>
              <a:t> </a:t>
            </a:r>
            <a:r>
              <a:rPr lang="en-US" dirty="0" smtClean="0"/>
              <a:t>(same file) </a:t>
            </a:r>
            <a:r>
              <a:rPr lang="en-US" dirty="0"/>
              <a:t>to </a:t>
            </a:r>
            <a:r>
              <a:rPr lang="en-US" dirty="0" smtClean="0"/>
              <a:t>set up the process descriptor and any other kernel data structures necessary for child execution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461963" algn="l"/>
                <a:tab pos="1828800" algn="l"/>
              </a:tabLst>
            </a:pPr>
            <a:r>
              <a:rPr lang="en-US" dirty="0" smtClean="0"/>
              <a:t>mostly </a:t>
            </a:r>
            <a:r>
              <a:rPr lang="en-US" dirty="0"/>
              <a:t>relies on an architecture-dependent version,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copy_thread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</a:t>
            </a:r>
            <a:r>
              <a:rPr lang="en-US" dirty="0"/>
              <a:t>see </a:t>
            </a:r>
            <a:r>
              <a:rPr lang="en-US" dirty="0">
                <a:solidFill>
                  <a:schemeClr val="bg1"/>
                </a:solidFill>
              </a:rPr>
              <a:t>arch/i386/kernel/</a:t>
            </a:r>
            <a:r>
              <a:rPr lang="en-US" dirty="0" err="1">
                <a:solidFill>
                  <a:schemeClr val="bg1"/>
                </a:solidFill>
              </a:rPr>
              <a:t>process.c</a:t>
            </a:r>
            <a:r>
              <a:rPr lang="en-US" dirty="0"/>
              <a:t>)</a:t>
            </a:r>
          </a:p>
          <a:p>
            <a:pPr lvl="1">
              <a:spcAft>
                <a:spcPts val="1200"/>
              </a:spcAft>
              <a:tabLst>
                <a:tab pos="461963" algn="l"/>
                <a:tab pos="1828800" algn="l"/>
              </a:tabLst>
            </a:pPr>
            <a:r>
              <a:rPr lang="en-US" dirty="0"/>
              <a:t>only </a:t>
            </a:r>
            <a:r>
              <a:rPr lang="en-US" dirty="0" err="1">
                <a:solidFill>
                  <a:schemeClr val="bg1"/>
                </a:solidFill>
              </a:rPr>
              <a:t>stack_start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bg1"/>
                </a:solidFill>
              </a:rPr>
              <a:t>regs</a:t>
            </a:r>
            <a:r>
              <a:rPr lang="en-US" dirty="0"/>
              <a:t> are used by x86 version</a:t>
            </a:r>
            <a:br>
              <a:rPr lang="en-US" dirty="0"/>
            </a:br>
            <a:endParaRPr lang="en-US" b="1" dirty="0">
              <a:latin typeface="Courier New" pitchFamily="49" charset="0"/>
            </a:endParaRPr>
          </a:p>
          <a:p>
            <a:pPr>
              <a:spcAft>
                <a:spcPts val="1200"/>
              </a:spcAft>
              <a:buFontTx/>
              <a:buNone/>
              <a:tabLst>
                <a:tab pos="461963" algn="l"/>
                <a:tab pos="1828800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1131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Creating Kernel Threads</a:t>
            </a:r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461963" algn="l"/>
                <a:tab pos="2459038" algn="l"/>
              </a:tabLst>
            </a:pPr>
            <a:r>
              <a:rPr lang="en-US" dirty="0"/>
              <a:t>What is a kernel thread?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a task without an associated address space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inherits address space from last user task to execute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(all address spaces map the kernel pages and data  structures)</a:t>
            </a:r>
          </a:p>
          <a:p>
            <a:pPr>
              <a:tabLst>
                <a:tab pos="461963" algn="l"/>
                <a:tab pos="2459038" algn="l"/>
              </a:tabLst>
            </a:pPr>
            <a:endParaRPr lang="en-US" dirty="0" smtClean="0"/>
          </a:p>
          <a:p>
            <a:pPr>
              <a:tabLst>
                <a:tab pos="461963" algn="l"/>
                <a:tab pos="2459038" algn="l"/>
              </a:tabLst>
            </a:pPr>
            <a:r>
              <a:rPr lang="en-US" dirty="0" smtClean="0"/>
              <a:t>The </a:t>
            </a:r>
            <a:r>
              <a:rPr lang="en-US" dirty="0"/>
              <a:t>interface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prototype in </a:t>
            </a:r>
            <a:r>
              <a:rPr lang="en-US" dirty="0" err="1">
                <a:solidFill>
                  <a:schemeClr val="bg1"/>
                </a:solidFill>
              </a:rPr>
              <a:t>asm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processor.h</a:t>
            </a:r>
            <a:r>
              <a:rPr lang="en-US" dirty="0"/>
              <a:t>; implementation in </a:t>
            </a:r>
            <a:r>
              <a:rPr lang="en-US" dirty="0">
                <a:solidFill>
                  <a:schemeClr val="bg1"/>
                </a:solidFill>
              </a:rPr>
              <a:t>arch/i386/kernel/</a:t>
            </a:r>
            <a:r>
              <a:rPr lang="en-US" dirty="0" err="1">
                <a:solidFill>
                  <a:schemeClr val="bg1"/>
                </a:solidFill>
              </a:rPr>
              <a:t>process.c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kernel_thread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(*fn)(void*), void*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arg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</a:p>
          <a:p>
            <a:pPr>
              <a:buFontTx/>
              <a:buNone/>
              <a:tabLst>
                <a:tab pos="461963" algn="l"/>
                <a:tab pos="2459038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    unsigned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long flags);</a:t>
            </a:r>
          </a:p>
          <a:p>
            <a:pPr lvl="1">
              <a:tabLst>
                <a:tab pos="461963" algn="l"/>
                <a:tab pos="2459038" algn="l"/>
              </a:tabLst>
            </a:pPr>
            <a:r>
              <a:rPr lang="en-US" dirty="0"/>
              <a:t>returns new </a:t>
            </a:r>
            <a:r>
              <a:rPr lang="en-US" dirty="0" err="1"/>
              <a:t>pid</a:t>
            </a:r>
            <a:r>
              <a:rPr lang="en-US" dirty="0"/>
              <a:t> or negative value on error</a:t>
            </a:r>
          </a:p>
          <a:p>
            <a:pPr lvl="1">
              <a:tabLst>
                <a:tab pos="461963" algn="l"/>
                <a:tab pos="24590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33701</TotalTime>
  <Words>2701</Words>
  <Application>Microsoft Office PowerPoint</Application>
  <PresentationFormat>On-screen Show (4:3)</PresentationFormat>
  <Paragraphs>462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Fireball</vt:lpstr>
      <vt:lpstr>ECE391 Computer System Engineering Lecture 17</vt:lpstr>
      <vt:lpstr>Lecture Topics</vt:lpstr>
      <vt:lpstr>Task Identification and Linkage (cont.)</vt:lpstr>
      <vt:lpstr>Task Identification and Linkage (cont.)</vt:lpstr>
      <vt:lpstr>Task Identification and Linkage (cont.)</vt:lpstr>
      <vt:lpstr>Creating Processes/Tasks</vt:lpstr>
      <vt:lpstr>Creating Processes/Tasks (cont.)</vt:lpstr>
      <vt:lpstr>Creating Processes/Tasks (cont.)</vt:lpstr>
      <vt:lpstr>Creating Kernel Threads</vt:lpstr>
      <vt:lpstr>Copy on Write</vt:lpstr>
      <vt:lpstr>Copy on Write</vt:lpstr>
      <vt:lpstr>Copy on Write</vt:lpstr>
      <vt:lpstr>Creating Kernel Threads (cont.)</vt:lpstr>
      <vt:lpstr>Creating Kernel Threads (cont.)</vt:lpstr>
      <vt:lpstr>Creating Kernel Threads (cont.)</vt:lpstr>
      <vt:lpstr>Scheduling Philosophy</vt:lpstr>
      <vt:lpstr>Scheduling Philosophy (cont.)</vt:lpstr>
      <vt:lpstr>Scheduling Philosophy (cont.)</vt:lpstr>
      <vt:lpstr>General Scheduling Algorithm  Used by Linux</vt:lpstr>
      <vt:lpstr>General Scheduling Algorithm  Used by Linux (cont.)</vt:lpstr>
      <vt:lpstr>Task State (fields of task_t)</vt:lpstr>
      <vt:lpstr>Task State (fields of task_t) (cont.)</vt:lpstr>
      <vt:lpstr>Changing the State of a Task</vt:lpstr>
      <vt:lpstr>Scheduling Data Structures</vt:lpstr>
      <vt:lpstr>Priority Array Structure  (struct prio_array in sched.c)</vt:lpstr>
      <vt:lpstr>Other fields in process descriptor  used by the scheduler</vt:lpstr>
      <vt:lpstr>Other fields in process descriptor  used by the scheduler (cont.)</vt:lpstr>
      <vt:lpstr>Rescheduling and Yielding</vt:lpstr>
      <vt:lpstr>Linux Scheduler scheduler_tick and  task_running_tick (kernel/sched.c)</vt:lpstr>
      <vt:lpstr>Comments on scheduler_tick function</vt:lpstr>
      <vt:lpstr>Comments on task_running_tick function</vt:lpstr>
      <vt:lpstr>Comments on task_running_tick function</vt:lpstr>
      <vt:lpstr>Linux Scheduler (Part1) schedule function (kernel/sched.c)</vt:lpstr>
      <vt:lpstr>Comments on schedule function</vt:lpstr>
      <vt:lpstr>Comments on schedule function (cont.)</vt:lpstr>
      <vt:lpstr>Linux Scheduler (Part2) schedule function (kernel/sched.c)</vt:lpstr>
      <vt:lpstr>Comments on schedule function (cont.)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689</cp:revision>
  <cp:lastPrinted>1999-08-25T13:17:36Z</cp:lastPrinted>
  <dcterms:created xsi:type="dcterms:W3CDTF">1999-08-25T01:21:32Z</dcterms:created>
  <dcterms:modified xsi:type="dcterms:W3CDTF">2014-03-18T16:27:43Z</dcterms:modified>
</cp:coreProperties>
</file>