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674" r:id="rId2"/>
    <p:sldId id="704" r:id="rId3"/>
    <p:sldId id="809" r:id="rId4"/>
    <p:sldId id="780" r:id="rId5"/>
    <p:sldId id="792" r:id="rId6"/>
    <p:sldId id="781" r:id="rId7"/>
    <p:sldId id="793" r:id="rId8"/>
    <p:sldId id="782" r:id="rId9"/>
    <p:sldId id="783" r:id="rId10"/>
    <p:sldId id="784" r:id="rId11"/>
    <p:sldId id="794" r:id="rId12"/>
    <p:sldId id="795" r:id="rId13"/>
    <p:sldId id="785" r:id="rId14"/>
    <p:sldId id="796" r:id="rId15"/>
    <p:sldId id="787" r:id="rId16"/>
    <p:sldId id="797" r:id="rId17"/>
    <p:sldId id="798" r:id="rId18"/>
    <p:sldId id="788" r:id="rId19"/>
    <p:sldId id="789" r:id="rId20"/>
    <p:sldId id="799" r:id="rId21"/>
    <p:sldId id="790" r:id="rId22"/>
    <p:sldId id="791" r:id="rId23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50000"/>
    <a:srgbClr val="3333CC"/>
    <a:srgbClr val="FFFF00"/>
    <a:srgbClr val="FFFF99"/>
    <a:srgbClr val="FFFFCC"/>
    <a:srgbClr val="FFCC00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230" autoAdjust="0"/>
  </p:normalViewPr>
  <p:slideViewPr>
    <p:cSldViewPr>
      <p:cViewPr varScale="1">
        <p:scale>
          <a:sx n="81" d="100"/>
          <a:sy n="81" d="100"/>
        </p:scale>
        <p:origin x="-1158" y="-84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fld id="{A3AD930E-DD78-4435-BEAC-04F4E1894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8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2A2976E-4C36-4190-B665-C267E2FAE995}" type="datetimeFigureOut">
              <a:rPr lang="en-US"/>
              <a:pPr>
                <a:defRPr/>
              </a:pPr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2D6602F-4FF6-4E04-A8EB-2D80382D8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TIF_NEED_RESCHED  current program should be reconsidered when you go  to the user space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are FIFO </a:t>
            </a:r>
            <a:r>
              <a:rPr lang="en-US" smtClean="0"/>
              <a:t>you will </a:t>
            </a:r>
            <a:r>
              <a:rPr lang="en-US" dirty="0" smtClean="0"/>
              <a:t>stay on the processor</a:t>
            </a:r>
          </a:p>
          <a:p>
            <a:r>
              <a:rPr lang="en-US" dirty="0" smtClean="0"/>
              <a:t>Long time slices</a:t>
            </a:r>
            <a:r>
              <a:rPr lang="en-US" baseline="0" dirty="0" smtClean="0"/>
              <a:t> break it into smaller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22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Schedule can be directly called by your task at the kernel</a:t>
            </a:r>
          </a:p>
          <a:p>
            <a:r>
              <a:rPr lang="en-US" dirty="0" smtClean="0"/>
              <a:t>Run queue </a:t>
            </a:r>
            <a:r>
              <a:rPr lang="en-US" dirty="0" smtClean="0"/>
              <a:t>is the </a:t>
            </a:r>
            <a:r>
              <a:rPr lang="en-US" dirty="0" smtClean="0"/>
              <a:t>run queue </a:t>
            </a:r>
            <a:r>
              <a:rPr lang="en-US" dirty="0" smtClean="0"/>
              <a:t>critical section</a:t>
            </a:r>
          </a:p>
          <a:p>
            <a:r>
              <a:rPr lang="en-US" dirty="0" smtClean="0"/>
              <a:t>Task is trying to put</a:t>
            </a:r>
            <a:r>
              <a:rPr lang="en-US" baseline="0" dirty="0" smtClean="0"/>
              <a:t> itself into sleep</a:t>
            </a:r>
          </a:p>
          <a:p>
            <a:r>
              <a:rPr lang="en-US" baseline="0" dirty="0" smtClean="0"/>
              <a:t>Some tries to wake it up you do it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 switch ISA dependent code to do context switch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Rather efficient code you want to be fast and do not waste time</a:t>
            </a:r>
          </a:p>
          <a:p>
            <a:r>
              <a:rPr lang="en-US" dirty="0" smtClean="0"/>
              <a:t>Built by Read Had</a:t>
            </a:r>
            <a:r>
              <a:rPr lang="en-US" baseline="0" dirty="0" smtClean="0"/>
              <a:t> for Linux</a:t>
            </a:r>
          </a:p>
          <a:p>
            <a:r>
              <a:rPr lang="en-US" baseline="0" dirty="0" smtClean="0"/>
              <a:t>It should not take time to arbitrate does not contribute to the work being done</a:t>
            </a:r>
          </a:p>
          <a:p>
            <a:r>
              <a:rPr lang="en-US" baseline="0" dirty="0" err="1" smtClean="0"/>
              <a:t>ps</a:t>
            </a:r>
            <a:r>
              <a:rPr lang="en-US" baseline="0" dirty="0" smtClean="0"/>
              <a:t> -</a:t>
            </a:r>
            <a:r>
              <a:rPr lang="en-US" baseline="0" dirty="0" err="1" smtClean="0"/>
              <a:t>auxw</a:t>
            </a:r>
            <a:r>
              <a:rPr lang="en-US" baseline="0" dirty="0" smtClean="0"/>
              <a:t> 50 to 100 task running</a:t>
            </a:r>
          </a:p>
          <a:p>
            <a:r>
              <a:rPr lang="en-US" baseline="0" dirty="0" smtClean="0"/>
              <a:t>Would not be good if your scheduler takes 50ms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priorities for all programs is set to 0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Heuristic a mechanism which work for addressing certain task</a:t>
            </a:r>
          </a:p>
          <a:p>
            <a:r>
              <a:rPr lang="en-US" dirty="0" smtClean="0"/>
              <a:t>There is not specific mathematic behind</a:t>
            </a:r>
            <a:r>
              <a:rPr lang="en-US" baseline="0" dirty="0" smtClean="0"/>
              <a:t> to show/prove that this works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return status on each program</a:t>
            </a:r>
          </a:p>
          <a:p>
            <a:r>
              <a:rPr lang="en-US" dirty="0" smtClean="0"/>
              <a:t>It goes to</a:t>
            </a:r>
            <a:r>
              <a:rPr lang="en-US" baseline="0" dirty="0" smtClean="0"/>
              <a:t> t</a:t>
            </a:r>
            <a:r>
              <a:rPr lang="en-US" dirty="0" smtClean="0"/>
              <a:t>he parent it can ask the status od the</a:t>
            </a:r>
            <a:r>
              <a:rPr lang="en-US" baseline="0" dirty="0" smtClean="0"/>
              <a:t> child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 is that it can be interrupted</a:t>
            </a:r>
          </a:p>
          <a:p>
            <a:r>
              <a:rPr lang="en-US" dirty="0" smtClean="0"/>
              <a:t>Current make change and than write some other task</a:t>
            </a:r>
          </a:p>
          <a:p>
            <a:r>
              <a:rPr lang="en-US" dirty="0" smtClean="0"/>
              <a:t>Compiler can move it around</a:t>
            </a:r>
          </a:p>
          <a:p>
            <a:r>
              <a:rPr lang="en-US" dirty="0" smtClean="0"/>
              <a:t>How the operation change in the memory</a:t>
            </a:r>
          </a:p>
          <a:p>
            <a:r>
              <a:rPr lang="en-US" dirty="0" smtClean="0"/>
              <a:t>Couple of macros to ensure that you do not move around the state changes on this critical data structures</a:t>
            </a:r>
          </a:p>
          <a:p>
            <a:r>
              <a:rPr lang="en-US" dirty="0" smtClean="0"/>
              <a:t>Things happen in the order you write them</a:t>
            </a:r>
          </a:p>
          <a:p>
            <a:r>
              <a:rPr lang="en-US" dirty="0" smtClean="0"/>
              <a:t>This requires embedded inline</a:t>
            </a:r>
            <a:r>
              <a:rPr lang="en-US" baseline="0" dirty="0" smtClean="0"/>
              <a:t> assembly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is sitting in one of the processors all on CPU 0 they will share this one </a:t>
            </a:r>
          </a:p>
          <a:p>
            <a:r>
              <a:rPr lang="en-US" dirty="0" smtClean="0"/>
              <a:t>Must be code to still work by an idle core by other cores and there are mechanism to do</a:t>
            </a:r>
          </a:p>
          <a:p>
            <a:r>
              <a:rPr lang="en-US" dirty="0" smtClean="0"/>
              <a:t>Running the same job on the same processor gives</a:t>
            </a:r>
            <a:r>
              <a:rPr lang="en-US" baseline="0" dirty="0" smtClean="0"/>
              <a:t> the performance benefit </a:t>
            </a:r>
          </a:p>
          <a:p>
            <a:r>
              <a:rPr lang="en-US" baseline="0" dirty="0" smtClean="0"/>
              <a:t>TLBs and caches</a:t>
            </a:r>
          </a:p>
          <a:p>
            <a:r>
              <a:rPr lang="en-US" baseline="0" dirty="0" smtClean="0"/>
              <a:t>Better to run on a same CPU </a:t>
            </a:r>
          </a:p>
          <a:p>
            <a:r>
              <a:rPr lang="en-US" baseline="0" dirty="0" smtClean="0"/>
              <a:t>However you need to think about load balancing</a:t>
            </a:r>
          </a:p>
          <a:p>
            <a:r>
              <a:rPr lang="en-US" baseline="0" dirty="0" smtClean="0"/>
              <a:t>High performance computing</a:t>
            </a:r>
          </a:p>
          <a:p>
            <a:r>
              <a:rPr lang="en-US" baseline="0" dirty="0" smtClean="0"/>
              <a:t>Programmers know how many processor we have</a:t>
            </a:r>
          </a:p>
          <a:p>
            <a:r>
              <a:rPr lang="en-US" baseline="0" dirty="0" smtClean="0"/>
              <a:t>We can pin a program to a processor</a:t>
            </a:r>
          </a:p>
          <a:p>
            <a:r>
              <a:rPr lang="en-US" baseline="0" dirty="0" smtClean="0"/>
              <a:t>It is particularly important on HPC systems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first bit in the bit map which</a:t>
            </a:r>
            <a:r>
              <a:rPr lang="en-US" baseline="0" dirty="0" smtClean="0"/>
              <a:t> is not zero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A1C-D2FB-41BF-A6A8-29D3480F7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D42E-2314-4BDD-BFB9-8EC2FE0FAA36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DD46-A2AB-4E43-8D51-42F5C9FF6B83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9C512C3-9A3C-4C1C-8239-DF71C3812047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91" r:id="rId3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dirty="0" smtClean="0"/>
              <a:t>ECE391</a:t>
            </a:r>
            <a:br>
              <a:rPr lang="en-US" sz="4000" dirty="0" smtClean="0"/>
            </a:br>
            <a:r>
              <a:rPr lang="en-US" sz="4000" dirty="0" smtClean="0"/>
              <a:t>Computer System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Lecture 18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endParaRPr lang="en-US" dirty="0"/>
          </a:p>
          <a:p>
            <a:r>
              <a:rPr lang="en-US" dirty="0" smtClean="0"/>
              <a:t>Spring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100 </a:t>
            </a:r>
            <a:r>
              <a:rPr lang="en-US" dirty="0"/>
              <a:t>real-time priorities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/>
              <a:t>40 regular priorities </a:t>
            </a:r>
            <a:endParaRPr lang="en-US" dirty="0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One </a:t>
            </a:r>
            <a:r>
              <a:rPr lang="en-US" dirty="0"/>
              <a:t>list per priority and a bitmap to make finding non-empty list </a:t>
            </a:r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Priority Array Structure 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struct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prio_array</a:t>
            </a:r>
            <a:r>
              <a:rPr lang="en-US" sz="2800" dirty="0" smtClean="0">
                <a:solidFill>
                  <a:schemeClr val="bg1"/>
                </a:solidFill>
              </a:rPr>
              <a:t> in </a:t>
            </a:r>
            <a:r>
              <a:rPr lang="en-US" sz="2800" dirty="0" err="1" smtClean="0">
                <a:solidFill>
                  <a:schemeClr val="bg1"/>
                </a:solidFill>
              </a:rPr>
              <a:t>sched.c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1219200" y="3657600"/>
            <a:ext cx="6555316" cy="1871663"/>
            <a:chOff x="587" y="1622"/>
            <a:chExt cx="3097" cy="1572"/>
          </a:xfrm>
        </p:grpSpPr>
        <p:grpSp>
          <p:nvGrpSpPr>
            <p:cNvPr id="3" name="Group 48"/>
            <p:cNvGrpSpPr>
              <a:grpSpLocks/>
            </p:cNvGrpSpPr>
            <p:nvPr/>
          </p:nvGrpSpPr>
          <p:grpSpPr bwMode="auto">
            <a:xfrm>
              <a:off x="587" y="1815"/>
              <a:ext cx="750" cy="556"/>
              <a:chOff x="587" y="2445"/>
              <a:chExt cx="750" cy="556"/>
            </a:xfrm>
          </p:grpSpPr>
          <p:sp>
            <p:nvSpPr>
              <p:cNvPr id="428056" name="Text Box 24"/>
              <p:cNvSpPr txBox="1">
                <a:spLocks noChangeArrowheads="1"/>
              </p:cNvSpPr>
              <p:nvPr/>
            </p:nvSpPr>
            <p:spPr bwMode="auto">
              <a:xfrm>
                <a:off x="622" y="2478"/>
                <a:ext cx="685" cy="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 Narrow" pitchFamily="34" charset="0"/>
                  </a:rPr>
                  <a:t>bitmap </a:t>
                </a:r>
                <a:r>
                  <a:rPr lang="en-US" dirty="0" smtClean="0">
                    <a:solidFill>
                      <a:schemeClr val="bg1"/>
                    </a:solidFill>
                    <a:latin typeface="Arial Narrow" pitchFamily="34" charset="0"/>
                  </a:rPr>
                  <a:t>of  non-empty  lists</a:t>
                </a:r>
                <a:endParaRPr lang="en-US" dirty="0">
                  <a:solidFill>
                    <a:schemeClr val="bg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28057" name="Rectangle 25"/>
              <p:cNvSpPr>
                <a:spLocks noChangeArrowheads="1"/>
              </p:cNvSpPr>
              <p:nvPr/>
            </p:nvSpPr>
            <p:spPr bwMode="auto">
              <a:xfrm>
                <a:off x="587" y="2445"/>
                <a:ext cx="750" cy="556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8062" name="Text Box 30"/>
            <p:cNvSpPr txBox="1">
              <a:spLocks noChangeArrowheads="1"/>
            </p:cNvSpPr>
            <p:nvPr/>
          </p:nvSpPr>
          <p:spPr bwMode="auto">
            <a:xfrm>
              <a:off x="714" y="1643"/>
              <a:ext cx="29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 Narrow" pitchFamily="34" charset="0"/>
                </a:rPr>
                <a:t># active</a:t>
              </a:r>
            </a:p>
          </p:txBody>
        </p:sp>
        <p:sp>
          <p:nvSpPr>
            <p:cNvPr id="428083" name="Rectangle 51"/>
            <p:cNvSpPr>
              <a:spLocks noChangeArrowheads="1"/>
            </p:cNvSpPr>
            <p:nvPr/>
          </p:nvSpPr>
          <p:spPr bwMode="auto">
            <a:xfrm>
              <a:off x="587" y="1622"/>
              <a:ext cx="750" cy="194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8085" name="Rectangle 53"/>
            <p:cNvSpPr>
              <a:spLocks noChangeArrowheads="1"/>
            </p:cNvSpPr>
            <p:nvPr/>
          </p:nvSpPr>
          <p:spPr bwMode="auto">
            <a:xfrm>
              <a:off x="587" y="2371"/>
              <a:ext cx="750" cy="73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8086" name="Rectangle 54"/>
            <p:cNvSpPr>
              <a:spLocks noChangeArrowheads="1"/>
            </p:cNvSpPr>
            <p:nvPr/>
          </p:nvSpPr>
          <p:spPr bwMode="auto">
            <a:xfrm>
              <a:off x="587" y="2444"/>
              <a:ext cx="750" cy="73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587" y="2734"/>
              <a:ext cx="750" cy="218"/>
              <a:chOff x="684" y="2977"/>
              <a:chExt cx="750" cy="218"/>
            </a:xfrm>
          </p:grpSpPr>
          <p:sp>
            <p:nvSpPr>
              <p:cNvPr id="428087" name="Rectangle 55"/>
              <p:cNvSpPr>
                <a:spLocks noChangeArrowheads="1"/>
              </p:cNvSpPr>
              <p:nvPr/>
            </p:nvSpPr>
            <p:spPr bwMode="auto">
              <a:xfrm>
                <a:off x="684" y="2977"/>
                <a:ext cx="750" cy="73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8088" name="Rectangle 56"/>
              <p:cNvSpPr>
                <a:spLocks noChangeArrowheads="1"/>
              </p:cNvSpPr>
              <p:nvPr/>
            </p:nvSpPr>
            <p:spPr bwMode="auto">
              <a:xfrm>
                <a:off x="684" y="3049"/>
                <a:ext cx="750" cy="73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8089" name="Rectangle 57"/>
              <p:cNvSpPr>
                <a:spLocks noChangeArrowheads="1"/>
              </p:cNvSpPr>
              <p:nvPr/>
            </p:nvSpPr>
            <p:spPr bwMode="auto">
              <a:xfrm>
                <a:off x="684" y="3122"/>
                <a:ext cx="750" cy="73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8091" name="Text Box 59"/>
            <p:cNvSpPr txBox="1">
              <a:spLocks noChangeArrowheads="1"/>
            </p:cNvSpPr>
            <p:nvPr/>
          </p:nvSpPr>
          <p:spPr bwMode="auto">
            <a:xfrm rot="16200000">
              <a:off x="757" y="2549"/>
              <a:ext cx="327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…</a:t>
              </a:r>
            </a:p>
          </p:txBody>
        </p:sp>
        <p:grpSp>
          <p:nvGrpSpPr>
            <p:cNvPr id="5" name="Group 77"/>
            <p:cNvGrpSpPr>
              <a:grpSpLocks/>
            </p:cNvGrpSpPr>
            <p:nvPr/>
          </p:nvGrpSpPr>
          <p:grpSpPr bwMode="auto">
            <a:xfrm>
              <a:off x="1700" y="2250"/>
              <a:ext cx="1984" cy="339"/>
              <a:chOff x="1700" y="2686"/>
              <a:chExt cx="1984" cy="339"/>
            </a:xfrm>
          </p:grpSpPr>
          <p:sp>
            <p:nvSpPr>
              <p:cNvPr id="428092" name="Rectangle 60"/>
              <p:cNvSpPr>
                <a:spLocks noChangeArrowheads="1"/>
              </p:cNvSpPr>
              <p:nvPr/>
            </p:nvSpPr>
            <p:spPr bwMode="auto">
              <a:xfrm>
                <a:off x="1700" y="2686"/>
                <a:ext cx="315" cy="339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8093" name="Rectangle 61"/>
              <p:cNvSpPr>
                <a:spLocks noChangeArrowheads="1"/>
              </p:cNvSpPr>
              <p:nvPr/>
            </p:nvSpPr>
            <p:spPr bwMode="auto">
              <a:xfrm>
                <a:off x="2256" y="2686"/>
                <a:ext cx="315" cy="339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8094" name="Rectangle 62"/>
              <p:cNvSpPr>
                <a:spLocks noChangeArrowheads="1"/>
              </p:cNvSpPr>
              <p:nvPr/>
            </p:nvSpPr>
            <p:spPr bwMode="auto">
              <a:xfrm>
                <a:off x="2813" y="2686"/>
                <a:ext cx="315" cy="339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8095" name="Rectangle 63"/>
              <p:cNvSpPr>
                <a:spLocks noChangeArrowheads="1"/>
              </p:cNvSpPr>
              <p:nvPr/>
            </p:nvSpPr>
            <p:spPr bwMode="auto">
              <a:xfrm>
                <a:off x="3369" y="2686"/>
                <a:ext cx="315" cy="339"/>
              </a:xfrm>
              <a:prstGeom prst="rect">
                <a:avLst/>
              </a:prstGeom>
              <a:noFill/>
              <a:ln w="9525">
                <a:solidFill>
                  <a:srgbClr val="05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" name="Group 66"/>
              <p:cNvGrpSpPr>
                <a:grpSpLocks/>
              </p:cNvGrpSpPr>
              <p:nvPr/>
            </p:nvGrpSpPr>
            <p:grpSpPr bwMode="auto">
              <a:xfrm>
                <a:off x="1966" y="2759"/>
                <a:ext cx="339" cy="97"/>
                <a:chOff x="1966" y="2759"/>
                <a:chExt cx="339" cy="97"/>
              </a:xfrm>
            </p:grpSpPr>
            <p:sp>
              <p:nvSpPr>
                <p:cNvPr id="428096" name="Line 64"/>
                <p:cNvSpPr>
                  <a:spLocks noChangeShapeType="1"/>
                </p:cNvSpPr>
                <p:nvPr/>
              </p:nvSpPr>
              <p:spPr bwMode="auto">
                <a:xfrm>
                  <a:off x="1966" y="2759"/>
                  <a:ext cx="291" cy="0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809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2015" y="2856"/>
                  <a:ext cx="290" cy="0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" name="Group 67"/>
              <p:cNvGrpSpPr>
                <a:grpSpLocks/>
              </p:cNvGrpSpPr>
              <p:nvPr/>
            </p:nvGrpSpPr>
            <p:grpSpPr bwMode="auto">
              <a:xfrm>
                <a:off x="2523" y="2759"/>
                <a:ext cx="339" cy="97"/>
                <a:chOff x="1966" y="2759"/>
                <a:chExt cx="339" cy="97"/>
              </a:xfrm>
            </p:grpSpPr>
            <p:sp>
              <p:nvSpPr>
                <p:cNvPr id="428100" name="Line 68"/>
                <p:cNvSpPr>
                  <a:spLocks noChangeShapeType="1"/>
                </p:cNvSpPr>
                <p:nvPr/>
              </p:nvSpPr>
              <p:spPr bwMode="auto">
                <a:xfrm>
                  <a:off x="1966" y="2759"/>
                  <a:ext cx="291" cy="0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8101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015" y="2856"/>
                  <a:ext cx="290" cy="0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" name="Group 70"/>
              <p:cNvGrpSpPr>
                <a:grpSpLocks/>
              </p:cNvGrpSpPr>
              <p:nvPr/>
            </p:nvGrpSpPr>
            <p:grpSpPr bwMode="auto">
              <a:xfrm>
                <a:off x="3079" y="2759"/>
                <a:ext cx="339" cy="97"/>
                <a:chOff x="1966" y="2759"/>
                <a:chExt cx="339" cy="97"/>
              </a:xfrm>
            </p:grpSpPr>
            <p:sp>
              <p:nvSpPr>
                <p:cNvPr id="428103" name="Line 71"/>
                <p:cNvSpPr>
                  <a:spLocks noChangeShapeType="1"/>
                </p:cNvSpPr>
                <p:nvPr/>
              </p:nvSpPr>
              <p:spPr bwMode="auto">
                <a:xfrm>
                  <a:off x="1966" y="2759"/>
                  <a:ext cx="291" cy="0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8104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2015" y="2856"/>
                  <a:ext cx="290" cy="0"/>
                </a:xfrm>
                <a:prstGeom prst="line">
                  <a:avLst/>
                </a:prstGeom>
                <a:noFill/>
                <a:ln w="9525">
                  <a:solidFill>
                    <a:srgbClr val="05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28108" name="Line 76"/>
            <p:cNvSpPr>
              <a:spLocks noChangeShapeType="1"/>
            </p:cNvSpPr>
            <p:nvPr/>
          </p:nvSpPr>
          <p:spPr bwMode="auto">
            <a:xfrm flipV="1">
              <a:off x="1241" y="2323"/>
              <a:ext cx="459" cy="73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8111" name="Rectangle 79"/>
            <p:cNvSpPr>
              <a:spLocks noChangeArrowheads="1"/>
            </p:cNvSpPr>
            <p:nvPr/>
          </p:nvSpPr>
          <p:spPr bwMode="auto">
            <a:xfrm>
              <a:off x="1700" y="2855"/>
              <a:ext cx="315" cy="339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8112" name="Rectangle 80"/>
            <p:cNvSpPr>
              <a:spLocks noChangeArrowheads="1"/>
            </p:cNvSpPr>
            <p:nvPr/>
          </p:nvSpPr>
          <p:spPr bwMode="auto">
            <a:xfrm>
              <a:off x="2256" y="2855"/>
              <a:ext cx="315" cy="339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8113" name="Rectangle 81"/>
            <p:cNvSpPr>
              <a:spLocks noChangeArrowheads="1"/>
            </p:cNvSpPr>
            <p:nvPr/>
          </p:nvSpPr>
          <p:spPr bwMode="auto">
            <a:xfrm>
              <a:off x="2813" y="2855"/>
              <a:ext cx="315" cy="339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9" name="Group 83"/>
            <p:cNvGrpSpPr>
              <a:grpSpLocks/>
            </p:cNvGrpSpPr>
            <p:nvPr/>
          </p:nvGrpSpPr>
          <p:grpSpPr bwMode="auto">
            <a:xfrm>
              <a:off x="1966" y="2928"/>
              <a:ext cx="339" cy="97"/>
              <a:chOff x="1966" y="2759"/>
              <a:chExt cx="339" cy="97"/>
            </a:xfrm>
          </p:grpSpPr>
          <p:sp>
            <p:nvSpPr>
              <p:cNvPr id="428116" name="Line 84"/>
              <p:cNvSpPr>
                <a:spLocks noChangeShapeType="1"/>
              </p:cNvSpPr>
              <p:nvPr/>
            </p:nvSpPr>
            <p:spPr bwMode="auto">
              <a:xfrm>
                <a:off x="1966" y="2759"/>
                <a:ext cx="291" cy="0"/>
              </a:xfrm>
              <a:prstGeom prst="line">
                <a:avLst/>
              </a:prstGeom>
              <a:noFill/>
              <a:ln w="9525">
                <a:solidFill>
                  <a:srgbClr val="05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8117" name="Line 85"/>
              <p:cNvSpPr>
                <a:spLocks noChangeShapeType="1"/>
              </p:cNvSpPr>
              <p:nvPr/>
            </p:nvSpPr>
            <p:spPr bwMode="auto">
              <a:xfrm flipH="1">
                <a:off x="2015" y="2856"/>
                <a:ext cx="290" cy="0"/>
              </a:xfrm>
              <a:prstGeom prst="line">
                <a:avLst/>
              </a:prstGeom>
              <a:noFill/>
              <a:ln w="9525">
                <a:solidFill>
                  <a:srgbClr val="05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86"/>
            <p:cNvGrpSpPr>
              <a:grpSpLocks/>
            </p:cNvGrpSpPr>
            <p:nvPr/>
          </p:nvGrpSpPr>
          <p:grpSpPr bwMode="auto">
            <a:xfrm>
              <a:off x="2523" y="2928"/>
              <a:ext cx="339" cy="97"/>
              <a:chOff x="1966" y="2759"/>
              <a:chExt cx="339" cy="97"/>
            </a:xfrm>
          </p:grpSpPr>
          <p:sp>
            <p:nvSpPr>
              <p:cNvPr id="428119" name="Line 87"/>
              <p:cNvSpPr>
                <a:spLocks noChangeShapeType="1"/>
              </p:cNvSpPr>
              <p:nvPr/>
            </p:nvSpPr>
            <p:spPr bwMode="auto">
              <a:xfrm>
                <a:off x="1966" y="2759"/>
                <a:ext cx="291" cy="0"/>
              </a:xfrm>
              <a:prstGeom prst="line">
                <a:avLst/>
              </a:prstGeom>
              <a:noFill/>
              <a:ln w="9525">
                <a:solidFill>
                  <a:srgbClr val="05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8120" name="Line 88"/>
              <p:cNvSpPr>
                <a:spLocks noChangeShapeType="1"/>
              </p:cNvSpPr>
              <p:nvPr/>
            </p:nvSpPr>
            <p:spPr bwMode="auto">
              <a:xfrm flipH="1">
                <a:off x="2015" y="2856"/>
                <a:ext cx="290" cy="0"/>
              </a:xfrm>
              <a:prstGeom prst="line">
                <a:avLst/>
              </a:prstGeom>
              <a:noFill/>
              <a:ln w="9525">
                <a:solidFill>
                  <a:srgbClr val="05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8124" name="Line 92"/>
            <p:cNvSpPr>
              <a:spLocks noChangeShapeType="1"/>
            </p:cNvSpPr>
            <p:nvPr/>
          </p:nvSpPr>
          <p:spPr bwMode="auto">
            <a:xfrm>
              <a:off x="1289" y="2759"/>
              <a:ext cx="411" cy="193"/>
            </a:xfrm>
            <a:prstGeom prst="line">
              <a:avLst/>
            </a:prstGeom>
            <a:noFill/>
            <a:ln w="9525">
              <a:solidFill>
                <a:srgbClr val="05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8125" name="Text Box 93"/>
            <p:cNvSpPr txBox="1">
              <a:spLocks noChangeArrowheads="1"/>
            </p:cNvSpPr>
            <p:nvPr/>
          </p:nvSpPr>
          <p:spPr bwMode="auto">
            <a:xfrm>
              <a:off x="1700" y="1718"/>
              <a:ext cx="1257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  <a:latin typeface="Arial Narrow" pitchFamily="34" charset="0"/>
                </a:rPr>
                <a:t>140 doubly-linked lists of tasks</a:t>
              </a:r>
            </a:p>
            <a:p>
              <a:pPr algn="l"/>
              <a:r>
                <a:rPr lang="en-US">
                  <a:solidFill>
                    <a:schemeClr val="bg1"/>
                  </a:solidFill>
                  <a:latin typeface="Arial Narrow" pitchFamily="34" charset="0"/>
                </a:rPr>
                <a:t>(using task’s run_list field)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5720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Some </a:t>
            </a:r>
            <a:r>
              <a:rPr lang="en-US" dirty="0"/>
              <a:t>other task fields used by the scheduler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TIF_NEED_RESCHED</a:t>
            </a:r>
            <a:r>
              <a:rPr lang="en-US" dirty="0" smtClean="0"/>
              <a:t> – a </a:t>
            </a:r>
            <a:r>
              <a:rPr lang="en-US" dirty="0"/>
              <a:t>flag in thread info </a:t>
            </a:r>
            <a:r>
              <a:rPr lang="en-US" sz="1800" dirty="0"/>
              <a:t>(replaced </a:t>
            </a:r>
            <a:r>
              <a:rPr lang="en-US" sz="1800" dirty="0" err="1"/>
              <a:t>need_resched</a:t>
            </a:r>
            <a:r>
              <a:rPr lang="en-US" sz="1800" dirty="0"/>
              <a:t>)</a:t>
            </a: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olidFill>
                  <a:schemeClr val="bg1"/>
                </a:solidFill>
              </a:rPr>
              <a:t>policy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 smtClean="0"/>
              <a:t>SCHED_NORMAL – normal </a:t>
            </a:r>
            <a:r>
              <a:rPr lang="en-US" dirty="0"/>
              <a:t>task priority (non-real-time)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 smtClean="0"/>
              <a:t>SCHED_FIFO – real-time</a:t>
            </a:r>
            <a:r>
              <a:rPr lang="en-US" dirty="0"/>
              <a:t>; retain CPU until preempted or yields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 smtClean="0"/>
              <a:t>SCHED_RR – real-time</a:t>
            </a:r>
            <a:r>
              <a:rPr lang="en-US" dirty="0"/>
              <a:t>; take turns with tasks at same priority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rt_priority</a:t>
            </a:r>
            <a:r>
              <a:rPr lang="en-US" dirty="0" smtClean="0"/>
              <a:t> – real-time </a:t>
            </a:r>
            <a:r>
              <a:rPr lang="en-US" dirty="0"/>
              <a:t>priority (static); 0 for normal process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time_slice</a:t>
            </a:r>
            <a:r>
              <a:rPr lang="en-US" dirty="0" smtClean="0"/>
              <a:t> – ticks </a:t>
            </a:r>
            <a:r>
              <a:rPr lang="en-US" dirty="0"/>
              <a:t>until quantum expires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static_prio</a:t>
            </a:r>
            <a:r>
              <a:rPr lang="en-US" dirty="0" smtClean="0"/>
              <a:t> – used </a:t>
            </a:r>
            <a:r>
              <a:rPr lang="en-US" dirty="0"/>
              <a:t>to determine quantum (</a:t>
            </a:r>
            <a:r>
              <a:rPr lang="en-US" dirty="0" err="1"/>
              <a:t>prio</a:t>
            </a:r>
            <a:r>
              <a:rPr lang="en-US" dirty="0"/>
              <a:t> is dynamic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Other fields in process descriptor</a:t>
            </a:r>
            <a:br>
              <a:rPr lang="en-US" dirty="0" smtClean="0"/>
            </a:br>
            <a:r>
              <a:rPr lang="en-US" dirty="0" smtClean="0"/>
              <a:t> used by the scheduler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2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2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28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28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572000"/>
          </a:xfrm>
        </p:spPr>
        <p:txBody>
          <a:bodyPr/>
          <a:lstStyle/>
          <a:p>
            <a:pPr lvl="1"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cpus_allowed</a:t>
            </a:r>
            <a:r>
              <a:rPr lang="en-US" dirty="0" smtClean="0"/>
              <a:t> – bitmask </a:t>
            </a:r>
            <a:r>
              <a:rPr lang="en-US" dirty="0"/>
              <a:t>of CPUs on which task can execute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array</a:t>
            </a:r>
            <a:r>
              <a:rPr lang="en-US" dirty="0" smtClean="0"/>
              <a:t> – current </a:t>
            </a:r>
            <a:r>
              <a:rPr lang="en-US" dirty="0" err="1"/>
              <a:t>prio_array</a:t>
            </a:r>
            <a:r>
              <a:rPr lang="en-US" dirty="0"/>
              <a:t> in which task is scheduled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last_ran</a:t>
            </a:r>
            <a:r>
              <a:rPr lang="en-US" dirty="0" smtClean="0"/>
              <a:t> – nanoseconds </a:t>
            </a:r>
            <a:r>
              <a:rPr lang="en-US" dirty="0"/>
              <a:t>since last tick/context switch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sched_time</a:t>
            </a:r>
            <a:r>
              <a:rPr lang="en-US" dirty="0" smtClean="0"/>
              <a:t> – nanoseconds </a:t>
            </a:r>
            <a:r>
              <a:rPr lang="en-US" dirty="0"/>
              <a:t>spent on a processor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sleep_avg</a:t>
            </a:r>
            <a:r>
              <a:rPr lang="en-US" dirty="0" smtClean="0"/>
              <a:t> – used </a:t>
            </a:r>
            <a:r>
              <a:rPr lang="en-US" dirty="0"/>
              <a:t>for interactive </a:t>
            </a:r>
            <a:r>
              <a:rPr lang="en-US" dirty="0" smtClean="0"/>
              <a:t>heuristic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 smtClean="0">
                <a:solidFill>
                  <a:schemeClr val="bg1"/>
                </a:solidFill>
              </a:rPr>
              <a:t>run_list</a:t>
            </a:r>
            <a:r>
              <a:rPr lang="en-US" dirty="0" smtClean="0"/>
              <a:t> – pointers to next and previous elements in the run queue list to which the process belongs</a:t>
            </a:r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/>
              <a:t>Other fields in process descriptor</a:t>
            </a:r>
            <a:br>
              <a:rPr lang="en-US" dirty="0"/>
            </a:br>
            <a:r>
              <a:rPr lang="en-US" dirty="0"/>
              <a:t> used by the </a:t>
            </a:r>
            <a:r>
              <a:rPr lang="en-US" dirty="0" smtClean="0"/>
              <a:t>scheduler (cont.)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2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2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2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2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6482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Task </a:t>
            </a:r>
            <a:r>
              <a:rPr lang="en-US" dirty="0"/>
              <a:t>can change (called a context switch) when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current task yields by calling schedule 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sched_yield</a:t>
            </a:r>
            <a:r>
              <a:rPr lang="en-US" sz="1800" dirty="0">
                <a:solidFill>
                  <a:schemeClr val="bg1"/>
                </a:solidFill>
              </a:rPr>
              <a:t> at user level)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current task runs out of time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Other </a:t>
            </a:r>
            <a:r>
              <a:rPr lang="en-US" dirty="0"/>
              <a:t>places where a task may yield implicitly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semaphores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 err="1"/>
              <a:t>wake_up_process</a:t>
            </a: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err="1"/>
              <a:t>copy_to</a:t>
            </a:r>
            <a:r>
              <a:rPr lang="en-US" dirty="0"/>
              <a:t>/</a:t>
            </a:r>
            <a:r>
              <a:rPr lang="en-US" dirty="0" err="1"/>
              <a:t>from_user</a:t>
            </a: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At </a:t>
            </a:r>
            <a:r>
              <a:rPr lang="en-US" dirty="0"/>
              <a:t>every timer tick </a:t>
            </a:r>
            <a:r>
              <a:rPr lang="en-US" sz="2000" dirty="0"/>
              <a:t>(interrupt, generated every 10 </a:t>
            </a:r>
            <a:r>
              <a:rPr lang="en-US" sz="2000" dirty="0" smtClean="0"/>
              <a:t>milliseconds)</a:t>
            </a:r>
            <a:endParaRPr lang="en-US" dirty="0"/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run a function (</a:t>
            </a:r>
            <a:r>
              <a:rPr lang="en-US" dirty="0" err="1">
                <a:solidFill>
                  <a:schemeClr val="bg1"/>
                </a:solidFill>
              </a:rPr>
              <a:t>scheduler_tick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/>
              <a:t>to reduce current </a:t>
            </a:r>
            <a:r>
              <a:rPr lang="en-US" dirty="0" smtClean="0"/>
              <a:t>task’s </a:t>
            </a:r>
            <a:r>
              <a:rPr lang="en-US" dirty="0"/>
              <a:t>time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executes with IF=0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replace it with another task if appropriate</a:t>
            </a:r>
          </a:p>
          <a:p>
            <a:pPr lvl="1">
              <a:spcAft>
                <a:spcPts val="0"/>
              </a:spcAft>
              <a:tabLst>
                <a:tab pos="2400300" algn="l"/>
                <a:tab pos="3143250" algn="l"/>
              </a:tabLst>
            </a:pPr>
            <a:r>
              <a:rPr lang="en-US" dirty="0"/>
              <a:t>interrupt is </a:t>
            </a:r>
            <a:r>
              <a:rPr lang="en-US" dirty="0" smtClean="0"/>
              <a:t>IRQ0</a:t>
            </a:r>
            <a:endParaRPr lang="en-US" dirty="0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Rescheduling and Yielding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30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30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30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30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30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30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30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30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30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30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4757291" cy="655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28600"/>
            <a:ext cx="4419600" cy="914400"/>
          </a:xfrm>
        </p:spPr>
        <p:txBody>
          <a:bodyPr/>
          <a:lstStyle/>
          <a:p>
            <a:r>
              <a:rPr lang="en-US" dirty="0" smtClean="0"/>
              <a:t>Linux Scheduler</a:t>
            </a:r>
            <a:br>
              <a:rPr lang="en-US" dirty="0" smtClean="0"/>
            </a:br>
            <a:r>
              <a:rPr lang="en-US" sz="2000" dirty="0" err="1" smtClean="0"/>
              <a:t>scheduler_tick</a:t>
            </a:r>
            <a:r>
              <a:rPr lang="en-US" sz="2000" dirty="0" smtClean="0"/>
              <a:t> and  </a:t>
            </a:r>
            <a:r>
              <a:rPr lang="en-US" sz="2000" dirty="0" err="1" smtClean="0"/>
              <a:t>task_running_tick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chemeClr val="bg1"/>
                </a:solidFill>
              </a:rPr>
              <a:t>kernel/</a:t>
            </a:r>
            <a:r>
              <a:rPr lang="en-US" sz="2000" dirty="0" err="1" smtClean="0">
                <a:solidFill>
                  <a:schemeClr val="bg1"/>
                </a:solidFill>
              </a:rPr>
              <a:t>sched.c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83820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update_cpu_clock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tracks nanoseconds </a:t>
            </a:r>
            <a:b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</a:b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since last tick/context switch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2286000" y="990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1219200"/>
            <a:ext cx="2736647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for all but idle task, call </a:t>
            </a:r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task_running_tick</a:t>
            </a:r>
            <a:endParaRPr lang="en-US" sz="12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2286000" y="12954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0787" y="452735"/>
            <a:ext cx="186461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idle_cpu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returns 1 if </a:t>
            </a:r>
            <a:b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</a:b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CPU is running the idle task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2743200" y="685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0" y="76200"/>
            <a:ext cx="15240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1000" y="1600200"/>
            <a:ext cx="35814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1828800"/>
            <a:ext cx="2560701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Take care of task which already expired</a:t>
            </a:r>
            <a:endParaRPr lang="en-US" sz="12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6" name="Left Arrow 15"/>
          <p:cNvSpPr/>
          <p:nvPr/>
        </p:nvSpPr>
        <p:spPr bwMode="auto">
          <a:xfrm>
            <a:off x="2286000" y="1905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2286000"/>
            <a:ext cx="1527982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Handle real-time tasks</a:t>
            </a:r>
          </a:p>
        </p:txBody>
      </p:sp>
      <p:sp>
        <p:nvSpPr>
          <p:cNvPr id="18" name="Left Arrow 17"/>
          <p:cNvSpPr/>
          <p:nvPr/>
        </p:nvSpPr>
        <p:spPr bwMode="auto">
          <a:xfrm>
            <a:off x="3657600" y="23622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000" y="2133600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 Narrow" pitchFamily="34" charset="0"/>
              </a:rPr>
              <a:t>Critical section begins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0" name="Left Arrow 19"/>
          <p:cNvSpPr/>
          <p:nvPr/>
        </p:nvSpPr>
        <p:spPr bwMode="auto">
          <a:xfrm>
            <a:off x="1981200" y="2209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9400" y="6400800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 Narrow" pitchFamily="34" charset="0"/>
              </a:rPr>
              <a:t>Critical section ends</a:t>
            </a:r>
            <a:endParaRPr lang="en-US" sz="12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>
            <a:off x="2133600" y="6477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5600" y="3200400"/>
            <a:ext cx="1848839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if a task’s time slice expires</a:t>
            </a:r>
          </a:p>
        </p:txBody>
      </p:sp>
      <p:sp>
        <p:nvSpPr>
          <p:cNvPr id="24" name="Left Arrow 23"/>
          <p:cNvSpPr/>
          <p:nvPr/>
        </p:nvSpPr>
        <p:spPr bwMode="auto">
          <a:xfrm>
            <a:off x="2286000" y="3276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24200" y="3429000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dequeue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and reschedule the task</a:t>
            </a:r>
          </a:p>
        </p:txBody>
      </p:sp>
      <p:sp>
        <p:nvSpPr>
          <p:cNvPr id="26" name="Left Arrow 25"/>
          <p:cNvSpPr/>
          <p:nvPr/>
        </p:nvSpPr>
        <p:spPr bwMode="auto">
          <a:xfrm>
            <a:off x="2514600" y="35052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05400" y="5410200"/>
            <a:ext cx="2273379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breaks long time slices into pieces</a:t>
            </a:r>
          </a:p>
        </p:txBody>
      </p:sp>
      <p:sp>
        <p:nvSpPr>
          <p:cNvPr id="28" name="Left Arrow 27"/>
          <p:cNvSpPr/>
          <p:nvPr/>
        </p:nvSpPr>
        <p:spPr bwMode="auto">
          <a:xfrm>
            <a:off x="4495800" y="54864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idle_cpu</a:t>
            </a:r>
            <a:r>
              <a:rPr lang="en-US" dirty="0" smtClean="0"/>
              <a:t> </a:t>
            </a:r>
            <a:r>
              <a:rPr lang="en-US" dirty="0"/>
              <a:t>returns 1 if CPU is running the idle task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400300" algn="l"/>
                <a:tab pos="3143250" algn="l"/>
              </a:tabLst>
            </a:pP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update_cpu_clock</a:t>
            </a:r>
            <a:r>
              <a:rPr lang="en-US" dirty="0" smtClean="0"/>
              <a:t> </a:t>
            </a:r>
            <a:r>
              <a:rPr lang="en-US" dirty="0"/>
              <a:t>tracks nanoseconds since last tick/context switch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For </a:t>
            </a:r>
            <a:r>
              <a:rPr lang="en-US" dirty="0"/>
              <a:t>all but idle task, call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task_running_tick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14400"/>
          </a:xfrm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scheduler_tick</a:t>
            </a:r>
            <a:r>
              <a:rPr lang="en-US" dirty="0" smtClean="0"/>
              <a:t>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If </a:t>
            </a:r>
            <a:r>
              <a:rPr lang="en-US" dirty="0"/>
              <a:t>the task has already expired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make sure that it gets rescheduled on return from interrupt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by setting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TIF_NEED_RESCHED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The </a:t>
            </a:r>
            <a:r>
              <a:rPr lang="en-US" dirty="0"/>
              <a:t>remainder is a critical section for the run queue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Next handle </a:t>
            </a:r>
            <a:r>
              <a:rPr lang="en-US" dirty="0"/>
              <a:t>real-time tasks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real-time round-robin tasks take turns by placing themselves </a:t>
            </a:r>
            <a:r>
              <a:rPr lang="en-US" dirty="0" smtClean="0"/>
              <a:t>at the </a:t>
            </a:r>
            <a:r>
              <a:rPr lang="en-US" dirty="0"/>
              <a:t>end of the list of their priority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otherwise real-time tasks just keep </a:t>
            </a:r>
            <a:r>
              <a:rPr lang="en-US" dirty="0" smtClean="0"/>
              <a:t>rescheduling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(until yield or preemption by higher priority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14400"/>
          </a:xfrm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task_running_tick</a:t>
            </a:r>
            <a:r>
              <a:rPr lang="en-US" dirty="0" smtClean="0"/>
              <a:t>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If </a:t>
            </a:r>
            <a:r>
              <a:rPr lang="en-US" dirty="0"/>
              <a:t>a task’s </a:t>
            </a:r>
            <a:r>
              <a:rPr lang="en-US" dirty="0">
                <a:solidFill>
                  <a:schemeClr val="bg1"/>
                </a:solidFill>
              </a:rPr>
              <a:t>time slice expires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take it out of the run queue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mark it as needing to be removed from processor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give it a new time slice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if it’s an interactive job, and expired tasks are not being starved by interactive ones, put it back into run queue (at end)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normal tasks go into expired queue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Last </a:t>
            </a:r>
            <a:r>
              <a:rPr lang="en-US" dirty="0"/>
              <a:t>block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breaks long time slices into pieces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round-robin between tasks at same priority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14400"/>
          </a:xfrm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task_running_tick</a:t>
            </a:r>
            <a:r>
              <a:rPr lang="en-US" dirty="0" smtClean="0"/>
              <a:t>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914400"/>
          </a:xfrm>
        </p:spPr>
        <p:txBody>
          <a:bodyPr/>
          <a:lstStyle/>
          <a:p>
            <a:r>
              <a:rPr lang="en-US" dirty="0" smtClean="0"/>
              <a:t>Linux Scheduler </a:t>
            </a:r>
            <a:r>
              <a:rPr lang="en-US" sz="2800" dirty="0" smtClean="0"/>
              <a:t>(Part1)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schedule function (</a:t>
            </a:r>
            <a:r>
              <a:rPr lang="en-US" sz="2000" dirty="0" smtClean="0">
                <a:solidFill>
                  <a:schemeClr val="bg1"/>
                </a:solidFill>
              </a:rPr>
              <a:t>kernel/</a:t>
            </a:r>
            <a:r>
              <a:rPr lang="en-US" sz="2000" dirty="0" err="1" smtClean="0">
                <a:solidFill>
                  <a:schemeClr val="bg1"/>
                </a:solidFill>
              </a:rPr>
              <a:t>sched.c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52400"/>
            <a:ext cx="4504266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76600" y="1932801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begins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2590800" y="2009001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0" y="1752600"/>
            <a:ext cx="3575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Sleep timestamp records time at which task leaves CPU 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3" name="Left Arrow 12"/>
          <p:cNvSpPr/>
          <p:nvPr/>
        </p:nvSpPr>
        <p:spPr bwMode="auto">
          <a:xfrm>
            <a:off x="3124200" y="1828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23622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if the task is trying to go to sleep check for receipt of signal</a:t>
            </a:r>
          </a:p>
        </p:txBody>
      </p:sp>
      <p:sp>
        <p:nvSpPr>
          <p:cNvPr id="15" name="Left Arrow 14"/>
          <p:cNvSpPr/>
          <p:nvPr/>
        </p:nvSpPr>
        <p:spPr bwMode="auto">
          <a:xfrm>
            <a:off x="2895600" y="24384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8600" y="32004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default case removes task from run queue</a:t>
            </a:r>
          </a:p>
        </p:txBody>
      </p:sp>
      <p:sp>
        <p:nvSpPr>
          <p:cNvPr id="17" name="Left Arrow 16"/>
          <p:cNvSpPr/>
          <p:nvPr/>
        </p:nvSpPr>
        <p:spPr bwMode="auto">
          <a:xfrm>
            <a:off x="3352800" y="3276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4200" y="3733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no tasks are</a:t>
            </a:r>
            <a:r>
              <a:rPr lang="en-US" sz="12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runnable</a:t>
            </a:r>
            <a:endParaRPr lang="en-US" sz="12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9" name="Left Arrow 18"/>
          <p:cNvSpPr/>
          <p:nvPr/>
        </p:nvSpPr>
        <p:spPr bwMode="auto">
          <a:xfrm>
            <a:off x="2438400" y="3810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4200" y="47244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nothing is left in the active run queue</a:t>
            </a:r>
            <a:endParaRPr lang="en-US" sz="12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1" name="Left Arrow 20"/>
          <p:cNvSpPr/>
          <p:nvPr/>
        </p:nvSpPr>
        <p:spPr bwMode="auto">
          <a:xfrm>
            <a:off x="2438400" y="4800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62000" y="4267200"/>
            <a:ext cx="15240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6096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find the next task to run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-  find first no-zero bit in the bitmask of the active set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-  take the first task at the list  </a:t>
            </a:r>
            <a:r>
              <a:rPr lang="en-US" sz="1200" dirty="0" err="1" smtClean="0">
                <a:solidFill>
                  <a:srgbClr val="FF0000"/>
                </a:solidFill>
                <a:latin typeface="Arial Narrow" pitchFamily="34" charset="0"/>
              </a:rPr>
              <a:t>indicataed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by that bit 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066800" y="5105400"/>
            <a:ext cx="2971800" cy="152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Left Arrow 24"/>
          <p:cNvSpPr/>
          <p:nvPr/>
        </p:nvSpPr>
        <p:spPr bwMode="auto">
          <a:xfrm>
            <a:off x="3886200" y="62484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9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i="1" dirty="0" smtClean="0"/>
              <a:t>Schedule() </a:t>
            </a:r>
            <a:r>
              <a:rPr lang="en-US" dirty="0" smtClean="0"/>
              <a:t>function </a:t>
            </a:r>
            <a:r>
              <a:rPr lang="en-US" dirty="0"/>
              <a:t>called when processor </a:t>
            </a:r>
            <a:r>
              <a:rPr lang="en-US" dirty="0" smtClean="0"/>
              <a:t>needs </a:t>
            </a:r>
            <a:r>
              <a:rPr lang="en-US" dirty="0"/>
              <a:t>to change to new task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time has expired for current task, or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task has voluntarily yielded (by calling this function)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Sleep </a:t>
            </a:r>
            <a:r>
              <a:rPr lang="en-US" dirty="0"/>
              <a:t>timestamp records time at which task leaves CPU 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Remainder </a:t>
            </a:r>
            <a:r>
              <a:rPr lang="en-US" dirty="0"/>
              <a:t>is run queue critical section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If </a:t>
            </a:r>
            <a:r>
              <a:rPr lang="en-US" dirty="0"/>
              <a:t>the task is trying to go to sleep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check for receipt of signal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handles race condition with sleeping in wait queue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Default </a:t>
            </a:r>
            <a:r>
              <a:rPr lang="en-US" dirty="0"/>
              <a:t>case removes task from run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dirty="0" smtClean="0">
                <a:solidFill>
                  <a:schemeClr val="bg1"/>
                </a:solidFill>
              </a:rPr>
              <a:t>schedule</a:t>
            </a:r>
            <a:r>
              <a:rPr lang="en-US" dirty="0" smtClean="0"/>
              <a:t>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1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1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21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21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21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21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Scheduling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general algorithm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data structures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code walkthrough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46482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If </a:t>
            </a:r>
            <a:r>
              <a:rPr lang="en-US" dirty="0"/>
              <a:t>no tasks are </a:t>
            </a:r>
            <a:r>
              <a:rPr lang="en-US" dirty="0" err="1"/>
              <a:t>runnable</a:t>
            </a: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run the idle task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reset forced expiration of interactive </a:t>
            </a:r>
            <a:r>
              <a:rPr lang="en-US" dirty="0" smtClean="0"/>
              <a:t>tasks</a:t>
            </a: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If </a:t>
            </a:r>
            <a:r>
              <a:rPr lang="en-US" dirty="0"/>
              <a:t>nothing is left in the active run queue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the epoch is over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swap the priority arrays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and reset forced expiration of interactive tasks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Find </a:t>
            </a:r>
            <a:r>
              <a:rPr lang="en-US" dirty="0"/>
              <a:t>the next task to run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find first bit selects the priority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then take the first task at that priority (linked list)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dirty="0" smtClean="0">
                <a:solidFill>
                  <a:schemeClr val="bg1"/>
                </a:solidFill>
              </a:rPr>
              <a:t>schedule</a:t>
            </a:r>
            <a:r>
              <a:rPr lang="en-US" dirty="0" smtClean="0"/>
              <a:t> function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21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21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21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21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21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21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914400"/>
          </a:xfrm>
        </p:spPr>
        <p:txBody>
          <a:bodyPr/>
          <a:lstStyle/>
          <a:p>
            <a:r>
              <a:rPr lang="en-US" dirty="0" smtClean="0"/>
              <a:t>Linux Scheduler </a:t>
            </a:r>
            <a:r>
              <a:rPr lang="en-US" sz="2800" dirty="0" smtClean="0"/>
              <a:t>(Part2)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schedule function (</a:t>
            </a:r>
            <a:r>
              <a:rPr lang="en-US" sz="2000" dirty="0" smtClean="0">
                <a:solidFill>
                  <a:schemeClr val="bg1"/>
                </a:solidFill>
              </a:rPr>
              <a:t>kernel/</a:t>
            </a:r>
            <a:r>
              <a:rPr lang="en-US" sz="2000" dirty="0" err="1" smtClean="0">
                <a:solidFill>
                  <a:schemeClr val="bg1"/>
                </a:solidFill>
              </a:rPr>
              <a:t>sched.c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520598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038600" y="3962400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Critical section ends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3352800" y="40386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1524000"/>
            <a:ext cx="15240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1828800"/>
            <a:ext cx="4052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clear </a:t>
            </a:r>
            <a:r>
              <a:rPr lang="en-US" sz="1200" dirty="0" err="1" smtClean="0">
                <a:solidFill>
                  <a:schemeClr val="bg1"/>
                </a:solidFill>
                <a:latin typeface="Arial Narrow" pitchFamily="34" charset="0"/>
              </a:rPr>
              <a:t>need_resched</a:t>
            </a:r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 flag for next time current task is scheduled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971800" y="1905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2133600"/>
            <a:ext cx="3248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Switch if newly selected task is not the current one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3048000" y="22098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7200" y="2590800"/>
            <a:ext cx="2795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Narrow" pitchFamily="34" charset="0"/>
              </a:rPr>
              <a:t>call architecture-dependent switch function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6" name="Left Arrow 15"/>
          <p:cNvSpPr/>
          <p:nvPr/>
        </p:nvSpPr>
        <p:spPr bwMode="auto">
          <a:xfrm>
            <a:off x="3581400" y="2667000"/>
            <a:ext cx="533400" cy="152400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5720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This portion of the code implements the </a:t>
            </a:r>
            <a:r>
              <a:rPr lang="en-US" dirty="0"/>
              <a:t>actual switch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First </a:t>
            </a:r>
            <a:r>
              <a:rPr lang="en-US" dirty="0"/>
              <a:t>clears </a:t>
            </a:r>
            <a:r>
              <a:rPr lang="en-US" dirty="0" err="1">
                <a:solidFill>
                  <a:schemeClr val="bg1"/>
                </a:solidFill>
              </a:rPr>
              <a:t>need_resched</a:t>
            </a:r>
            <a:r>
              <a:rPr lang="en-US" dirty="0"/>
              <a:t> flag for next time current task is scheduled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Switch </a:t>
            </a:r>
            <a:r>
              <a:rPr lang="en-US" dirty="0"/>
              <a:t>only occurs if newly selected task is not the current </a:t>
            </a:r>
            <a:r>
              <a:rPr lang="en-US" dirty="0" smtClean="0"/>
              <a:t>one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Switch </a:t>
            </a:r>
            <a:r>
              <a:rPr lang="en-US" dirty="0"/>
              <a:t>does two things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does some accounting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calls architecture-dependent switch function (</a:t>
            </a:r>
            <a:r>
              <a:rPr lang="en-US" dirty="0" err="1"/>
              <a:t>context_switch</a:t>
            </a:r>
            <a:r>
              <a:rPr lang="en-US" dirty="0"/>
              <a:t>)</a:t>
            </a:r>
          </a:p>
          <a:p>
            <a:pPr lvl="1"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914400"/>
          </a:xfrm>
          <a:noFill/>
          <a:ln/>
        </p:spPr>
        <p:txBody>
          <a:bodyPr/>
          <a:lstStyle/>
          <a:p>
            <a:r>
              <a:rPr lang="en-US" dirty="0" smtClean="0"/>
              <a:t>Comments on </a:t>
            </a:r>
            <a:r>
              <a:rPr lang="en-US" dirty="0" smtClean="0">
                <a:solidFill>
                  <a:schemeClr val="bg1"/>
                </a:solidFill>
              </a:rPr>
              <a:t>schedule</a:t>
            </a:r>
            <a:r>
              <a:rPr lang="en-US" dirty="0" smtClean="0"/>
              <a:t> function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9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9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19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19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Aministrivia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sz="2800" dirty="0" smtClean="0"/>
          </a:p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r>
              <a:rPr lang="en-US" sz="2800" b="1" dirty="0" smtClean="0"/>
              <a:t>MP3 CP2</a:t>
            </a:r>
            <a:r>
              <a:rPr lang="en-US" b="1" dirty="0" smtClean="0"/>
              <a:t> </a:t>
            </a:r>
            <a:r>
              <a:rPr lang="en-US" dirty="0" smtClean="0"/>
              <a:t>– Tuesday, April 1</a:t>
            </a:r>
          </a:p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dirty="0"/>
          </a:p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dirty="0" smtClean="0"/>
          </a:p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dirty="0" smtClean="0"/>
          </a:p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sz="2800" b="1" dirty="0" smtClean="0"/>
          </a:p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sz="2800" dirty="0" smtClean="0"/>
          </a:p>
          <a:p>
            <a:pPr lvl="1"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sz="2400" dirty="0" smtClean="0"/>
          </a:p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sz="2800" dirty="0" smtClean="0"/>
          </a:p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spcAft>
                <a:spcPts val="600"/>
              </a:spcAft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FontTx/>
              <a:buNone/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sz="2800" dirty="0" smtClean="0"/>
          </a:p>
          <a:p>
            <a:pPr>
              <a:tabLst>
                <a:tab pos="914400" algn="l"/>
                <a:tab pos="1660525" algn="l"/>
                <a:tab pos="2109788" algn="l"/>
                <a:tab pos="2517775" algn="l"/>
                <a:tab pos="2911475" algn="l"/>
              </a:tabLst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135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Time </a:t>
            </a:r>
            <a:r>
              <a:rPr lang="en-US" dirty="0"/>
              <a:t>broken into epochs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each task given a quantum of time (in ticks of 10 milliseconds)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run until no </a:t>
            </a:r>
            <a:r>
              <a:rPr lang="en-US" dirty="0" err="1">
                <a:solidFill>
                  <a:schemeClr val="bg1"/>
                </a:solidFill>
              </a:rPr>
              <a:t>runnable</a:t>
            </a:r>
            <a:r>
              <a:rPr lang="en-US" dirty="0"/>
              <a:t> task has time left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then start a new epoch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Real-time </a:t>
            </a:r>
            <a:r>
              <a:rPr lang="en-US" dirty="0"/>
              <a:t>jobs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always given priority over non-real-time jobs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prioritized </a:t>
            </a:r>
            <a:r>
              <a:rPr lang="en-US" dirty="0"/>
              <a:t>amongst themselves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Static </a:t>
            </a:r>
            <a:r>
              <a:rPr lang="en-US" dirty="0"/>
              <a:t>and dynamic priorities used for non-real-time </a:t>
            </a:r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General Scheduling Algorithm </a:t>
            </a:r>
            <a:br>
              <a:rPr lang="en-US" dirty="0" smtClean="0"/>
            </a:br>
            <a:r>
              <a:rPr lang="en-US" dirty="0" smtClean="0"/>
              <a:t>Used by Linux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7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07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Interactive </a:t>
            </a:r>
            <a:r>
              <a:rPr lang="en-US" dirty="0"/>
              <a:t>jobs handled with heuristics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heuristic </a:t>
            </a:r>
            <a:r>
              <a:rPr lang="en-US" dirty="0" smtClean="0"/>
              <a:t>estimate </a:t>
            </a:r>
            <a:r>
              <a:rPr lang="en-US" dirty="0"/>
              <a:t>job </a:t>
            </a:r>
            <a:r>
              <a:rPr lang="en-US" dirty="0" err="1"/>
              <a:t>interactiveness</a:t>
            </a: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an interactive job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can continue to run after running out of time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takes turns with other interactive jobs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philosophy is that they don’t usually use up quantum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heuristic ensures that job can’t use lots of CPU and still be “interactive”</a:t>
            </a:r>
          </a:p>
          <a:p>
            <a:pPr lvl="1"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General Scheduling Algorithm </a:t>
            </a:r>
            <a:br>
              <a:rPr lang="en-US" dirty="0" smtClean="0"/>
            </a:br>
            <a:r>
              <a:rPr lang="en-US" dirty="0" smtClean="0"/>
              <a:t>Used by Linux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07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7244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State </a:t>
            </a:r>
            <a:r>
              <a:rPr lang="en-US" dirty="0"/>
              <a:t>field can be one of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TASK_RUNNING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is executing currently or waiting to execute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is in a run queue on some processor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TASK_INTERRUPTIBLE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is sleeping on a semaphore/condition/signal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is in a wait queue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can </a:t>
            </a:r>
            <a:r>
              <a:rPr lang="en-US" dirty="0">
                <a:solidFill>
                  <a:schemeClr val="bg1"/>
                </a:solidFill>
              </a:rPr>
              <a:t>be made </a:t>
            </a:r>
            <a:r>
              <a:rPr lang="en-US" dirty="0" err="1">
                <a:solidFill>
                  <a:schemeClr val="bg1"/>
                </a:solidFill>
              </a:rPr>
              <a:t>runnable</a:t>
            </a:r>
            <a:r>
              <a:rPr lang="en-US" dirty="0">
                <a:solidFill>
                  <a:schemeClr val="bg1"/>
                </a:solidFill>
              </a:rPr>
              <a:t> by delivery of </a:t>
            </a:r>
            <a:r>
              <a:rPr lang="en-US" dirty="0" smtClean="0">
                <a:solidFill>
                  <a:schemeClr val="bg1"/>
                </a:solidFill>
              </a:rPr>
              <a:t>signal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olidFill>
                  <a:schemeClr val="bg1"/>
                </a:solidFill>
              </a:rPr>
              <a:t>TASK_UNINTERRUPTIBLE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is busy with something that can’t be stopped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e.g., a device that </a:t>
            </a:r>
            <a:r>
              <a:rPr lang="en-US" dirty="0" smtClean="0"/>
              <a:t>will stay in </a:t>
            </a:r>
            <a:r>
              <a:rPr lang="en-US" dirty="0"/>
              <a:t>unrecoverable state without further task interaction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cannot </a:t>
            </a:r>
            <a:r>
              <a:rPr lang="en-US" dirty="0">
                <a:solidFill>
                  <a:schemeClr val="bg1"/>
                </a:solidFill>
              </a:rPr>
              <a:t>be made </a:t>
            </a:r>
            <a:r>
              <a:rPr lang="en-US" dirty="0" err="1">
                <a:solidFill>
                  <a:schemeClr val="bg1"/>
                </a:solidFill>
              </a:rPr>
              <a:t>runnable</a:t>
            </a:r>
            <a:r>
              <a:rPr lang="en-US" dirty="0">
                <a:solidFill>
                  <a:schemeClr val="bg1"/>
                </a:solidFill>
              </a:rPr>
              <a:t> by delivery of </a:t>
            </a:r>
            <a:r>
              <a:rPr lang="en-US" dirty="0" smtClean="0">
                <a:solidFill>
                  <a:schemeClr val="bg1"/>
                </a:solidFill>
              </a:rPr>
              <a:t>signal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Task State </a:t>
            </a:r>
            <a:r>
              <a:rPr lang="en-US" sz="2800" dirty="0" smtClean="0"/>
              <a:t>(fields of </a:t>
            </a:r>
            <a:r>
              <a:rPr lang="en-US" sz="2800" dirty="0" err="1" smtClean="0">
                <a:solidFill>
                  <a:schemeClr val="bg1"/>
                </a:solidFill>
              </a:rPr>
              <a:t>task_t</a:t>
            </a:r>
            <a:r>
              <a:rPr lang="en-US" sz="2800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09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09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09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09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09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09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09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724400"/>
          </a:xfrm>
        </p:spPr>
        <p:txBody>
          <a:bodyPr/>
          <a:lstStyle/>
          <a:p>
            <a:pPr lvl="2"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olidFill>
                  <a:schemeClr val="bg1"/>
                </a:solidFill>
              </a:rPr>
              <a:t>TASK_STOPPED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is stopped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is not in a queue; must be woken by signal</a:t>
            </a:r>
          </a:p>
          <a:p>
            <a:pPr lvl="2">
              <a:tabLst>
                <a:tab pos="2400300" algn="l"/>
                <a:tab pos="3143250" algn="l"/>
              </a:tabLst>
            </a:pP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olidFill>
                  <a:schemeClr val="bg1"/>
                </a:solidFill>
              </a:rPr>
              <a:t>TASK_ZOMBIE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has terminated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state retained until parent collects exit status information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task is not in a queue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The </a:t>
            </a:r>
            <a:r>
              <a:rPr lang="en-US" dirty="0"/>
              <a:t>swapper process is always </a:t>
            </a:r>
            <a:r>
              <a:rPr lang="en-US" dirty="0" err="1"/>
              <a:t>runnable</a:t>
            </a:r>
            <a:r>
              <a:rPr lang="en-US" dirty="0"/>
              <a:t> (it’s an idle loop)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Task State </a:t>
            </a:r>
            <a:r>
              <a:rPr lang="en-US" sz="2800" dirty="0" smtClean="0"/>
              <a:t>(fields of </a:t>
            </a:r>
            <a:r>
              <a:rPr lang="en-US" sz="2800" dirty="0" err="1" smtClean="0">
                <a:solidFill>
                  <a:schemeClr val="bg1"/>
                </a:solidFill>
              </a:rPr>
              <a:t>task_t</a:t>
            </a:r>
            <a:r>
              <a:rPr lang="en-US" sz="2800" dirty="0" smtClean="0"/>
              <a:t>) (cont.)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9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9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9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The approaches that </a:t>
            </a:r>
            <a:r>
              <a:rPr lang="en-US" dirty="0" smtClean="0">
                <a:solidFill>
                  <a:schemeClr val="bg1"/>
                </a:solidFill>
              </a:rPr>
              <a:t>do </a:t>
            </a:r>
            <a:r>
              <a:rPr lang="en-US" dirty="0">
                <a:solidFill>
                  <a:schemeClr val="bg1"/>
                </a:solidFill>
              </a:rPr>
              <a:t>not include </a:t>
            </a:r>
            <a:r>
              <a:rPr lang="en-US" dirty="0"/>
              <a:t>memory </a:t>
            </a:r>
            <a:r>
              <a:rPr lang="en-US" dirty="0" smtClean="0"/>
              <a:t>barriers;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compiler may reorder with surrounding code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task-&gt;state = (value);  </a:t>
            </a:r>
            <a:r>
              <a:rPr lang="en-US" b="1" dirty="0">
                <a:latin typeface="Courier New" pitchFamily="49" charset="0"/>
              </a:rPr>
              <a:t>// or…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current-&gt;state = (value);</a:t>
            </a:r>
          </a:p>
          <a:p>
            <a:pPr lvl="1">
              <a:buNone/>
              <a:tabLst>
                <a:tab pos="2400300" algn="l"/>
                <a:tab pos="3143250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Macros that </a:t>
            </a:r>
            <a:r>
              <a:rPr lang="en-US" dirty="0" smtClean="0">
                <a:solidFill>
                  <a:schemeClr val="bg1"/>
                </a:solidFill>
              </a:rPr>
              <a:t>include</a:t>
            </a:r>
            <a:r>
              <a:rPr lang="en-US" dirty="0" smtClean="0"/>
              <a:t> </a:t>
            </a:r>
            <a:r>
              <a:rPr lang="en-US" dirty="0"/>
              <a:t>memory barriers to prevent reordering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set_task_state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(task, value);</a:t>
            </a:r>
            <a:r>
              <a:rPr lang="en-US" b="1" dirty="0">
                <a:latin typeface="Courier New" pitchFamily="49" charset="0"/>
              </a:rPr>
              <a:t>  // or…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set_current_state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 (value);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Changing the State of a Task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1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1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11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1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1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05400" y="1676400"/>
            <a:ext cx="3962400" cy="38862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sz="2000" dirty="0" smtClean="0"/>
              <a:t>Each </a:t>
            </a:r>
            <a:r>
              <a:rPr lang="en-US" sz="2000" dirty="0"/>
              <a:t>processor has a run queue (</a:t>
            </a:r>
            <a:r>
              <a:rPr lang="en-US" sz="1800" dirty="0" err="1">
                <a:solidFill>
                  <a:schemeClr val="bg1"/>
                </a:solidFill>
              </a:rPr>
              <a:t>struct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runqueue</a:t>
            </a:r>
            <a:r>
              <a:rPr lang="en-US" sz="1800" dirty="0">
                <a:solidFill>
                  <a:schemeClr val="bg1"/>
                </a:solidFill>
              </a:rPr>
              <a:t> in </a:t>
            </a:r>
            <a:r>
              <a:rPr lang="en-US" sz="1800" dirty="0" err="1">
                <a:solidFill>
                  <a:schemeClr val="bg1"/>
                </a:solidFill>
              </a:rPr>
              <a:t>sched.c</a:t>
            </a:r>
            <a:r>
              <a:rPr lang="en-US" sz="2000" dirty="0"/>
              <a:t>)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sz="1800" dirty="0"/>
              <a:t>each run queue has two priority arrays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sz="1800" dirty="0"/>
              <a:t>arrays are lists of tasks of each priority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sz="1800" dirty="0"/>
              <a:t>they are double-buffered to implement epochs</a:t>
            </a:r>
          </a:p>
          <a:p>
            <a:pPr lvl="1">
              <a:tabLst>
                <a:tab pos="2400300" algn="l"/>
                <a:tab pos="3143250" algn="l"/>
              </a:tabLst>
            </a:pPr>
            <a:endParaRPr lang="en-US" sz="1800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Scheduling Data Structures</a:t>
            </a:r>
            <a:endParaRPr lang="en-US" dirty="0"/>
          </a:p>
        </p:txBody>
      </p:sp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457200" y="5621179"/>
            <a:ext cx="1447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load bal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. for </a:t>
            </a:r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SMPs</a:t>
            </a:r>
          </a:p>
        </p:txBody>
      </p:sp>
      <p:sp>
        <p:nvSpPr>
          <p:cNvPr id="425995" name="Text Box 11"/>
          <p:cNvSpPr txBox="1">
            <a:spLocks noChangeArrowheads="1"/>
          </p:cNvSpPr>
          <p:nvPr/>
        </p:nvSpPr>
        <p:spPr bwMode="auto">
          <a:xfrm>
            <a:off x="616385" y="4267200"/>
            <a:ext cx="12886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expired  array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25996" name="Text Box 12"/>
          <p:cNvSpPr txBox="1">
            <a:spLocks noChangeArrowheads="1"/>
          </p:cNvSpPr>
          <p:nvPr/>
        </p:nvSpPr>
        <p:spPr bwMode="auto">
          <a:xfrm>
            <a:off x="533400" y="4724400"/>
            <a:ext cx="1371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priority  array </a:t>
            </a:r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#1</a:t>
            </a:r>
          </a:p>
        </p:txBody>
      </p:sp>
      <p:sp>
        <p:nvSpPr>
          <p:cNvPr id="425997" name="Text Box 13"/>
          <p:cNvSpPr txBox="1">
            <a:spLocks noChangeArrowheads="1"/>
          </p:cNvSpPr>
          <p:nvPr/>
        </p:nvSpPr>
        <p:spPr bwMode="auto">
          <a:xfrm>
            <a:off x="533400" y="5163979"/>
            <a:ext cx="1447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priority  array </a:t>
            </a:r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#2</a:t>
            </a:r>
          </a:p>
        </p:txBody>
      </p:sp>
      <p:sp>
        <p:nvSpPr>
          <p:cNvPr id="425993" name="Text Box 9"/>
          <p:cNvSpPr txBox="1">
            <a:spLocks noChangeArrowheads="1"/>
          </p:cNvSpPr>
          <p:nvPr/>
        </p:nvSpPr>
        <p:spPr bwMode="auto">
          <a:xfrm>
            <a:off x="609600" y="3429000"/>
            <a:ext cx="1066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idle  task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25994" name="Text Box 10"/>
          <p:cNvSpPr txBox="1">
            <a:spLocks noChangeArrowheads="1"/>
          </p:cNvSpPr>
          <p:nvPr/>
        </p:nvSpPr>
        <p:spPr bwMode="auto">
          <a:xfrm>
            <a:off x="609600" y="3886200"/>
            <a:ext cx="1143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active  array</a:t>
            </a:r>
            <a:endParaRPr lang="en-US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533401" y="3030379"/>
            <a:ext cx="1447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current   task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684478" y="2693194"/>
            <a:ext cx="8383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timestamp</a:t>
            </a:r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667544" y="2231231"/>
            <a:ext cx="8479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# </a:t>
            </a:r>
            <a:r>
              <a:rPr lang="en-US" dirty="0" err="1">
                <a:solidFill>
                  <a:schemeClr val="bg1"/>
                </a:solidFill>
                <a:latin typeface="Arial Narrow" pitchFamily="34" charset="0"/>
              </a:rPr>
              <a:t>runnable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990600" y="2000250"/>
            <a:ext cx="3350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lock</a:t>
            </a: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676011" y="2462213"/>
            <a:ext cx="8479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# switches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36468" y="1988344"/>
            <a:ext cx="1587500" cy="3946922"/>
            <a:chOff x="436468" y="1988344"/>
            <a:chExt cx="1587500" cy="3946922"/>
          </a:xfrm>
        </p:grpSpPr>
        <p:sp>
          <p:nvSpPr>
            <p:cNvPr id="425999" name="Rectangle 15"/>
            <p:cNvSpPr>
              <a:spLocks noChangeArrowheads="1"/>
            </p:cNvSpPr>
            <p:nvPr/>
          </p:nvSpPr>
          <p:spPr bwMode="auto">
            <a:xfrm>
              <a:off x="436468" y="5503069"/>
              <a:ext cx="1587500" cy="432197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00" name="Rectangle 16"/>
            <p:cNvSpPr>
              <a:spLocks noChangeArrowheads="1"/>
            </p:cNvSpPr>
            <p:nvPr/>
          </p:nvSpPr>
          <p:spPr bwMode="auto">
            <a:xfrm>
              <a:off x="436468" y="4206479"/>
              <a:ext cx="1587500" cy="432197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05" name="Rectangle 21"/>
            <p:cNvSpPr>
              <a:spLocks noChangeArrowheads="1"/>
            </p:cNvSpPr>
            <p:nvPr/>
          </p:nvSpPr>
          <p:spPr bwMode="auto">
            <a:xfrm>
              <a:off x="436468" y="4638675"/>
              <a:ext cx="1587500" cy="432197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06" name="Rectangle 22"/>
            <p:cNvSpPr>
              <a:spLocks noChangeArrowheads="1"/>
            </p:cNvSpPr>
            <p:nvPr/>
          </p:nvSpPr>
          <p:spPr bwMode="auto">
            <a:xfrm>
              <a:off x="436468" y="5070872"/>
              <a:ext cx="1587500" cy="432197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08" name="Rectangle 24"/>
            <p:cNvSpPr>
              <a:spLocks noChangeArrowheads="1"/>
            </p:cNvSpPr>
            <p:nvPr/>
          </p:nvSpPr>
          <p:spPr bwMode="auto">
            <a:xfrm>
              <a:off x="436468" y="3342085"/>
              <a:ext cx="1587500" cy="432197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09" name="Rectangle 25"/>
            <p:cNvSpPr>
              <a:spLocks noChangeArrowheads="1"/>
            </p:cNvSpPr>
            <p:nvPr/>
          </p:nvSpPr>
          <p:spPr bwMode="auto">
            <a:xfrm>
              <a:off x="436468" y="3774282"/>
              <a:ext cx="1587500" cy="432197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10" name="Rectangle 26"/>
            <p:cNvSpPr>
              <a:spLocks noChangeArrowheads="1"/>
            </p:cNvSpPr>
            <p:nvPr/>
          </p:nvSpPr>
          <p:spPr bwMode="auto">
            <a:xfrm>
              <a:off x="436468" y="2911078"/>
              <a:ext cx="1587500" cy="432197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11" name="Rectangle 27"/>
            <p:cNvSpPr>
              <a:spLocks noChangeArrowheads="1"/>
            </p:cNvSpPr>
            <p:nvPr/>
          </p:nvSpPr>
          <p:spPr bwMode="auto">
            <a:xfrm>
              <a:off x="436468" y="2680097"/>
              <a:ext cx="1587500" cy="230981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16" name="Rectangle 32"/>
            <p:cNvSpPr>
              <a:spLocks noChangeArrowheads="1"/>
            </p:cNvSpPr>
            <p:nvPr/>
          </p:nvSpPr>
          <p:spPr bwMode="auto">
            <a:xfrm>
              <a:off x="436468" y="2219325"/>
              <a:ext cx="1587500" cy="230982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17" name="Rectangle 33"/>
            <p:cNvSpPr>
              <a:spLocks noChangeArrowheads="1"/>
            </p:cNvSpPr>
            <p:nvPr/>
          </p:nvSpPr>
          <p:spPr bwMode="auto">
            <a:xfrm>
              <a:off x="436468" y="1988344"/>
              <a:ext cx="1587500" cy="230982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26018" name="Rectangle 34"/>
            <p:cNvSpPr>
              <a:spLocks noChangeArrowheads="1"/>
            </p:cNvSpPr>
            <p:nvPr/>
          </p:nvSpPr>
          <p:spPr bwMode="auto">
            <a:xfrm>
              <a:off x="436468" y="2449116"/>
              <a:ext cx="1587500" cy="230981"/>
            </a:xfrm>
            <a:prstGeom prst="rect">
              <a:avLst/>
            </a:prstGeom>
            <a:noFill/>
            <a:ln w="9525">
              <a:solidFill>
                <a:srgbClr val="05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sp>
        <p:nvSpPr>
          <p:cNvPr id="426024" name="Rectangle 40"/>
          <p:cNvSpPr>
            <a:spLocks noChangeArrowheads="1"/>
          </p:cNvSpPr>
          <p:nvPr/>
        </p:nvSpPr>
        <p:spPr bwMode="auto">
          <a:xfrm>
            <a:off x="3509867" y="3112294"/>
            <a:ext cx="768349" cy="489347"/>
          </a:xfrm>
          <a:prstGeom prst="rect">
            <a:avLst/>
          </a:prstGeom>
          <a:noFill/>
          <a:ln w="9525">
            <a:solidFill>
              <a:srgbClr val="05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 Narrow" pitchFamily="34" charset="0"/>
            </a:endParaRPr>
          </a:p>
        </p:txBody>
      </p:sp>
      <p:sp>
        <p:nvSpPr>
          <p:cNvPr id="426025" name="Rectangle 41"/>
          <p:cNvSpPr>
            <a:spLocks noChangeArrowheads="1"/>
          </p:cNvSpPr>
          <p:nvPr/>
        </p:nvSpPr>
        <p:spPr bwMode="auto">
          <a:xfrm>
            <a:off x="3408267" y="2391966"/>
            <a:ext cx="768349" cy="489347"/>
          </a:xfrm>
          <a:prstGeom prst="rect">
            <a:avLst/>
          </a:prstGeom>
          <a:noFill/>
          <a:ln w="9525">
            <a:solidFill>
              <a:srgbClr val="05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rial Narrow" pitchFamily="34" charset="0"/>
            </a:endParaRPr>
          </a:p>
        </p:txBody>
      </p:sp>
      <p:sp>
        <p:nvSpPr>
          <p:cNvPr id="426026" name="Text Box 42"/>
          <p:cNvSpPr txBox="1">
            <a:spLocks noChangeArrowheads="1"/>
          </p:cNvSpPr>
          <p:nvPr/>
        </p:nvSpPr>
        <p:spPr bwMode="auto">
          <a:xfrm>
            <a:off x="4267200" y="2743200"/>
            <a:ext cx="6126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tasks</a:t>
            </a:r>
          </a:p>
        </p:txBody>
      </p:sp>
      <p:sp>
        <p:nvSpPr>
          <p:cNvPr id="426027" name="Line 43"/>
          <p:cNvSpPr>
            <a:spLocks noChangeShapeType="1"/>
          </p:cNvSpPr>
          <p:nvPr/>
        </p:nvSpPr>
        <p:spPr bwMode="auto">
          <a:xfrm flipV="1">
            <a:off x="1871568" y="2449116"/>
            <a:ext cx="1536700" cy="663178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 Narrow" pitchFamily="34" charset="0"/>
            </a:endParaRPr>
          </a:p>
        </p:txBody>
      </p:sp>
      <p:sp>
        <p:nvSpPr>
          <p:cNvPr id="426028" name="Line 44"/>
          <p:cNvSpPr>
            <a:spLocks noChangeShapeType="1"/>
          </p:cNvSpPr>
          <p:nvPr/>
        </p:nvSpPr>
        <p:spPr bwMode="auto">
          <a:xfrm flipV="1">
            <a:off x="1871568" y="3198019"/>
            <a:ext cx="1638300" cy="259556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 Narrow" pitchFamily="34" charset="0"/>
            </a:endParaRPr>
          </a:p>
        </p:txBody>
      </p:sp>
      <p:sp>
        <p:nvSpPr>
          <p:cNvPr id="426029" name="Arc 45"/>
          <p:cNvSpPr>
            <a:spLocks/>
          </p:cNvSpPr>
          <p:nvPr/>
        </p:nvSpPr>
        <p:spPr bwMode="auto">
          <a:xfrm>
            <a:off x="1822883" y="3918348"/>
            <a:ext cx="1219200" cy="8298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2870"/>
              <a:gd name="T2" fmla="*/ 3759 w 21600"/>
              <a:gd name="T3" fmla="*/ 42870 h 42870"/>
              <a:gd name="T4" fmla="*/ 0 w 21600"/>
              <a:gd name="T5" fmla="*/ 21600 h 42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87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079"/>
                  <a:pt x="14078" y="41046"/>
                  <a:pt x="3759" y="42870"/>
                </a:cubicBezTo>
              </a:path>
              <a:path w="21600" h="4287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079"/>
                  <a:pt x="14078" y="41046"/>
                  <a:pt x="3759" y="4287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 Narrow" pitchFamily="34" charset="0"/>
            </a:endParaRPr>
          </a:p>
        </p:txBody>
      </p:sp>
      <p:sp>
        <p:nvSpPr>
          <p:cNvPr id="426030" name="Arc 46"/>
          <p:cNvSpPr>
            <a:spLocks/>
          </p:cNvSpPr>
          <p:nvPr/>
        </p:nvSpPr>
        <p:spPr bwMode="auto">
          <a:xfrm>
            <a:off x="1822883" y="4356498"/>
            <a:ext cx="1219200" cy="8298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2870"/>
              <a:gd name="T2" fmla="*/ 3759 w 21600"/>
              <a:gd name="T3" fmla="*/ 42870 h 42870"/>
              <a:gd name="T4" fmla="*/ 0 w 21600"/>
              <a:gd name="T5" fmla="*/ 21600 h 42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87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079"/>
                  <a:pt x="14078" y="41046"/>
                  <a:pt x="3759" y="42870"/>
                </a:cubicBezTo>
              </a:path>
              <a:path w="21600" h="4287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079"/>
                  <a:pt x="14078" y="41046"/>
                  <a:pt x="3759" y="4287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5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Arial Narrow" pitchFamily="34" charset="0"/>
            </a:endParaRPr>
          </a:p>
        </p:txBody>
      </p:sp>
      <p:sp>
        <p:nvSpPr>
          <p:cNvPr id="426031" name="Text Box 47"/>
          <p:cNvSpPr txBox="1">
            <a:spLocks noChangeArrowheads="1"/>
          </p:cNvSpPr>
          <p:nvPr/>
        </p:nvSpPr>
        <p:spPr bwMode="auto">
          <a:xfrm>
            <a:off x="3124200" y="4191000"/>
            <a:ext cx="24032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two pointers used to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implement double-buffering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for priority arrays</a:t>
            </a:r>
          </a:p>
        </p:txBody>
      </p:sp>
      <p:sp>
        <p:nvSpPr>
          <p:cNvPr id="426032" name="Text Box 48"/>
          <p:cNvSpPr txBox="1">
            <a:spLocks noChangeArrowheads="1"/>
          </p:cNvSpPr>
          <p:nvPr/>
        </p:nvSpPr>
        <p:spPr bwMode="auto">
          <a:xfrm>
            <a:off x="3285500" y="1902619"/>
            <a:ext cx="16850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for interactive jobs</a:t>
            </a:r>
          </a:p>
        </p:txBody>
      </p:sp>
      <p:sp>
        <p:nvSpPr>
          <p:cNvPr id="426033" name="Line 49"/>
          <p:cNvSpPr>
            <a:spLocks noChangeShapeType="1"/>
          </p:cNvSpPr>
          <p:nvPr/>
        </p:nvSpPr>
        <p:spPr bwMode="auto">
          <a:xfrm flipV="1">
            <a:off x="2023968" y="2046685"/>
            <a:ext cx="1280583" cy="720328"/>
          </a:xfrm>
          <a:prstGeom prst="line">
            <a:avLst/>
          </a:prstGeom>
          <a:noFill/>
          <a:ln w="9525">
            <a:solidFill>
              <a:srgbClr val="05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6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42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2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8" grpId="0"/>
      <p:bldP spid="425995" grpId="0"/>
      <p:bldP spid="425996" grpId="0"/>
      <p:bldP spid="425997" grpId="0"/>
      <p:bldP spid="425993" grpId="0"/>
      <p:bldP spid="425994" grpId="0"/>
      <p:bldP spid="425992" grpId="0"/>
      <p:bldP spid="425991" grpId="0"/>
      <p:bldP spid="425989" grpId="0"/>
      <p:bldP spid="425988" grpId="0"/>
      <p:bldP spid="425990" grpId="0"/>
      <p:bldP spid="426024" grpId="0" animBg="1"/>
      <p:bldP spid="426025" grpId="0" animBg="1"/>
      <p:bldP spid="426026" grpId="0"/>
      <p:bldP spid="426027" grpId="0" animBg="1"/>
      <p:bldP spid="426028" grpId="0" animBg="1"/>
      <p:bldP spid="426029" grpId="0" animBg="1"/>
      <p:bldP spid="426030" grpId="0" animBg="1"/>
      <p:bldP spid="426031" grpId="0"/>
      <p:bldP spid="426032" grpId="0"/>
      <p:bldP spid="426033" grpId="0" animBg="1"/>
    </p:bld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31047</TotalTime>
  <Words>1504</Words>
  <Application>Microsoft Office PowerPoint</Application>
  <PresentationFormat>On-screen Show (4:3)</PresentationFormat>
  <Paragraphs>260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Fireball</vt:lpstr>
      <vt:lpstr>ECE391 Computer System Engineering Lecture 18</vt:lpstr>
      <vt:lpstr>Lecture Topics</vt:lpstr>
      <vt:lpstr>Aministrivia</vt:lpstr>
      <vt:lpstr>General Scheduling Algorithm  Used by Linux</vt:lpstr>
      <vt:lpstr>General Scheduling Algorithm  Used by Linux (cont.)</vt:lpstr>
      <vt:lpstr>Task State (fields of task_t)</vt:lpstr>
      <vt:lpstr>Task State (fields of task_t) (cont.)</vt:lpstr>
      <vt:lpstr>Changing the State of a Task</vt:lpstr>
      <vt:lpstr>Scheduling Data Structures</vt:lpstr>
      <vt:lpstr>Priority Array Structure  (struct prio_array in sched.c)</vt:lpstr>
      <vt:lpstr>Other fields in process descriptor  used by the scheduler</vt:lpstr>
      <vt:lpstr>Other fields in process descriptor  used by the scheduler (cont.)</vt:lpstr>
      <vt:lpstr>Rescheduling and Yielding</vt:lpstr>
      <vt:lpstr>Linux Scheduler scheduler_tick and  task_running_tick (kernel/sched.c)</vt:lpstr>
      <vt:lpstr>Comments on scheduler_tick function</vt:lpstr>
      <vt:lpstr>Comments on task_running_tick function</vt:lpstr>
      <vt:lpstr>Comments on task_running_tick function</vt:lpstr>
      <vt:lpstr>Linux Scheduler (Part1) schedule function (kernel/sched.c)</vt:lpstr>
      <vt:lpstr>Comments on schedule function</vt:lpstr>
      <vt:lpstr>Comments on schedule function (cont.)</vt:lpstr>
      <vt:lpstr>Linux Scheduler (Part2) schedule function (kernel/sched.c)</vt:lpstr>
      <vt:lpstr>Comments on schedule function (cont.)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627</cp:revision>
  <cp:lastPrinted>1999-08-25T13:17:36Z</cp:lastPrinted>
  <dcterms:created xsi:type="dcterms:W3CDTF">1999-08-25T01:21:32Z</dcterms:created>
  <dcterms:modified xsi:type="dcterms:W3CDTF">2014-04-01T17:41:01Z</dcterms:modified>
</cp:coreProperties>
</file>