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674" r:id="rId2"/>
    <p:sldId id="704" r:id="rId3"/>
    <p:sldId id="850" r:id="rId4"/>
    <p:sldId id="846" r:id="rId5"/>
    <p:sldId id="848" r:id="rId6"/>
    <p:sldId id="849" r:id="rId7"/>
    <p:sldId id="833" r:id="rId8"/>
    <p:sldId id="839" r:id="rId9"/>
    <p:sldId id="834" r:id="rId10"/>
    <p:sldId id="840" r:id="rId11"/>
    <p:sldId id="841" r:id="rId12"/>
    <p:sldId id="835" r:id="rId13"/>
    <p:sldId id="836" r:id="rId14"/>
    <p:sldId id="842" r:id="rId15"/>
    <p:sldId id="837" r:id="rId16"/>
    <p:sldId id="843" r:id="rId1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50000"/>
    <a:srgbClr val="FF0000"/>
    <a:srgbClr val="3333CC"/>
    <a:srgbClr val="FFFF00"/>
    <a:srgbClr val="FFFF99"/>
    <a:srgbClr val="FFFF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554" autoAdjust="0"/>
  </p:normalViewPr>
  <p:slideViewPr>
    <p:cSldViewPr>
      <p:cViewPr varScale="1">
        <p:scale>
          <a:sx n="67" d="100"/>
          <a:sy n="67" d="100"/>
        </p:scale>
        <p:origin x="-1578" y="-90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defTabSz="913790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algn="r" defTabSz="913790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defTabSz="913790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algn="r" defTabSz="913790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fld id="{3133D765-FDDF-479F-BBC7-201163D95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9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158EA880-58FF-4C49-AD1F-A739CA3C4221}" type="datetimeFigureOut">
              <a:rPr lang="en-US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55832E83-17EE-44F2-A617-DF526551B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47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regions you mainly read</a:t>
            </a:r>
            <a:r>
              <a:rPr lang="en-US" baseline="0" dirty="0" smtClean="0"/>
              <a:t> no change </a:t>
            </a:r>
            <a:r>
              <a:rPr lang="en-US" baseline="0" dirty="0" err="1" smtClean="0"/>
              <a:t>therfore</a:t>
            </a:r>
            <a:r>
              <a:rPr lang="en-US" baseline="0" dirty="0" smtClean="0"/>
              <a:t> r/w semaphore</a:t>
            </a:r>
            <a:endParaRPr lang="en-US" dirty="0" smtClean="0"/>
          </a:p>
          <a:p>
            <a:r>
              <a:rPr lang="en-US" dirty="0" smtClean="0"/>
              <a:t>Page table you can have interrupts therefore you </a:t>
            </a:r>
            <a:r>
              <a:rPr lang="en-US" dirty="0" err="1" smtClean="0"/>
              <a:t>havea</a:t>
            </a:r>
            <a:r>
              <a:rPr lang="en-US" dirty="0" smtClean="0"/>
              <a:t> </a:t>
            </a:r>
            <a:r>
              <a:rPr lang="en-US" dirty="0" err="1" smtClean="0"/>
              <a:t>spin_lock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threads working in the same virtual space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pointer array </a:t>
            </a:r>
          </a:p>
          <a:p>
            <a:r>
              <a:rPr lang="en-US" dirty="0" smtClean="0"/>
              <a:t>In 190  when you open file you have an array of pointers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Multiple threads can have multiple I/O channels</a:t>
            </a:r>
          </a:p>
          <a:p>
            <a:r>
              <a:rPr lang="en-US" baseline="0" dirty="0" smtClean="0"/>
              <a:t>You have to be careful; </a:t>
            </a:r>
          </a:p>
          <a:p>
            <a:r>
              <a:rPr lang="en-US" baseline="0" dirty="0" smtClean="0"/>
              <a:t>Two threads on two CPUs may writing to the same channel you have to synchronize them</a:t>
            </a:r>
          </a:p>
          <a:p>
            <a:r>
              <a:rPr lang="en-US" baseline="0" dirty="0" smtClean="0"/>
              <a:t>Memory map two task can have the same virtual address space</a:t>
            </a:r>
          </a:p>
          <a:p>
            <a:r>
              <a:rPr lang="en-US" baseline="0" dirty="0" smtClean="0"/>
              <a:t>Reference counts: how many things point to me; use atomic counter; you do not free the memory until the count is 0</a:t>
            </a:r>
          </a:p>
          <a:p>
            <a:r>
              <a:rPr lang="en-US" baseline="0" dirty="0" smtClean="0"/>
              <a:t>This is use when we do garbage collection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Killing all the threads belonging to the same program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 not want to fully populate our address space</a:t>
            </a:r>
          </a:p>
          <a:p>
            <a:r>
              <a:rPr lang="en-US" dirty="0" smtClean="0"/>
              <a:t>Linkage</a:t>
            </a:r>
            <a:r>
              <a:rPr lang="en-US" baseline="0" dirty="0" smtClean="0"/>
              <a:t> go from one are to another; search the mm</a:t>
            </a:r>
          </a:p>
          <a:p>
            <a:r>
              <a:rPr lang="en-US" baseline="0" dirty="0" smtClean="0"/>
              <a:t>Statistics what is the amount of data in memory (physical)</a:t>
            </a:r>
          </a:p>
          <a:p>
            <a:r>
              <a:rPr lang="en-US" baseline="0" dirty="0" smtClean="0"/>
              <a:t>Shortcuts: get to stack quickly rather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</a:t>
            </a:r>
            <a:r>
              <a:rPr lang="en-US" baseline="0" dirty="0" smtClean="0"/>
              <a:t> good search algorithm; allows to go to 1000 or so regions and have a goo performance</a:t>
            </a:r>
          </a:p>
          <a:p>
            <a:r>
              <a:rPr lang="en-US" baseline="0" dirty="0" err="1" smtClean="0"/>
              <a:t>Atomic_t</a:t>
            </a:r>
            <a:r>
              <a:rPr lang="en-US" baseline="0" dirty="0" smtClean="0"/>
              <a:t>  is really an integer which changes atomically</a:t>
            </a:r>
          </a:p>
          <a:p>
            <a:r>
              <a:rPr lang="en-US" baseline="0" dirty="0" smtClean="0"/>
              <a:t>Kernel thread borrow the memory maps from a user task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move certain pages to the disk</a:t>
            </a:r>
          </a:p>
          <a:p>
            <a:r>
              <a:rPr lang="en-US" dirty="0" smtClean="0"/>
              <a:t>Many programs work or devices work with physical memory</a:t>
            </a:r>
          </a:p>
          <a:p>
            <a:r>
              <a:rPr lang="en-US" dirty="0" smtClean="0"/>
              <a:t>Pin down the physical memory</a:t>
            </a:r>
          </a:p>
          <a:p>
            <a:r>
              <a:rPr lang="en-US" dirty="0" smtClean="0"/>
              <a:t>O not put certain pages to the disk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pieces of information are included</a:t>
            </a:r>
            <a:r>
              <a:rPr lang="en-US" baseline="0" dirty="0" smtClean="0"/>
              <a:t> in the data structure filed</a:t>
            </a:r>
          </a:p>
          <a:p>
            <a:r>
              <a:rPr lang="en-US" baseline="0" dirty="0" err="1" smtClean="0"/>
              <a:t>brk</a:t>
            </a:r>
            <a:r>
              <a:rPr lang="en-US" baseline="0" dirty="0" smtClean="0"/>
              <a:t> -&gt; break (between heap and stack)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Mmap_cache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imore</a:t>
            </a:r>
            <a:r>
              <a:rPr lang="en-US" baseline="0" dirty="0" smtClean="0"/>
              <a:t> looks up into the same place; you can  keep the location of this region in the cache you avoid the walking through the black read tree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FCEF9-0FAD-4A9D-84A8-C39862893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D5E19-6B09-449C-8370-11A7856CACE4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D8304-0D7B-4404-B15A-08CE1E1382E0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2540000" cy="1821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571500"/>
            <a:ext cx="40132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571500"/>
            <a:ext cx="40132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78650" y="285750"/>
            <a:ext cx="17081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 February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4400" y="6400800"/>
            <a:ext cx="2235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B9CADE14-6923-471D-91EB-DBF6573792DE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7" r:id="rId3"/>
    <p:sldLayoutId id="2147483699" r:id="rId4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dirty="0" smtClean="0"/>
              <a:t>ECE391</a:t>
            </a:r>
            <a:br>
              <a:rPr lang="en-US" sz="4000" dirty="0" smtClean="0"/>
            </a:br>
            <a:r>
              <a:rPr lang="en-US" sz="4000" dirty="0" smtClean="0"/>
              <a:t>Computer System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Lecture 19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endParaRPr lang="en-US" dirty="0" smtClean="0"/>
          </a:p>
          <a:p>
            <a:r>
              <a:rPr lang="en-US" dirty="0" smtClean="0"/>
              <a:t>Spring 2014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05800" cy="857250"/>
          </a:xfrm>
          <a:noFill/>
          <a:ln/>
        </p:spPr>
        <p:txBody>
          <a:bodyPr/>
          <a:lstStyle/>
          <a:p>
            <a:r>
              <a:rPr lang="en-US" dirty="0" smtClean="0"/>
              <a:t>Memory Maps</a:t>
            </a:r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447800"/>
            <a:ext cx="8458199" cy="4838700"/>
          </a:xfrm>
          <a:noFill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Shortcuts</a:t>
            </a: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 smtClean="0">
                <a:latin typeface="Courier New" pitchFamily="49" charset="0"/>
              </a:rPr>
              <a:t>unsigned </a:t>
            </a:r>
            <a:r>
              <a:rPr lang="en-US" sz="2000" b="1" dirty="0">
                <a:latin typeface="Courier New" pitchFamily="49" charset="0"/>
              </a:rPr>
              <a:t>long </a:t>
            </a:r>
            <a:r>
              <a:rPr lang="en-US" sz="2000" b="1" dirty="0" err="1">
                <a:latin typeface="Courier New" pitchFamily="49" charset="0"/>
              </a:rPr>
              <a:t>start_code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end_code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dirty="0" smtClean="0">
                <a:latin typeface="Courier New" pitchFamily="49" charset="0"/>
              </a:rPr>
              <a:t>   /* </a:t>
            </a:r>
            <a:r>
              <a:rPr lang="en-US" sz="2000" b="1" dirty="0">
                <a:latin typeface="Courier New" pitchFamily="49" charset="0"/>
              </a:rPr>
              <a:t>code  */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>
                <a:latin typeface="Courier New" pitchFamily="49" charset="0"/>
              </a:rPr>
              <a:t>unsigned long </a:t>
            </a:r>
            <a:r>
              <a:rPr lang="en-US" sz="2000" b="1" dirty="0" err="1">
                <a:latin typeface="Courier New" pitchFamily="49" charset="0"/>
              </a:rPr>
              <a:t>start_data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end_data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dirty="0" smtClean="0">
                <a:latin typeface="Courier New" pitchFamily="49" charset="0"/>
              </a:rPr>
              <a:t>   /* </a:t>
            </a:r>
            <a:r>
              <a:rPr lang="en-US" sz="2000" b="1" dirty="0">
                <a:latin typeface="Courier New" pitchFamily="49" charset="0"/>
              </a:rPr>
              <a:t>data  */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>
                <a:latin typeface="Courier New" pitchFamily="49" charset="0"/>
              </a:rPr>
              <a:t>unsigned long </a:t>
            </a:r>
            <a:r>
              <a:rPr lang="en-US" sz="2000" b="1" dirty="0" err="1">
                <a:latin typeface="Courier New" pitchFamily="49" charset="0"/>
              </a:rPr>
              <a:t>start_brk</a:t>
            </a:r>
            <a:r>
              <a:rPr lang="en-US" sz="2000" b="1" dirty="0">
                <a:latin typeface="Courier New" pitchFamily="49" charset="0"/>
              </a:rPr>
              <a:t>,  </a:t>
            </a:r>
            <a:r>
              <a:rPr lang="en-US" sz="2000" b="1" dirty="0" err="1">
                <a:latin typeface="Courier New" pitchFamily="49" charset="0"/>
              </a:rPr>
              <a:t>brk</a:t>
            </a:r>
            <a:r>
              <a:rPr lang="en-US" sz="2000" b="1" dirty="0">
                <a:latin typeface="Courier New" pitchFamily="49" charset="0"/>
              </a:rPr>
              <a:t>;      </a:t>
            </a:r>
            <a:r>
              <a:rPr lang="en-US" sz="2000" b="1" dirty="0" smtClean="0">
                <a:latin typeface="Courier New" pitchFamily="49" charset="0"/>
              </a:rPr>
              <a:t>   /* </a:t>
            </a:r>
            <a:r>
              <a:rPr lang="en-US" sz="2000" b="1" dirty="0">
                <a:latin typeface="Courier New" pitchFamily="49" charset="0"/>
              </a:rPr>
              <a:t>heap  */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>
                <a:latin typeface="Courier New" pitchFamily="49" charset="0"/>
              </a:rPr>
              <a:t>unsigned long </a:t>
            </a:r>
            <a:r>
              <a:rPr lang="en-US" sz="2000" b="1" dirty="0" err="1">
                <a:latin typeface="Courier New" pitchFamily="49" charset="0"/>
              </a:rPr>
              <a:t>start_stack</a:t>
            </a:r>
            <a:r>
              <a:rPr lang="en-US" sz="2000" b="1" dirty="0">
                <a:latin typeface="Courier New" pitchFamily="49" charset="0"/>
              </a:rPr>
              <a:t>;          </a:t>
            </a:r>
            <a:r>
              <a:rPr lang="en-US" sz="2000" b="1" dirty="0" smtClean="0">
                <a:latin typeface="Courier New" pitchFamily="49" charset="0"/>
              </a:rPr>
              <a:t>   /* </a:t>
            </a:r>
            <a:r>
              <a:rPr lang="en-US" sz="2000" b="1" dirty="0">
                <a:latin typeface="Courier New" pitchFamily="49" charset="0"/>
              </a:rPr>
              <a:t>stack */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>
                <a:latin typeface="Courier New" pitchFamily="49" charset="0"/>
              </a:rPr>
              <a:t>unsigned long </a:t>
            </a:r>
            <a:r>
              <a:rPr lang="en-US" sz="2000" b="1" dirty="0" err="1">
                <a:latin typeface="Courier New" pitchFamily="49" charset="0"/>
              </a:rPr>
              <a:t>arg_start</a:t>
            </a:r>
            <a:r>
              <a:rPr lang="en-US" sz="2000" b="1" dirty="0">
                <a:latin typeface="Courier New" pitchFamily="49" charset="0"/>
              </a:rPr>
              <a:t>,  </a:t>
            </a:r>
            <a:r>
              <a:rPr lang="en-US" sz="2000" b="1" dirty="0" err="1">
                <a:latin typeface="Courier New" pitchFamily="49" charset="0"/>
              </a:rPr>
              <a:t>arg_end</a:t>
            </a:r>
            <a:r>
              <a:rPr lang="en-US" sz="2000" b="1" dirty="0">
                <a:latin typeface="Courier New" pitchFamily="49" charset="0"/>
              </a:rPr>
              <a:t>;  </a:t>
            </a:r>
            <a:r>
              <a:rPr lang="en-US" sz="2000" b="1" dirty="0" smtClean="0">
                <a:latin typeface="Courier New" pitchFamily="49" charset="0"/>
              </a:rPr>
              <a:t>   /* </a:t>
            </a:r>
            <a:r>
              <a:rPr lang="en-US" sz="2000" b="1" dirty="0" err="1">
                <a:latin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</a:rPr>
              <a:t>  */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>
                <a:latin typeface="Courier New" pitchFamily="49" charset="0"/>
              </a:rPr>
              <a:t>unsigned long </a:t>
            </a:r>
            <a:r>
              <a:rPr lang="en-US" sz="2000" b="1" dirty="0" err="1">
                <a:latin typeface="Courier New" pitchFamily="49" charset="0"/>
              </a:rPr>
              <a:t>env_start</a:t>
            </a:r>
            <a:r>
              <a:rPr lang="en-US" sz="2000" b="1" dirty="0">
                <a:latin typeface="Courier New" pitchFamily="49" charset="0"/>
              </a:rPr>
              <a:t>,  </a:t>
            </a:r>
            <a:r>
              <a:rPr lang="en-US" sz="2000" b="1" dirty="0" err="1">
                <a:latin typeface="Courier New" pitchFamily="49" charset="0"/>
              </a:rPr>
              <a:t>env_end</a:t>
            </a:r>
            <a:r>
              <a:rPr lang="en-US" sz="2000" b="1" dirty="0">
                <a:latin typeface="Courier New" pitchFamily="49" charset="0"/>
              </a:rPr>
              <a:t>;  </a:t>
            </a:r>
            <a:r>
              <a:rPr lang="en-US" sz="2000" b="1" dirty="0" smtClean="0">
                <a:latin typeface="Courier New" pitchFamily="49" charset="0"/>
              </a:rPr>
              <a:t>   /*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.  */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 err="1" smtClean="0">
                <a:latin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vm_area_struct</a:t>
            </a:r>
            <a:r>
              <a:rPr lang="en-US" sz="2000" b="1" dirty="0">
                <a:latin typeface="Courier New" pitchFamily="49" charset="0"/>
              </a:rPr>
              <a:t>* </a:t>
            </a:r>
            <a:r>
              <a:rPr lang="en-US" sz="2000" b="1" dirty="0" err="1">
                <a:latin typeface="Courier New" pitchFamily="49" charset="0"/>
              </a:rPr>
              <a:t>mmap_cache</a:t>
            </a:r>
            <a:r>
              <a:rPr lang="en-US" sz="2000" b="1" dirty="0">
                <a:latin typeface="Courier New" pitchFamily="49" charset="0"/>
              </a:rPr>
              <a:t>;  </a:t>
            </a:r>
            <a:r>
              <a:rPr lang="en-US" sz="2000" b="1" dirty="0" smtClean="0">
                <a:latin typeface="Courier New" pitchFamily="49" charset="0"/>
              </a:rPr>
              <a:t>   /* </a:t>
            </a:r>
            <a:r>
              <a:rPr lang="en-US" sz="2000" b="1" dirty="0">
                <a:latin typeface="Courier New" pitchFamily="49" charset="0"/>
              </a:rPr>
              <a:t>last region                                           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>
                <a:latin typeface="Courier New" pitchFamily="49" charset="0"/>
              </a:rPr>
              <a:t>                                       referenced </a:t>
            </a:r>
            <a:r>
              <a:rPr lang="en-US" sz="2000" b="1" dirty="0" smtClean="0">
                <a:latin typeface="Courier New" pitchFamily="49" charset="0"/>
              </a:rPr>
              <a:t>*/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05800" cy="857250"/>
          </a:xfrm>
          <a:noFill/>
          <a:ln/>
        </p:spPr>
        <p:txBody>
          <a:bodyPr/>
          <a:lstStyle/>
          <a:p>
            <a:r>
              <a:rPr lang="en-US" dirty="0" smtClean="0"/>
              <a:t>Memory Maps</a:t>
            </a:r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447800"/>
            <a:ext cx="8686799" cy="4838700"/>
          </a:xfrm>
          <a:noFill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Synchronization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struct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rw_semaphore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mmap_sem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; </a:t>
            </a:r>
            <a:r>
              <a:rPr lang="en-US" sz="1800" b="1" dirty="0" smtClean="0">
                <a:latin typeface="Courier New" pitchFamily="49" charset="0"/>
              </a:rPr>
              <a:t>/* r/w sem. for regions */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spinlock_t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page_table_lock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;   </a:t>
            </a:r>
            <a:r>
              <a:rPr lang="en-US" sz="1800" b="1" dirty="0" smtClean="0">
                <a:latin typeface="Courier New" pitchFamily="49" charset="0"/>
              </a:rPr>
              <a:t>/* page table spin lock */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Other stuff includes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more shortcuts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pointers for link list of memory maps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architecture-specific MMU context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259" name="Line 99"/>
          <p:cNvSpPr>
            <a:spLocks noChangeShapeType="1"/>
          </p:cNvSpPr>
          <p:nvPr/>
        </p:nvSpPr>
        <p:spPr bwMode="auto">
          <a:xfrm flipH="1" flipV="1">
            <a:off x="2010834" y="5918419"/>
            <a:ext cx="1037167" cy="38338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Memory Map Organization</a:t>
            </a:r>
            <a:endParaRPr lang="en-US" dirty="0"/>
          </a:p>
        </p:txBody>
      </p:sp>
      <p:sp>
        <p:nvSpPr>
          <p:cNvPr id="476294" name="Line 134"/>
          <p:cNvSpPr>
            <a:spLocks noChangeShapeType="1"/>
          </p:cNvSpPr>
          <p:nvPr/>
        </p:nvSpPr>
        <p:spPr bwMode="auto">
          <a:xfrm flipV="1">
            <a:off x="2677585" y="2577525"/>
            <a:ext cx="410633" cy="5762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93" name="Oval 133"/>
          <p:cNvSpPr>
            <a:spLocks noChangeArrowheads="1"/>
          </p:cNvSpPr>
          <p:nvPr/>
        </p:nvSpPr>
        <p:spPr bwMode="auto">
          <a:xfrm>
            <a:off x="2832100" y="1511915"/>
            <a:ext cx="1176867" cy="11811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73" name="Oval 113"/>
          <p:cNvSpPr>
            <a:spLocks noChangeArrowheads="1"/>
          </p:cNvSpPr>
          <p:nvPr/>
        </p:nvSpPr>
        <p:spPr bwMode="auto">
          <a:xfrm>
            <a:off x="3202518" y="5515987"/>
            <a:ext cx="1022349" cy="5762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4521201" y="2952571"/>
            <a:ext cx="3687233" cy="1958579"/>
            <a:chOff x="2160" y="799"/>
            <a:chExt cx="1742" cy="1645"/>
          </a:xfrm>
        </p:grpSpPr>
        <p:grpSp>
          <p:nvGrpSpPr>
            <p:cNvPr id="3" name="Group 87"/>
            <p:cNvGrpSpPr>
              <a:grpSpLocks/>
            </p:cNvGrpSpPr>
            <p:nvPr/>
          </p:nvGrpSpPr>
          <p:grpSpPr bwMode="auto">
            <a:xfrm>
              <a:off x="2305" y="1029"/>
              <a:ext cx="1220" cy="1185"/>
              <a:chOff x="1047" y="1017"/>
              <a:chExt cx="2478" cy="2406"/>
            </a:xfrm>
          </p:grpSpPr>
          <p:sp>
            <p:nvSpPr>
              <p:cNvPr id="476198" name="Rectangle 38"/>
              <p:cNvSpPr>
                <a:spLocks noChangeArrowheads="1"/>
              </p:cNvSpPr>
              <p:nvPr/>
            </p:nvSpPr>
            <p:spPr bwMode="auto">
              <a:xfrm>
                <a:off x="2934" y="1030"/>
                <a:ext cx="581" cy="65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76200" name="Line 40"/>
              <p:cNvSpPr>
                <a:spLocks noChangeShapeType="1"/>
              </p:cNvSpPr>
              <p:nvPr/>
            </p:nvSpPr>
            <p:spPr bwMode="auto">
              <a:xfrm flipV="1">
                <a:off x="1362" y="1393"/>
                <a:ext cx="619" cy="5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76201" name="Line 41"/>
              <p:cNvSpPr>
                <a:spLocks noChangeShapeType="1"/>
              </p:cNvSpPr>
              <p:nvPr/>
            </p:nvSpPr>
            <p:spPr bwMode="auto">
              <a:xfrm flipV="1">
                <a:off x="2281" y="1017"/>
                <a:ext cx="653" cy="629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  <a:latin typeface="+mn-lt"/>
                </a:endParaRPr>
              </a:p>
            </p:txBody>
          </p:sp>
          <p:grpSp>
            <p:nvGrpSpPr>
              <p:cNvPr id="4" name="Group 45"/>
              <p:cNvGrpSpPr>
                <a:grpSpLocks/>
              </p:cNvGrpSpPr>
              <p:nvPr/>
            </p:nvGrpSpPr>
            <p:grpSpPr bwMode="auto">
              <a:xfrm>
                <a:off x="1047" y="1743"/>
                <a:ext cx="581" cy="653"/>
                <a:chOff x="515" y="1719"/>
                <a:chExt cx="581" cy="653"/>
              </a:xfrm>
            </p:grpSpPr>
            <p:sp>
              <p:nvSpPr>
                <p:cNvPr id="476206" name="Rectangle 46"/>
                <p:cNvSpPr>
                  <a:spLocks noChangeArrowheads="1"/>
                </p:cNvSpPr>
                <p:nvPr/>
              </p:nvSpPr>
              <p:spPr bwMode="auto">
                <a:xfrm>
                  <a:off x="515" y="1719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07" name="Rectangle 47"/>
                <p:cNvSpPr>
                  <a:spLocks noChangeArrowheads="1"/>
                </p:cNvSpPr>
                <p:nvPr/>
              </p:nvSpPr>
              <p:spPr bwMode="auto">
                <a:xfrm>
                  <a:off x="515" y="1791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08" name="Rectangle 48"/>
                <p:cNvSpPr>
                  <a:spLocks noChangeArrowheads="1"/>
                </p:cNvSpPr>
                <p:nvPr/>
              </p:nvSpPr>
              <p:spPr bwMode="auto">
                <a:xfrm>
                  <a:off x="515" y="2300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09" name="Rectangle 49"/>
                <p:cNvSpPr>
                  <a:spLocks noChangeArrowheads="1"/>
                </p:cNvSpPr>
                <p:nvPr/>
              </p:nvSpPr>
              <p:spPr bwMode="auto">
                <a:xfrm>
                  <a:off x="515" y="1863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10" name="Rectangle 50"/>
                <p:cNvSpPr>
                  <a:spLocks noChangeArrowheads="1"/>
                </p:cNvSpPr>
                <p:nvPr/>
              </p:nvSpPr>
              <p:spPr bwMode="auto">
                <a:xfrm>
                  <a:off x="515" y="2154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11" name="Rectangle 51"/>
                <p:cNvSpPr>
                  <a:spLocks noChangeArrowheads="1"/>
                </p:cNvSpPr>
                <p:nvPr/>
              </p:nvSpPr>
              <p:spPr bwMode="auto">
                <a:xfrm>
                  <a:off x="515" y="1719"/>
                  <a:ext cx="581" cy="653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12" name="Line 52"/>
                <p:cNvSpPr>
                  <a:spLocks noChangeShapeType="1"/>
                </p:cNvSpPr>
                <p:nvPr/>
              </p:nvSpPr>
              <p:spPr bwMode="auto">
                <a:xfrm>
                  <a:off x="1023" y="1719"/>
                  <a:ext cx="0" cy="653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13" name="Rectangle 53"/>
                <p:cNvSpPr>
                  <a:spLocks noChangeArrowheads="1"/>
                </p:cNvSpPr>
                <p:nvPr/>
              </p:nvSpPr>
              <p:spPr bwMode="auto">
                <a:xfrm>
                  <a:off x="515" y="2082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14" name="Rectangle 54"/>
                <p:cNvSpPr>
                  <a:spLocks noChangeArrowheads="1"/>
                </p:cNvSpPr>
                <p:nvPr/>
              </p:nvSpPr>
              <p:spPr bwMode="auto">
                <a:xfrm>
                  <a:off x="515" y="1936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5" name="Group 60"/>
              <p:cNvGrpSpPr>
                <a:grpSpLocks/>
              </p:cNvGrpSpPr>
              <p:nvPr/>
            </p:nvGrpSpPr>
            <p:grpSpPr bwMode="auto">
              <a:xfrm>
                <a:off x="1981" y="1393"/>
                <a:ext cx="581" cy="653"/>
                <a:chOff x="515" y="1719"/>
                <a:chExt cx="581" cy="653"/>
              </a:xfrm>
            </p:grpSpPr>
            <p:sp>
              <p:nvSpPr>
                <p:cNvPr id="476221" name="Rectangle 61"/>
                <p:cNvSpPr>
                  <a:spLocks noChangeArrowheads="1"/>
                </p:cNvSpPr>
                <p:nvPr/>
              </p:nvSpPr>
              <p:spPr bwMode="auto">
                <a:xfrm>
                  <a:off x="515" y="1719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22" name="Rectangle 62"/>
                <p:cNvSpPr>
                  <a:spLocks noChangeArrowheads="1"/>
                </p:cNvSpPr>
                <p:nvPr/>
              </p:nvSpPr>
              <p:spPr bwMode="auto">
                <a:xfrm>
                  <a:off x="515" y="1791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23" name="Rectangle 63"/>
                <p:cNvSpPr>
                  <a:spLocks noChangeArrowheads="1"/>
                </p:cNvSpPr>
                <p:nvPr/>
              </p:nvSpPr>
              <p:spPr bwMode="auto">
                <a:xfrm>
                  <a:off x="515" y="2300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24" name="Rectangle 64"/>
                <p:cNvSpPr>
                  <a:spLocks noChangeArrowheads="1"/>
                </p:cNvSpPr>
                <p:nvPr/>
              </p:nvSpPr>
              <p:spPr bwMode="auto">
                <a:xfrm>
                  <a:off x="515" y="1863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25" name="Rectangle 65"/>
                <p:cNvSpPr>
                  <a:spLocks noChangeArrowheads="1"/>
                </p:cNvSpPr>
                <p:nvPr/>
              </p:nvSpPr>
              <p:spPr bwMode="auto">
                <a:xfrm>
                  <a:off x="515" y="2154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26" name="Rectangle 66"/>
                <p:cNvSpPr>
                  <a:spLocks noChangeArrowheads="1"/>
                </p:cNvSpPr>
                <p:nvPr/>
              </p:nvSpPr>
              <p:spPr bwMode="auto">
                <a:xfrm>
                  <a:off x="515" y="1719"/>
                  <a:ext cx="581" cy="653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27" name="Line 67"/>
                <p:cNvSpPr>
                  <a:spLocks noChangeShapeType="1"/>
                </p:cNvSpPr>
                <p:nvPr/>
              </p:nvSpPr>
              <p:spPr bwMode="auto">
                <a:xfrm>
                  <a:off x="1023" y="1719"/>
                  <a:ext cx="0" cy="653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28" name="Rectangle 68"/>
                <p:cNvSpPr>
                  <a:spLocks noChangeArrowheads="1"/>
                </p:cNvSpPr>
                <p:nvPr/>
              </p:nvSpPr>
              <p:spPr bwMode="auto">
                <a:xfrm>
                  <a:off x="515" y="2082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29" name="Rectangle 69"/>
                <p:cNvSpPr>
                  <a:spLocks noChangeArrowheads="1"/>
                </p:cNvSpPr>
                <p:nvPr/>
              </p:nvSpPr>
              <p:spPr bwMode="auto">
                <a:xfrm>
                  <a:off x="515" y="1936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476232" name="Rectangle 72"/>
              <p:cNvSpPr>
                <a:spLocks noChangeArrowheads="1"/>
              </p:cNvSpPr>
              <p:nvPr/>
            </p:nvSpPr>
            <p:spPr bwMode="auto">
              <a:xfrm>
                <a:off x="2934" y="1888"/>
                <a:ext cx="581" cy="65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76233" name="Line 73"/>
              <p:cNvSpPr>
                <a:spLocks noChangeShapeType="1"/>
              </p:cNvSpPr>
              <p:nvPr/>
            </p:nvSpPr>
            <p:spPr bwMode="auto">
              <a:xfrm>
                <a:off x="2281" y="1864"/>
                <a:ext cx="653" cy="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  <a:latin typeface="+mn-lt"/>
                </a:endParaRPr>
              </a:p>
            </p:txBody>
          </p:sp>
          <p:grpSp>
            <p:nvGrpSpPr>
              <p:cNvPr id="6" name="Group 74"/>
              <p:cNvGrpSpPr>
                <a:grpSpLocks/>
              </p:cNvGrpSpPr>
              <p:nvPr/>
            </p:nvGrpSpPr>
            <p:grpSpPr bwMode="auto">
              <a:xfrm>
                <a:off x="1991" y="2275"/>
                <a:ext cx="581" cy="653"/>
                <a:chOff x="515" y="1719"/>
                <a:chExt cx="581" cy="653"/>
              </a:xfrm>
            </p:grpSpPr>
            <p:sp>
              <p:nvSpPr>
                <p:cNvPr id="476235" name="Rectangle 75"/>
                <p:cNvSpPr>
                  <a:spLocks noChangeArrowheads="1"/>
                </p:cNvSpPr>
                <p:nvPr/>
              </p:nvSpPr>
              <p:spPr bwMode="auto">
                <a:xfrm>
                  <a:off x="515" y="1719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36" name="Rectangle 76"/>
                <p:cNvSpPr>
                  <a:spLocks noChangeArrowheads="1"/>
                </p:cNvSpPr>
                <p:nvPr/>
              </p:nvSpPr>
              <p:spPr bwMode="auto">
                <a:xfrm>
                  <a:off x="515" y="1791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37" name="Rectangle 77"/>
                <p:cNvSpPr>
                  <a:spLocks noChangeArrowheads="1"/>
                </p:cNvSpPr>
                <p:nvPr/>
              </p:nvSpPr>
              <p:spPr bwMode="auto">
                <a:xfrm>
                  <a:off x="515" y="2300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38" name="Rectangle 78"/>
                <p:cNvSpPr>
                  <a:spLocks noChangeArrowheads="1"/>
                </p:cNvSpPr>
                <p:nvPr/>
              </p:nvSpPr>
              <p:spPr bwMode="auto">
                <a:xfrm>
                  <a:off x="515" y="1863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39" name="Rectangle 79"/>
                <p:cNvSpPr>
                  <a:spLocks noChangeArrowheads="1"/>
                </p:cNvSpPr>
                <p:nvPr/>
              </p:nvSpPr>
              <p:spPr bwMode="auto">
                <a:xfrm>
                  <a:off x="515" y="2154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40" name="Rectangle 80"/>
                <p:cNvSpPr>
                  <a:spLocks noChangeArrowheads="1"/>
                </p:cNvSpPr>
                <p:nvPr/>
              </p:nvSpPr>
              <p:spPr bwMode="auto">
                <a:xfrm>
                  <a:off x="515" y="1719"/>
                  <a:ext cx="581" cy="653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41" name="Line 81"/>
                <p:cNvSpPr>
                  <a:spLocks noChangeShapeType="1"/>
                </p:cNvSpPr>
                <p:nvPr/>
              </p:nvSpPr>
              <p:spPr bwMode="auto">
                <a:xfrm>
                  <a:off x="1023" y="1719"/>
                  <a:ext cx="0" cy="653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42" name="Rectangle 82"/>
                <p:cNvSpPr>
                  <a:spLocks noChangeArrowheads="1"/>
                </p:cNvSpPr>
                <p:nvPr/>
              </p:nvSpPr>
              <p:spPr bwMode="auto">
                <a:xfrm>
                  <a:off x="515" y="2082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76243" name="Rectangle 83"/>
                <p:cNvSpPr>
                  <a:spLocks noChangeArrowheads="1"/>
                </p:cNvSpPr>
                <p:nvPr/>
              </p:nvSpPr>
              <p:spPr bwMode="auto">
                <a:xfrm>
                  <a:off x="515" y="1936"/>
                  <a:ext cx="581" cy="7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476244" name="Rectangle 84"/>
              <p:cNvSpPr>
                <a:spLocks noChangeArrowheads="1"/>
              </p:cNvSpPr>
              <p:nvPr/>
            </p:nvSpPr>
            <p:spPr bwMode="auto">
              <a:xfrm>
                <a:off x="2944" y="2770"/>
                <a:ext cx="581" cy="65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76245" name="Line 85"/>
              <p:cNvSpPr>
                <a:spLocks noChangeShapeType="1"/>
              </p:cNvSpPr>
              <p:nvPr/>
            </p:nvSpPr>
            <p:spPr bwMode="auto">
              <a:xfrm>
                <a:off x="2281" y="2517"/>
                <a:ext cx="663" cy="25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76246" name="Line 86"/>
              <p:cNvSpPr>
                <a:spLocks noChangeShapeType="1"/>
              </p:cNvSpPr>
              <p:nvPr/>
            </p:nvSpPr>
            <p:spPr bwMode="auto">
              <a:xfrm>
                <a:off x="1362" y="2130"/>
                <a:ext cx="629" cy="14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sp>
          <p:nvSpPr>
            <p:cNvPr id="476248" name="Oval 88"/>
            <p:cNvSpPr>
              <a:spLocks noChangeArrowheads="1"/>
            </p:cNvSpPr>
            <p:nvPr/>
          </p:nvSpPr>
          <p:spPr bwMode="auto">
            <a:xfrm>
              <a:off x="2160" y="799"/>
              <a:ext cx="1742" cy="164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476257" name="Line 97"/>
          <p:cNvSpPr>
            <a:spLocks noChangeShapeType="1"/>
          </p:cNvSpPr>
          <p:nvPr/>
        </p:nvSpPr>
        <p:spPr bwMode="auto">
          <a:xfrm flipV="1">
            <a:off x="1960034" y="5293340"/>
            <a:ext cx="309033" cy="33099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58" name="Line 98"/>
          <p:cNvSpPr>
            <a:spLocks noChangeShapeType="1"/>
          </p:cNvSpPr>
          <p:nvPr/>
        </p:nvSpPr>
        <p:spPr bwMode="auto">
          <a:xfrm flipV="1">
            <a:off x="1447801" y="5956519"/>
            <a:ext cx="359833" cy="31670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60" name="Line 100"/>
          <p:cNvSpPr>
            <a:spLocks noChangeShapeType="1"/>
          </p:cNvSpPr>
          <p:nvPr/>
        </p:nvSpPr>
        <p:spPr bwMode="auto">
          <a:xfrm flipH="1" flipV="1">
            <a:off x="2626784" y="5321916"/>
            <a:ext cx="1024467" cy="34647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55" name="Rectangle 95"/>
          <p:cNvSpPr>
            <a:spLocks noChangeArrowheads="1"/>
          </p:cNvSpPr>
          <p:nvPr/>
        </p:nvSpPr>
        <p:spPr bwMode="auto">
          <a:xfrm>
            <a:off x="1627718" y="5624334"/>
            <a:ext cx="563033" cy="34528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61" name="Arc 101"/>
          <p:cNvSpPr>
            <a:spLocks/>
          </p:cNvSpPr>
          <p:nvPr/>
        </p:nvSpPr>
        <p:spPr bwMode="auto">
          <a:xfrm flipH="1">
            <a:off x="1807634" y="5149275"/>
            <a:ext cx="357717" cy="46077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mpd="dbl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62" name="Arc 102"/>
          <p:cNvSpPr>
            <a:spLocks/>
          </p:cNvSpPr>
          <p:nvPr/>
        </p:nvSpPr>
        <p:spPr bwMode="auto">
          <a:xfrm flipH="1" flipV="1">
            <a:off x="2372785" y="5293340"/>
            <a:ext cx="510116" cy="1181100"/>
          </a:xfrm>
          <a:custGeom>
            <a:avLst/>
            <a:gdLst>
              <a:gd name="G0" fmla="+- 2710 0 0"/>
              <a:gd name="G1" fmla="+- 21600 0 0"/>
              <a:gd name="G2" fmla="+- 21600 0 0"/>
              <a:gd name="T0" fmla="*/ 0 w 24310"/>
              <a:gd name="T1" fmla="*/ 171 h 21600"/>
              <a:gd name="T2" fmla="*/ 24310 w 24310"/>
              <a:gd name="T3" fmla="*/ 21600 h 21600"/>
              <a:gd name="T4" fmla="*/ 2710 w 2431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10" h="21600" fill="none" extrusionOk="0">
                <a:moveTo>
                  <a:pt x="-1" y="170"/>
                </a:moveTo>
                <a:cubicBezTo>
                  <a:pt x="898" y="57"/>
                  <a:pt x="1803" y="-1"/>
                  <a:pt x="2710" y="0"/>
                </a:cubicBezTo>
                <a:cubicBezTo>
                  <a:pt x="14639" y="0"/>
                  <a:pt x="24310" y="9670"/>
                  <a:pt x="24310" y="21600"/>
                </a:cubicBezTo>
              </a:path>
              <a:path w="24310" h="21600" stroke="0" extrusionOk="0">
                <a:moveTo>
                  <a:pt x="-1" y="170"/>
                </a:moveTo>
                <a:cubicBezTo>
                  <a:pt x="898" y="57"/>
                  <a:pt x="1803" y="-1"/>
                  <a:pt x="2710" y="0"/>
                </a:cubicBezTo>
                <a:cubicBezTo>
                  <a:pt x="14639" y="0"/>
                  <a:pt x="24310" y="9670"/>
                  <a:pt x="24310" y="21600"/>
                </a:cubicBezTo>
                <a:lnTo>
                  <a:pt x="2710" y="21600"/>
                </a:lnTo>
                <a:close/>
              </a:path>
            </a:pathLst>
          </a:custGeom>
          <a:noFill/>
          <a:ln w="38100" cmpd="dbl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63" name="Arc 103"/>
          <p:cNvSpPr>
            <a:spLocks/>
          </p:cNvSpPr>
          <p:nvPr/>
        </p:nvSpPr>
        <p:spPr bwMode="auto">
          <a:xfrm rot="-5400000" flipH="1" flipV="1">
            <a:off x="3355314" y="5996339"/>
            <a:ext cx="488156" cy="408517"/>
          </a:xfrm>
          <a:custGeom>
            <a:avLst/>
            <a:gdLst>
              <a:gd name="G0" fmla="+- 2710 0 0"/>
              <a:gd name="G1" fmla="+- 21600 0 0"/>
              <a:gd name="G2" fmla="+- 21600 0 0"/>
              <a:gd name="T0" fmla="*/ 0 w 24310"/>
              <a:gd name="T1" fmla="*/ 171 h 21600"/>
              <a:gd name="T2" fmla="*/ 24310 w 24310"/>
              <a:gd name="T3" fmla="*/ 21600 h 21600"/>
              <a:gd name="T4" fmla="*/ 2710 w 2431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10" h="21600" fill="none" extrusionOk="0">
                <a:moveTo>
                  <a:pt x="-1" y="170"/>
                </a:moveTo>
                <a:cubicBezTo>
                  <a:pt x="898" y="57"/>
                  <a:pt x="1803" y="-1"/>
                  <a:pt x="2710" y="0"/>
                </a:cubicBezTo>
                <a:cubicBezTo>
                  <a:pt x="14639" y="0"/>
                  <a:pt x="24310" y="9670"/>
                  <a:pt x="24310" y="21600"/>
                </a:cubicBezTo>
              </a:path>
              <a:path w="24310" h="21600" stroke="0" extrusionOk="0">
                <a:moveTo>
                  <a:pt x="-1" y="170"/>
                </a:moveTo>
                <a:cubicBezTo>
                  <a:pt x="898" y="57"/>
                  <a:pt x="1803" y="-1"/>
                  <a:pt x="2710" y="0"/>
                </a:cubicBezTo>
                <a:cubicBezTo>
                  <a:pt x="14639" y="0"/>
                  <a:pt x="24310" y="9670"/>
                  <a:pt x="24310" y="21600"/>
                </a:cubicBezTo>
                <a:lnTo>
                  <a:pt x="2710" y="21600"/>
                </a:lnTo>
                <a:close/>
              </a:path>
            </a:pathLst>
          </a:custGeom>
          <a:noFill/>
          <a:ln w="38100" cmpd="dbl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64" name="Arc 104"/>
          <p:cNvSpPr>
            <a:spLocks/>
          </p:cNvSpPr>
          <p:nvPr/>
        </p:nvSpPr>
        <p:spPr bwMode="auto">
          <a:xfrm rot="-5400000" flipH="1" flipV="1">
            <a:off x="1562498" y="5996339"/>
            <a:ext cx="488156" cy="408516"/>
          </a:xfrm>
          <a:custGeom>
            <a:avLst/>
            <a:gdLst>
              <a:gd name="G0" fmla="+- 2710 0 0"/>
              <a:gd name="G1" fmla="+- 21600 0 0"/>
              <a:gd name="G2" fmla="+- 21600 0 0"/>
              <a:gd name="T0" fmla="*/ 0 w 24310"/>
              <a:gd name="T1" fmla="*/ 171 h 21600"/>
              <a:gd name="T2" fmla="*/ 24310 w 24310"/>
              <a:gd name="T3" fmla="*/ 21600 h 21600"/>
              <a:gd name="T4" fmla="*/ 2710 w 2431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10" h="21600" fill="none" extrusionOk="0">
                <a:moveTo>
                  <a:pt x="-1" y="170"/>
                </a:moveTo>
                <a:cubicBezTo>
                  <a:pt x="898" y="57"/>
                  <a:pt x="1803" y="-1"/>
                  <a:pt x="2710" y="0"/>
                </a:cubicBezTo>
                <a:cubicBezTo>
                  <a:pt x="14639" y="0"/>
                  <a:pt x="24310" y="9670"/>
                  <a:pt x="24310" y="21600"/>
                </a:cubicBezTo>
              </a:path>
              <a:path w="24310" h="21600" stroke="0" extrusionOk="0">
                <a:moveTo>
                  <a:pt x="-1" y="170"/>
                </a:moveTo>
                <a:cubicBezTo>
                  <a:pt x="898" y="57"/>
                  <a:pt x="1803" y="-1"/>
                  <a:pt x="2710" y="0"/>
                </a:cubicBezTo>
                <a:cubicBezTo>
                  <a:pt x="14639" y="0"/>
                  <a:pt x="24310" y="9670"/>
                  <a:pt x="24310" y="21600"/>
                </a:cubicBezTo>
                <a:lnTo>
                  <a:pt x="2710" y="21600"/>
                </a:lnTo>
                <a:close/>
              </a:path>
            </a:pathLst>
          </a:custGeom>
          <a:noFill/>
          <a:ln w="38100" cmpd="dbl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65" name="Rectangle 105"/>
          <p:cNvSpPr>
            <a:spLocks noChangeArrowheads="1"/>
          </p:cNvSpPr>
          <p:nvPr/>
        </p:nvSpPr>
        <p:spPr bwMode="auto">
          <a:xfrm>
            <a:off x="2370667" y="3153788"/>
            <a:ext cx="768351" cy="74890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66" name="Line 106"/>
          <p:cNvSpPr>
            <a:spLocks noChangeShapeType="1"/>
          </p:cNvSpPr>
          <p:nvPr/>
        </p:nvSpPr>
        <p:spPr bwMode="auto">
          <a:xfrm>
            <a:off x="2779184" y="3383578"/>
            <a:ext cx="2048933" cy="25955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67" name="Text Box 107"/>
          <p:cNvSpPr txBox="1">
            <a:spLocks noChangeArrowheads="1"/>
          </p:cNvSpPr>
          <p:nvPr/>
        </p:nvSpPr>
        <p:spPr bwMode="auto">
          <a:xfrm>
            <a:off x="4982634" y="2590800"/>
            <a:ext cx="11993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page table</a:t>
            </a:r>
          </a:p>
        </p:txBody>
      </p:sp>
      <p:sp>
        <p:nvSpPr>
          <p:cNvPr id="476268" name="Text Box 108"/>
          <p:cNvSpPr txBox="1">
            <a:spLocks noChangeArrowheads="1"/>
          </p:cNvSpPr>
          <p:nvPr/>
        </p:nvSpPr>
        <p:spPr bwMode="auto">
          <a:xfrm>
            <a:off x="3803651" y="6273225"/>
            <a:ext cx="15985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ordered linked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list of regions</a:t>
            </a:r>
          </a:p>
        </p:txBody>
      </p:sp>
      <p:sp>
        <p:nvSpPr>
          <p:cNvPr id="476269" name="Text Box 109"/>
          <p:cNvSpPr txBox="1">
            <a:spLocks noChangeArrowheads="1"/>
          </p:cNvSpPr>
          <p:nvPr/>
        </p:nvSpPr>
        <p:spPr bwMode="auto">
          <a:xfrm>
            <a:off x="2288118" y="4247971"/>
            <a:ext cx="11448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+mn-lt"/>
              </a:rPr>
              <a:t>r-b tree of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+mn-lt"/>
              </a:rPr>
              <a:t>regions</a:t>
            </a:r>
          </a:p>
        </p:txBody>
      </p:sp>
      <p:sp>
        <p:nvSpPr>
          <p:cNvPr id="476270" name="Arc 110"/>
          <p:cNvSpPr>
            <a:spLocks/>
          </p:cNvSpPr>
          <p:nvPr/>
        </p:nvSpPr>
        <p:spPr bwMode="auto">
          <a:xfrm flipH="1">
            <a:off x="2319867" y="3672900"/>
            <a:ext cx="357717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3658"/>
              <a:gd name="T2" fmla="*/ 17921 w 21600"/>
              <a:gd name="T3" fmla="*/ 33658 h 33658"/>
              <a:gd name="T4" fmla="*/ 0 w 21600"/>
              <a:gd name="T5" fmla="*/ 21600 h 33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365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895"/>
                  <a:pt x="20319" y="30093"/>
                  <a:pt x="17921" y="33658"/>
                </a:cubicBezTo>
              </a:path>
              <a:path w="21600" h="3365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895"/>
                  <a:pt x="20319" y="30093"/>
                  <a:pt x="17921" y="33658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71" name="Text Box 111"/>
          <p:cNvSpPr txBox="1">
            <a:spLocks noChangeArrowheads="1"/>
          </p:cNvSpPr>
          <p:nvPr/>
        </p:nvSpPr>
        <p:spPr bwMode="auto">
          <a:xfrm>
            <a:off x="5029200" y="5410200"/>
            <a:ext cx="2364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vm_area_struct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 flags,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range, ops, file info</a:t>
            </a:r>
          </a:p>
        </p:txBody>
      </p:sp>
      <p:sp>
        <p:nvSpPr>
          <p:cNvPr id="476274" name="Line 114"/>
          <p:cNvSpPr>
            <a:spLocks noChangeShapeType="1"/>
          </p:cNvSpPr>
          <p:nvPr/>
        </p:nvSpPr>
        <p:spPr bwMode="auto">
          <a:xfrm flipV="1">
            <a:off x="4214284" y="5630288"/>
            <a:ext cx="768349" cy="11549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76" name="Text Box 116"/>
          <p:cNvSpPr txBox="1">
            <a:spLocks noChangeArrowheads="1"/>
          </p:cNvSpPr>
          <p:nvPr/>
        </p:nvSpPr>
        <p:spPr bwMode="auto">
          <a:xfrm>
            <a:off x="4061884" y="4852809"/>
            <a:ext cx="9605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vm_mm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77" name="Text Box 117"/>
          <p:cNvSpPr txBox="1">
            <a:spLocks noChangeArrowheads="1"/>
          </p:cNvSpPr>
          <p:nvPr/>
        </p:nvSpPr>
        <p:spPr bwMode="auto">
          <a:xfrm>
            <a:off x="1136034" y="3096637"/>
            <a:ext cx="12346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  <a:latin typeface="+mn-lt"/>
              </a:rPr>
              <a:t>mm_struct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78" name="Arc 118"/>
          <p:cNvSpPr>
            <a:spLocks/>
          </p:cNvSpPr>
          <p:nvPr/>
        </p:nvSpPr>
        <p:spPr bwMode="auto">
          <a:xfrm flipH="1">
            <a:off x="1140885" y="3441918"/>
            <a:ext cx="1382183" cy="282297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mpd="dbl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80" name="Rectangle 120"/>
          <p:cNvSpPr>
            <a:spLocks noChangeArrowheads="1"/>
          </p:cNvSpPr>
          <p:nvPr/>
        </p:nvSpPr>
        <p:spPr bwMode="auto">
          <a:xfrm>
            <a:off x="1551518" y="1714321"/>
            <a:ext cx="768349" cy="74890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81" name="Text Box 121"/>
          <p:cNvSpPr txBox="1">
            <a:spLocks noChangeArrowheads="1"/>
          </p:cNvSpPr>
          <p:nvPr/>
        </p:nvSpPr>
        <p:spPr bwMode="auto">
          <a:xfrm>
            <a:off x="1007534" y="2433459"/>
            <a:ext cx="9733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init_mm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82" name="Text Box 122"/>
          <p:cNvSpPr txBox="1">
            <a:spLocks noChangeArrowheads="1"/>
          </p:cNvSpPr>
          <p:nvPr/>
        </p:nvSpPr>
        <p:spPr bwMode="auto">
          <a:xfrm>
            <a:off x="6588893" y="1402140"/>
            <a:ext cx="18742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n-lt"/>
              </a:rPr>
              <a:t>doubly-linked list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+mn-lt"/>
              </a:rPr>
              <a:t>of memory maps</a:t>
            </a:r>
            <a:br>
              <a:rPr lang="en-US" sz="1600" dirty="0">
                <a:solidFill>
                  <a:schemeClr val="bg1"/>
                </a:solidFill>
                <a:latin typeface="+mn-lt"/>
              </a:rPr>
            </a:b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mmlist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field)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83" name="Rectangle 123"/>
          <p:cNvSpPr>
            <a:spLocks noChangeArrowheads="1"/>
          </p:cNvSpPr>
          <p:nvPr/>
        </p:nvSpPr>
        <p:spPr bwMode="auto">
          <a:xfrm>
            <a:off x="3035301" y="1714321"/>
            <a:ext cx="768351" cy="74890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84" name="Line 124"/>
          <p:cNvSpPr>
            <a:spLocks noChangeShapeType="1"/>
          </p:cNvSpPr>
          <p:nvPr/>
        </p:nvSpPr>
        <p:spPr bwMode="auto">
          <a:xfrm>
            <a:off x="2165351" y="1886962"/>
            <a:ext cx="869949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85" name="Line 125"/>
          <p:cNvSpPr>
            <a:spLocks noChangeShapeType="1"/>
          </p:cNvSpPr>
          <p:nvPr/>
        </p:nvSpPr>
        <p:spPr bwMode="auto">
          <a:xfrm flipH="1">
            <a:off x="2319867" y="1800046"/>
            <a:ext cx="869951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3651251" y="1714321"/>
            <a:ext cx="1638300" cy="748904"/>
            <a:chOff x="1047" y="945"/>
            <a:chExt cx="774" cy="629"/>
          </a:xfrm>
        </p:grpSpPr>
        <p:sp>
          <p:nvSpPr>
            <p:cNvPr id="476288" name="Rectangle 128"/>
            <p:cNvSpPr>
              <a:spLocks noChangeArrowheads="1"/>
            </p:cNvSpPr>
            <p:nvPr/>
          </p:nvSpPr>
          <p:spPr bwMode="auto">
            <a:xfrm>
              <a:off x="1458" y="945"/>
              <a:ext cx="363" cy="62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76289" name="Line 129"/>
            <p:cNvSpPr>
              <a:spLocks noChangeShapeType="1"/>
            </p:cNvSpPr>
            <p:nvPr/>
          </p:nvSpPr>
          <p:spPr bwMode="auto">
            <a:xfrm>
              <a:off x="1047" y="1090"/>
              <a:ext cx="4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76290" name="Line 130"/>
            <p:cNvSpPr>
              <a:spLocks noChangeShapeType="1"/>
            </p:cNvSpPr>
            <p:nvPr/>
          </p:nvSpPr>
          <p:spPr bwMode="auto">
            <a:xfrm flipH="1">
              <a:off x="1120" y="1017"/>
              <a:ext cx="4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476291" name="Arc 131"/>
          <p:cNvSpPr>
            <a:spLocks/>
          </p:cNvSpPr>
          <p:nvPr/>
        </p:nvSpPr>
        <p:spPr bwMode="auto">
          <a:xfrm>
            <a:off x="992718" y="1659553"/>
            <a:ext cx="5175249" cy="15121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5719 w 43200"/>
              <a:gd name="T1" fmla="*/ 36241 h 37997"/>
              <a:gd name="T2" fmla="*/ 35660 w 43200"/>
              <a:gd name="T3" fmla="*/ 37997 h 37997"/>
              <a:gd name="T4" fmla="*/ 21600 w 43200"/>
              <a:gd name="T5" fmla="*/ 21600 h 37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7997" fill="none" extrusionOk="0">
                <a:moveTo>
                  <a:pt x="5719" y="36240"/>
                </a:moveTo>
                <a:cubicBezTo>
                  <a:pt x="2041" y="32252"/>
                  <a:pt x="0" y="270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7904"/>
                  <a:pt x="40445" y="33893"/>
                  <a:pt x="35660" y="37997"/>
                </a:cubicBezTo>
              </a:path>
              <a:path w="43200" h="37997" stroke="0" extrusionOk="0">
                <a:moveTo>
                  <a:pt x="5719" y="36240"/>
                </a:moveTo>
                <a:cubicBezTo>
                  <a:pt x="2041" y="32252"/>
                  <a:pt x="0" y="270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7904"/>
                  <a:pt x="40445" y="33893"/>
                  <a:pt x="35660" y="37997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92" name="Arc 132"/>
          <p:cNvSpPr>
            <a:spLocks/>
          </p:cNvSpPr>
          <p:nvPr/>
        </p:nvSpPr>
        <p:spPr bwMode="auto">
          <a:xfrm flipH="1">
            <a:off x="679451" y="1570256"/>
            <a:ext cx="5736167" cy="30122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8513 w 43200"/>
              <a:gd name="T1" fmla="*/ 38784 h 38784"/>
              <a:gd name="T2" fmla="*/ 36635 w 43200"/>
              <a:gd name="T3" fmla="*/ 37108 h 38784"/>
              <a:gd name="T4" fmla="*/ 21600 w 43200"/>
              <a:gd name="T5" fmla="*/ 21600 h 38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8784" fill="none" extrusionOk="0">
                <a:moveTo>
                  <a:pt x="8512" y="38784"/>
                </a:moveTo>
                <a:cubicBezTo>
                  <a:pt x="3148" y="34698"/>
                  <a:pt x="0" y="2834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7444"/>
                  <a:pt x="40831" y="33039"/>
                  <a:pt x="36635" y="37108"/>
                </a:cubicBezTo>
              </a:path>
              <a:path w="43200" h="38784" stroke="0" extrusionOk="0">
                <a:moveTo>
                  <a:pt x="8512" y="38784"/>
                </a:moveTo>
                <a:cubicBezTo>
                  <a:pt x="3148" y="34698"/>
                  <a:pt x="0" y="2834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7444"/>
                  <a:pt x="40831" y="33039"/>
                  <a:pt x="36635" y="37108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53" name="Rectangle 93"/>
          <p:cNvSpPr>
            <a:spLocks noChangeArrowheads="1"/>
          </p:cNvSpPr>
          <p:nvPr/>
        </p:nvSpPr>
        <p:spPr bwMode="auto">
          <a:xfrm>
            <a:off x="1090085" y="6273225"/>
            <a:ext cx="563033" cy="34528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54" name="Rectangle 94"/>
          <p:cNvSpPr>
            <a:spLocks noChangeArrowheads="1"/>
          </p:cNvSpPr>
          <p:nvPr/>
        </p:nvSpPr>
        <p:spPr bwMode="auto">
          <a:xfrm>
            <a:off x="2882901" y="6273225"/>
            <a:ext cx="563033" cy="34528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56" name="Rectangle 96"/>
          <p:cNvSpPr>
            <a:spLocks noChangeArrowheads="1"/>
          </p:cNvSpPr>
          <p:nvPr/>
        </p:nvSpPr>
        <p:spPr bwMode="auto">
          <a:xfrm>
            <a:off x="3445934" y="5624334"/>
            <a:ext cx="563033" cy="34528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52" name="Rectangle 92"/>
          <p:cNvSpPr>
            <a:spLocks noChangeArrowheads="1"/>
          </p:cNvSpPr>
          <p:nvPr/>
        </p:nvSpPr>
        <p:spPr bwMode="auto">
          <a:xfrm>
            <a:off x="2165352" y="4976634"/>
            <a:ext cx="563033" cy="345281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6275" name="Arc 115"/>
          <p:cNvSpPr>
            <a:spLocks/>
          </p:cNvSpPr>
          <p:nvPr/>
        </p:nvSpPr>
        <p:spPr bwMode="auto">
          <a:xfrm flipV="1">
            <a:off x="3139017" y="3182363"/>
            <a:ext cx="1024467" cy="2563415"/>
          </a:xfrm>
          <a:custGeom>
            <a:avLst/>
            <a:gdLst>
              <a:gd name="G0" fmla="+- 516 0 0"/>
              <a:gd name="G1" fmla="+- 18353 0 0"/>
              <a:gd name="G2" fmla="+- 21600 0 0"/>
              <a:gd name="T0" fmla="*/ 11906 w 22116"/>
              <a:gd name="T1" fmla="*/ 0 h 39953"/>
              <a:gd name="T2" fmla="*/ 0 w 22116"/>
              <a:gd name="T3" fmla="*/ 39947 h 39953"/>
              <a:gd name="T4" fmla="*/ 516 w 22116"/>
              <a:gd name="T5" fmla="*/ 18353 h 39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16" h="39953" fill="none" extrusionOk="0">
                <a:moveTo>
                  <a:pt x="11905" y="0"/>
                </a:moveTo>
                <a:cubicBezTo>
                  <a:pt x="18254" y="3940"/>
                  <a:pt x="22116" y="10881"/>
                  <a:pt x="22116" y="18353"/>
                </a:cubicBezTo>
                <a:cubicBezTo>
                  <a:pt x="22116" y="30282"/>
                  <a:pt x="12445" y="39953"/>
                  <a:pt x="516" y="39953"/>
                </a:cubicBezTo>
                <a:cubicBezTo>
                  <a:pt x="343" y="39953"/>
                  <a:pt x="171" y="39950"/>
                  <a:pt x="0" y="39946"/>
                </a:cubicBezTo>
              </a:path>
              <a:path w="22116" h="39953" stroke="0" extrusionOk="0">
                <a:moveTo>
                  <a:pt x="11905" y="0"/>
                </a:moveTo>
                <a:cubicBezTo>
                  <a:pt x="18254" y="3940"/>
                  <a:pt x="22116" y="10881"/>
                  <a:pt x="22116" y="18353"/>
                </a:cubicBezTo>
                <a:cubicBezTo>
                  <a:pt x="22116" y="30282"/>
                  <a:pt x="12445" y="39953"/>
                  <a:pt x="516" y="39953"/>
                </a:cubicBezTo>
                <a:cubicBezTo>
                  <a:pt x="343" y="39953"/>
                  <a:pt x="171" y="39950"/>
                  <a:pt x="0" y="39946"/>
                </a:cubicBezTo>
                <a:lnTo>
                  <a:pt x="516" y="18353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7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7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7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7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6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6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6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6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7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7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7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7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7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7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7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7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7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7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7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7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47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47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47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47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47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47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47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47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47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47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47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47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47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47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47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47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259" grpId="0" animBg="1"/>
      <p:bldP spid="476294" grpId="0" animBg="1"/>
      <p:bldP spid="476293" grpId="0" animBg="1"/>
      <p:bldP spid="476273" grpId="0" animBg="1"/>
      <p:bldP spid="476257" grpId="0" animBg="1"/>
      <p:bldP spid="476258" grpId="0" animBg="1"/>
      <p:bldP spid="476260" grpId="0" animBg="1"/>
      <p:bldP spid="476255" grpId="0" animBg="1"/>
      <p:bldP spid="476261" grpId="0" animBg="1"/>
      <p:bldP spid="476262" grpId="0" animBg="1"/>
      <p:bldP spid="476263" grpId="0" animBg="1"/>
      <p:bldP spid="476264" grpId="0" animBg="1"/>
      <p:bldP spid="476265" grpId="0" animBg="1"/>
      <p:bldP spid="476266" grpId="0" animBg="1"/>
      <p:bldP spid="476267" grpId="0"/>
      <p:bldP spid="476268" grpId="0"/>
      <p:bldP spid="476269" grpId="0"/>
      <p:bldP spid="476270" grpId="0" animBg="1"/>
      <p:bldP spid="476271" grpId="0"/>
      <p:bldP spid="476274" grpId="0" animBg="1"/>
      <p:bldP spid="476276" grpId="0"/>
      <p:bldP spid="476277" grpId="0"/>
      <p:bldP spid="476278" grpId="0" animBg="1"/>
      <p:bldP spid="476280" grpId="0" animBg="1"/>
      <p:bldP spid="476281" grpId="0"/>
      <p:bldP spid="476282" grpId="0"/>
      <p:bldP spid="476283" grpId="0" animBg="1"/>
      <p:bldP spid="476284" grpId="0" animBg="1"/>
      <p:bldP spid="476285" grpId="0" animBg="1"/>
      <p:bldP spid="476291" grpId="0" animBg="1"/>
      <p:bldP spid="476292" grpId="0" animBg="1"/>
      <p:bldP spid="476253" grpId="0" animBg="1"/>
      <p:bldP spid="476254" grpId="0" animBg="1"/>
      <p:bldP spid="476256" grpId="0" animBg="1"/>
      <p:bldP spid="476252" grpId="0" animBg="1"/>
      <p:bldP spid="4762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458200" cy="857250"/>
          </a:xfrm>
          <a:noFill/>
          <a:ln/>
        </p:spPr>
        <p:txBody>
          <a:bodyPr/>
          <a:lstStyle/>
          <a:p>
            <a:r>
              <a:rPr lang="en-US" dirty="0" smtClean="0"/>
              <a:t>Memory Map Organization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447800"/>
            <a:ext cx="8762999" cy="48387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/>
              <a:t>Now let’s look at the region abstraction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the </a:t>
            </a:r>
            <a:r>
              <a:rPr lang="en-US" dirty="0" err="1">
                <a:solidFill>
                  <a:schemeClr val="bg1"/>
                </a:solidFill>
              </a:rPr>
              <a:t>vm_area_struct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(take a look at /proc/&lt;</a:t>
            </a:r>
            <a:r>
              <a:rPr lang="en-US" dirty="0" err="1"/>
              <a:t>pid</a:t>
            </a:r>
            <a:r>
              <a:rPr lang="en-US" dirty="0"/>
              <a:t>&gt;/maps, or /proc/self/maps, </a:t>
            </a:r>
            <a:br>
              <a:rPr lang="en-US" dirty="0"/>
            </a:br>
            <a:r>
              <a:rPr lang="en-US" dirty="0"/>
              <a:t>for a list in human-readable form)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/>
              <a:t>partial </a:t>
            </a:r>
            <a:r>
              <a:rPr lang="en-US" dirty="0" err="1"/>
              <a:t>vm_area_struct</a:t>
            </a:r>
            <a:r>
              <a:rPr lang="en-US" dirty="0"/>
              <a:t> contents</a:t>
            </a: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mm_struct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*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vm_mm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;        </a:t>
            </a:r>
            <a:r>
              <a:rPr lang="en-US" sz="2000" b="1" dirty="0">
                <a:latin typeface="Courier New" pitchFamily="49" charset="0"/>
              </a:rPr>
              <a:t>/* owning memory map */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unsigned long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vm_start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vm_end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en-US" sz="2000" b="1" dirty="0" err="1">
                <a:latin typeface="Courier New" pitchFamily="49" charset="0"/>
              </a:rPr>
              <a:t>virt</a:t>
            </a:r>
            <a:r>
              <a:rPr lang="en-US" sz="2000" b="1" dirty="0">
                <a:latin typeface="Courier New" pitchFamily="49" charset="0"/>
              </a:rPr>
              <a:t>. </a:t>
            </a:r>
            <a:r>
              <a:rPr lang="en-US" sz="2000" b="1" dirty="0" err="1">
                <a:latin typeface="Courier New" pitchFamily="49" charset="0"/>
              </a:rPr>
              <a:t>addr</a:t>
            </a:r>
            <a:r>
              <a:rPr lang="en-US" sz="2000" b="1" dirty="0">
                <a:latin typeface="Courier New" pitchFamily="49" charset="0"/>
              </a:rPr>
              <a:t>. range */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vm_area_struct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*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vm_next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/* linked list       */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rb_node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vm_rb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;                  </a:t>
            </a:r>
            <a:r>
              <a:rPr lang="en-US" sz="2000" b="1" dirty="0">
                <a:latin typeface="Courier New" pitchFamily="49" charset="0"/>
              </a:rPr>
              <a:t>/* red-black linkage */</a:t>
            </a: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458200" cy="857250"/>
          </a:xfrm>
          <a:noFill/>
          <a:ln/>
        </p:spPr>
        <p:txBody>
          <a:bodyPr/>
          <a:lstStyle/>
          <a:p>
            <a:r>
              <a:rPr lang="en-US" dirty="0" smtClean="0"/>
              <a:t>Memory Map Organization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686799" cy="4838700"/>
          </a:xfrm>
        </p:spPr>
        <p:txBody>
          <a:bodyPr/>
          <a:lstStyle/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en-US" sz="2000" b="1" dirty="0">
                <a:latin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</a:rPr>
              <a:t>mmaps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file*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vm_file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;   </a:t>
            </a:r>
            <a:r>
              <a:rPr lang="en-US" sz="2000" b="1" dirty="0">
                <a:latin typeface="Courier New" pitchFamily="49" charset="0"/>
              </a:rPr>
              <a:t>/* file pointer (or NULL)  */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unsigned long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vm_pgoff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/* offset of first page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>
                <a:latin typeface="Courier New" pitchFamily="49" charset="0"/>
              </a:rPr>
              <a:t>                           in file’s address space */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pgprot_t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vm_page_prot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;  </a:t>
            </a:r>
            <a:r>
              <a:rPr lang="en-US" sz="2000" b="1" dirty="0">
                <a:latin typeface="Courier New" pitchFamily="49" charset="0"/>
              </a:rPr>
              <a:t>/* access perms in PTE form 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>
                <a:latin typeface="Courier New" pitchFamily="49" charset="0"/>
              </a:rPr>
              <a:t>                          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>
                <a:latin typeface="Courier New" pitchFamily="49" charset="0"/>
              </a:rPr>
              <a:t>for creating PTEs/PDEs)   */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unsigned long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vm_flags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/* access perms + others</a:t>
            </a:r>
          </a:p>
          <a:p>
            <a:pPr>
              <a:spcAft>
                <a:spcPts val="1800"/>
              </a:spcAft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>
                <a:latin typeface="Courier New" pitchFamily="49" charset="0"/>
              </a:rPr>
              <a:t>                         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>
                <a:latin typeface="Courier New" pitchFamily="49" charset="0"/>
              </a:rPr>
              <a:t>checked in all other code) */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en-US" sz="2000" b="1" dirty="0">
                <a:latin typeface="Courier New" pitchFamily="49" charset="0"/>
              </a:rPr>
              <a:t>operations jump table */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vm_operations_struct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*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vm_ops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*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vm_private_data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; </a:t>
            </a:r>
            <a:r>
              <a:rPr lang="en-US" sz="2000" b="1" dirty="0" smtClean="0">
                <a:latin typeface="Courier New" pitchFamily="49" charset="0"/>
              </a:rPr>
              <a:t>		/* </a:t>
            </a:r>
            <a:r>
              <a:rPr lang="en-US" sz="2000" b="1" dirty="0">
                <a:latin typeface="Courier New" pitchFamily="49" charset="0"/>
              </a:rPr>
              <a:t>up to you...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05800" cy="857250"/>
          </a:xfrm>
          <a:noFill/>
          <a:ln/>
        </p:spPr>
        <p:txBody>
          <a:bodyPr/>
          <a:lstStyle/>
          <a:p>
            <a:r>
              <a:rPr lang="en-US" dirty="0" smtClean="0"/>
              <a:t>Memory Map Organization</a:t>
            </a:r>
            <a:endParaRPr 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1" y="1447800"/>
            <a:ext cx="8686800" cy="4838700"/>
          </a:xfrm>
        </p:spPr>
        <p:txBody>
          <a:bodyPr/>
          <a:lstStyle/>
          <a:p>
            <a:pPr>
              <a:spcAft>
                <a:spcPts val="1200"/>
              </a:spcAft>
              <a:tabLst>
                <a:tab pos="2286000" algn="l"/>
              </a:tabLst>
            </a:pPr>
            <a:r>
              <a:rPr lang="en-US" dirty="0" smtClean="0"/>
              <a:t>Example operations </a:t>
            </a:r>
            <a:r>
              <a:rPr lang="en-US" dirty="0"/>
              <a:t>in </a:t>
            </a:r>
            <a:r>
              <a:rPr lang="en-US" dirty="0" err="1">
                <a:solidFill>
                  <a:schemeClr val="bg1"/>
                </a:solidFill>
              </a:rPr>
              <a:t>vm_ops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buFontTx/>
              <a:buNone/>
              <a:tabLst>
                <a:tab pos="2286000" algn="l"/>
              </a:tabLst>
            </a:pPr>
            <a:r>
              <a:rPr lang="en-US" dirty="0"/>
              <a:t>	</a:t>
            </a:r>
            <a:r>
              <a:rPr lang="en-US" dirty="0" smtClean="0"/>
              <a:t>called when the memory region is added</a:t>
            </a:r>
            <a:endParaRPr lang="en-US" dirty="0"/>
          </a:p>
          <a:p>
            <a:pPr>
              <a:spcAft>
                <a:spcPts val="1200"/>
              </a:spcAft>
              <a:buFontTx/>
              <a:buNone/>
              <a:tabLst>
                <a:tab pos="228600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void (*open) 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vm_area_struct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* area);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Aft>
                <a:spcPts val="0"/>
              </a:spcAft>
              <a:buFontTx/>
              <a:buNone/>
              <a:tabLst>
                <a:tab pos="2286000" algn="l"/>
              </a:tabLst>
            </a:pPr>
            <a:r>
              <a:rPr lang="en-US" dirty="0"/>
              <a:t>	called once per process using the region</a:t>
            </a:r>
          </a:p>
          <a:p>
            <a:pPr>
              <a:spcAft>
                <a:spcPts val="1200"/>
              </a:spcAft>
              <a:buFontTx/>
              <a:buNone/>
              <a:tabLst>
                <a:tab pos="228600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void (*close) 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vm_area_struct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* area);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  <a:tabLst>
                <a:tab pos="228600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dirty="0" smtClean="0"/>
              <a:t>called </a:t>
            </a:r>
            <a:r>
              <a:rPr lang="en-US" dirty="0"/>
              <a:t>when page not mapped is </a:t>
            </a:r>
            <a:r>
              <a:rPr lang="en-US" dirty="0" smtClean="0"/>
              <a:t>accessed</a:t>
            </a:r>
            <a:endParaRPr lang="en-US" dirty="0"/>
          </a:p>
          <a:p>
            <a:pPr>
              <a:buFontTx/>
              <a:buNone/>
              <a:tabLst>
                <a:tab pos="228600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page* (*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nopage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  <a:b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struct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vm_area_struct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* area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, </a:t>
            </a:r>
            <a:b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    unsigned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long address,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* type);</a:t>
            </a:r>
          </a:p>
          <a:p>
            <a:pPr>
              <a:buFontTx/>
              <a:buNone/>
              <a:tabLst>
                <a:tab pos="228600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dirty="0"/>
              <a:t>type points to an integer equal to </a:t>
            </a:r>
            <a:r>
              <a:rPr lang="en-US" dirty="0" smtClean="0">
                <a:solidFill>
                  <a:schemeClr val="bg1"/>
                </a:solidFill>
              </a:rPr>
              <a:t>VM_FAULT_MINOR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05800" cy="857250"/>
          </a:xfrm>
          <a:noFill/>
          <a:ln/>
        </p:spPr>
        <p:txBody>
          <a:bodyPr/>
          <a:lstStyle/>
          <a:p>
            <a:r>
              <a:rPr lang="en-US" dirty="0" smtClean="0"/>
              <a:t>Memory Map Organization</a:t>
            </a:r>
            <a:endParaRPr 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47800"/>
            <a:ext cx="8686800" cy="4838700"/>
          </a:xfrm>
        </p:spPr>
        <p:txBody>
          <a:bodyPr/>
          <a:lstStyle/>
          <a:p>
            <a:pPr>
              <a:tabLst>
                <a:tab pos="2286000" algn="l"/>
              </a:tabLst>
            </a:pPr>
            <a:r>
              <a:rPr lang="en-US" dirty="0" smtClean="0"/>
              <a:t>Flags</a:t>
            </a:r>
            <a:endParaRPr lang="en-US" dirty="0"/>
          </a:p>
          <a:p>
            <a:pPr>
              <a:buFontTx/>
              <a:buNone/>
              <a:tabLst>
                <a:tab pos="2286000" algn="l"/>
              </a:tabLst>
            </a:pPr>
            <a:r>
              <a:rPr lang="en-US" dirty="0"/>
              <a:t>	</a:t>
            </a:r>
            <a:r>
              <a:rPr lang="en-US" sz="2000" dirty="0">
                <a:solidFill>
                  <a:schemeClr val="bg1"/>
                </a:solidFill>
              </a:rPr>
              <a:t>VM_READ, VM_WRITE, VM_EXEC, </a:t>
            </a:r>
            <a:r>
              <a:rPr lang="en-US" sz="2000" dirty="0" smtClean="0">
                <a:solidFill>
                  <a:schemeClr val="bg1"/>
                </a:solidFill>
              </a:rPr>
              <a:t>VM_SHARED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mapped </a:t>
            </a:r>
            <a:r>
              <a:rPr lang="en-US" sz="2000" dirty="0"/>
              <a:t>as readable, writable, executable, and shared by &gt;1 program</a:t>
            </a:r>
          </a:p>
          <a:p>
            <a:pPr>
              <a:buFontTx/>
              <a:buNone/>
              <a:tabLst>
                <a:tab pos="2286000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VM_MAYREAD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 VM_READ </a:t>
            </a:r>
            <a:r>
              <a:rPr lang="en-US" sz="2000" dirty="0" smtClean="0"/>
              <a:t>can </a:t>
            </a:r>
            <a:r>
              <a:rPr lang="en-US" sz="2000" dirty="0"/>
              <a:t>be </a:t>
            </a:r>
            <a:r>
              <a:rPr lang="en-US" sz="2000" dirty="0" smtClean="0"/>
              <a:t>set</a:t>
            </a:r>
            <a:endParaRPr lang="en-US" sz="2000" dirty="0"/>
          </a:p>
          <a:p>
            <a:pPr>
              <a:buFontTx/>
              <a:buNone/>
              <a:tabLst>
                <a:tab pos="2286000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VM_MAYWRITE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 VM_WRITE </a:t>
            </a:r>
            <a:r>
              <a:rPr lang="en-US" sz="2000" dirty="0" smtClean="0"/>
              <a:t>can </a:t>
            </a:r>
            <a:r>
              <a:rPr lang="en-US" sz="2000" dirty="0"/>
              <a:t>be </a:t>
            </a:r>
            <a:r>
              <a:rPr lang="en-US" sz="2000" dirty="0" smtClean="0"/>
              <a:t>set</a:t>
            </a:r>
            <a:endParaRPr lang="en-US" sz="2000" dirty="0"/>
          </a:p>
          <a:p>
            <a:pPr>
              <a:buFontTx/>
              <a:buNone/>
              <a:tabLst>
                <a:tab pos="2286000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VM_MAYEXEC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 VM_EXEC </a:t>
            </a:r>
            <a:r>
              <a:rPr lang="en-US" sz="2000" dirty="0" smtClean="0"/>
              <a:t>can </a:t>
            </a:r>
            <a:r>
              <a:rPr lang="en-US" sz="2000" dirty="0"/>
              <a:t>be </a:t>
            </a:r>
            <a:r>
              <a:rPr lang="en-US" sz="2000" dirty="0" smtClean="0"/>
              <a:t>set</a:t>
            </a:r>
            <a:endParaRPr lang="en-US" sz="2000" dirty="0"/>
          </a:p>
          <a:p>
            <a:pPr>
              <a:buFontTx/>
              <a:buNone/>
              <a:tabLst>
                <a:tab pos="2286000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VM_MAYSHARE</a:t>
            </a:r>
            <a:r>
              <a:rPr lang="en-US" sz="2000" dirty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 VM_SHARED </a:t>
            </a:r>
            <a:r>
              <a:rPr lang="en-US" sz="2000" dirty="0" smtClean="0"/>
              <a:t>can </a:t>
            </a:r>
            <a:r>
              <a:rPr lang="en-US" sz="2000" dirty="0"/>
              <a:t>be </a:t>
            </a:r>
            <a:r>
              <a:rPr lang="en-US" sz="2000" dirty="0" smtClean="0"/>
              <a:t>set</a:t>
            </a:r>
            <a:endParaRPr lang="en-US" sz="2000" dirty="0"/>
          </a:p>
          <a:p>
            <a:pPr>
              <a:buFontTx/>
              <a:buNone/>
              <a:tabLst>
                <a:tab pos="2286000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VM_LOCKED</a:t>
            </a:r>
            <a:r>
              <a:rPr lang="en-US" sz="2000" dirty="0"/>
              <a:t>	</a:t>
            </a:r>
            <a:r>
              <a:rPr lang="en-US" sz="2000" dirty="0" smtClean="0"/>
              <a:t>	locked </a:t>
            </a:r>
            <a:r>
              <a:rPr lang="en-US" sz="2000" dirty="0"/>
              <a:t>in physical memory</a:t>
            </a:r>
          </a:p>
          <a:p>
            <a:pPr>
              <a:buFontTx/>
              <a:buNone/>
              <a:tabLst>
                <a:tab pos="2286000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VM_IO</a:t>
            </a:r>
            <a:r>
              <a:rPr lang="en-US" sz="2000" dirty="0"/>
              <a:t>	</a:t>
            </a:r>
            <a:r>
              <a:rPr lang="en-US" sz="2000" dirty="0" smtClean="0"/>
              <a:t>	I/O </a:t>
            </a:r>
            <a:r>
              <a:rPr lang="en-US" sz="2000" dirty="0"/>
              <a:t>memory</a:t>
            </a:r>
          </a:p>
          <a:p>
            <a:pPr>
              <a:buFontTx/>
              <a:buNone/>
              <a:tabLst>
                <a:tab pos="2286000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VM_GROWSUP</a:t>
            </a:r>
            <a:r>
              <a:rPr lang="en-US" sz="2000" dirty="0"/>
              <a:t>	</a:t>
            </a:r>
            <a:r>
              <a:rPr lang="en-US" sz="2000" dirty="0" smtClean="0"/>
              <a:t>	can </a:t>
            </a:r>
            <a:r>
              <a:rPr lang="en-US" sz="2000" dirty="0"/>
              <a:t>expand towards higher addresses (heap)</a:t>
            </a:r>
          </a:p>
          <a:p>
            <a:pPr>
              <a:buFontTx/>
              <a:buNone/>
              <a:tabLst>
                <a:tab pos="2286000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VM_GROWSDOWN	</a:t>
            </a:r>
            <a:r>
              <a:rPr lang="en-US" sz="2000" dirty="0"/>
              <a:t>can expand towards lower addresses (stack)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Shared </a:t>
            </a:r>
            <a:r>
              <a:rPr lang="en-US" dirty="0" smtClean="0"/>
              <a:t>task state</a:t>
            </a: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Memory maps and regions</a:t>
            </a:r>
          </a:p>
          <a:p>
            <a:pPr lvl="1"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 lvl="1">
              <a:buFontTx/>
              <a:buNone/>
              <a:tabLst>
                <a:tab pos="2400300" algn="l"/>
                <a:tab pos="3143250" algn="l"/>
              </a:tabLst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 smtClean="0"/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Aministrivia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Midterm </a:t>
            </a:r>
            <a:r>
              <a:rPr lang="en-US" b="1" dirty="0" smtClean="0">
                <a:solidFill>
                  <a:srgbClr val="FF0000"/>
                </a:solidFill>
              </a:rPr>
              <a:t>Exam2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April 8, </a:t>
            </a:r>
            <a:r>
              <a:rPr lang="en-US" dirty="0" smtClean="0"/>
              <a:t>7:00pm</a:t>
            </a:r>
          </a:p>
          <a:p>
            <a:pPr lvl="1"/>
            <a:r>
              <a:rPr lang="en-US" sz="2000" dirty="0" smtClean="0"/>
              <a:t>Please </a:t>
            </a:r>
            <a:r>
              <a:rPr lang="en-US" sz="2000" dirty="0"/>
              <a:t>notify us about any </a:t>
            </a:r>
            <a:r>
              <a:rPr lang="en-US" sz="2000" dirty="0" smtClean="0"/>
              <a:t>conflict by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5:00pm </a:t>
            </a:r>
            <a:r>
              <a:rPr lang="en-US" dirty="0" smtClean="0"/>
              <a:t>Thursday</a:t>
            </a:r>
            <a:r>
              <a:rPr lang="en-US" sz="2000" dirty="0" smtClean="0"/>
              <a:t>, April 3</a:t>
            </a:r>
            <a:endParaRPr lang="en-US" sz="2000" dirty="0" smtClean="0"/>
          </a:p>
          <a:p>
            <a:pPr marL="457200" lvl="1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Review Session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Tuesday  April 8  </a:t>
            </a:r>
            <a:r>
              <a:rPr lang="en-US" dirty="0" smtClean="0">
                <a:solidFill>
                  <a:schemeClr val="bg1"/>
                </a:solidFill>
              </a:rPr>
              <a:t>IN CLASS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92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458200" cy="857250"/>
          </a:xfrm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Shared Task State</a:t>
            </a:r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905000"/>
            <a:ext cx="8233833" cy="43815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Recall</a:t>
            </a: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process is program executing on a </a:t>
            </a:r>
            <a:r>
              <a:rPr lang="en-US" dirty="0" smtClean="0"/>
              <a:t>CPU</a:t>
            </a: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task is unit </a:t>
            </a:r>
            <a:r>
              <a:rPr lang="en-US"/>
              <a:t>of </a:t>
            </a:r>
            <a:r>
              <a:rPr lang="en-US" smtClean="0"/>
              <a:t>scheduling</a:t>
            </a:r>
          </a:p>
          <a:p>
            <a:pPr lvl="1"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Some </a:t>
            </a:r>
            <a:r>
              <a:rPr lang="en-US" dirty="0"/>
              <a:t>state may be shared between </a:t>
            </a:r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What can be shared?</a:t>
            </a:r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2641" y="4800600"/>
            <a:ext cx="8233833" cy="17145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Note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/>
              <a:t>each of the shared structures uses reference counts and locks to manage interactions between tasks and to track usage </a:t>
            </a:r>
            <a:endParaRPr lang="en-US" dirty="0" smtClean="0"/>
          </a:p>
        </p:txBody>
      </p:sp>
      <p:sp>
        <p:nvSpPr>
          <p:cNvPr id="465930" name="Rectangle 10"/>
          <p:cNvSpPr>
            <a:spLocks noChangeArrowheads="1"/>
          </p:cNvSpPr>
          <p:nvPr/>
        </p:nvSpPr>
        <p:spPr bwMode="auto">
          <a:xfrm>
            <a:off x="3953933" y="1985962"/>
            <a:ext cx="1178983" cy="21788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31" name="Text Box 11"/>
          <p:cNvSpPr txBox="1">
            <a:spLocks noChangeArrowheads="1"/>
          </p:cNvSpPr>
          <p:nvPr/>
        </p:nvSpPr>
        <p:spPr bwMode="auto">
          <a:xfrm>
            <a:off x="3746500" y="1676400"/>
            <a:ext cx="1587500" cy="30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file pointer array</a:t>
            </a:r>
          </a:p>
        </p:txBody>
      </p: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3761316" y="3486150"/>
            <a:ext cx="1496484" cy="30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signal handlers</a:t>
            </a:r>
          </a:p>
        </p:txBody>
      </p:sp>
      <p:sp>
        <p:nvSpPr>
          <p:cNvPr id="465935" name="Rectangle 15"/>
          <p:cNvSpPr>
            <a:spLocks noChangeArrowheads="1"/>
          </p:cNvSpPr>
          <p:nvPr/>
        </p:nvSpPr>
        <p:spPr bwMode="auto">
          <a:xfrm>
            <a:off x="3951814" y="3761185"/>
            <a:ext cx="1178984" cy="2178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32" name="Text Box 12"/>
          <p:cNvSpPr txBox="1">
            <a:spLocks noChangeArrowheads="1"/>
          </p:cNvSpPr>
          <p:nvPr/>
        </p:nvSpPr>
        <p:spPr bwMode="auto">
          <a:xfrm>
            <a:off x="3581400" y="2221706"/>
            <a:ext cx="1869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+mn-lt"/>
              </a:rPr>
              <a:t>filesystem info</a:t>
            </a:r>
            <a:br>
              <a:rPr lang="en-US" sz="1200">
                <a:solidFill>
                  <a:schemeClr val="bg1"/>
                </a:solidFill>
                <a:latin typeface="+mn-lt"/>
              </a:rPr>
            </a:br>
            <a:r>
              <a:rPr lang="en-US" sz="1200">
                <a:solidFill>
                  <a:schemeClr val="bg1"/>
                </a:solidFill>
                <a:latin typeface="+mn-lt"/>
              </a:rPr>
              <a:t>(e.g., current directory)</a:t>
            </a:r>
          </a:p>
        </p:txBody>
      </p:sp>
      <p:sp>
        <p:nvSpPr>
          <p:cNvPr id="465936" name="Rectangle 16"/>
          <p:cNvSpPr>
            <a:spLocks noChangeArrowheads="1"/>
          </p:cNvSpPr>
          <p:nvPr/>
        </p:nvSpPr>
        <p:spPr bwMode="auto">
          <a:xfrm>
            <a:off x="3956050" y="2678906"/>
            <a:ext cx="1178984" cy="21788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34" name="Text Box 14"/>
          <p:cNvSpPr txBox="1">
            <a:spLocks noChangeArrowheads="1"/>
          </p:cNvSpPr>
          <p:nvPr/>
        </p:nvSpPr>
        <p:spPr bwMode="auto">
          <a:xfrm>
            <a:off x="3879850" y="3950493"/>
            <a:ext cx="1301750" cy="30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memory map</a:t>
            </a:r>
          </a:p>
        </p:txBody>
      </p:sp>
      <p:sp>
        <p:nvSpPr>
          <p:cNvPr id="465937" name="Rectangle 17"/>
          <p:cNvSpPr>
            <a:spLocks noChangeArrowheads="1"/>
          </p:cNvSpPr>
          <p:nvPr/>
        </p:nvSpPr>
        <p:spPr bwMode="auto">
          <a:xfrm>
            <a:off x="3936998" y="4205287"/>
            <a:ext cx="1178983" cy="21788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26" name="Text Box 6"/>
          <p:cNvSpPr txBox="1">
            <a:spLocks noChangeArrowheads="1"/>
          </p:cNvSpPr>
          <p:nvPr/>
        </p:nvSpPr>
        <p:spPr bwMode="auto">
          <a:xfrm>
            <a:off x="1578330" y="2280047"/>
            <a:ext cx="5966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files</a:t>
            </a:r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1730730" y="2811066"/>
            <a:ext cx="3674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fs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28" name="Text Box 8"/>
          <p:cNvSpPr txBox="1">
            <a:spLocks noChangeArrowheads="1"/>
          </p:cNvSpPr>
          <p:nvPr/>
        </p:nvSpPr>
        <p:spPr bwMode="auto">
          <a:xfrm>
            <a:off x="1468263" y="3300413"/>
            <a:ext cx="9701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signal</a:t>
            </a:r>
          </a:p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sighand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1595263" y="3818335"/>
            <a:ext cx="5501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mm</a:t>
            </a:r>
          </a:p>
        </p:txBody>
      </p:sp>
      <p:sp>
        <p:nvSpPr>
          <p:cNvPr id="465943" name="Rectangle 23"/>
          <p:cNvSpPr>
            <a:spLocks noChangeArrowheads="1"/>
          </p:cNvSpPr>
          <p:nvPr/>
        </p:nvSpPr>
        <p:spPr bwMode="auto">
          <a:xfrm>
            <a:off x="1295400" y="2107406"/>
            <a:ext cx="1257300" cy="221813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44" name="Text Box 24"/>
          <p:cNvSpPr txBox="1">
            <a:spLocks noChangeArrowheads="1"/>
          </p:cNvSpPr>
          <p:nvPr/>
        </p:nvSpPr>
        <p:spPr bwMode="auto">
          <a:xfrm rot="16200000">
            <a:off x="172793" y="3047791"/>
            <a:ext cx="17139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a task structure</a:t>
            </a:r>
          </a:p>
        </p:txBody>
      </p:sp>
      <p:sp>
        <p:nvSpPr>
          <p:cNvPr id="465948" name="Text Box 28"/>
          <p:cNvSpPr txBox="1">
            <a:spLocks noChangeArrowheads="1"/>
          </p:cNvSpPr>
          <p:nvPr/>
        </p:nvSpPr>
        <p:spPr bwMode="auto">
          <a:xfrm flipH="1">
            <a:off x="6846412" y="2280047"/>
            <a:ext cx="5966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files</a:t>
            </a:r>
          </a:p>
        </p:txBody>
      </p:sp>
      <p:sp>
        <p:nvSpPr>
          <p:cNvPr id="465949" name="Text Box 29"/>
          <p:cNvSpPr txBox="1">
            <a:spLocks noChangeArrowheads="1"/>
          </p:cNvSpPr>
          <p:nvPr/>
        </p:nvSpPr>
        <p:spPr bwMode="auto">
          <a:xfrm flipH="1">
            <a:off x="6998812" y="2811066"/>
            <a:ext cx="3674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fs</a:t>
            </a:r>
          </a:p>
        </p:txBody>
      </p:sp>
      <p:sp>
        <p:nvSpPr>
          <p:cNvPr id="465950" name="Text Box 30"/>
          <p:cNvSpPr txBox="1">
            <a:spLocks noChangeArrowheads="1"/>
          </p:cNvSpPr>
          <p:nvPr/>
        </p:nvSpPr>
        <p:spPr bwMode="auto">
          <a:xfrm flipH="1">
            <a:off x="6615697" y="3300412"/>
            <a:ext cx="9701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signal</a:t>
            </a:r>
          </a:p>
          <a:p>
            <a:r>
              <a:rPr lang="en-US">
                <a:solidFill>
                  <a:schemeClr val="bg1"/>
                </a:solidFill>
                <a:latin typeface="+mn-lt"/>
              </a:rPr>
              <a:t>sighand</a:t>
            </a:r>
          </a:p>
        </p:txBody>
      </p:sp>
      <p:sp>
        <p:nvSpPr>
          <p:cNvPr id="465951" name="Text Box 31"/>
          <p:cNvSpPr txBox="1">
            <a:spLocks noChangeArrowheads="1"/>
          </p:cNvSpPr>
          <p:nvPr/>
        </p:nvSpPr>
        <p:spPr bwMode="auto">
          <a:xfrm flipH="1">
            <a:off x="6863346" y="3818335"/>
            <a:ext cx="5501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mm</a:t>
            </a:r>
          </a:p>
        </p:txBody>
      </p:sp>
      <p:sp>
        <p:nvSpPr>
          <p:cNvPr id="465952" name="Rectangle 32"/>
          <p:cNvSpPr>
            <a:spLocks noChangeArrowheads="1"/>
          </p:cNvSpPr>
          <p:nvPr/>
        </p:nvSpPr>
        <p:spPr bwMode="auto">
          <a:xfrm flipH="1">
            <a:off x="6517218" y="2106216"/>
            <a:ext cx="1257300" cy="221813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53" name="Text Box 33"/>
          <p:cNvSpPr txBox="1">
            <a:spLocks noChangeArrowheads="1"/>
          </p:cNvSpPr>
          <p:nvPr/>
        </p:nvSpPr>
        <p:spPr bwMode="auto">
          <a:xfrm rot="5400000" flipH="1">
            <a:off x="7279557" y="3047791"/>
            <a:ext cx="17139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a task structure</a:t>
            </a:r>
          </a:p>
        </p:txBody>
      </p:sp>
      <p:sp>
        <p:nvSpPr>
          <p:cNvPr id="465955" name="Line 35"/>
          <p:cNvSpPr>
            <a:spLocks noChangeShapeType="1"/>
          </p:cNvSpPr>
          <p:nvPr/>
        </p:nvSpPr>
        <p:spPr bwMode="auto">
          <a:xfrm flipV="1">
            <a:off x="2300818" y="2134791"/>
            <a:ext cx="1655233" cy="30837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56" name="Line 36"/>
          <p:cNvSpPr>
            <a:spLocks noChangeShapeType="1"/>
          </p:cNvSpPr>
          <p:nvPr/>
        </p:nvSpPr>
        <p:spPr bwMode="auto">
          <a:xfrm flipV="1">
            <a:off x="2165351" y="2739629"/>
            <a:ext cx="1792816" cy="24884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57" name="Line 37"/>
          <p:cNvSpPr>
            <a:spLocks noChangeShapeType="1"/>
          </p:cNvSpPr>
          <p:nvPr/>
        </p:nvSpPr>
        <p:spPr bwMode="auto">
          <a:xfrm>
            <a:off x="2523067" y="3662362"/>
            <a:ext cx="1382184" cy="22979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58" name="Line 38"/>
          <p:cNvSpPr>
            <a:spLocks noChangeShapeType="1"/>
          </p:cNvSpPr>
          <p:nvPr/>
        </p:nvSpPr>
        <p:spPr bwMode="auto">
          <a:xfrm>
            <a:off x="2216151" y="3979069"/>
            <a:ext cx="1689100" cy="28813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61" name="Line 41"/>
          <p:cNvSpPr>
            <a:spLocks noChangeShapeType="1"/>
          </p:cNvSpPr>
          <p:nvPr/>
        </p:nvSpPr>
        <p:spPr bwMode="auto">
          <a:xfrm flipH="1" flipV="1">
            <a:off x="5137152" y="2134791"/>
            <a:ext cx="1655233" cy="30837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62" name="Line 42"/>
          <p:cNvSpPr>
            <a:spLocks noChangeShapeType="1"/>
          </p:cNvSpPr>
          <p:nvPr/>
        </p:nvSpPr>
        <p:spPr bwMode="auto">
          <a:xfrm flipH="1" flipV="1">
            <a:off x="5084234" y="2739629"/>
            <a:ext cx="1841500" cy="24884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63" name="Line 43"/>
          <p:cNvSpPr>
            <a:spLocks noChangeShapeType="1"/>
          </p:cNvSpPr>
          <p:nvPr/>
        </p:nvSpPr>
        <p:spPr bwMode="auto">
          <a:xfrm flipH="1">
            <a:off x="5135034" y="3662362"/>
            <a:ext cx="1435100" cy="22979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64" name="Line 44"/>
          <p:cNvSpPr>
            <a:spLocks noChangeShapeType="1"/>
          </p:cNvSpPr>
          <p:nvPr/>
        </p:nvSpPr>
        <p:spPr bwMode="auto">
          <a:xfrm flipH="1">
            <a:off x="5084234" y="3979069"/>
            <a:ext cx="1792817" cy="28813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67" name="Text Box 47"/>
          <p:cNvSpPr txBox="1">
            <a:spLocks noChangeArrowheads="1"/>
          </p:cNvSpPr>
          <p:nvPr/>
        </p:nvSpPr>
        <p:spPr bwMode="auto">
          <a:xfrm>
            <a:off x="3831166" y="2942035"/>
            <a:ext cx="1426634" cy="30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+mn-lt"/>
              </a:rPr>
              <a:t>signal delivery</a:t>
            </a:r>
          </a:p>
        </p:txBody>
      </p:sp>
      <p:sp>
        <p:nvSpPr>
          <p:cNvPr id="465968" name="Rectangle 48"/>
          <p:cNvSpPr>
            <a:spLocks noChangeArrowheads="1"/>
          </p:cNvSpPr>
          <p:nvPr/>
        </p:nvSpPr>
        <p:spPr bwMode="auto">
          <a:xfrm>
            <a:off x="3947583" y="3217070"/>
            <a:ext cx="1178984" cy="2178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69" name="Line 49"/>
          <p:cNvSpPr>
            <a:spLocks noChangeShapeType="1"/>
          </p:cNvSpPr>
          <p:nvPr/>
        </p:nvSpPr>
        <p:spPr bwMode="auto">
          <a:xfrm flipV="1">
            <a:off x="2370667" y="3287316"/>
            <a:ext cx="1534584" cy="17264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5970" name="Line 50"/>
          <p:cNvSpPr>
            <a:spLocks noChangeShapeType="1"/>
          </p:cNvSpPr>
          <p:nvPr/>
        </p:nvSpPr>
        <p:spPr bwMode="auto">
          <a:xfrm flipH="1" flipV="1">
            <a:off x="5137151" y="3287316"/>
            <a:ext cx="1534583" cy="17264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9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30" grpId="0" animBg="1"/>
      <p:bldP spid="465931" grpId="0"/>
      <p:bldP spid="465933" grpId="0"/>
      <p:bldP spid="465935" grpId="0" animBg="1"/>
      <p:bldP spid="465932" grpId="0"/>
      <p:bldP spid="465936" grpId="0" animBg="1"/>
      <p:bldP spid="465934" grpId="0"/>
      <p:bldP spid="465937" grpId="0" animBg="1"/>
      <p:bldP spid="465926" grpId="0"/>
      <p:bldP spid="465927" grpId="0"/>
      <p:bldP spid="465928" grpId="0"/>
      <p:bldP spid="465929" grpId="0"/>
      <p:bldP spid="465943" grpId="0" animBg="1"/>
      <p:bldP spid="465944" grpId="0"/>
      <p:bldP spid="465948" grpId="0"/>
      <p:bldP spid="465949" grpId="0"/>
      <p:bldP spid="465950" grpId="0"/>
      <p:bldP spid="465951" grpId="0"/>
      <p:bldP spid="465952" grpId="0" animBg="1"/>
      <p:bldP spid="465953" grpId="0"/>
      <p:bldP spid="465955" grpId="0" animBg="1"/>
      <p:bldP spid="465956" grpId="0" animBg="1"/>
      <p:bldP spid="465957" grpId="0" animBg="1"/>
      <p:bldP spid="465958" grpId="0" animBg="1"/>
      <p:bldP spid="465961" grpId="0" animBg="1"/>
      <p:bldP spid="465962" grpId="0" animBg="1"/>
      <p:bldP spid="465963" grpId="0" animBg="1"/>
      <p:bldP spid="465964" grpId="0" animBg="1"/>
      <p:bldP spid="465967" grpId="0"/>
      <p:bldP spid="465968" grpId="0" animBg="1"/>
      <p:bldP spid="465969" grpId="0" animBg="1"/>
      <p:bldP spid="4659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What can be shared?</a:t>
            </a:r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8839199" cy="51054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sz="2000" dirty="0" smtClean="0"/>
              <a:t>The </a:t>
            </a:r>
            <a:r>
              <a:rPr lang="en-US" sz="2000" dirty="0"/>
              <a:t>task structure also includes a </a:t>
            </a:r>
            <a:r>
              <a:rPr lang="en-US" sz="2000" dirty="0" err="1"/>
              <a:t>tgid</a:t>
            </a:r>
            <a:r>
              <a:rPr lang="en-US" sz="2000" dirty="0"/>
              <a:t> (thread group id) field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sz="1800" dirty="0"/>
              <a:t>same for all threads in address space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sz="1800" dirty="0"/>
              <a:t>takes the place of the traditional Unix process id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sz="2000" dirty="0" smtClean="0"/>
              <a:t>Remember </a:t>
            </a:r>
            <a:r>
              <a:rPr lang="en-US" sz="2000" dirty="0"/>
              <a:t>the </a:t>
            </a:r>
            <a:r>
              <a:rPr lang="en-US" sz="2000" i="1" dirty="0" err="1"/>
              <a:t>do_fork</a:t>
            </a:r>
            <a:r>
              <a:rPr lang="en-US" sz="2000" dirty="0"/>
              <a:t> </a:t>
            </a:r>
            <a:r>
              <a:rPr lang="en-US" sz="2000" dirty="0" smtClean="0"/>
              <a:t>call ? </a:t>
            </a:r>
            <a:endParaRPr lang="en-US" sz="2000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sz="1800" dirty="0"/>
              <a:t>the </a:t>
            </a:r>
            <a:r>
              <a:rPr lang="en-US" sz="1800" i="1" dirty="0" err="1"/>
              <a:t>clone_flags</a:t>
            </a:r>
            <a:r>
              <a:rPr lang="en-US" sz="1800" dirty="0"/>
              <a:t> argument of </a:t>
            </a:r>
            <a:r>
              <a:rPr lang="en-US" sz="1800" dirty="0" err="1"/>
              <a:t>do_fork</a:t>
            </a:r>
            <a:r>
              <a:rPr lang="en-US" sz="1800" dirty="0"/>
              <a:t> controls sharing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sz="1800" dirty="0"/>
              <a:t>between the new task and the task that made the call to </a:t>
            </a:r>
            <a:r>
              <a:rPr lang="en-US" sz="1800" dirty="0" err="1"/>
              <a:t>do_fork</a:t>
            </a:r>
            <a:endParaRPr lang="en-US" sz="1800" dirty="0"/>
          </a:p>
          <a:p>
            <a:pPr lvl="1"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1800" dirty="0"/>
              <a:t>CLONE_FILES	</a:t>
            </a:r>
            <a:r>
              <a:rPr lang="en-US" sz="1800" dirty="0" smtClean="0"/>
              <a:t>        	use </a:t>
            </a:r>
            <a:r>
              <a:rPr lang="en-US" sz="1800" dirty="0"/>
              <a:t>the same file pointer array</a:t>
            </a:r>
          </a:p>
          <a:p>
            <a:pPr lvl="1"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1800" dirty="0"/>
              <a:t>CLONE_FS	</a:t>
            </a:r>
            <a:r>
              <a:rPr lang="en-US" sz="1800" dirty="0" smtClean="0"/>
              <a:t>	use </a:t>
            </a:r>
            <a:r>
              <a:rPr lang="en-US" sz="1800" dirty="0"/>
              <a:t>the same </a:t>
            </a:r>
            <a:r>
              <a:rPr lang="en-US" sz="1800" dirty="0" smtClean="0"/>
              <a:t>file system </a:t>
            </a:r>
            <a:r>
              <a:rPr lang="en-US" sz="1800" dirty="0"/>
              <a:t>info</a:t>
            </a:r>
          </a:p>
          <a:p>
            <a:pPr lvl="1"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1800" dirty="0"/>
              <a:t>CLONE_SIGHAND	use the same signal handlers</a:t>
            </a:r>
          </a:p>
          <a:p>
            <a:pPr lvl="1"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1800" dirty="0"/>
              <a:t>CLONE_VM	</a:t>
            </a:r>
            <a:r>
              <a:rPr lang="en-US" sz="1800" dirty="0" smtClean="0"/>
              <a:t>	use </a:t>
            </a:r>
            <a:r>
              <a:rPr lang="en-US" sz="1800" dirty="0"/>
              <a:t>the same memory map</a:t>
            </a:r>
          </a:p>
          <a:p>
            <a:pPr lvl="1"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1800" dirty="0"/>
              <a:t>CLONE_PARENT	</a:t>
            </a:r>
            <a:r>
              <a:rPr lang="en-US" sz="1800" dirty="0" smtClean="0"/>
              <a:t>	copy </a:t>
            </a:r>
            <a:r>
              <a:rPr lang="en-US" sz="1800" dirty="0"/>
              <a:t>the parent (new sibling instead of child)</a:t>
            </a:r>
          </a:p>
          <a:p>
            <a:pPr lvl="1">
              <a:buFontTx/>
              <a:buNone/>
              <a:tabLst>
                <a:tab pos="2400300" algn="l"/>
                <a:tab pos="3143250" algn="l"/>
              </a:tabLst>
            </a:pPr>
            <a:r>
              <a:rPr lang="en-US" sz="1800" dirty="0"/>
              <a:t>CLONE_THREAD	</a:t>
            </a:r>
            <a:r>
              <a:rPr lang="en-US" sz="1800" dirty="0" smtClean="0"/>
              <a:t>	in </a:t>
            </a:r>
            <a:r>
              <a:rPr lang="en-US" sz="1800" dirty="0"/>
              <a:t>the same thread group as </a:t>
            </a:r>
            <a:r>
              <a:rPr lang="en-US" sz="1800" dirty="0" smtClean="0"/>
              <a:t>caller task </a:t>
            </a:r>
            <a:br>
              <a:rPr lang="en-US" sz="1800" dirty="0" smtClean="0"/>
            </a:br>
            <a:r>
              <a:rPr lang="en-US" sz="1800" dirty="0" smtClean="0"/>
              <a:t>                                      (implies </a:t>
            </a:r>
            <a:r>
              <a:rPr lang="en-US" sz="1800" dirty="0"/>
              <a:t>signal </a:t>
            </a:r>
            <a:r>
              <a:rPr lang="en-US" sz="1800" dirty="0" smtClean="0"/>
              <a:t>sharing, VM</a:t>
            </a:r>
            <a:r>
              <a:rPr lang="en-US" sz="1800" dirty="0"/>
              <a:t>, SIGHAND)</a:t>
            </a:r>
            <a:endParaRPr lang="en-US" dirty="0"/>
          </a:p>
          <a:p>
            <a:pPr lvl="1"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65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Memory Maps</a:t>
            </a:r>
            <a:endParaRPr lang="en-US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7478181" cy="48387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How </a:t>
            </a:r>
            <a:r>
              <a:rPr lang="en-US" dirty="0"/>
              <a:t>can we abstract a program’s memory map?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mostly empty space for any program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but can be abstracted as a set</a:t>
            </a:r>
            <a:br>
              <a:rPr lang="en-US" dirty="0"/>
            </a:br>
            <a:r>
              <a:rPr lang="en-US" dirty="0"/>
              <a:t>of contiguous regions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Use </a:t>
            </a:r>
            <a:r>
              <a:rPr lang="en-US" dirty="0"/>
              <a:t>a structure to </a:t>
            </a:r>
            <a:r>
              <a:rPr lang="en-US" dirty="0" smtClean="0"/>
              <a:t>track:</a:t>
            </a:r>
            <a:br>
              <a:rPr lang="en-US" dirty="0" smtClean="0"/>
            </a:br>
            <a:r>
              <a:rPr lang="en-US" sz="2000" dirty="0" err="1" smtClean="0">
                <a:solidFill>
                  <a:schemeClr val="bg1"/>
                </a:solidFill>
              </a:rPr>
              <a:t>mm_struct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 err="1"/>
              <a:t>linux</a:t>
            </a:r>
            <a:r>
              <a:rPr lang="en-US" sz="2000" dirty="0"/>
              <a:t>/</a:t>
            </a:r>
            <a:r>
              <a:rPr lang="en-US" sz="2000" dirty="0" err="1"/>
              <a:t>sched.h</a:t>
            </a:r>
            <a:r>
              <a:rPr lang="en-US" sz="2000" dirty="0"/>
              <a:t>)</a:t>
            </a: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Use </a:t>
            </a:r>
            <a:r>
              <a:rPr lang="en-US" dirty="0"/>
              <a:t>another structure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each </a:t>
            </a:r>
            <a:r>
              <a:rPr lang="en-US" dirty="0"/>
              <a:t>region:</a:t>
            </a:r>
            <a:br>
              <a:rPr lang="en-US" dirty="0"/>
            </a:br>
            <a:r>
              <a:rPr lang="en-US" sz="2000" dirty="0" err="1">
                <a:solidFill>
                  <a:schemeClr val="bg1"/>
                </a:solidFill>
              </a:rPr>
              <a:t>vm_area_struct</a:t>
            </a:r>
            <a:r>
              <a:rPr lang="en-US" sz="2000" dirty="0"/>
              <a:t> (</a:t>
            </a:r>
            <a:r>
              <a:rPr lang="en-US" sz="2000" dirty="0" err="1"/>
              <a:t>linux</a:t>
            </a:r>
            <a:r>
              <a:rPr lang="en-US" sz="2000" dirty="0"/>
              <a:t>/</a:t>
            </a:r>
            <a:r>
              <a:rPr lang="en-US" sz="2000" dirty="0" err="1"/>
              <a:t>mm.h</a:t>
            </a:r>
            <a:r>
              <a:rPr lang="en-US" sz="2000" dirty="0"/>
              <a:t>)</a:t>
            </a: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Things </a:t>
            </a:r>
            <a:r>
              <a:rPr lang="en-US" dirty="0"/>
              <a:t>in the </a:t>
            </a:r>
            <a:r>
              <a:rPr lang="en-US" dirty="0" err="1">
                <a:solidFill>
                  <a:schemeClr val="bg1"/>
                </a:solidFill>
              </a:rPr>
              <a:t>mm_struct</a:t>
            </a:r>
            <a:r>
              <a:rPr lang="en-US" dirty="0"/>
              <a:t> include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linkage, statistics, shortcuts</a:t>
            </a: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synchronization, some </a:t>
            </a:r>
            <a:r>
              <a:rPr lang="en-US" dirty="0"/>
              <a:t>other </a:t>
            </a:r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472075" name="Text Box 11"/>
          <p:cNvSpPr txBox="1">
            <a:spLocks noChangeArrowheads="1"/>
          </p:cNvSpPr>
          <p:nvPr/>
        </p:nvSpPr>
        <p:spPr bwMode="auto">
          <a:xfrm>
            <a:off x="6901127" y="3112293"/>
            <a:ext cx="10342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 b="1" dirty="0">
                <a:solidFill>
                  <a:srgbClr val="FF0000"/>
                </a:solidFill>
                <a:latin typeface="+mn-lt"/>
              </a:rPr>
              <a:t>0x08000000</a:t>
            </a:r>
          </a:p>
        </p:txBody>
      </p:sp>
      <p:sp>
        <p:nvSpPr>
          <p:cNvPr id="472074" name="Text Box 10"/>
          <p:cNvSpPr txBox="1">
            <a:spLocks noChangeArrowheads="1"/>
          </p:cNvSpPr>
          <p:nvPr/>
        </p:nvSpPr>
        <p:spPr bwMode="auto">
          <a:xfrm>
            <a:off x="6875480" y="5256609"/>
            <a:ext cx="10599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 b="1" dirty="0">
                <a:solidFill>
                  <a:srgbClr val="FF0000"/>
                </a:solidFill>
                <a:latin typeface="+mn-lt"/>
              </a:rPr>
              <a:t>0xC0000000</a:t>
            </a:r>
          </a:p>
        </p:txBody>
      </p:sp>
      <p:sp>
        <p:nvSpPr>
          <p:cNvPr id="472078" name="Text Box 14"/>
          <p:cNvSpPr txBox="1">
            <a:spLocks noChangeArrowheads="1"/>
          </p:cNvSpPr>
          <p:nvPr/>
        </p:nvSpPr>
        <p:spPr bwMode="auto">
          <a:xfrm>
            <a:off x="6901125" y="2103835"/>
            <a:ext cx="10342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 b="1" dirty="0">
                <a:solidFill>
                  <a:srgbClr val="FF0000"/>
                </a:solidFill>
                <a:latin typeface="+mn-lt"/>
              </a:rPr>
              <a:t>0x00500000</a:t>
            </a:r>
          </a:p>
        </p:txBody>
      </p:sp>
      <p:sp>
        <p:nvSpPr>
          <p:cNvPr id="472079" name="Text Box 15"/>
          <p:cNvSpPr txBox="1">
            <a:spLocks noChangeArrowheads="1"/>
          </p:cNvSpPr>
          <p:nvPr/>
        </p:nvSpPr>
        <p:spPr bwMode="auto">
          <a:xfrm>
            <a:off x="6249749" y="2420541"/>
            <a:ext cx="13596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+mn-lt"/>
              </a:rPr>
              <a:t>dynamically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+mn-lt"/>
              </a:rPr>
              <a:t>Lo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aded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+mn-lt"/>
              </a:rPr>
              <a:t>libraries</a:t>
            </a:r>
          </a:p>
        </p:txBody>
      </p:sp>
      <p:sp>
        <p:nvSpPr>
          <p:cNvPr id="472087" name="Line 23"/>
          <p:cNvSpPr>
            <a:spLocks noChangeShapeType="1"/>
          </p:cNvSpPr>
          <p:nvPr/>
        </p:nvSpPr>
        <p:spPr bwMode="auto">
          <a:xfrm flipV="1">
            <a:off x="7609416" y="2309813"/>
            <a:ext cx="664633" cy="25479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2088" name="Line 24"/>
          <p:cNvSpPr>
            <a:spLocks noChangeShapeType="1"/>
          </p:cNvSpPr>
          <p:nvPr/>
        </p:nvSpPr>
        <p:spPr bwMode="auto">
          <a:xfrm>
            <a:off x="7609416" y="2701529"/>
            <a:ext cx="664633" cy="151209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2089" name="Line 25"/>
          <p:cNvSpPr>
            <a:spLocks noChangeShapeType="1"/>
          </p:cNvSpPr>
          <p:nvPr/>
        </p:nvSpPr>
        <p:spPr bwMode="auto">
          <a:xfrm flipV="1">
            <a:off x="7609416" y="2564607"/>
            <a:ext cx="664633" cy="571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2096" name="Line 32"/>
          <p:cNvSpPr>
            <a:spLocks noChangeShapeType="1"/>
          </p:cNvSpPr>
          <p:nvPr/>
        </p:nvSpPr>
        <p:spPr bwMode="auto">
          <a:xfrm flipV="1">
            <a:off x="8223249" y="4736306"/>
            <a:ext cx="0" cy="28932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2111" name="Line 47"/>
          <p:cNvSpPr>
            <a:spLocks noChangeShapeType="1"/>
          </p:cNvSpPr>
          <p:nvPr/>
        </p:nvSpPr>
        <p:spPr bwMode="auto">
          <a:xfrm>
            <a:off x="8223249" y="3963590"/>
            <a:ext cx="0" cy="28932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2068" name="Text Box 4"/>
          <p:cNvSpPr txBox="1">
            <a:spLocks noChangeArrowheads="1"/>
          </p:cNvSpPr>
          <p:nvPr/>
        </p:nvSpPr>
        <p:spPr bwMode="auto">
          <a:xfrm>
            <a:off x="7874000" y="3142059"/>
            <a:ext cx="1117600" cy="27503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code</a:t>
            </a:r>
          </a:p>
        </p:txBody>
      </p:sp>
      <p:sp>
        <p:nvSpPr>
          <p:cNvPr id="472069" name="Text Box 5"/>
          <p:cNvSpPr txBox="1">
            <a:spLocks noChangeArrowheads="1"/>
          </p:cNvSpPr>
          <p:nvPr/>
        </p:nvSpPr>
        <p:spPr bwMode="auto">
          <a:xfrm>
            <a:off x="7874000" y="3417093"/>
            <a:ext cx="1117600" cy="27503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data</a:t>
            </a:r>
          </a:p>
        </p:txBody>
      </p:sp>
      <p:sp>
        <p:nvSpPr>
          <p:cNvPr id="472070" name="Text Box 6"/>
          <p:cNvSpPr txBox="1">
            <a:spLocks noChangeArrowheads="1"/>
          </p:cNvSpPr>
          <p:nvPr/>
        </p:nvSpPr>
        <p:spPr bwMode="auto">
          <a:xfrm>
            <a:off x="7873999" y="5283993"/>
            <a:ext cx="1117600" cy="49649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kernel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pages</a:t>
            </a:r>
          </a:p>
        </p:txBody>
      </p:sp>
      <p:sp>
        <p:nvSpPr>
          <p:cNvPr id="472083" name="Text Box 19"/>
          <p:cNvSpPr txBox="1">
            <a:spLocks noChangeArrowheads="1"/>
          </p:cNvSpPr>
          <p:nvPr/>
        </p:nvSpPr>
        <p:spPr bwMode="auto">
          <a:xfrm>
            <a:off x="7873999" y="3692128"/>
            <a:ext cx="1117600" cy="1333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2077" name="Text Box 13"/>
          <p:cNvSpPr txBox="1">
            <a:spLocks noChangeArrowheads="1"/>
          </p:cNvSpPr>
          <p:nvPr/>
        </p:nvSpPr>
        <p:spPr bwMode="auto">
          <a:xfrm>
            <a:off x="7873999" y="2151460"/>
            <a:ext cx="1117600" cy="27503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2080" name="Text Box 16"/>
          <p:cNvSpPr txBox="1">
            <a:spLocks noChangeArrowheads="1"/>
          </p:cNvSpPr>
          <p:nvPr/>
        </p:nvSpPr>
        <p:spPr bwMode="auto">
          <a:xfrm>
            <a:off x="7873999" y="2426495"/>
            <a:ext cx="1117600" cy="27503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              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2081" name="Text Box 17"/>
          <p:cNvSpPr txBox="1">
            <a:spLocks noChangeArrowheads="1"/>
          </p:cNvSpPr>
          <p:nvPr/>
        </p:nvSpPr>
        <p:spPr bwMode="auto">
          <a:xfrm>
            <a:off x="7873999" y="2701529"/>
            <a:ext cx="1117600" cy="27503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2082" name="Text Box 18"/>
          <p:cNvSpPr txBox="1">
            <a:spLocks noChangeArrowheads="1"/>
          </p:cNvSpPr>
          <p:nvPr/>
        </p:nvSpPr>
        <p:spPr bwMode="auto">
          <a:xfrm>
            <a:off x="7873999" y="2976564"/>
            <a:ext cx="1117600" cy="16549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7873999" y="5118497"/>
            <a:ext cx="1117600" cy="672703"/>
            <a:chOff x="3156" y="3670"/>
            <a:chExt cx="528" cy="565"/>
          </a:xfrm>
        </p:grpSpPr>
        <p:sp>
          <p:nvSpPr>
            <p:cNvPr id="472098" name="Line 34"/>
            <p:cNvSpPr>
              <a:spLocks noChangeShapeType="1"/>
            </p:cNvSpPr>
            <p:nvPr/>
          </p:nvSpPr>
          <p:spPr bwMode="auto">
            <a:xfrm>
              <a:off x="3156" y="3670"/>
              <a:ext cx="0" cy="56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72099" name="Line 35"/>
            <p:cNvSpPr>
              <a:spLocks noChangeShapeType="1"/>
            </p:cNvSpPr>
            <p:nvPr/>
          </p:nvSpPr>
          <p:spPr bwMode="auto">
            <a:xfrm>
              <a:off x="3684" y="3670"/>
              <a:ext cx="0" cy="56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7873999" y="1959768"/>
            <a:ext cx="1117600" cy="672704"/>
            <a:chOff x="3156" y="3670"/>
            <a:chExt cx="528" cy="565"/>
          </a:xfrm>
        </p:grpSpPr>
        <p:sp>
          <p:nvSpPr>
            <p:cNvPr id="472102" name="Line 38"/>
            <p:cNvSpPr>
              <a:spLocks noChangeShapeType="1"/>
            </p:cNvSpPr>
            <p:nvPr/>
          </p:nvSpPr>
          <p:spPr bwMode="auto">
            <a:xfrm>
              <a:off x="3156" y="3670"/>
              <a:ext cx="0" cy="56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72103" name="Line 39"/>
            <p:cNvSpPr>
              <a:spLocks noChangeShapeType="1"/>
            </p:cNvSpPr>
            <p:nvPr/>
          </p:nvSpPr>
          <p:spPr bwMode="auto">
            <a:xfrm>
              <a:off x="3684" y="3670"/>
              <a:ext cx="0" cy="56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7873999" y="5025628"/>
            <a:ext cx="1117600" cy="27503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stack</a:t>
            </a:r>
          </a:p>
        </p:txBody>
      </p:sp>
      <p:sp>
        <p:nvSpPr>
          <p:cNvPr id="472110" name="Text Box 46"/>
          <p:cNvSpPr txBox="1">
            <a:spLocks noChangeArrowheads="1"/>
          </p:cNvSpPr>
          <p:nvPr/>
        </p:nvSpPr>
        <p:spPr bwMode="auto">
          <a:xfrm>
            <a:off x="7873999" y="3688556"/>
            <a:ext cx="1117600" cy="27503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heap</a:t>
            </a:r>
          </a:p>
        </p:txBody>
      </p:sp>
      <p:sp>
        <p:nvSpPr>
          <p:cNvPr id="472113" name="Text Box 49"/>
          <p:cNvSpPr txBox="1">
            <a:spLocks noChangeArrowheads="1"/>
          </p:cNvSpPr>
          <p:nvPr/>
        </p:nvSpPr>
        <p:spPr bwMode="auto">
          <a:xfrm>
            <a:off x="7873999" y="4420790"/>
            <a:ext cx="1117600" cy="27503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[vdso]</a:t>
            </a:r>
          </a:p>
        </p:txBody>
      </p:sp>
      <p:sp>
        <p:nvSpPr>
          <p:cNvPr id="472115" name="Text Box 51"/>
          <p:cNvSpPr txBox="1">
            <a:spLocks noChangeArrowheads="1"/>
          </p:cNvSpPr>
          <p:nvPr/>
        </p:nvSpPr>
        <p:spPr bwMode="auto">
          <a:xfrm>
            <a:off x="5461072" y="4499372"/>
            <a:ext cx="21483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+mn-lt"/>
              </a:rPr>
              <a:t>[virtual dynamic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+mn-lt"/>
              </a:rPr>
              <a:t>shared object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dirty="0">
                <a:solidFill>
                  <a:schemeClr val="bg1"/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sysenter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sys calls)]</a:t>
            </a:r>
          </a:p>
        </p:txBody>
      </p:sp>
      <p:sp>
        <p:nvSpPr>
          <p:cNvPr id="472116" name="Line 52"/>
          <p:cNvSpPr>
            <a:spLocks noChangeShapeType="1"/>
          </p:cNvSpPr>
          <p:nvPr/>
        </p:nvSpPr>
        <p:spPr bwMode="auto">
          <a:xfrm flipV="1">
            <a:off x="7609417" y="4551759"/>
            <a:ext cx="325967" cy="18454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7874000" y="3142061"/>
            <a:ext cx="1117600" cy="27503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7874000" y="3417095"/>
            <a:ext cx="1117600" cy="27503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7874000" y="3684354"/>
            <a:ext cx="1117600" cy="27503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7874000" y="4429827"/>
            <a:ext cx="1117600" cy="27503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7873999" y="5025628"/>
            <a:ext cx="1117600" cy="27503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7873999" y="5280598"/>
            <a:ext cx="1117600" cy="51060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5" grpId="0"/>
      <p:bldP spid="472074" grpId="0"/>
      <p:bldP spid="472078" grpId="0"/>
      <p:bldP spid="472079" grpId="0"/>
      <p:bldP spid="472087" grpId="0" animBg="1"/>
      <p:bldP spid="472088" grpId="0" animBg="1"/>
      <p:bldP spid="472089" grpId="0" animBg="1"/>
      <p:bldP spid="472096" grpId="0" animBg="1"/>
      <p:bldP spid="472111" grpId="0" animBg="1"/>
      <p:bldP spid="472068" grpId="0" animBg="1"/>
      <p:bldP spid="472069" grpId="0" animBg="1"/>
      <p:bldP spid="472070" grpId="0" animBg="1"/>
      <p:bldP spid="472083" grpId="0" animBg="1"/>
      <p:bldP spid="472077" grpId="0" animBg="1"/>
      <p:bldP spid="472080" grpId="0" animBg="1"/>
      <p:bldP spid="472081" grpId="0" animBg="1"/>
      <p:bldP spid="472082" grpId="0" animBg="1"/>
      <p:bldP spid="472071" grpId="0" animBg="1"/>
      <p:bldP spid="472110" grpId="0" animBg="1"/>
      <p:bldP spid="472113" grpId="0" animBg="1"/>
      <p:bldP spid="472115" grpId="0"/>
      <p:bldP spid="472116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Memory Maps</a:t>
            </a:r>
            <a:endParaRPr lang="en-US" dirty="0"/>
          </a:p>
        </p:txBody>
      </p:sp>
      <p:sp>
        <p:nvSpPr>
          <p:cNvPr id="472105" name="Text Box 41"/>
          <p:cNvSpPr txBox="1">
            <a:spLocks noChangeArrowheads="1"/>
          </p:cNvSpPr>
          <p:nvPr/>
        </p:nvSpPr>
        <p:spPr bwMode="auto">
          <a:xfrm>
            <a:off x="533400" y="1981200"/>
            <a:ext cx="83820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/*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mm_struct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linkage */</a:t>
            </a:r>
          </a:p>
          <a:p>
            <a:pPr algn="l">
              <a:spcAft>
                <a:spcPts val="600"/>
              </a:spcAft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struct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vm_area_struct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mmap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algn="l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                  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		/*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ordered linked list of regions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*/</a:t>
            </a:r>
          </a:p>
          <a:p>
            <a:pPr algn="l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rb_root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mm_rb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		/*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red-black tree of regions (for</a:t>
            </a:r>
          </a:p>
          <a:p>
            <a:pPr algn="l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                     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  	speed/scalability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of #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of regions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)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*/</a:t>
            </a:r>
          </a:p>
          <a:p>
            <a:pPr algn="l">
              <a:spcAft>
                <a:spcPts val="600"/>
              </a:spcAft>
            </a:pP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spcAft>
                <a:spcPts val="600"/>
              </a:spcAft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pgd_t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*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pgd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    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		/*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page global directory pointer */</a:t>
            </a:r>
          </a:p>
          <a:p>
            <a:pPr algn="l">
              <a:spcAft>
                <a:spcPts val="600"/>
              </a:spcAft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atomic_t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mm_users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		/*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# of threads/LWPs */</a:t>
            </a:r>
          </a:p>
          <a:p>
            <a:pPr algn="l">
              <a:spcAft>
                <a:spcPts val="600"/>
              </a:spcAft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atomic_t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mm_count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		/*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# of refs. including temp. use 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                     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  	by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kernel threads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*/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2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2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2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2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2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2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2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2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05800" cy="857250"/>
          </a:xfrm>
          <a:noFill/>
          <a:ln/>
        </p:spPr>
        <p:txBody>
          <a:bodyPr/>
          <a:lstStyle/>
          <a:p>
            <a:r>
              <a:rPr lang="en-US" dirty="0" smtClean="0"/>
              <a:t>Memory Maps</a:t>
            </a:r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447800"/>
            <a:ext cx="8233833" cy="4838700"/>
          </a:xfrm>
          <a:noFill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Example </a:t>
            </a:r>
            <a:r>
              <a:rPr lang="en-US" dirty="0"/>
              <a:t>statistics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map_count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			</a:t>
            </a:r>
            <a:r>
              <a:rPr lang="en-US" b="1" dirty="0" smtClean="0">
                <a:latin typeface="Courier New" pitchFamily="49" charset="0"/>
              </a:rPr>
              <a:t>/* </a:t>
            </a:r>
            <a:r>
              <a:rPr lang="en-US" b="1" dirty="0">
                <a:latin typeface="Courier New" pitchFamily="49" charset="0"/>
              </a:rPr>
              <a:t># of regions */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unsigned long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total_vm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locked_vm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get_mm_rss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cs typeface="Times New Roman" pitchFamily="18" charset="0"/>
              </a:rPr>
              <a:t>macro returns resident set size </a:t>
            </a:r>
            <a:br>
              <a:rPr lang="en-US" dirty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  </a:t>
            </a:r>
            <a:r>
              <a:rPr lang="en-US" sz="2000" dirty="0" smtClean="0">
                <a:cs typeface="Times New Roman" pitchFamily="18" charset="0"/>
              </a:rPr>
              <a:t>(# </a:t>
            </a:r>
            <a:r>
              <a:rPr lang="en-US" sz="2000" dirty="0">
                <a:cs typeface="Times New Roman" pitchFamily="18" charset="0"/>
              </a:rPr>
              <a:t>of pages currently in phys. </a:t>
            </a:r>
            <a:r>
              <a:rPr lang="en-US" sz="2000" dirty="0" err="1">
                <a:cs typeface="Times New Roman" pitchFamily="18" charset="0"/>
              </a:rPr>
              <a:t>mem</a:t>
            </a:r>
            <a:r>
              <a:rPr lang="en-US" sz="2000" dirty="0">
                <a:cs typeface="Times New Roman" pitchFamily="18" charset="0"/>
              </a:rPr>
              <a:t>; sum of two fields)</a:t>
            </a:r>
            <a:endParaRPr lang="en-US" dirty="0">
              <a:cs typeface="Times New Roman" pitchFamily="18" charset="0"/>
            </a:endParaRP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474148" name="Text Box 36"/>
          <p:cNvSpPr txBox="1">
            <a:spLocks noChangeArrowheads="1"/>
          </p:cNvSpPr>
          <p:nvPr/>
        </p:nvSpPr>
        <p:spPr bwMode="auto">
          <a:xfrm>
            <a:off x="6051550" y="2920425"/>
            <a:ext cx="21018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n-lt"/>
              </a:rPr>
              <a:t># of pages locked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+mn-lt"/>
              </a:rPr>
              <a:t>in physical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mem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ory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4149" name="Text Box 37"/>
          <p:cNvSpPr txBox="1">
            <a:spLocks noChangeArrowheads="1"/>
          </p:cNvSpPr>
          <p:nvPr/>
        </p:nvSpPr>
        <p:spPr bwMode="auto">
          <a:xfrm>
            <a:off x="2590800" y="3276600"/>
            <a:ext cx="30716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n-lt"/>
              </a:rPr>
              <a:t>total # of pages in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addr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space</a:t>
            </a:r>
          </a:p>
        </p:txBody>
      </p:sp>
      <p:sp>
        <p:nvSpPr>
          <p:cNvPr id="474151" name="Line 39"/>
          <p:cNvSpPr>
            <a:spLocks noChangeShapeType="1"/>
          </p:cNvSpPr>
          <p:nvPr/>
        </p:nvSpPr>
        <p:spPr bwMode="auto">
          <a:xfrm>
            <a:off x="5181599" y="2988053"/>
            <a:ext cx="0" cy="11549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4154" name="Line 42"/>
          <p:cNvSpPr>
            <a:spLocks noChangeShapeType="1"/>
          </p:cNvSpPr>
          <p:nvPr/>
        </p:nvSpPr>
        <p:spPr bwMode="auto">
          <a:xfrm>
            <a:off x="3812115" y="2988052"/>
            <a:ext cx="0" cy="25479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4155" name="Line 43"/>
          <p:cNvSpPr>
            <a:spLocks noChangeShapeType="1"/>
          </p:cNvSpPr>
          <p:nvPr/>
        </p:nvSpPr>
        <p:spPr bwMode="auto">
          <a:xfrm>
            <a:off x="5181600" y="3103542"/>
            <a:ext cx="869951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48" grpId="0"/>
      <p:bldP spid="474149" grpId="0"/>
      <p:bldP spid="474151" grpId="0" animBg="1"/>
      <p:bldP spid="474154" grpId="0" animBg="1"/>
      <p:bldP spid="474155" grpId="0" animBg="1"/>
    </p:bld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30225</TotalTime>
  <Words>804</Words>
  <Application>Microsoft Office PowerPoint</Application>
  <PresentationFormat>On-screen Show (4:3)</PresentationFormat>
  <Paragraphs>208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Fireball</vt:lpstr>
      <vt:lpstr>ECE391 Computer System Engineering Lecture 19</vt:lpstr>
      <vt:lpstr>Lecture Topics</vt:lpstr>
      <vt:lpstr>Aministrivia</vt:lpstr>
      <vt:lpstr>Shared Task State</vt:lpstr>
      <vt:lpstr>What can be shared?</vt:lpstr>
      <vt:lpstr>What can be shared?</vt:lpstr>
      <vt:lpstr>Memory Maps</vt:lpstr>
      <vt:lpstr>Memory Maps</vt:lpstr>
      <vt:lpstr>Memory Maps</vt:lpstr>
      <vt:lpstr>Memory Maps</vt:lpstr>
      <vt:lpstr>Memory Maps</vt:lpstr>
      <vt:lpstr>Memory Map Organization</vt:lpstr>
      <vt:lpstr>Memory Map Organization</vt:lpstr>
      <vt:lpstr>Memory Map Organization</vt:lpstr>
      <vt:lpstr>Memory Map Organization</vt:lpstr>
      <vt:lpstr>Memory Map Organization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685</cp:revision>
  <cp:lastPrinted>1999-08-25T13:17:36Z</cp:lastPrinted>
  <dcterms:created xsi:type="dcterms:W3CDTF">1999-08-25T01:21:32Z</dcterms:created>
  <dcterms:modified xsi:type="dcterms:W3CDTF">2014-04-01T16:18:29Z</dcterms:modified>
</cp:coreProperties>
</file>