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18"/>
  </p:notesMasterIdLst>
  <p:handoutMasterIdLst>
    <p:handoutMasterId r:id="rId19"/>
  </p:handoutMasterIdLst>
  <p:sldIdLst>
    <p:sldId id="674" r:id="rId2"/>
    <p:sldId id="691" r:id="rId3"/>
    <p:sldId id="692" r:id="rId4"/>
    <p:sldId id="679" r:id="rId5"/>
    <p:sldId id="693" r:id="rId6"/>
    <p:sldId id="694" r:id="rId7"/>
    <p:sldId id="687" r:id="rId8"/>
    <p:sldId id="698" r:id="rId9"/>
    <p:sldId id="695" r:id="rId10"/>
    <p:sldId id="699" r:id="rId11"/>
    <p:sldId id="696" r:id="rId12"/>
    <p:sldId id="700" r:id="rId13"/>
    <p:sldId id="697" r:id="rId14"/>
    <p:sldId id="701" r:id="rId15"/>
    <p:sldId id="702" r:id="rId16"/>
    <p:sldId id="703" r:id="rId17"/>
  </p:sldIdLst>
  <p:sldSz cx="9144000" cy="6858000" type="screen4x3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333CC"/>
    <a:srgbClr val="FFFFCC"/>
    <a:srgbClr val="FFFF00"/>
    <a:srgbClr val="FFCC00"/>
    <a:srgbClr val="FF8F8F"/>
    <a:srgbClr val="FF0000"/>
    <a:srgbClr val="FFFF99"/>
    <a:srgbClr val="05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83" d="100"/>
          <a:sy n="83" d="100"/>
        </p:scale>
        <p:origin x="-1098" y="-90"/>
      </p:cViewPr>
      <p:guideLst>
        <p:guide orient="horz" pos="16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57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39" tIns="45720" rIns="91439" bIns="45720" numCol="1" anchor="t" anchorCtr="0" compatLnSpc="1">
            <a:prstTxWarp prst="textNoShape">
              <a:avLst/>
            </a:prstTxWarp>
          </a:bodyPr>
          <a:lstStyle>
            <a:lvl1pPr defTabSz="913790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2238" y="0"/>
            <a:ext cx="30257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39" tIns="45720" rIns="91439" bIns="45720" numCol="1" anchor="t" anchorCtr="0" compatLnSpc="1">
            <a:prstTxWarp prst="textNoShape">
              <a:avLst/>
            </a:prstTxWarp>
          </a:bodyPr>
          <a:lstStyle>
            <a:lvl1pPr algn="r" defTabSz="913790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2375"/>
            <a:ext cx="30257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39" tIns="45720" rIns="91439" bIns="45720" numCol="1" anchor="b" anchorCtr="0" compatLnSpc="1">
            <a:prstTxWarp prst="textNoShape">
              <a:avLst/>
            </a:prstTxWarp>
          </a:bodyPr>
          <a:lstStyle>
            <a:lvl1pPr defTabSz="913790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2238" y="8842375"/>
            <a:ext cx="30257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39" tIns="45720" rIns="91439" bIns="45720" numCol="1" anchor="b" anchorCtr="0" compatLnSpc="1">
            <a:prstTxWarp prst="textNoShape">
              <a:avLst/>
            </a:prstTxWarp>
          </a:bodyPr>
          <a:lstStyle>
            <a:lvl1pPr algn="r" defTabSz="913790">
              <a:defRPr sz="1200" b="0"/>
            </a:lvl1pPr>
          </a:lstStyle>
          <a:p>
            <a:pPr>
              <a:defRPr/>
            </a:pPr>
            <a:fld id="{8EC05670-F4C9-4778-A664-1AE99DDB78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09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E73B2BE-8E0E-45C8-B1BF-AE0452F9D4AA}" type="datetimeFigureOut">
              <a:rPr lang="en-US"/>
              <a:pPr>
                <a:defRPr/>
              </a:pPr>
              <a:t>1/17/2014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FC0F545-07FF-4431-AEEB-0653CDC7A0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922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"/>
          <p:cNvSpPr>
            <a:spLocks noChangeArrowheads="1"/>
          </p:cNvSpPr>
          <p:nvPr/>
        </p:nvSpPr>
        <p:spPr bwMode="invGray">
          <a:xfrm>
            <a:off x="457200" y="3079750"/>
            <a:ext cx="8534400" cy="196850"/>
          </a:xfrm>
          <a:prstGeom prst="roundRect">
            <a:avLst>
              <a:gd name="adj" fmla="val 49995"/>
            </a:avLst>
          </a:prstGeom>
          <a:gradFill rotWithShape="0"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447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5848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7338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FF0089-C2A0-44E0-9F6A-B0818FB8B8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69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Z. Kalbarczyk</a:t>
            </a:r>
            <a:endParaRPr lang="en-US" sz="140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ECE391</a:t>
            </a:r>
            <a:endParaRPr lang="en-US" sz="1400" b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A5F69-4B19-4239-947A-70BF610FC732}" type="slidenum">
              <a:rPr lang="en-US"/>
              <a:pPr>
                <a:defRPr/>
              </a:pPr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340075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Z. Kalbarczyk</a:t>
            </a:r>
            <a:endParaRPr lang="en-US" sz="140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ECE391</a:t>
            </a:r>
            <a:endParaRPr lang="en-US" sz="1400" b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1F9777-8BCD-47F0-9E16-A4AF28024103}" type="slidenum">
              <a:rPr lang="en-US"/>
              <a:pPr>
                <a:defRPr/>
              </a:pPr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045792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2" name="AutoShape 6"/>
          <p:cNvSpPr>
            <a:spLocks noChangeArrowheads="1"/>
          </p:cNvSpPr>
          <p:nvPr userDrawn="1"/>
        </p:nvSpPr>
        <p:spPr bwMode="invGray">
          <a:xfrm>
            <a:off x="457200" y="1219200"/>
            <a:ext cx="8534400" cy="152400"/>
          </a:xfrm>
          <a:prstGeom prst="roundRect">
            <a:avLst>
              <a:gd name="adj" fmla="val 49995"/>
            </a:avLst>
          </a:prstGeom>
          <a:gradFill rotWithShape="0"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Z. Kalbarczyk</a:t>
            </a:r>
            <a:endParaRPr lang="en-US" sz="1400"/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ECE391</a:t>
            </a:r>
            <a:endParaRPr lang="en-US" sz="1400" b="0"/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pPr>
              <a:defRPr/>
            </a:pPr>
            <a:fld id="{063BC569-24A3-42FC-913D-9EE23C06B62C}" type="slidenum">
              <a:rPr lang="en-US"/>
              <a:pPr>
                <a:defRPr/>
              </a:pPr>
              <a:t>‹#›</a:t>
            </a:fld>
            <a:endParaRPr lang="en-US" sz="100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2" r:id="rId1"/>
    <p:sldLayoutId id="2147483690" r:id="rId2"/>
    <p:sldLayoutId id="2147483691" r:id="rId3"/>
  </p:sldLayoutIdLst>
  <p:hf sldNum="0" hd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•"/>
        <a:defRPr sz="2400">
          <a:solidFill>
            <a:srgbClr val="3333C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–"/>
        <a:defRPr sz="2000">
          <a:solidFill>
            <a:srgbClr val="3333CC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•"/>
        <a:defRPr>
          <a:solidFill>
            <a:srgbClr val="3333CC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–"/>
        <a:defRPr sz="2000">
          <a:solidFill>
            <a:srgbClr val="3333CC"/>
          </a:solidFill>
          <a:latin typeface="+mj-lt"/>
        </a:defRPr>
      </a:lvl4pPr>
      <a:lvl5pPr marL="2057400" indent="-2286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defRPr sz="2000">
          <a:solidFill>
            <a:srgbClr val="3333CC"/>
          </a:solidFill>
          <a:latin typeface="+mj-lt"/>
        </a:defRPr>
      </a:lvl5pPr>
      <a:lvl6pPr marL="2514600" indent="-2286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•"/>
        <a:defRPr sz="2000">
          <a:solidFill>
            <a:srgbClr val="3333CC"/>
          </a:solidFill>
          <a:latin typeface="+mj-lt"/>
        </a:defRPr>
      </a:lvl6pPr>
      <a:lvl7pPr marL="2971800" indent="-2286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•"/>
        <a:defRPr sz="2000">
          <a:solidFill>
            <a:srgbClr val="3333CC"/>
          </a:solidFill>
          <a:latin typeface="+mj-lt"/>
        </a:defRPr>
      </a:lvl7pPr>
      <a:lvl8pPr marL="3429000" indent="-2286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•"/>
        <a:defRPr sz="2000">
          <a:solidFill>
            <a:srgbClr val="3333CC"/>
          </a:solidFill>
          <a:latin typeface="+mj-lt"/>
        </a:defRPr>
      </a:lvl8pPr>
      <a:lvl9pPr marL="3886200" indent="-2286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•"/>
        <a:defRPr sz="2000">
          <a:solidFill>
            <a:srgbClr val="3333CC"/>
          </a:solidFill>
          <a:latin typeface="+mj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772400" cy="1295400"/>
          </a:xfrm>
        </p:spPr>
        <p:txBody>
          <a:bodyPr/>
          <a:lstStyle/>
          <a:p>
            <a:pPr algn="ctr"/>
            <a:r>
              <a:rPr lang="en-US" sz="4000" smtClean="0"/>
              <a:t>ECE391</a:t>
            </a:r>
            <a:br>
              <a:rPr lang="en-US" sz="4000" smtClean="0"/>
            </a:br>
            <a:r>
              <a:rPr lang="en-US" sz="4000" smtClean="0"/>
              <a:t>Computer System Engineering</a:t>
            </a:r>
            <a:r>
              <a:rPr lang="en-US" smtClean="0"/>
              <a:t/>
            </a:r>
            <a:br>
              <a:rPr lang="en-US" smtClean="0"/>
            </a:br>
            <a:r>
              <a:rPr lang="en-US" sz="2000" smtClean="0"/>
              <a:t>Lecture 2</a:t>
            </a:r>
            <a:endParaRPr lang="en-US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33800"/>
            <a:ext cx="6400800" cy="2057400"/>
          </a:xfrm>
        </p:spPr>
        <p:txBody>
          <a:bodyPr/>
          <a:lstStyle/>
          <a:p>
            <a:r>
              <a:rPr lang="en-US" dirty="0" smtClean="0"/>
              <a:t>Dr. Zbigniew Kalbarczyk</a:t>
            </a:r>
          </a:p>
          <a:p>
            <a:r>
              <a:rPr lang="en-US" dirty="0" smtClean="0"/>
              <a:t>University of Illinois at Urbana- Champaign</a:t>
            </a:r>
          </a:p>
          <a:p>
            <a:endParaRPr lang="en-US" dirty="0" smtClean="0"/>
          </a:p>
          <a:p>
            <a:r>
              <a:rPr lang="en-US" smtClean="0"/>
              <a:t>Spring </a:t>
            </a:r>
            <a:r>
              <a:rPr lang="en-US" smtClean="0"/>
              <a:t> 2014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971800"/>
            <a:ext cx="8229600" cy="762000"/>
          </a:xfrm>
        </p:spPr>
        <p:txBody>
          <a:bodyPr/>
          <a:lstStyle/>
          <a:p>
            <a:pPr>
              <a:buFontTx/>
              <a:buNone/>
              <a:tabLst>
                <a:tab pos="1371600" algn="ctr"/>
                <a:tab pos="2971800" algn="ctr"/>
                <a:tab pos="4572000" algn="ctr"/>
              </a:tabLst>
            </a:pPr>
            <a:r>
              <a:rPr lang="en-US" b="1" dirty="0" smtClean="0">
                <a:solidFill>
                  <a:srgbClr val="FF0000"/>
                </a:solidFill>
              </a:rPr>
              <a:t>OR</a:t>
            </a:r>
            <a:r>
              <a:rPr lang="en-US" b="1" dirty="0" smtClean="0">
                <a:solidFill>
                  <a:schemeClr val="bg2"/>
                </a:solidFill>
              </a:rPr>
              <a:t>L</a:t>
            </a:r>
            <a:r>
              <a:rPr lang="en-US" dirty="0" smtClean="0"/>
              <a:t>    %ECX,  %EBX        </a:t>
            </a:r>
            <a:r>
              <a:rPr lang="en-US" dirty="0" smtClean="0">
                <a:solidFill>
                  <a:schemeClr val="bg2"/>
                </a:solidFill>
              </a:rPr>
              <a:t>#  EBX </a:t>
            </a:r>
            <a:r>
              <a:rPr lang="en-US" dirty="0" smtClean="0">
                <a:solidFill>
                  <a:schemeClr val="bg2"/>
                </a:solidFill>
                <a:sym typeface="Symbol" pitchFamily="18" charset="2"/>
              </a:rPr>
              <a:t></a:t>
            </a:r>
            <a:r>
              <a:rPr lang="en-US" dirty="0" smtClean="0">
                <a:solidFill>
                  <a:schemeClr val="bg2"/>
                </a:solidFill>
              </a:rPr>
              <a:t> EBX OR ECX</a:t>
            </a:r>
          </a:p>
          <a:p>
            <a:pPr>
              <a:buFontTx/>
              <a:buNone/>
              <a:tabLst>
                <a:tab pos="1371600" algn="ctr"/>
                <a:tab pos="2971800" algn="ctr"/>
                <a:tab pos="4572000" algn="ctr"/>
              </a:tabLst>
            </a:pPr>
            <a:endParaRPr lang="en-US" sz="2000" dirty="0" smtClean="0"/>
          </a:p>
        </p:txBody>
      </p:sp>
      <p:sp>
        <p:nvSpPr>
          <p:cNvPr id="16387" name="Line 4"/>
          <p:cNvSpPr>
            <a:spLocks noChangeShapeType="1"/>
          </p:cNvSpPr>
          <p:nvPr/>
        </p:nvSpPr>
        <p:spPr bwMode="auto">
          <a:xfrm flipH="1">
            <a:off x="3505200" y="2895600"/>
            <a:ext cx="152400" cy="16351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8" name="Line 5"/>
          <p:cNvSpPr>
            <a:spLocks noChangeShapeType="1"/>
          </p:cNvSpPr>
          <p:nvPr/>
        </p:nvSpPr>
        <p:spPr bwMode="auto">
          <a:xfrm flipH="1">
            <a:off x="2362200" y="2743200"/>
            <a:ext cx="152400" cy="3063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9" name="Line 6"/>
          <p:cNvSpPr>
            <a:spLocks noChangeShapeType="1"/>
          </p:cNvSpPr>
          <p:nvPr/>
        </p:nvSpPr>
        <p:spPr bwMode="auto">
          <a:xfrm>
            <a:off x="914400" y="3352800"/>
            <a:ext cx="3048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0" name="Line 8"/>
          <p:cNvSpPr>
            <a:spLocks noChangeShapeType="1"/>
          </p:cNvSpPr>
          <p:nvPr/>
        </p:nvSpPr>
        <p:spPr bwMode="auto">
          <a:xfrm flipH="1" flipV="1">
            <a:off x="4572000" y="3352800"/>
            <a:ext cx="45720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1" name="Line 9"/>
          <p:cNvSpPr>
            <a:spLocks noChangeShapeType="1"/>
          </p:cNvSpPr>
          <p:nvPr/>
        </p:nvSpPr>
        <p:spPr bwMode="auto">
          <a:xfrm flipH="1" flipV="1">
            <a:off x="1371600" y="3352800"/>
            <a:ext cx="60960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2" name="Line 10"/>
          <p:cNvSpPr>
            <a:spLocks noChangeShapeType="1"/>
          </p:cNvSpPr>
          <p:nvPr/>
        </p:nvSpPr>
        <p:spPr bwMode="auto">
          <a:xfrm flipH="1" flipV="1">
            <a:off x="976313" y="3352800"/>
            <a:ext cx="44450" cy="18256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3" name="Rectangle 1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Operations – Example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81400" y="2362200"/>
            <a:ext cx="1812925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0" dirty="0">
                <a:solidFill>
                  <a:schemeClr val="bg1"/>
                </a:solidFill>
                <a:latin typeface="+mn-lt"/>
              </a:rPr>
              <a:t>destination and </a:t>
            </a:r>
            <a:br>
              <a:rPr lang="en-US" sz="1800" b="0" dirty="0">
                <a:solidFill>
                  <a:schemeClr val="bg1"/>
                </a:solidFill>
                <a:latin typeface="+mn-lt"/>
              </a:rPr>
            </a:br>
            <a:r>
              <a:rPr lang="en-US" sz="1800" b="0" dirty="0">
                <a:solidFill>
                  <a:schemeClr val="bg1"/>
                </a:solidFill>
                <a:latin typeface="+mn-lt"/>
              </a:rPr>
              <a:t>first source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92263" y="2373313"/>
            <a:ext cx="1684337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0" dirty="0">
                <a:solidFill>
                  <a:schemeClr val="bg1"/>
                </a:solidFill>
                <a:latin typeface="+mn-lt"/>
              </a:rPr>
              <a:t>second source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76400" y="3657600"/>
            <a:ext cx="2287588" cy="1477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0" dirty="0">
                <a:solidFill>
                  <a:schemeClr val="bg1"/>
                </a:solidFill>
                <a:latin typeface="+mn-lt"/>
              </a:rPr>
              <a:t>data type </a:t>
            </a:r>
          </a:p>
          <a:p>
            <a:pPr>
              <a:defRPr/>
            </a:pPr>
            <a:r>
              <a:rPr lang="en-US" sz="1800" b="0" dirty="0">
                <a:solidFill>
                  <a:schemeClr val="bg1"/>
                </a:solidFill>
                <a:latin typeface="+mn-lt"/>
              </a:rPr>
              <a:t>(technically optional)</a:t>
            </a:r>
          </a:p>
          <a:p>
            <a:pPr>
              <a:defRPr/>
            </a:pPr>
            <a:r>
              <a:rPr lang="en-US" sz="1800" b="0" dirty="0">
                <a:solidFill>
                  <a:schemeClr val="bg1"/>
                </a:solidFill>
                <a:latin typeface="+mn-lt"/>
              </a:rPr>
              <a:t>   </a:t>
            </a:r>
            <a:r>
              <a:rPr lang="en-US" sz="1800" b="0" dirty="0">
                <a:solidFill>
                  <a:srgbClr val="3333CC"/>
                </a:solidFill>
                <a:latin typeface="+mn-lt"/>
              </a:rPr>
              <a:t>L = long (32b)</a:t>
            </a:r>
          </a:p>
          <a:p>
            <a:pPr>
              <a:defRPr/>
            </a:pPr>
            <a:r>
              <a:rPr lang="en-US" sz="1800" b="0" dirty="0">
                <a:solidFill>
                  <a:srgbClr val="3333CC"/>
                </a:solidFill>
                <a:latin typeface="+mn-lt"/>
              </a:rPr>
              <a:t>  W = word (16b)</a:t>
            </a:r>
          </a:p>
          <a:p>
            <a:pPr>
              <a:defRPr/>
            </a:pPr>
            <a:r>
              <a:rPr lang="en-US" sz="1800" b="0" dirty="0">
                <a:solidFill>
                  <a:srgbClr val="3333CC"/>
                </a:solidFill>
                <a:latin typeface="+mn-lt"/>
              </a:rPr>
              <a:t>   B = byte (8b)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00600" y="3581400"/>
            <a:ext cx="1916113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0" dirty="0">
                <a:solidFill>
                  <a:schemeClr val="bg1"/>
                </a:solidFill>
                <a:latin typeface="+mn-lt"/>
              </a:rPr>
              <a:t>comment marker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4800" y="3505200"/>
            <a:ext cx="114617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0" dirty="0">
                <a:solidFill>
                  <a:schemeClr val="bg1"/>
                </a:solidFill>
                <a:latin typeface="+mn-lt"/>
              </a:rPr>
              <a:t>operation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animBg="1"/>
      <p:bldP spid="16388" grpId="0" animBg="1"/>
      <p:bldP spid="16389" grpId="0" animBg="1"/>
      <p:bldP spid="16390" grpId="0" animBg="1"/>
      <p:bldP spid="16391" grpId="0" animBg="1"/>
      <p:bldP spid="16392" grpId="0" animBg="1"/>
      <p:bldP spid="15" grpId="0"/>
      <p:bldP spid="16" grpId="0"/>
      <p:bldP spid="17" grpId="0"/>
      <p:bldP spid="18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5715000" cy="4572000"/>
          </a:xfrm>
        </p:spPr>
        <p:txBody>
          <a:bodyPr/>
          <a:lstStyle/>
          <a:p>
            <a:pPr>
              <a:buFontTx/>
              <a:buNone/>
              <a:tabLst>
                <a:tab pos="1257300" algn="l"/>
                <a:tab pos="2514600" algn="l"/>
              </a:tabLst>
            </a:pPr>
            <a:r>
              <a:rPr lang="en-US" smtClean="0"/>
              <a:t>		</a:t>
            </a:r>
          </a:p>
          <a:p>
            <a:pPr>
              <a:buFontTx/>
              <a:buNone/>
              <a:tabLst>
                <a:tab pos="1257300" algn="l"/>
                <a:tab pos="2514600" algn="l"/>
              </a:tabLst>
            </a:pPr>
            <a:r>
              <a:rPr lang="en-US" smtClean="0"/>
              <a:t>		$0x_______    hex</a:t>
            </a:r>
          </a:p>
          <a:p>
            <a:pPr>
              <a:buFontTx/>
              <a:buNone/>
              <a:tabLst>
                <a:tab pos="1257300" algn="l"/>
                <a:tab pos="2514600" algn="l"/>
              </a:tabLst>
            </a:pPr>
            <a:r>
              <a:rPr lang="en-US" smtClean="0"/>
              <a:t>		$0________    octal</a:t>
            </a:r>
          </a:p>
          <a:p>
            <a:pPr>
              <a:buFontTx/>
              <a:buNone/>
              <a:tabLst>
                <a:tab pos="1257300" algn="l"/>
                <a:tab pos="2514600" algn="l"/>
              </a:tabLst>
            </a:pPr>
            <a:r>
              <a:rPr lang="en-US" smtClean="0"/>
              <a:t>		$53	          decimal</a:t>
            </a:r>
          </a:p>
          <a:p>
            <a:pPr>
              <a:buFontTx/>
              <a:buNone/>
              <a:tabLst>
                <a:tab pos="1257300" algn="l"/>
                <a:tab pos="2514600" algn="l"/>
              </a:tabLst>
            </a:pPr>
            <a:r>
              <a:rPr lang="en-US" smtClean="0"/>
              <a:t>                   </a:t>
            </a:r>
          </a:p>
          <a:p>
            <a:pPr>
              <a:tabLst>
                <a:tab pos="1257300" algn="l"/>
                <a:tab pos="2514600" algn="l"/>
              </a:tabLst>
            </a:pPr>
            <a:r>
              <a:rPr lang="en-US" smtClean="0"/>
              <a:t>how big can they get?</a:t>
            </a:r>
          </a:p>
          <a:p>
            <a:pPr lvl="1">
              <a:tabLst>
                <a:tab pos="1257300" algn="l"/>
                <a:tab pos="2514600" algn="l"/>
              </a:tabLst>
            </a:pPr>
            <a:r>
              <a:rPr lang="en-US" smtClean="0"/>
              <a:t>usually up to 32 bits</a:t>
            </a:r>
          </a:p>
          <a:p>
            <a:pPr lvl="1">
              <a:tabLst>
                <a:tab pos="1257300" algn="l"/>
                <a:tab pos="2514600" algn="l"/>
              </a:tabLst>
            </a:pPr>
            <a:r>
              <a:rPr lang="en-US" smtClean="0"/>
              <a:t>larger constants </a:t>
            </a:r>
            <a:r>
              <a:rPr lang="en-US" smtClean="0">
                <a:sym typeface="Symbol" pitchFamily="18" charset="2"/>
              </a:rPr>
              <a:t> </a:t>
            </a:r>
            <a:r>
              <a:rPr lang="en-US" smtClean="0"/>
              <a:t>longer instructions</a:t>
            </a:r>
          </a:p>
          <a:p>
            <a:pPr lvl="1">
              <a:tabLst>
                <a:tab pos="1257300" algn="l"/>
                <a:tab pos="2514600" algn="l"/>
              </a:tabLst>
            </a:pPr>
            <a:r>
              <a:rPr lang="en-US" smtClean="0"/>
              <a:t>length of operand must be encoded, too</a:t>
            </a:r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6172200" y="3429000"/>
            <a:ext cx="2578100" cy="127793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 i="1">
                <a:solidFill>
                  <a:srgbClr val="FF0000"/>
                </a:solidFill>
              </a:rPr>
              <a:t>answer is NOT</a:t>
            </a:r>
            <a:br>
              <a:rPr lang="en-US" sz="1400" i="1">
                <a:solidFill>
                  <a:srgbClr val="FF0000"/>
                </a:solidFill>
              </a:rPr>
            </a:br>
            <a:r>
              <a:rPr lang="en-US" sz="1400" i="1">
                <a:solidFill>
                  <a:srgbClr val="FF0000"/>
                </a:solidFill>
              </a:rPr>
              <a:t>EAX </a:t>
            </a:r>
            <a:r>
              <a:rPr lang="en-US" sz="1400" i="1">
                <a:solidFill>
                  <a:srgbClr val="FF0000"/>
                </a:solidFill>
                <a:sym typeface="Symbol" pitchFamily="18" charset="2"/>
              </a:rPr>
              <a:t> </a:t>
            </a:r>
            <a:r>
              <a:rPr lang="en-US" sz="1400" i="1">
                <a:solidFill>
                  <a:srgbClr val="FF0000"/>
                </a:solidFill>
              </a:rPr>
              <a:t>0 </a:t>
            </a:r>
          </a:p>
          <a:p>
            <a:pPr algn="ctr"/>
            <a:endParaRPr lang="en-US" sz="1400" i="1">
              <a:solidFill>
                <a:srgbClr val="FF0000"/>
              </a:solidFill>
            </a:endParaRPr>
          </a:p>
          <a:p>
            <a:pPr algn="ctr"/>
            <a:r>
              <a:rPr lang="en-US" sz="1400" i="1">
                <a:solidFill>
                  <a:srgbClr val="FF0000"/>
                </a:solidFill>
              </a:rPr>
              <a:t>instead:</a:t>
            </a:r>
          </a:p>
          <a:p>
            <a:pPr algn="ctr"/>
            <a:r>
              <a:rPr lang="en-US" sz="1400" i="1">
                <a:solidFill>
                  <a:srgbClr val="FF0000"/>
                </a:solidFill>
              </a:rPr>
              <a:t>EAX </a:t>
            </a:r>
            <a:r>
              <a:rPr lang="en-US" sz="1400" i="1">
                <a:solidFill>
                  <a:srgbClr val="FF0000"/>
                </a:solidFill>
                <a:sym typeface="Symbol" pitchFamily="18" charset="2"/>
              </a:rPr>
              <a:t> EAX AND M[</a:t>
            </a:r>
            <a:r>
              <a:rPr lang="en-US" sz="1400" i="1">
                <a:solidFill>
                  <a:srgbClr val="FF0000"/>
                </a:solidFill>
              </a:rPr>
              <a:t>0]</a:t>
            </a:r>
          </a:p>
          <a:p>
            <a:pPr algn="ctr"/>
            <a:r>
              <a:rPr lang="en-US" sz="1400" i="1">
                <a:solidFill>
                  <a:srgbClr val="FF0000"/>
                </a:solidFill>
              </a:rPr>
              <a:t>(usually crashes) </a:t>
            </a:r>
          </a:p>
        </p:txBody>
      </p:sp>
      <p:sp>
        <p:nvSpPr>
          <p:cNvPr id="17412" name="Line 6"/>
          <p:cNvSpPr>
            <a:spLocks noChangeShapeType="1"/>
          </p:cNvSpPr>
          <p:nvPr/>
        </p:nvSpPr>
        <p:spPr bwMode="auto">
          <a:xfrm flipH="1">
            <a:off x="2319338" y="893763"/>
            <a:ext cx="5635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3" name="Line 7"/>
          <p:cNvSpPr>
            <a:spLocks noChangeShapeType="1"/>
          </p:cNvSpPr>
          <p:nvPr/>
        </p:nvSpPr>
        <p:spPr bwMode="auto">
          <a:xfrm>
            <a:off x="2319338" y="893763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4" name="Rectangle 2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tabLst>
                <a:tab pos="1257300" algn="l"/>
                <a:tab pos="2514600" algn="l"/>
              </a:tabLst>
            </a:pPr>
            <a:r>
              <a:rPr lang="en-US" smtClean="0"/>
              <a:t>Immediate Values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57400" y="1447800"/>
            <a:ext cx="2646363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0" dirty="0">
                <a:solidFill>
                  <a:schemeClr val="bg1"/>
                </a:solidFill>
                <a:latin typeface="+mn-lt"/>
              </a:rPr>
              <a:t>immediate value marker</a:t>
            </a:r>
          </a:p>
        </p:txBody>
      </p:sp>
      <p:cxnSp>
        <p:nvCxnSpPr>
          <p:cNvPr id="17423" name="Shape 22"/>
          <p:cNvCxnSpPr>
            <a:cxnSpLocks noChangeShapeType="1"/>
            <a:stCxn id="21" idx="1"/>
          </p:cNvCxnSpPr>
          <p:nvPr/>
        </p:nvCxnSpPr>
        <p:spPr bwMode="auto">
          <a:xfrm rot="10800000" flipV="1">
            <a:off x="1600200" y="1631950"/>
            <a:ext cx="457200" cy="501650"/>
          </a:xfrm>
          <a:prstGeom prst="bentConnector2">
            <a:avLst/>
          </a:prstGeom>
          <a:noFill/>
          <a:ln w="12700" algn="ctr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TextBox 23"/>
          <p:cNvSpPr txBox="1"/>
          <p:nvPr/>
        </p:nvSpPr>
        <p:spPr>
          <a:xfrm>
            <a:off x="2133600" y="3581400"/>
            <a:ext cx="112077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0" dirty="0">
                <a:solidFill>
                  <a:schemeClr val="bg1"/>
                </a:solidFill>
                <a:latin typeface="+mn-lt"/>
              </a:rPr>
              <a:t>1,2, …..9</a:t>
            </a:r>
          </a:p>
        </p:txBody>
      </p:sp>
      <p:cxnSp>
        <p:nvCxnSpPr>
          <p:cNvPr id="17425" name="Straight Connector 33"/>
          <p:cNvCxnSpPr>
            <a:cxnSpLocks noChangeShapeType="1"/>
          </p:cNvCxnSpPr>
          <p:nvPr/>
        </p:nvCxnSpPr>
        <p:spPr bwMode="auto">
          <a:xfrm>
            <a:off x="1754188" y="3810000"/>
            <a:ext cx="381000" cy="1588"/>
          </a:xfrm>
          <a:prstGeom prst="line">
            <a:avLst/>
          </a:prstGeom>
          <a:noFill/>
          <a:ln w="12700" algn="ctr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6" name="Straight Connector 35"/>
          <p:cNvCxnSpPr>
            <a:cxnSpLocks noChangeShapeType="1"/>
          </p:cNvCxnSpPr>
          <p:nvPr/>
        </p:nvCxnSpPr>
        <p:spPr bwMode="auto">
          <a:xfrm rot="5400000" flipH="1" flipV="1">
            <a:off x="1562894" y="3620294"/>
            <a:ext cx="381000" cy="1588"/>
          </a:xfrm>
          <a:prstGeom prst="line">
            <a:avLst/>
          </a:prstGeom>
          <a:noFill/>
          <a:ln w="12700" algn="ctr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TextBox 36"/>
          <p:cNvSpPr txBox="1"/>
          <p:nvPr/>
        </p:nvSpPr>
        <p:spPr>
          <a:xfrm>
            <a:off x="6096000" y="1828800"/>
            <a:ext cx="2819400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tabLst>
                <a:tab pos="1257300" algn="l"/>
                <a:tab pos="2514600" algn="l"/>
              </a:tabLst>
              <a:defRPr/>
            </a:pPr>
            <a:r>
              <a:rPr lang="en-US" sz="1800" b="0" dirty="0">
                <a:solidFill>
                  <a:srgbClr val="3333CC"/>
                </a:solidFill>
                <a:latin typeface="+mn-lt"/>
              </a:rPr>
              <a:t>what does the following instruction do?</a:t>
            </a:r>
          </a:p>
          <a:p>
            <a:pPr>
              <a:tabLst>
                <a:tab pos="1257300" algn="l"/>
                <a:tab pos="2514600" algn="l"/>
              </a:tabLst>
              <a:defRPr/>
            </a:pPr>
            <a:endParaRPr lang="en-US" sz="1800" b="0" dirty="0">
              <a:solidFill>
                <a:srgbClr val="3333CC"/>
              </a:solidFill>
              <a:latin typeface="+mn-lt"/>
            </a:endParaRPr>
          </a:p>
          <a:p>
            <a:pPr>
              <a:tabLst>
                <a:tab pos="1257300" algn="l"/>
                <a:tab pos="2514600" algn="l"/>
              </a:tabLst>
              <a:defRPr/>
            </a:pPr>
            <a:r>
              <a:rPr lang="en-US" sz="1800" dirty="0">
                <a:solidFill>
                  <a:srgbClr val="3333CC"/>
                </a:solidFill>
                <a:latin typeface="+mn-lt"/>
              </a:rPr>
              <a:t>ANDL   0, %EAX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7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animBg="1"/>
      <p:bldP spid="21" grpId="0"/>
      <p:bldP spid="24" grpId="0"/>
      <p:bldP spid="3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001000" cy="2514600"/>
          </a:xfrm>
        </p:spPr>
        <p:txBody>
          <a:bodyPr/>
          <a:lstStyle/>
          <a:p>
            <a:pPr>
              <a:buFontTx/>
              <a:buNone/>
              <a:tabLst>
                <a:tab pos="1257300" algn="l"/>
                <a:tab pos="2514600" algn="l"/>
              </a:tabLst>
            </a:pPr>
            <a:r>
              <a:rPr lang="en-US" dirty="0" smtClean="0"/>
              <a:t>Memory operand has this general form</a:t>
            </a:r>
          </a:p>
          <a:p>
            <a:pPr>
              <a:buFontTx/>
              <a:buNone/>
              <a:tabLst>
                <a:tab pos="1257300" algn="l"/>
                <a:tab pos="2514600" algn="l"/>
              </a:tabLst>
            </a:pPr>
            <a:r>
              <a:rPr lang="en-US" dirty="0" smtClean="0"/>
              <a:t>            </a:t>
            </a:r>
          </a:p>
          <a:p>
            <a:pPr>
              <a:buFontTx/>
              <a:buNone/>
              <a:tabLst>
                <a:tab pos="1257300" algn="l"/>
                <a:tab pos="2514600" algn="l"/>
              </a:tabLst>
            </a:pPr>
            <a:r>
              <a:rPr lang="en-US" dirty="0" smtClean="0"/>
              <a:t>     </a:t>
            </a:r>
          </a:p>
          <a:p>
            <a:pPr>
              <a:buFontTx/>
              <a:buNone/>
              <a:tabLst>
                <a:tab pos="1257300" algn="l"/>
                <a:tab pos="2514600" algn="l"/>
              </a:tabLst>
            </a:pPr>
            <a:r>
              <a:rPr lang="en-US" dirty="0" smtClean="0"/>
              <a:t>       </a:t>
            </a:r>
            <a:r>
              <a:rPr lang="en-US" sz="2800" dirty="0" smtClean="0"/>
              <a:t>displacement(SR1,SR2,scale)</a:t>
            </a:r>
            <a:endParaRPr lang="en-US" dirty="0" smtClean="0"/>
          </a:p>
          <a:p>
            <a:pPr>
              <a:buFontTx/>
              <a:buNone/>
              <a:tabLst>
                <a:tab pos="1257300" algn="l"/>
                <a:tab pos="2514600" algn="l"/>
              </a:tabLst>
            </a:pPr>
            <a:r>
              <a:rPr lang="en-US" dirty="0" smtClean="0"/>
              <a:t>                                                       </a:t>
            </a:r>
          </a:p>
        </p:txBody>
      </p:sp>
      <p:sp>
        <p:nvSpPr>
          <p:cNvPr id="18435" name="Line 6"/>
          <p:cNvSpPr>
            <a:spLocks noChangeShapeType="1"/>
          </p:cNvSpPr>
          <p:nvPr/>
        </p:nvSpPr>
        <p:spPr bwMode="auto">
          <a:xfrm flipH="1">
            <a:off x="2319338" y="893763"/>
            <a:ext cx="5635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6" name="Line 7"/>
          <p:cNvSpPr>
            <a:spLocks noChangeShapeType="1"/>
          </p:cNvSpPr>
          <p:nvPr/>
        </p:nvSpPr>
        <p:spPr bwMode="auto">
          <a:xfrm>
            <a:off x="2319338" y="893763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7" name="Line 10"/>
          <p:cNvSpPr>
            <a:spLocks noChangeShapeType="1"/>
          </p:cNvSpPr>
          <p:nvPr/>
        </p:nvSpPr>
        <p:spPr bwMode="auto">
          <a:xfrm>
            <a:off x="5405438" y="3657600"/>
            <a:ext cx="614362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8" name="Line 11"/>
          <p:cNvSpPr>
            <a:spLocks noChangeShapeType="1"/>
          </p:cNvSpPr>
          <p:nvPr/>
        </p:nvSpPr>
        <p:spPr bwMode="auto">
          <a:xfrm>
            <a:off x="4514850" y="3962400"/>
            <a:ext cx="81915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9" name="Line 12"/>
          <p:cNvSpPr>
            <a:spLocks noChangeShapeType="1"/>
          </p:cNvSpPr>
          <p:nvPr/>
        </p:nvSpPr>
        <p:spPr bwMode="auto">
          <a:xfrm>
            <a:off x="3651250" y="4267200"/>
            <a:ext cx="766763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0" name="Line 13"/>
          <p:cNvSpPr>
            <a:spLocks noChangeShapeType="1"/>
          </p:cNvSpPr>
          <p:nvPr/>
        </p:nvSpPr>
        <p:spPr bwMode="auto">
          <a:xfrm flipV="1">
            <a:off x="3651250" y="3749675"/>
            <a:ext cx="0" cy="51752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1" name="Line 14"/>
          <p:cNvSpPr>
            <a:spLocks noChangeShapeType="1"/>
          </p:cNvSpPr>
          <p:nvPr/>
        </p:nvSpPr>
        <p:spPr bwMode="auto">
          <a:xfrm flipH="1" flipV="1">
            <a:off x="4514850" y="3646488"/>
            <a:ext cx="0" cy="31591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2" name="Line 15"/>
          <p:cNvSpPr>
            <a:spLocks noChangeShapeType="1"/>
          </p:cNvSpPr>
          <p:nvPr/>
        </p:nvSpPr>
        <p:spPr bwMode="auto">
          <a:xfrm flipV="1">
            <a:off x="5405438" y="3541713"/>
            <a:ext cx="0" cy="1158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3" name="Line 16"/>
          <p:cNvSpPr>
            <a:spLocks noChangeShapeType="1"/>
          </p:cNvSpPr>
          <p:nvPr/>
        </p:nvSpPr>
        <p:spPr bwMode="auto">
          <a:xfrm flipH="1">
            <a:off x="2133600" y="3581400"/>
            <a:ext cx="306388" cy="2301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4" name="Line 17"/>
          <p:cNvSpPr>
            <a:spLocks noChangeShapeType="1"/>
          </p:cNvSpPr>
          <p:nvPr/>
        </p:nvSpPr>
        <p:spPr bwMode="auto">
          <a:xfrm flipV="1">
            <a:off x="2576513" y="2819400"/>
            <a:ext cx="242887" cy="288925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5" name="Line 18"/>
          <p:cNvSpPr>
            <a:spLocks noChangeShapeType="1"/>
          </p:cNvSpPr>
          <p:nvPr/>
        </p:nvSpPr>
        <p:spPr bwMode="auto">
          <a:xfrm>
            <a:off x="2819400" y="2819400"/>
            <a:ext cx="768350" cy="0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6" name="Rectangle 2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tabLst>
                <a:tab pos="1257300" algn="l"/>
                <a:tab pos="2514600" algn="l"/>
              </a:tabLst>
            </a:pPr>
            <a:r>
              <a:rPr lang="en-US" smtClean="0"/>
              <a:t>Data Movement: Memory Addressing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19800" y="3429000"/>
            <a:ext cx="236537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0" dirty="0">
                <a:solidFill>
                  <a:schemeClr val="bg1"/>
                </a:solidFill>
                <a:latin typeface="+mn-lt"/>
              </a:rPr>
              <a:t>1,2,4,8 (defaults to 1)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657600" y="2590800"/>
            <a:ext cx="500697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chemeClr val="bg1"/>
                </a:solidFill>
                <a:latin typeface="+mn-lt"/>
              </a:rPr>
              <a:t>address is: </a:t>
            </a:r>
            <a:r>
              <a:rPr lang="en-US" sz="1800" b="0" dirty="0">
                <a:solidFill>
                  <a:schemeClr val="bg1"/>
                </a:solidFill>
                <a:latin typeface="+mn-lt"/>
              </a:rPr>
              <a:t>displacement + SR1 + SR2 * scale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334000" y="3810000"/>
            <a:ext cx="14668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0" dirty="0">
                <a:solidFill>
                  <a:schemeClr val="bg1"/>
                </a:solidFill>
                <a:latin typeface="+mn-lt"/>
              </a:rPr>
              <a:t>any but ESP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419600" y="4114800"/>
            <a:ext cx="557213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0" dirty="0">
                <a:solidFill>
                  <a:schemeClr val="bg1"/>
                </a:solidFill>
                <a:latin typeface="+mn-lt"/>
              </a:rPr>
              <a:t>any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14400" y="3810000"/>
            <a:ext cx="1570038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0" dirty="0">
                <a:solidFill>
                  <a:schemeClr val="bg1"/>
                </a:solidFill>
                <a:latin typeface="+mn-lt"/>
              </a:rPr>
              <a:t> defaults to 0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animBg="1"/>
      <p:bldP spid="18438" grpId="0" animBg="1"/>
      <p:bldP spid="18439" grpId="0" animBg="1"/>
      <p:bldP spid="18440" grpId="0" animBg="1"/>
      <p:bldP spid="18441" grpId="0" animBg="1"/>
      <p:bldP spid="18442" grpId="0" animBg="1"/>
      <p:bldP spid="18443" grpId="0" animBg="1"/>
      <p:bldP spid="18444" grpId="0" animBg="1"/>
      <p:bldP spid="18445" grpId="0" animBg="1"/>
      <p:bldP spid="20" grpId="0"/>
      <p:bldP spid="21" grpId="0"/>
      <p:bldP spid="22" grpId="0"/>
      <p:bldP spid="23" grpId="0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8229600" cy="4191000"/>
          </a:xfrm>
        </p:spPr>
        <p:txBody>
          <a:bodyPr/>
          <a:lstStyle/>
          <a:p>
            <a:pPr>
              <a:buFontTx/>
              <a:buNone/>
              <a:tabLst>
                <a:tab pos="514350" algn="l"/>
                <a:tab pos="1885950" algn="l"/>
                <a:tab pos="3200400" algn="l"/>
              </a:tabLst>
            </a:pPr>
            <a:r>
              <a:rPr lang="en-US" smtClean="0"/>
              <a:t>     MOV	src,  dst</a:t>
            </a:r>
          </a:p>
          <a:p>
            <a:pPr>
              <a:buFontTx/>
              <a:buNone/>
              <a:tabLst>
                <a:tab pos="514350" algn="l"/>
                <a:tab pos="1885950" algn="l"/>
                <a:tab pos="3200400" algn="l"/>
              </a:tabLst>
            </a:pPr>
            <a:r>
              <a:rPr lang="en-US" smtClean="0"/>
              <a:t>     LEA	src,  dst</a:t>
            </a:r>
          </a:p>
          <a:p>
            <a:pPr>
              <a:buFontTx/>
              <a:buNone/>
              <a:tabLst>
                <a:tab pos="514350" algn="l"/>
                <a:tab pos="1885950" algn="l"/>
                <a:tab pos="3200400" algn="l"/>
              </a:tabLst>
            </a:pPr>
            <a:endParaRPr lang="en-US" smtClean="0"/>
          </a:p>
          <a:p>
            <a:pPr>
              <a:buFontTx/>
              <a:buNone/>
              <a:tabLst>
                <a:tab pos="514350" algn="l"/>
                <a:tab pos="1885950" algn="l"/>
                <a:tab pos="3200400" algn="l"/>
              </a:tabLst>
            </a:pPr>
            <a:endParaRPr lang="en-US" smtClean="0"/>
          </a:p>
          <a:p>
            <a:pPr>
              <a:tabLst>
                <a:tab pos="514350" algn="l"/>
                <a:tab pos="1885950" algn="l"/>
                <a:tab pos="3200400" algn="l"/>
              </a:tabLst>
            </a:pPr>
            <a:r>
              <a:rPr lang="en-US" smtClean="0"/>
              <a:t>Examples:</a:t>
            </a:r>
          </a:p>
          <a:p>
            <a:pPr>
              <a:tabLst>
                <a:tab pos="514350" algn="l"/>
                <a:tab pos="1885950" algn="l"/>
                <a:tab pos="3200400" algn="l"/>
              </a:tabLst>
            </a:pPr>
            <a:endParaRPr lang="en-US" smtClean="0"/>
          </a:p>
          <a:p>
            <a:pPr>
              <a:buFontTx/>
              <a:buNone/>
              <a:tabLst>
                <a:tab pos="514350" algn="l"/>
                <a:tab pos="1885950" algn="l"/>
                <a:tab pos="3200400" algn="l"/>
              </a:tabLst>
            </a:pPr>
            <a:r>
              <a:rPr lang="en-US" b="1" smtClean="0">
                <a:solidFill>
                  <a:schemeClr val="bg1"/>
                </a:solidFill>
              </a:rPr>
              <a:t>MOV</a:t>
            </a:r>
            <a:r>
              <a:rPr lang="en-US" b="1" smtClean="0">
                <a:solidFill>
                  <a:srgbClr val="FF0000"/>
                </a:solidFill>
              </a:rPr>
              <a:t>W</a:t>
            </a:r>
            <a:r>
              <a:rPr lang="en-US" smtClean="0"/>
              <a:t>  %DX, 0x10(%EBP)	</a:t>
            </a:r>
            <a:r>
              <a:rPr lang="en-US" smtClean="0">
                <a:solidFill>
                  <a:schemeClr val="bg1"/>
                </a:solidFill>
              </a:rPr>
              <a:t># M[EBP + 0x10] </a:t>
            </a:r>
            <a:r>
              <a:rPr lang="en-US" smtClean="0">
                <a:solidFill>
                  <a:schemeClr val="bg1"/>
                </a:solidFill>
                <a:sym typeface="Symbol" pitchFamily="18" charset="2"/>
              </a:rPr>
              <a:t> DX</a:t>
            </a:r>
          </a:p>
          <a:p>
            <a:pPr>
              <a:buFontTx/>
              <a:buNone/>
              <a:tabLst>
                <a:tab pos="514350" algn="l"/>
                <a:tab pos="1885950" algn="l"/>
                <a:tab pos="3200400" algn="l"/>
              </a:tabLst>
            </a:pPr>
            <a:r>
              <a:rPr lang="en-US" b="1" smtClean="0">
                <a:solidFill>
                  <a:schemeClr val="bg1"/>
                </a:solidFill>
                <a:sym typeface="Symbol" pitchFamily="18" charset="2"/>
              </a:rPr>
              <a:t>MOV</a:t>
            </a:r>
            <a:r>
              <a:rPr lang="en-US" b="1" smtClean="0">
                <a:solidFill>
                  <a:srgbClr val="FF0000"/>
                </a:solidFill>
                <a:sym typeface="Symbol" pitchFamily="18" charset="2"/>
              </a:rPr>
              <a:t>B</a:t>
            </a:r>
            <a:r>
              <a:rPr lang="en-US" b="1" smtClean="0">
                <a:solidFill>
                  <a:schemeClr val="bg1"/>
                </a:solidFill>
                <a:sym typeface="Symbol" pitchFamily="18" charset="2"/>
              </a:rPr>
              <a:t>  </a:t>
            </a:r>
            <a:r>
              <a:rPr lang="en-US" smtClean="0">
                <a:sym typeface="Symbol" pitchFamily="18" charset="2"/>
              </a:rPr>
              <a:t>(%EBX,%ESI,4), %CL	</a:t>
            </a:r>
            <a:r>
              <a:rPr lang="en-US" smtClean="0">
                <a:solidFill>
                  <a:schemeClr val="bg1"/>
                </a:solidFill>
                <a:sym typeface="Symbol" pitchFamily="18" charset="2"/>
              </a:rPr>
              <a:t># CL  M[EBX + ESI * 4]</a:t>
            </a:r>
          </a:p>
          <a:p>
            <a:pPr>
              <a:buFontTx/>
              <a:buNone/>
              <a:tabLst>
                <a:tab pos="514350" algn="l"/>
                <a:tab pos="1885950" algn="l"/>
                <a:tab pos="3200400" algn="l"/>
              </a:tabLst>
            </a:pPr>
            <a:endParaRPr lang="en-US" smtClean="0">
              <a:sym typeface="Symbol" pitchFamily="18" charset="2"/>
            </a:endParaRPr>
          </a:p>
          <a:p>
            <a:pPr>
              <a:buFontTx/>
              <a:buNone/>
              <a:tabLst>
                <a:tab pos="514350" algn="l"/>
                <a:tab pos="1885950" algn="l"/>
                <a:tab pos="3200400" algn="l"/>
              </a:tabLst>
            </a:pPr>
            <a:endParaRPr lang="en-US" smtClean="0">
              <a:sym typeface="Symbol" pitchFamily="18" charset="2"/>
            </a:endParaRPr>
          </a:p>
        </p:txBody>
      </p:sp>
      <p:sp>
        <p:nvSpPr>
          <p:cNvPr id="19459" name="Line 4"/>
          <p:cNvSpPr>
            <a:spLocks noChangeShapeType="1"/>
          </p:cNvSpPr>
          <p:nvPr/>
        </p:nvSpPr>
        <p:spPr bwMode="auto">
          <a:xfrm>
            <a:off x="2924175" y="2971800"/>
            <a:ext cx="563563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0" name="Line 5"/>
          <p:cNvSpPr>
            <a:spLocks noChangeShapeType="1"/>
          </p:cNvSpPr>
          <p:nvPr/>
        </p:nvSpPr>
        <p:spPr bwMode="auto">
          <a:xfrm>
            <a:off x="4038600" y="2133600"/>
            <a:ext cx="1077913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1" name="Line 6"/>
          <p:cNvSpPr>
            <a:spLocks noChangeShapeType="1"/>
          </p:cNvSpPr>
          <p:nvPr/>
        </p:nvSpPr>
        <p:spPr bwMode="auto">
          <a:xfrm>
            <a:off x="4038600" y="2667000"/>
            <a:ext cx="1077913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Line 7"/>
          <p:cNvSpPr>
            <a:spLocks noChangeShapeType="1"/>
          </p:cNvSpPr>
          <p:nvPr/>
        </p:nvSpPr>
        <p:spPr bwMode="auto">
          <a:xfrm>
            <a:off x="2895600" y="1828800"/>
            <a:ext cx="563563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3" name="Line 8"/>
          <p:cNvSpPr>
            <a:spLocks noChangeShapeType="1"/>
          </p:cNvSpPr>
          <p:nvPr/>
        </p:nvSpPr>
        <p:spPr bwMode="auto">
          <a:xfrm flipV="1">
            <a:off x="2832100" y="1828800"/>
            <a:ext cx="63500" cy="1158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4" name="Line 9"/>
          <p:cNvSpPr>
            <a:spLocks noChangeShapeType="1"/>
          </p:cNvSpPr>
          <p:nvPr/>
        </p:nvSpPr>
        <p:spPr bwMode="auto">
          <a:xfrm>
            <a:off x="2860675" y="2855913"/>
            <a:ext cx="63500" cy="1158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9465" name="Group 14"/>
          <p:cNvGrpSpPr>
            <a:grpSpLocks/>
          </p:cNvGrpSpPr>
          <p:nvPr/>
        </p:nvGrpSpPr>
        <p:grpSpPr bwMode="auto">
          <a:xfrm>
            <a:off x="5308600" y="4868863"/>
            <a:ext cx="1384300" cy="242887"/>
            <a:chOff x="2508" y="4188"/>
            <a:chExt cx="654" cy="204"/>
          </a:xfrm>
        </p:grpSpPr>
        <p:sp>
          <p:nvSpPr>
            <p:cNvPr id="19471" name="Line 10"/>
            <p:cNvSpPr>
              <a:spLocks noChangeShapeType="1"/>
            </p:cNvSpPr>
            <p:nvPr/>
          </p:nvSpPr>
          <p:spPr bwMode="auto">
            <a:xfrm flipH="1">
              <a:off x="2508" y="4188"/>
              <a:ext cx="246" cy="2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2" name="Line 11"/>
            <p:cNvSpPr>
              <a:spLocks noChangeShapeType="1"/>
            </p:cNvSpPr>
            <p:nvPr/>
          </p:nvSpPr>
          <p:spPr bwMode="auto">
            <a:xfrm>
              <a:off x="2634" y="418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466" name="Rectangle 1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Instructions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29000" y="1600200"/>
            <a:ext cx="440372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0" dirty="0">
                <a:solidFill>
                  <a:schemeClr val="bg1"/>
                </a:solidFill>
                <a:latin typeface="+mn-lt"/>
              </a:rPr>
              <a:t>immediate, register, or memory reference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05400" y="1905000"/>
            <a:ext cx="3262313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0" dirty="0">
                <a:solidFill>
                  <a:schemeClr val="bg1"/>
                </a:solidFill>
                <a:latin typeface="+mn-lt"/>
              </a:rPr>
              <a:t>register, or memory reference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187950" y="2438400"/>
            <a:ext cx="14414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0" dirty="0">
                <a:solidFill>
                  <a:schemeClr val="bg1"/>
                </a:solidFill>
                <a:latin typeface="+mn-lt"/>
              </a:rPr>
              <a:t>register only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43201" y="2809875"/>
            <a:ext cx="5943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800" b="0" dirty="0" smtClean="0">
                <a:solidFill>
                  <a:schemeClr val="bg1"/>
                </a:solidFill>
                <a:latin typeface="+mn-lt"/>
              </a:rPr>
              <a:t>	memory </a:t>
            </a:r>
            <a:r>
              <a:rPr lang="en-US" sz="1800" b="0" dirty="0">
                <a:solidFill>
                  <a:schemeClr val="bg1"/>
                </a:solidFill>
                <a:latin typeface="+mn-lt"/>
              </a:rPr>
              <a:t>reference only – </a:t>
            </a:r>
            <a:r>
              <a:rPr lang="en-US" sz="1800" b="0" dirty="0" smtClean="0">
                <a:solidFill>
                  <a:schemeClr val="bg1"/>
                </a:solidFill>
                <a:latin typeface="+mn-lt"/>
              </a:rPr>
              <a:t>address stored in </a:t>
            </a:r>
            <a:r>
              <a:rPr lang="en-US" sz="1800" b="0" dirty="0" err="1" smtClean="0">
                <a:solidFill>
                  <a:schemeClr val="bg1"/>
                </a:solidFill>
                <a:latin typeface="+mn-lt"/>
              </a:rPr>
              <a:t>dst</a:t>
            </a:r>
            <a:endParaRPr lang="en-US" sz="1800" b="0" dirty="0" smtClean="0">
              <a:solidFill>
                <a:schemeClr val="bg1"/>
              </a:solidFill>
              <a:latin typeface="+mn-lt"/>
            </a:endParaRPr>
          </a:p>
          <a:p>
            <a:pPr>
              <a:defRPr/>
            </a:pPr>
            <a:endParaRPr lang="en-US" sz="1800" b="0" dirty="0">
              <a:solidFill>
                <a:schemeClr val="bg1"/>
              </a:solidFill>
              <a:latin typeface="+mn-lt"/>
            </a:endParaRPr>
          </a:p>
          <a:p>
            <a:pPr>
              <a:defRPr/>
            </a:pPr>
            <a:r>
              <a:rPr lang="en-US" sz="1800" b="0" dirty="0">
                <a:solidFill>
                  <a:schemeClr val="bg1"/>
                </a:solidFill>
                <a:latin typeface="+mn-lt"/>
              </a:rPr>
              <a:t>(can’t both be memory references)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19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animBg="1"/>
      <p:bldP spid="19460" grpId="0" animBg="1"/>
      <p:bldP spid="19461" grpId="0" animBg="1"/>
      <p:bldP spid="19462" grpId="0" animBg="1"/>
      <p:bldP spid="19463" grpId="0" animBg="1"/>
      <p:bldP spid="19464" grpId="0" animBg="1"/>
      <p:bldP spid="16" grpId="0"/>
      <p:bldP spid="17" grpId="0"/>
      <p:bldP spid="18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229600" cy="4648200"/>
          </a:xfrm>
        </p:spPr>
        <p:txBody>
          <a:bodyPr/>
          <a:lstStyle/>
          <a:p>
            <a:pPr>
              <a:buFontTx/>
              <a:buNone/>
              <a:tabLst>
                <a:tab pos="514350" algn="l"/>
                <a:tab pos="1885950" algn="l"/>
                <a:tab pos="3200400" algn="l"/>
              </a:tabLst>
            </a:pPr>
            <a:r>
              <a:rPr lang="en-US" smtClean="0">
                <a:sym typeface="Symbol" pitchFamily="18" charset="2"/>
              </a:rPr>
              <a:t>		</a:t>
            </a:r>
            <a:r>
              <a:rPr lang="en-US" smtClean="0">
                <a:solidFill>
                  <a:schemeClr val="bg1"/>
                </a:solidFill>
                <a:sym typeface="Symbol" pitchFamily="18" charset="2"/>
              </a:rPr>
              <a:t>          EAX  M[0x10000 + ECX]	</a:t>
            </a:r>
          </a:p>
          <a:p>
            <a:pPr>
              <a:buFontTx/>
              <a:buNone/>
              <a:tabLst>
                <a:tab pos="514350" algn="l"/>
                <a:tab pos="1885950" algn="l"/>
                <a:tab pos="3200400" algn="l"/>
              </a:tabLst>
            </a:pPr>
            <a:r>
              <a:rPr lang="en-US" smtClean="0">
                <a:sym typeface="Symbol" pitchFamily="18" charset="2"/>
              </a:rPr>
              <a:t>[answer]   </a:t>
            </a:r>
            <a:r>
              <a:rPr lang="en-US" b="1" smtClean="0">
                <a:solidFill>
                  <a:schemeClr val="bg1"/>
                </a:solidFill>
                <a:sym typeface="Symbol" pitchFamily="18" charset="2"/>
              </a:rPr>
              <a:t>MOV</a:t>
            </a:r>
            <a:r>
              <a:rPr lang="en-US" b="1" smtClean="0">
                <a:solidFill>
                  <a:srgbClr val="FF0000"/>
                </a:solidFill>
                <a:sym typeface="Symbol" pitchFamily="18" charset="2"/>
              </a:rPr>
              <a:t>L</a:t>
            </a:r>
            <a:r>
              <a:rPr lang="en-US" b="1" smtClean="0">
                <a:sym typeface="Symbol" pitchFamily="18" charset="2"/>
              </a:rPr>
              <a:t> </a:t>
            </a:r>
            <a:r>
              <a:rPr lang="en-US" smtClean="0">
                <a:sym typeface="Symbol" pitchFamily="18" charset="2"/>
              </a:rPr>
              <a:t> 0x10000(%ECX), %EAX</a:t>
            </a:r>
          </a:p>
          <a:p>
            <a:pPr>
              <a:buFontTx/>
              <a:buNone/>
              <a:tabLst>
                <a:tab pos="514350" algn="l"/>
                <a:tab pos="1885950" algn="l"/>
                <a:tab pos="3200400" algn="l"/>
              </a:tabLst>
            </a:pPr>
            <a:r>
              <a:rPr lang="en-US" smtClean="0">
                <a:sym typeface="Symbol" pitchFamily="18" charset="2"/>
              </a:rPr>
              <a:t>		</a:t>
            </a:r>
            <a:r>
              <a:rPr lang="en-US" smtClean="0">
                <a:solidFill>
                  <a:schemeClr val="bg1"/>
                </a:solidFill>
                <a:sym typeface="Symbol" pitchFamily="18" charset="2"/>
              </a:rPr>
              <a:t>           M[LABEL]  DI	</a:t>
            </a:r>
            <a:r>
              <a:rPr lang="en-US" smtClean="0">
                <a:sym typeface="Symbol" pitchFamily="18" charset="2"/>
              </a:rPr>
              <a:t>	</a:t>
            </a:r>
          </a:p>
          <a:p>
            <a:pPr>
              <a:buFontTx/>
              <a:buNone/>
              <a:tabLst>
                <a:tab pos="514350" algn="l"/>
                <a:tab pos="1885950" algn="l"/>
                <a:tab pos="3200400" algn="l"/>
              </a:tabLst>
            </a:pPr>
            <a:r>
              <a:rPr lang="en-US" smtClean="0">
                <a:sym typeface="Symbol" pitchFamily="18" charset="2"/>
              </a:rPr>
              <a:t>[answer]   </a:t>
            </a:r>
            <a:r>
              <a:rPr lang="en-US" b="1" smtClean="0">
                <a:solidFill>
                  <a:schemeClr val="bg1"/>
                </a:solidFill>
                <a:sym typeface="Symbol" pitchFamily="18" charset="2"/>
              </a:rPr>
              <a:t>MOV</a:t>
            </a:r>
            <a:r>
              <a:rPr lang="en-US" b="1" smtClean="0">
                <a:solidFill>
                  <a:srgbClr val="FF0000"/>
                </a:solidFill>
                <a:sym typeface="Symbol" pitchFamily="18" charset="2"/>
              </a:rPr>
              <a:t>W</a:t>
            </a:r>
            <a:r>
              <a:rPr lang="en-US" smtClean="0">
                <a:sym typeface="Symbol" pitchFamily="18" charset="2"/>
              </a:rPr>
              <a:t>  %DI, LABEL</a:t>
            </a:r>
          </a:p>
          <a:p>
            <a:pPr>
              <a:buFontTx/>
              <a:buNone/>
              <a:tabLst>
                <a:tab pos="514350" algn="l"/>
                <a:tab pos="1885950" algn="l"/>
                <a:tab pos="3200400" algn="l"/>
              </a:tabLst>
            </a:pPr>
            <a:r>
              <a:rPr lang="en-US" smtClean="0">
                <a:sym typeface="Symbol" pitchFamily="18" charset="2"/>
              </a:rPr>
              <a:t>		</a:t>
            </a:r>
            <a:r>
              <a:rPr lang="en-US" b="1" smtClean="0">
                <a:solidFill>
                  <a:schemeClr val="bg1"/>
                </a:solidFill>
                <a:sym typeface="Symbol" pitchFamily="18" charset="2"/>
              </a:rPr>
              <a:t>           </a:t>
            </a:r>
            <a:r>
              <a:rPr lang="en-US" smtClean="0">
                <a:solidFill>
                  <a:schemeClr val="bg1"/>
                </a:solidFill>
                <a:sym typeface="Symbol" pitchFamily="18" charset="2"/>
              </a:rPr>
              <a:t>ESI  LABEL + 4  (two ways!)</a:t>
            </a:r>
            <a:r>
              <a:rPr lang="en-US" smtClean="0">
                <a:sym typeface="Symbol" pitchFamily="18" charset="2"/>
              </a:rPr>
              <a:t>	</a:t>
            </a:r>
          </a:p>
          <a:p>
            <a:pPr>
              <a:buFontTx/>
              <a:buNone/>
              <a:tabLst>
                <a:tab pos="514350" algn="l"/>
                <a:tab pos="1885950" algn="l"/>
                <a:tab pos="3200400" algn="l"/>
              </a:tabLst>
            </a:pPr>
            <a:r>
              <a:rPr lang="en-US" smtClean="0">
                <a:sym typeface="Symbol" pitchFamily="18" charset="2"/>
              </a:rPr>
              <a:t>[answer]   </a:t>
            </a:r>
            <a:r>
              <a:rPr lang="en-US" b="1" smtClean="0">
                <a:solidFill>
                  <a:schemeClr val="bg1"/>
                </a:solidFill>
                <a:sym typeface="Symbol" pitchFamily="18" charset="2"/>
              </a:rPr>
              <a:t>MOV</a:t>
            </a:r>
            <a:r>
              <a:rPr lang="en-US" b="1" smtClean="0">
                <a:solidFill>
                  <a:srgbClr val="FF0000"/>
                </a:solidFill>
                <a:sym typeface="Symbol" pitchFamily="18" charset="2"/>
              </a:rPr>
              <a:t>L</a:t>
            </a:r>
            <a:r>
              <a:rPr lang="en-US" b="1" smtClean="0">
                <a:solidFill>
                  <a:schemeClr val="bg1"/>
                </a:solidFill>
                <a:sym typeface="Symbol" pitchFamily="18" charset="2"/>
              </a:rPr>
              <a:t> </a:t>
            </a:r>
            <a:r>
              <a:rPr lang="en-US" smtClean="0">
                <a:sym typeface="Symbol" pitchFamily="18" charset="2"/>
              </a:rPr>
              <a:t> $LABEL + 4, %ESI</a:t>
            </a:r>
          </a:p>
          <a:p>
            <a:pPr>
              <a:buFontTx/>
              <a:buNone/>
              <a:tabLst>
                <a:tab pos="514350" algn="l"/>
                <a:tab pos="1885950" algn="l"/>
                <a:tab pos="3200400" algn="l"/>
              </a:tabLst>
            </a:pPr>
            <a:r>
              <a:rPr lang="en-US" smtClean="0">
                <a:sym typeface="Symbol" pitchFamily="18" charset="2"/>
              </a:rPr>
              <a:t>		          </a:t>
            </a:r>
            <a:r>
              <a:rPr lang="en-US" b="1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b="1" smtClean="0">
                <a:solidFill>
                  <a:schemeClr val="bg1"/>
                </a:solidFill>
                <a:sym typeface="Symbol" pitchFamily="18" charset="2"/>
              </a:rPr>
              <a:t>LEA</a:t>
            </a:r>
            <a:r>
              <a:rPr lang="en-US" b="1" smtClean="0">
                <a:solidFill>
                  <a:srgbClr val="FF0000"/>
                </a:solidFill>
                <a:sym typeface="Symbol" pitchFamily="18" charset="2"/>
              </a:rPr>
              <a:t>L  </a:t>
            </a:r>
            <a:r>
              <a:rPr lang="en-US" smtClean="0">
                <a:sym typeface="Symbol" pitchFamily="18" charset="2"/>
              </a:rPr>
              <a:t>LABEL + 4, %ESI</a:t>
            </a:r>
          </a:p>
          <a:p>
            <a:pPr>
              <a:buFontTx/>
              <a:buNone/>
              <a:tabLst>
                <a:tab pos="514350" algn="l"/>
                <a:tab pos="1885950" algn="l"/>
                <a:tab pos="3200400" algn="l"/>
              </a:tabLst>
            </a:pPr>
            <a:r>
              <a:rPr lang="en-US" smtClean="0">
                <a:sym typeface="Symbol" pitchFamily="18" charset="2"/>
              </a:rPr>
              <a:t>                 </a:t>
            </a:r>
            <a:r>
              <a:rPr lang="en-US" smtClean="0">
                <a:solidFill>
                  <a:schemeClr val="bg1"/>
                </a:solidFill>
                <a:sym typeface="Symbol" pitchFamily="18" charset="2"/>
              </a:rPr>
              <a:t>ESI  LABEL + EAX + 4	</a:t>
            </a:r>
          </a:p>
          <a:p>
            <a:pPr>
              <a:buFontTx/>
              <a:buNone/>
              <a:tabLst>
                <a:tab pos="514350" algn="l"/>
                <a:tab pos="1885950" algn="l"/>
                <a:tab pos="3200400" algn="l"/>
              </a:tabLst>
            </a:pPr>
            <a:r>
              <a:rPr lang="en-US" smtClean="0">
                <a:sym typeface="Symbol" pitchFamily="18" charset="2"/>
              </a:rPr>
              <a:t>[answer]   </a:t>
            </a:r>
            <a:r>
              <a:rPr lang="en-US" b="1" smtClean="0">
                <a:solidFill>
                  <a:schemeClr val="bg1"/>
                </a:solidFill>
                <a:sym typeface="Symbol" pitchFamily="18" charset="2"/>
              </a:rPr>
              <a:t>LEA</a:t>
            </a:r>
            <a:r>
              <a:rPr lang="en-US" b="1" smtClean="0">
                <a:solidFill>
                  <a:srgbClr val="FF0000"/>
                </a:solidFill>
                <a:sym typeface="Symbol" pitchFamily="18" charset="2"/>
              </a:rPr>
              <a:t>L</a:t>
            </a:r>
            <a:r>
              <a:rPr lang="en-US" smtClean="0">
                <a:sym typeface="Symbol" pitchFamily="18" charset="2"/>
              </a:rPr>
              <a:t>  LABEL + 4(%EAX), %ESI</a:t>
            </a:r>
          </a:p>
        </p:txBody>
      </p:sp>
      <p:sp>
        <p:nvSpPr>
          <p:cNvPr id="20483" name="Rectangle 1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Instructions: Examples to Solve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57600" y="6019800"/>
            <a:ext cx="4340225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0" dirty="0">
                <a:solidFill>
                  <a:schemeClr val="bg1"/>
                </a:solidFill>
                <a:latin typeface="+mn-lt"/>
              </a:rPr>
              <a:t>expression calculated by assembler; </a:t>
            </a:r>
            <a:br>
              <a:rPr lang="en-US" sz="1800" b="0" dirty="0">
                <a:solidFill>
                  <a:schemeClr val="bg1"/>
                </a:solidFill>
                <a:latin typeface="+mn-lt"/>
              </a:rPr>
            </a:br>
            <a:r>
              <a:rPr lang="en-US" sz="1800" b="0" dirty="0">
                <a:solidFill>
                  <a:schemeClr val="bg1"/>
                </a:solidFill>
                <a:latin typeface="+mn-lt"/>
              </a:rPr>
              <a:t>instruction holds one displacement value</a:t>
            </a:r>
          </a:p>
        </p:txBody>
      </p:sp>
      <p:cxnSp>
        <p:nvCxnSpPr>
          <p:cNvPr id="20485" name="Straight Connector 17"/>
          <p:cNvCxnSpPr>
            <a:cxnSpLocks noChangeShapeType="1"/>
          </p:cNvCxnSpPr>
          <p:nvPr/>
        </p:nvCxnSpPr>
        <p:spPr bwMode="auto">
          <a:xfrm>
            <a:off x="3124200" y="5943600"/>
            <a:ext cx="1447800" cy="1588"/>
          </a:xfrm>
          <a:prstGeom prst="line">
            <a:avLst/>
          </a:prstGeom>
          <a:noFill/>
          <a:ln w="12700" algn="ctr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86" name="Straight Arrow Connector 19"/>
          <p:cNvCxnSpPr>
            <a:cxnSpLocks noChangeShapeType="1"/>
          </p:cNvCxnSpPr>
          <p:nvPr/>
        </p:nvCxnSpPr>
        <p:spPr bwMode="auto">
          <a:xfrm>
            <a:off x="3962400" y="5943600"/>
            <a:ext cx="304800" cy="152400"/>
          </a:xfrm>
          <a:prstGeom prst="straightConnector1">
            <a:avLst/>
          </a:prstGeom>
          <a:noFill/>
          <a:ln w="12700" algn="ctr">
            <a:solidFill>
              <a:schemeClr val="bg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4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4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Condition Codes (in EFLAGS)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8077200" cy="4572000"/>
          </a:xfrm>
        </p:spPr>
        <p:txBody>
          <a:bodyPr/>
          <a:lstStyle/>
          <a:p>
            <a:r>
              <a:rPr lang="en-US" smtClean="0"/>
              <a:t>Among others (not mentioned in this class)…</a:t>
            </a:r>
          </a:p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mtClean="0"/>
              <a:t>     	SF: </a:t>
            </a:r>
            <a:r>
              <a:rPr lang="en-US" sz="2000" smtClean="0"/>
              <a:t>sign flag: result is negative when viewed as </a:t>
            </a:r>
          </a:p>
          <a:p>
            <a:pPr>
              <a:buFontTx/>
              <a:buNone/>
            </a:pPr>
            <a:r>
              <a:rPr lang="en-US" sz="2000" smtClean="0"/>
              <a:t>		         2’s complement data type</a:t>
            </a:r>
          </a:p>
          <a:p>
            <a:pPr>
              <a:buFontTx/>
              <a:buNone/>
            </a:pPr>
            <a:r>
              <a:rPr lang="en-US" smtClean="0"/>
              <a:t>		ZF: </a:t>
            </a:r>
            <a:r>
              <a:rPr lang="en-US" sz="2000" smtClean="0"/>
              <a:t>zero flag: result is exactly zero</a:t>
            </a:r>
            <a:endParaRPr lang="en-US" smtClean="0"/>
          </a:p>
          <a:p>
            <a:pPr>
              <a:spcAft>
                <a:spcPct val="0"/>
              </a:spcAft>
              <a:buFontTx/>
              <a:buNone/>
            </a:pPr>
            <a:r>
              <a:rPr lang="en-US" smtClean="0"/>
              <a:t>		CF: </a:t>
            </a:r>
            <a:r>
              <a:rPr lang="en-US" sz="2000" smtClean="0"/>
              <a:t>carry flag: unsigned carry or borrow occurred</a:t>
            </a:r>
          </a:p>
          <a:p>
            <a:pPr>
              <a:buFontTx/>
              <a:buNone/>
            </a:pPr>
            <a:r>
              <a:rPr lang="en-US" sz="2000" smtClean="0"/>
              <a:t>		        (or other, instruction-dependent meaning, e.g., on shifts)</a:t>
            </a:r>
          </a:p>
          <a:p>
            <a:pPr>
              <a:buFontTx/>
              <a:buNone/>
            </a:pPr>
            <a:r>
              <a:rPr lang="en-US" smtClean="0"/>
              <a:t>           OF: </a:t>
            </a:r>
            <a:r>
              <a:rPr lang="en-US" sz="2000" smtClean="0"/>
              <a:t>overflow flag: 2’s complement overflow</a:t>
            </a:r>
            <a:br>
              <a:rPr lang="en-US" sz="2000" smtClean="0"/>
            </a:br>
            <a:r>
              <a:rPr lang="en-US" sz="2000" smtClean="0"/>
              <a:t>	       (and other instruction-dependent meanings)</a:t>
            </a:r>
            <a:endParaRPr lang="en-US" smtClean="0"/>
          </a:p>
          <a:p>
            <a:pPr>
              <a:buFontTx/>
              <a:buNone/>
            </a:pPr>
            <a:r>
              <a:rPr lang="en-US" smtClean="0"/>
              <a:t>		PF: </a:t>
            </a:r>
            <a:r>
              <a:rPr lang="en-US" sz="2000" smtClean="0"/>
              <a:t>parity flag: even parity in result (even # of 1 bits)</a:t>
            </a:r>
            <a:endParaRPr lang="en-US" smtClean="0"/>
          </a:p>
          <a:p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Z. Kalbarczyk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077200" cy="914400"/>
          </a:xfrm>
        </p:spPr>
        <p:txBody>
          <a:bodyPr/>
          <a:lstStyle/>
          <a:p>
            <a:r>
              <a:rPr lang="en-US" smtClean="0"/>
              <a:t>What Instructions Set Flags (condition codes)?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8077200" cy="45720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smtClean="0"/>
              <a:t>Not all instructions set flags</a:t>
            </a:r>
          </a:p>
          <a:p>
            <a:pPr>
              <a:spcAft>
                <a:spcPts val="1200"/>
              </a:spcAft>
            </a:pPr>
            <a:r>
              <a:rPr lang="en-US" smtClean="0"/>
              <a:t>Some instructions set some flags!</a:t>
            </a:r>
          </a:p>
          <a:p>
            <a:r>
              <a:rPr lang="en-US" smtClean="0"/>
              <a:t>Use </a:t>
            </a:r>
            <a:r>
              <a:rPr lang="en-US" b="1" smtClean="0"/>
              <a:t>CMP</a:t>
            </a:r>
            <a:r>
              <a:rPr lang="en-US" smtClean="0"/>
              <a:t> or </a:t>
            </a:r>
            <a:r>
              <a:rPr lang="en-US" b="1" smtClean="0"/>
              <a:t>TEST</a:t>
            </a:r>
            <a:r>
              <a:rPr lang="en-US" smtClean="0"/>
              <a:t> to set flags:</a:t>
            </a:r>
          </a:p>
          <a:p>
            <a:pPr>
              <a:buFontTx/>
              <a:buNone/>
            </a:pPr>
            <a:r>
              <a:rPr lang="en-US" smtClean="0"/>
              <a:t>	</a:t>
            </a:r>
            <a:r>
              <a:rPr lang="en-US" b="1" smtClean="0">
                <a:solidFill>
                  <a:schemeClr val="bg1"/>
                </a:solidFill>
              </a:rPr>
              <a:t>CMP</a:t>
            </a:r>
            <a:r>
              <a:rPr lang="en-US" b="1" smtClean="0">
                <a:solidFill>
                  <a:srgbClr val="FF0000"/>
                </a:solidFill>
              </a:rPr>
              <a:t>L</a:t>
            </a:r>
            <a:r>
              <a:rPr lang="en-US" smtClean="0"/>
              <a:t>  %EAX, %EBX	  </a:t>
            </a:r>
            <a:r>
              <a:rPr lang="en-US" smtClean="0">
                <a:solidFill>
                  <a:schemeClr val="bg1"/>
                </a:solidFill>
              </a:rPr>
              <a:t># flags       (EBX – EAX)</a:t>
            </a:r>
          </a:p>
          <a:p>
            <a:pPr>
              <a:spcAft>
                <a:spcPts val="1200"/>
              </a:spcAft>
              <a:buFontTx/>
              <a:buNone/>
            </a:pPr>
            <a:r>
              <a:rPr lang="en-US" b="1" smtClean="0">
                <a:solidFill>
                  <a:schemeClr val="bg1"/>
                </a:solidFill>
              </a:rPr>
              <a:t>    TEST</a:t>
            </a:r>
            <a:r>
              <a:rPr lang="en-US" b="1" smtClean="0">
                <a:solidFill>
                  <a:srgbClr val="FF0000"/>
                </a:solidFill>
              </a:rPr>
              <a:t>L</a:t>
            </a:r>
            <a:r>
              <a:rPr lang="en-US" b="1" smtClean="0">
                <a:solidFill>
                  <a:schemeClr val="bg1"/>
                </a:solidFill>
              </a:rPr>
              <a:t>  </a:t>
            </a:r>
            <a:r>
              <a:rPr lang="en-US" smtClean="0"/>
              <a:t>%EAX, %EBX	 </a:t>
            </a:r>
            <a:r>
              <a:rPr lang="en-US" smtClean="0">
                <a:solidFill>
                  <a:schemeClr val="bg1"/>
                </a:solidFill>
              </a:rPr>
              <a:t> # flags        (EBX </a:t>
            </a:r>
            <a:r>
              <a:rPr lang="en-US" i="1" smtClean="0">
                <a:solidFill>
                  <a:schemeClr val="bg1"/>
                </a:solidFill>
              </a:rPr>
              <a:t>AND</a:t>
            </a:r>
            <a:r>
              <a:rPr lang="en-US" smtClean="0">
                <a:solidFill>
                  <a:schemeClr val="bg1"/>
                </a:solidFill>
              </a:rPr>
              <a:t> EAX)</a:t>
            </a:r>
          </a:p>
          <a:p>
            <a:r>
              <a:rPr lang="en-US" smtClean="0"/>
              <a:t>Note that EBX does not change in either case</a:t>
            </a:r>
          </a:p>
          <a:p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Z. Kalbarczyk</a:t>
            </a:r>
            <a:endParaRPr lang="en-US" sz="1400"/>
          </a:p>
        </p:txBody>
      </p:sp>
      <p:cxnSp>
        <p:nvCxnSpPr>
          <p:cNvPr id="22533" name="Straight Arrow Connector 8"/>
          <p:cNvCxnSpPr>
            <a:cxnSpLocks noChangeShapeType="1"/>
          </p:cNvCxnSpPr>
          <p:nvPr/>
        </p:nvCxnSpPr>
        <p:spPr bwMode="auto">
          <a:xfrm rot="10800000">
            <a:off x="5562600" y="3429000"/>
            <a:ext cx="457200" cy="1588"/>
          </a:xfrm>
          <a:prstGeom prst="straightConnector1">
            <a:avLst/>
          </a:prstGeom>
          <a:noFill/>
          <a:ln w="12700" algn="ctr">
            <a:solidFill>
              <a:schemeClr val="bg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4" name="Straight Arrow Connector 10"/>
          <p:cNvCxnSpPr>
            <a:cxnSpLocks noChangeShapeType="1"/>
          </p:cNvCxnSpPr>
          <p:nvPr/>
        </p:nvCxnSpPr>
        <p:spPr bwMode="auto">
          <a:xfrm rot="10800000">
            <a:off x="5638800" y="3962400"/>
            <a:ext cx="457200" cy="1588"/>
          </a:xfrm>
          <a:prstGeom prst="straightConnector1">
            <a:avLst/>
          </a:prstGeom>
          <a:noFill/>
          <a:ln w="12700" algn="ctr">
            <a:solidFill>
              <a:schemeClr val="bg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Aministrivia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724400"/>
          </a:xfrm>
        </p:spPr>
        <p:txBody>
          <a:bodyPr/>
          <a:lstStyle/>
          <a:p>
            <a:r>
              <a:rPr lang="en-US" dirty="0" smtClean="0"/>
              <a:t>MP0</a:t>
            </a:r>
          </a:p>
          <a:p>
            <a:pPr lvl="1"/>
            <a:r>
              <a:rPr lang="en-US" b="1" dirty="0" smtClean="0"/>
              <a:t>due Tuesday 7:00pm</a:t>
            </a:r>
          </a:p>
          <a:p>
            <a:pPr lvl="1"/>
            <a:r>
              <a:rPr lang="en-US" dirty="0" smtClean="0"/>
              <a:t>you can hand in anytime </a:t>
            </a:r>
            <a:r>
              <a:rPr lang="en-US" dirty="0"/>
              <a:t>during office hours</a:t>
            </a:r>
          </a:p>
          <a:p>
            <a:pPr lvl="1"/>
            <a:r>
              <a:rPr lang="en-US" dirty="0" smtClean="0"/>
              <a:t>singe-up to hand in by Tuesday 7:00pm 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staff will call you -&gt; you must hand in when called</a:t>
            </a:r>
          </a:p>
          <a:p>
            <a:r>
              <a:rPr lang="en-US" dirty="0" smtClean="0"/>
              <a:t>Tip</a:t>
            </a:r>
          </a:p>
          <a:p>
            <a:pPr lvl="1"/>
            <a:r>
              <a:rPr lang="en-US" b="1" dirty="0" err="1" smtClean="0">
                <a:latin typeface="Courier New" pitchFamily="49" charset="0"/>
              </a:rPr>
              <a:t>gcc</a:t>
            </a:r>
            <a:r>
              <a:rPr lang="en-US" b="1" dirty="0" smtClean="0">
                <a:latin typeface="Courier New" pitchFamily="49" charset="0"/>
              </a:rPr>
              <a:t> -S</a:t>
            </a:r>
          </a:p>
          <a:p>
            <a:pPr lvl="2"/>
            <a:r>
              <a:rPr lang="en-US" dirty="0" smtClean="0"/>
              <a:t>compiles C file to assembly</a:t>
            </a:r>
          </a:p>
          <a:p>
            <a:pPr lvl="2"/>
            <a:r>
              <a:rPr lang="en-US" dirty="0"/>
              <a:t>d</a:t>
            </a:r>
            <a:r>
              <a:rPr lang="en-US" dirty="0" smtClean="0"/>
              <a:t>efault file produced </a:t>
            </a:r>
            <a:r>
              <a:rPr lang="en-US" b="1" dirty="0" smtClean="0">
                <a:latin typeface="Courier New" pitchFamily="49" charset="0"/>
              </a:rPr>
              <a:t>&lt;program </a:t>
            </a:r>
            <a:r>
              <a:rPr lang="en-US" b="1" dirty="0">
                <a:latin typeface="Courier New" pitchFamily="49" charset="0"/>
              </a:rPr>
              <a:t>name&gt;.</a:t>
            </a:r>
            <a:r>
              <a:rPr lang="en-US" b="1" dirty="0" smtClean="0">
                <a:latin typeface="Courier New" pitchFamily="49" charset="0"/>
              </a:rPr>
              <a:t>s</a:t>
            </a:r>
            <a:endParaRPr lang="en-US" b="1" dirty="0">
              <a:latin typeface="Courier New" pitchFamily="49" charset="0"/>
            </a:endParaRPr>
          </a:p>
          <a:p>
            <a:pPr lvl="2"/>
            <a:r>
              <a:rPr lang="en-US" dirty="0" smtClean="0"/>
              <a:t>don’t use with </a:t>
            </a:r>
            <a:r>
              <a:rPr lang="en-US" b="1" dirty="0" smtClean="0">
                <a:latin typeface="Courier New" pitchFamily="49" charset="0"/>
              </a:rPr>
              <a:t>–o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x86?  </a:t>
            </a:r>
            <a:r>
              <a:rPr lang="en-US" sz="1800" dirty="0" smtClean="0"/>
              <a:t>(Intel-32-bit architecture, rather than AMD-64)</a:t>
            </a:r>
          </a:p>
          <a:p>
            <a:pPr lvl="1"/>
            <a:r>
              <a:rPr lang="en-US" dirty="0" smtClean="0"/>
              <a:t>variable-length instruction encoding (1-16 bytes)</a:t>
            </a:r>
          </a:p>
          <a:p>
            <a:pPr lvl="1"/>
            <a:r>
              <a:rPr lang="en-US" dirty="0" smtClean="0"/>
              <a:t>small register set: 8 mostly general-purpose</a:t>
            </a:r>
          </a:p>
          <a:p>
            <a:pPr lvl="1"/>
            <a:r>
              <a:rPr lang="en-US" dirty="0" smtClean="0"/>
              <a:t>32-bit, byte-addressable address space</a:t>
            </a:r>
          </a:p>
          <a:p>
            <a:pPr lvl="1"/>
            <a:r>
              <a:rPr lang="en-US" dirty="0" smtClean="0"/>
              <a:t>complex addressing modes</a:t>
            </a:r>
          </a:p>
          <a:p>
            <a:pPr lvl="1"/>
            <a:r>
              <a:rPr lang="en-US" dirty="0" smtClean="0"/>
              <a:t>many data types supported by hardware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Most modern ISAs (e.g., MIPS, </a:t>
            </a:r>
            <a:r>
              <a:rPr lang="en-US" dirty="0" err="1" smtClean="0"/>
              <a:t>Sparc</a:t>
            </a:r>
            <a:r>
              <a:rPr lang="en-US" dirty="0" smtClean="0"/>
              <a:t>, PowerPC) </a:t>
            </a:r>
            <a:br>
              <a:rPr lang="en-US" dirty="0" smtClean="0"/>
            </a:br>
            <a:r>
              <a:rPr lang="en-US" dirty="0" smtClean="0"/>
              <a:t>differ on most points (except memory)</a:t>
            </a:r>
          </a:p>
          <a:p>
            <a:endParaRPr lang="en-US" dirty="0" smtClean="0"/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and Basics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Z. Kalbarczyk</a:t>
            </a:r>
            <a:endParaRPr lang="en-US" sz="1400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Registers</a:t>
            </a:r>
          </a:p>
        </p:txBody>
      </p:sp>
      <p:pic>
        <p:nvPicPr>
          <p:cNvPr id="7172" name="Picture 4" descr="C:\ECE291\Lectures\Reg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10" y="1611630"/>
            <a:ext cx="76962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 rot="16200000">
            <a:off x="-1137043" y="3609944"/>
            <a:ext cx="3374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+mn-lt"/>
              </a:rPr>
              <a:t>General purpose registers</a:t>
            </a:r>
            <a:endParaRPr lang="en-US" sz="2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5410200" y="3124200"/>
            <a:ext cx="2667000" cy="3048000"/>
          </a:xfrm>
          <a:prstGeom prst="rect">
            <a:avLst/>
          </a:prstGeom>
          <a:solidFill>
            <a:srgbClr val="FFFFFF">
              <a:alpha val="74902"/>
            </a:srgb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143000" y="2438400"/>
            <a:ext cx="3509010" cy="5334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219200" y="3048000"/>
            <a:ext cx="3509010" cy="5334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434465" y="3543300"/>
            <a:ext cx="3509010" cy="5334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219200" y="4038600"/>
            <a:ext cx="3509010" cy="5334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219200" y="4572000"/>
            <a:ext cx="3509010" cy="4572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880110" y="5029200"/>
            <a:ext cx="4063365" cy="4572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219200" y="5486400"/>
            <a:ext cx="3509010" cy="5334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909185" y="1600200"/>
            <a:ext cx="3509010" cy="762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648200" y="2354580"/>
            <a:ext cx="3348990" cy="5334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181600" y="3124200"/>
            <a:ext cx="3124200" cy="31242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077200" cy="4800600"/>
          </a:xfrm>
          <a:noFill/>
        </p:spPr>
        <p:txBody>
          <a:bodyPr/>
          <a:lstStyle/>
          <a:p>
            <a:pPr lvl="1">
              <a:buFontTx/>
              <a:buNone/>
              <a:tabLst>
                <a:tab pos="1028700" algn="l"/>
                <a:tab pos="3657600" algn="l"/>
                <a:tab pos="4457700" algn="l"/>
              </a:tabLst>
            </a:pPr>
            <a:r>
              <a:rPr lang="en-US" smtClean="0"/>
              <a:t>	</a:t>
            </a:r>
            <a:r>
              <a:rPr lang="en-US" i="1" smtClean="0">
                <a:solidFill>
                  <a:schemeClr val="bg2"/>
                </a:solidFill>
              </a:rPr>
              <a:t>extended, i.e., 32-bit</a:t>
            </a:r>
          </a:p>
          <a:p>
            <a:pPr lvl="1">
              <a:buFontTx/>
              <a:buNone/>
              <a:tabLst>
                <a:tab pos="1028700" algn="l"/>
                <a:tab pos="3657600" algn="l"/>
                <a:tab pos="4457700" algn="l"/>
              </a:tabLst>
            </a:pPr>
            <a:r>
              <a:rPr lang="en-US" smtClean="0"/>
              <a:t>EAX	accumulator	EIP	instruction pointer</a:t>
            </a:r>
          </a:p>
          <a:p>
            <a:pPr lvl="1">
              <a:buFontTx/>
              <a:buNone/>
              <a:tabLst>
                <a:tab pos="1028700" algn="l"/>
                <a:tab pos="3657600" algn="l"/>
                <a:tab pos="4457700" algn="l"/>
              </a:tabLst>
            </a:pPr>
            <a:r>
              <a:rPr lang="en-US" smtClean="0"/>
              <a:t>EBX	base (of array)	EFLAGS  flags/condition codes</a:t>
            </a:r>
          </a:p>
          <a:p>
            <a:pPr lvl="1">
              <a:buFontTx/>
              <a:buNone/>
              <a:tabLst>
                <a:tab pos="1028700" algn="l"/>
                <a:tab pos="3657600" algn="l"/>
                <a:tab pos="4457700" algn="l"/>
              </a:tabLst>
            </a:pPr>
            <a:r>
              <a:rPr lang="en-US" smtClean="0"/>
              <a:t>ECX	count (for loops)</a:t>
            </a:r>
          </a:p>
          <a:p>
            <a:pPr lvl="1">
              <a:buFontTx/>
              <a:buNone/>
              <a:tabLst>
                <a:tab pos="1028700" algn="l"/>
                <a:tab pos="3657600" algn="l"/>
                <a:tab pos="4457700" algn="l"/>
              </a:tabLst>
            </a:pPr>
            <a:r>
              <a:rPr lang="en-US" smtClean="0"/>
              <a:t>EDX	data (2</a:t>
            </a:r>
            <a:r>
              <a:rPr lang="en-US" baseline="30000" smtClean="0"/>
              <a:t>nd</a:t>
            </a:r>
            <a:r>
              <a:rPr lang="en-US" smtClean="0"/>
              <a:t> operand)</a:t>
            </a:r>
          </a:p>
          <a:p>
            <a:pPr lvl="1">
              <a:buFontTx/>
              <a:buNone/>
              <a:tabLst>
                <a:tab pos="1028700" algn="l"/>
                <a:tab pos="3657600" algn="l"/>
                <a:tab pos="4457700" algn="l"/>
              </a:tabLst>
            </a:pPr>
            <a:r>
              <a:rPr lang="en-US" smtClean="0"/>
              <a:t>ESI	source index (string copy)</a:t>
            </a:r>
          </a:p>
          <a:p>
            <a:pPr lvl="1">
              <a:buFontTx/>
              <a:buNone/>
              <a:tabLst>
                <a:tab pos="1028700" algn="l"/>
                <a:tab pos="3657600" algn="l"/>
                <a:tab pos="4457700" algn="l"/>
              </a:tabLst>
            </a:pPr>
            <a:r>
              <a:rPr lang="en-US" smtClean="0"/>
              <a:t>EDI	destination index</a:t>
            </a:r>
          </a:p>
          <a:p>
            <a:pPr lvl="1">
              <a:buFontTx/>
              <a:buNone/>
              <a:tabLst>
                <a:tab pos="1028700" algn="l"/>
                <a:tab pos="3657600" algn="l"/>
                <a:tab pos="4457700" algn="l"/>
              </a:tabLst>
            </a:pPr>
            <a:r>
              <a:rPr lang="en-US" smtClean="0"/>
              <a:t>EBP	base pointer (base of stack frame)</a:t>
            </a:r>
          </a:p>
          <a:p>
            <a:pPr lvl="1">
              <a:buFontTx/>
              <a:buNone/>
              <a:tabLst>
                <a:tab pos="1028700" algn="l"/>
                <a:tab pos="3657600" algn="l"/>
                <a:tab pos="4457700" algn="l"/>
              </a:tabLst>
            </a:pPr>
            <a:r>
              <a:rPr lang="en-US" smtClean="0"/>
              <a:t>ESP	stack pointer</a:t>
            </a:r>
          </a:p>
          <a:p>
            <a:pPr>
              <a:tabLst>
                <a:tab pos="1028700" algn="l"/>
                <a:tab pos="3657600" algn="l"/>
                <a:tab pos="4457700" algn="l"/>
              </a:tabLst>
            </a:pPr>
            <a:r>
              <a:rPr lang="en-US" sz="2800" smtClean="0"/>
              <a:t>Use % as a prefix for registers in assembly</a:t>
            </a:r>
          </a:p>
          <a:p>
            <a:pPr>
              <a:tabLst>
                <a:tab pos="1028700" algn="l"/>
                <a:tab pos="3657600" algn="l"/>
                <a:tab pos="4457700" algn="l"/>
              </a:tabLst>
            </a:pPr>
            <a:r>
              <a:rPr lang="en-US" smtClean="0"/>
              <a:t>Other registers: floating-point, MMX, etc. (not discussed in this class)</a:t>
            </a:r>
          </a:p>
        </p:txBody>
      </p:sp>
      <p:sp>
        <p:nvSpPr>
          <p:cNvPr id="8195" name="Line 54"/>
          <p:cNvSpPr>
            <a:spLocks noChangeShapeType="1"/>
          </p:cNvSpPr>
          <p:nvPr/>
        </p:nvSpPr>
        <p:spPr bwMode="auto">
          <a:xfrm flipV="1">
            <a:off x="1243013" y="893763"/>
            <a:ext cx="0" cy="115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6" name="Line 55"/>
          <p:cNvSpPr>
            <a:spLocks noChangeShapeType="1"/>
          </p:cNvSpPr>
          <p:nvPr/>
        </p:nvSpPr>
        <p:spPr bwMode="auto">
          <a:xfrm>
            <a:off x="1243013" y="893763"/>
            <a:ext cx="2555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7" name="Rectangle 5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Registers</a:t>
            </a:r>
          </a:p>
        </p:txBody>
      </p:sp>
      <p:grpSp>
        <p:nvGrpSpPr>
          <p:cNvPr id="8198" name="Group 61"/>
          <p:cNvGrpSpPr>
            <a:grpSpLocks/>
          </p:cNvGrpSpPr>
          <p:nvPr/>
        </p:nvGrpSpPr>
        <p:grpSpPr bwMode="auto">
          <a:xfrm>
            <a:off x="838200" y="1522413"/>
            <a:ext cx="611188" cy="382587"/>
            <a:chOff x="913606" y="1752600"/>
            <a:chExt cx="610394" cy="382588"/>
          </a:xfrm>
        </p:grpSpPr>
        <p:cxnSp>
          <p:nvCxnSpPr>
            <p:cNvPr id="8199" name="Straight Connector 55"/>
            <p:cNvCxnSpPr>
              <a:cxnSpLocks noChangeShapeType="1"/>
            </p:cNvCxnSpPr>
            <p:nvPr/>
          </p:nvCxnSpPr>
          <p:spPr bwMode="auto">
            <a:xfrm>
              <a:off x="914400" y="2133600"/>
              <a:ext cx="304800" cy="1588"/>
            </a:xfrm>
            <a:prstGeom prst="line">
              <a:avLst/>
            </a:prstGeom>
            <a:noFill/>
            <a:ln w="12700" algn="ctr">
              <a:solidFill>
                <a:schemeClr val="bg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00" name="Straight Connector 58"/>
            <p:cNvCxnSpPr>
              <a:cxnSpLocks noChangeShapeType="1"/>
            </p:cNvCxnSpPr>
            <p:nvPr/>
          </p:nvCxnSpPr>
          <p:spPr bwMode="auto">
            <a:xfrm rot="5400000" flipH="1" flipV="1">
              <a:off x="723900" y="1943100"/>
              <a:ext cx="381000" cy="1588"/>
            </a:xfrm>
            <a:prstGeom prst="line">
              <a:avLst/>
            </a:prstGeom>
            <a:noFill/>
            <a:ln w="12700" algn="ctr">
              <a:solidFill>
                <a:schemeClr val="bg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01" name="Straight Connector 60"/>
            <p:cNvCxnSpPr>
              <a:cxnSpLocks noChangeShapeType="1"/>
            </p:cNvCxnSpPr>
            <p:nvPr/>
          </p:nvCxnSpPr>
          <p:spPr bwMode="auto">
            <a:xfrm>
              <a:off x="914400" y="1752600"/>
              <a:ext cx="609600" cy="1588"/>
            </a:xfrm>
            <a:prstGeom prst="line">
              <a:avLst/>
            </a:prstGeom>
            <a:noFill/>
            <a:ln w="12700" algn="ctr">
              <a:solidFill>
                <a:schemeClr val="bg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8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smtClean="0">
                <a:cs typeface="Times New Roman" pitchFamily="18" charset="0"/>
              </a:rPr>
              <a:t>8-, 16-, 32-bit unsigned and 2’s complement</a:t>
            </a:r>
          </a:p>
          <a:p>
            <a:r>
              <a:rPr lang="en-US" sz="2800" smtClean="0"/>
              <a:t>IEEE single- and double-precision floating point</a:t>
            </a:r>
          </a:p>
          <a:p>
            <a:r>
              <a:rPr lang="en-US" sz="2800" smtClean="0"/>
              <a:t>Intel “extended” f.p. (80-bit)</a:t>
            </a:r>
          </a:p>
          <a:p>
            <a:r>
              <a:rPr lang="en-US" sz="2800" smtClean="0"/>
              <a:t>ASCII strings</a:t>
            </a:r>
          </a:p>
          <a:p>
            <a:r>
              <a:rPr lang="en-US" sz="2800" smtClean="0"/>
              <a:t>Binary-coded decimal</a:t>
            </a:r>
          </a:p>
          <a:p>
            <a:pPr>
              <a:buFontTx/>
              <a:buNone/>
            </a:pPr>
            <a:endParaRPr lang="en-US" sz="2800" smtClean="0"/>
          </a:p>
          <a:p>
            <a:pPr lvl="1"/>
            <a:endParaRPr lang="en-US" sz="2400" smtClean="0"/>
          </a:p>
          <a:p>
            <a:endParaRPr lang="en-US" sz="2800" smtClean="0"/>
          </a:p>
          <a:p>
            <a:endParaRPr lang="en-US" sz="2800" smtClean="0"/>
          </a:p>
        </p:txBody>
      </p:sp>
      <p:sp>
        <p:nvSpPr>
          <p:cNvPr id="14339" name="Rectangle 6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Data Types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Z. Kalbarczyk</a:t>
            </a:r>
            <a:endParaRPr lang="en-US" sz="1400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Microprocessor addresses a maximum of 2</a:t>
            </a:r>
            <a:r>
              <a:rPr lang="en-US" baseline="30000" dirty="0" smtClean="0"/>
              <a:t>n</a:t>
            </a:r>
            <a:r>
              <a:rPr lang="en-US" dirty="0" smtClean="0"/>
              <a:t> different memory locations, where n is a number of bits on the address bus</a:t>
            </a:r>
          </a:p>
          <a:p>
            <a:endParaRPr lang="en-US" dirty="0" smtClean="0"/>
          </a:p>
          <a:p>
            <a:r>
              <a:rPr lang="en-US" dirty="0" smtClean="0"/>
              <a:t>Memory</a:t>
            </a:r>
          </a:p>
          <a:p>
            <a:pPr lvl="1"/>
            <a:r>
              <a:rPr lang="en-US" dirty="0" smtClean="0"/>
              <a:t>x86 supports byte addressable memory</a:t>
            </a:r>
          </a:p>
          <a:p>
            <a:pPr lvl="1"/>
            <a:r>
              <a:rPr lang="en-US" dirty="0" smtClean="0"/>
              <a:t>byte (8 bits) is a basic memory unit</a:t>
            </a:r>
          </a:p>
          <a:p>
            <a:pPr lvl="1"/>
            <a:r>
              <a:rPr lang="en-US" dirty="0" smtClean="0"/>
              <a:t>e.g., when you specify address 24 in memory, you get the entire eight bits</a:t>
            </a:r>
          </a:p>
          <a:p>
            <a:pPr lvl="1"/>
            <a:r>
              <a:rPr lang="en-US" dirty="0" smtClean="0"/>
              <a:t>when the microprocessors address a 16-bit word of memory, two consecutive bytes are accessed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8"/>
          <p:cNvSpPr>
            <a:spLocks noChangeArrowheads="1"/>
          </p:cNvSpPr>
          <p:nvPr/>
        </p:nvSpPr>
        <p:spPr bwMode="auto">
          <a:xfrm>
            <a:off x="2097088" y="3316288"/>
            <a:ext cx="409575" cy="20161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11267" name="Rectangle 9"/>
          <p:cNvSpPr>
            <a:spLocks noChangeArrowheads="1"/>
          </p:cNvSpPr>
          <p:nvPr/>
        </p:nvSpPr>
        <p:spPr bwMode="auto">
          <a:xfrm>
            <a:off x="2506663" y="3316288"/>
            <a:ext cx="407987" cy="20161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11268" name="Rectangle 10"/>
          <p:cNvSpPr>
            <a:spLocks noChangeArrowheads="1"/>
          </p:cNvSpPr>
          <p:nvPr/>
        </p:nvSpPr>
        <p:spPr bwMode="auto">
          <a:xfrm>
            <a:off x="2914650" y="3316288"/>
            <a:ext cx="407988" cy="20161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11269" name="Rectangle 11"/>
          <p:cNvSpPr>
            <a:spLocks noChangeArrowheads="1"/>
          </p:cNvSpPr>
          <p:nvPr/>
        </p:nvSpPr>
        <p:spPr bwMode="auto">
          <a:xfrm>
            <a:off x="3322638" y="3316288"/>
            <a:ext cx="409575" cy="20161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11270" name="Text Box 28"/>
          <p:cNvSpPr txBox="1">
            <a:spLocks noChangeArrowheads="1"/>
          </p:cNvSpPr>
          <p:nvPr/>
        </p:nvSpPr>
        <p:spPr bwMode="auto">
          <a:xfrm>
            <a:off x="1125538" y="3190875"/>
            <a:ext cx="9334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>
                <a:solidFill>
                  <a:schemeClr val="bg2"/>
                </a:solidFill>
              </a:rPr>
              <a:t>EAX</a:t>
            </a:r>
            <a:br>
              <a:rPr lang="en-US">
                <a:solidFill>
                  <a:schemeClr val="bg2"/>
                </a:solidFill>
              </a:rPr>
            </a:br>
            <a:r>
              <a:rPr lang="en-US">
                <a:solidFill>
                  <a:schemeClr val="bg2"/>
                </a:solidFill>
              </a:rPr>
              <a:t>(4 bytes)</a:t>
            </a:r>
          </a:p>
        </p:txBody>
      </p:sp>
      <p:sp>
        <p:nvSpPr>
          <p:cNvPr id="11271" name="Line 7"/>
          <p:cNvSpPr>
            <a:spLocks noChangeShapeType="1"/>
          </p:cNvSpPr>
          <p:nvPr/>
        </p:nvSpPr>
        <p:spPr bwMode="auto">
          <a:xfrm>
            <a:off x="4144963" y="2106613"/>
            <a:ext cx="0" cy="262096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2" name="Rectangle 18"/>
          <p:cNvSpPr>
            <a:spLocks noChangeArrowheads="1"/>
          </p:cNvSpPr>
          <p:nvPr/>
        </p:nvSpPr>
        <p:spPr bwMode="auto">
          <a:xfrm>
            <a:off x="4144963" y="3722688"/>
            <a:ext cx="407987" cy="2000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11273" name="Rectangle 19"/>
          <p:cNvSpPr>
            <a:spLocks noChangeArrowheads="1"/>
          </p:cNvSpPr>
          <p:nvPr/>
        </p:nvSpPr>
        <p:spPr bwMode="auto">
          <a:xfrm>
            <a:off x="4144963" y="3922713"/>
            <a:ext cx="407987" cy="20161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11274" name="Rectangle 20"/>
          <p:cNvSpPr>
            <a:spLocks noChangeArrowheads="1"/>
          </p:cNvSpPr>
          <p:nvPr/>
        </p:nvSpPr>
        <p:spPr bwMode="auto">
          <a:xfrm>
            <a:off x="4144963" y="4124325"/>
            <a:ext cx="407987" cy="20161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11275" name="Rectangle 21"/>
          <p:cNvSpPr>
            <a:spLocks noChangeArrowheads="1"/>
          </p:cNvSpPr>
          <p:nvPr/>
        </p:nvSpPr>
        <p:spPr bwMode="auto">
          <a:xfrm>
            <a:off x="4144963" y="4325938"/>
            <a:ext cx="407987" cy="20161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2"/>
              </a:solidFill>
            </a:endParaRPr>
          </a:p>
        </p:txBody>
      </p:sp>
      <p:grpSp>
        <p:nvGrpSpPr>
          <p:cNvPr id="11276" name="Group 23"/>
          <p:cNvGrpSpPr>
            <a:grpSpLocks/>
          </p:cNvGrpSpPr>
          <p:nvPr/>
        </p:nvGrpSpPr>
        <p:grpSpPr bwMode="auto">
          <a:xfrm>
            <a:off x="4144963" y="2308225"/>
            <a:ext cx="407987" cy="804863"/>
            <a:chOff x="1579" y="3013"/>
            <a:chExt cx="193" cy="676"/>
          </a:xfrm>
        </p:grpSpPr>
        <p:sp>
          <p:nvSpPr>
            <p:cNvPr id="11304" name="Rectangle 24"/>
            <p:cNvSpPr>
              <a:spLocks noChangeArrowheads="1"/>
            </p:cNvSpPr>
            <p:nvPr/>
          </p:nvSpPr>
          <p:spPr bwMode="auto">
            <a:xfrm>
              <a:off x="1579" y="3013"/>
              <a:ext cx="193" cy="169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1305" name="Rectangle 25"/>
            <p:cNvSpPr>
              <a:spLocks noChangeArrowheads="1"/>
            </p:cNvSpPr>
            <p:nvPr/>
          </p:nvSpPr>
          <p:spPr bwMode="auto">
            <a:xfrm>
              <a:off x="1579" y="3182"/>
              <a:ext cx="193" cy="169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1306" name="Rectangle 26"/>
            <p:cNvSpPr>
              <a:spLocks noChangeArrowheads="1"/>
            </p:cNvSpPr>
            <p:nvPr/>
          </p:nvSpPr>
          <p:spPr bwMode="auto">
            <a:xfrm>
              <a:off x="1579" y="3351"/>
              <a:ext cx="193" cy="169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1307" name="Rectangle 27"/>
            <p:cNvSpPr>
              <a:spLocks noChangeArrowheads="1"/>
            </p:cNvSpPr>
            <p:nvPr/>
          </p:nvSpPr>
          <p:spPr bwMode="auto">
            <a:xfrm>
              <a:off x="1579" y="3520"/>
              <a:ext cx="193" cy="169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</p:grpSp>
      <p:sp>
        <p:nvSpPr>
          <p:cNvPr id="11277" name="Line 49"/>
          <p:cNvSpPr>
            <a:spLocks noChangeShapeType="1"/>
          </p:cNvSpPr>
          <p:nvPr/>
        </p:nvSpPr>
        <p:spPr bwMode="auto">
          <a:xfrm>
            <a:off x="4552950" y="2106613"/>
            <a:ext cx="0" cy="262096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8" name="Line 50"/>
          <p:cNvSpPr>
            <a:spLocks noChangeShapeType="1"/>
          </p:cNvSpPr>
          <p:nvPr/>
        </p:nvSpPr>
        <p:spPr bwMode="auto">
          <a:xfrm>
            <a:off x="4826000" y="2611438"/>
            <a:ext cx="0" cy="161131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9" name="Text Box 51"/>
          <p:cNvSpPr txBox="1">
            <a:spLocks noChangeArrowheads="1"/>
          </p:cNvSpPr>
          <p:nvPr/>
        </p:nvSpPr>
        <p:spPr bwMode="auto">
          <a:xfrm rot="-5400000">
            <a:off x="4243388" y="3217863"/>
            <a:ext cx="16097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chemeClr val="bg2"/>
                </a:solidFill>
              </a:rPr>
              <a:t>larger addresses</a:t>
            </a:r>
          </a:p>
        </p:txBody>
      </p:sp>
      <p:grpSp>
        <p:nvGrpSpPr>
          <p:cNvPr id="3" name="Group 60"/>
          <p:cNvGrpSpPr>
            <a:grpSpLocks/>
          </p:cNvGrpSpPr>
          <p:nvPr/>
        </p:nvGrpSpPr>
        <p:grpSpPr bwMode="auto">
          <a:xfrm>
            <a:off x="2300288" y="2408238"/>
            <a:ext cx="5003800" cy="908050"/>
            <a:chOff x="1087" y="2707"/>
            <a:chExt cx="2364" cy="763"/>
          </a:xfrm>
        </p:grpSpPr>
        <p:grpSp>
          <p:nvGrpSpPr>
            <p:cNvPr id="11294" name="Group 39"/>
            <p:cNvGrpSpPr>
              <a:grpSpLocks/>
            </p:cNvGrpSpPr>
            <p:nvPr/>
          </p:nvGrpSpPr>
          <p:grpSpPr bwMode="auto">
            <a:xfrm flipV="1">
              <a:off x="1087" y="2707"/>
              <a:ext cx="877" cy="763"/>
              <a:chOff x="708" y="3025"/>
              <a:chExt cx="877" cy="763"/>
            </a:xfrm>
          </p:grpSpPr>
          <p:sp>
            <p:nvSpPr>
              <p:cNvPr id="11296" name="Line 40"/>
              <p:cNvSpPr>
                <a:spLocks noChangeShapeType="1"/>
              </p:cNvSpPr>
              <p:nvPr/>
            </p:nvSpPr>
            <p:spPr bwMode="auto">
              <a:xfrm>
                <a:off x="1288" y="302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97" name="Line 41"/>
              <p:cNvSpPr>
                <a:spLocks noChangeShapeType="1"/>
              </p:cNvSpPr>
              <p:nvPr/>
            </p:nvSpPr>
            <p:spPr bwMode="auto">
              <a:xfrm>
                <a:off x="1289" y="3280"/>
                <a:ext cx="290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98" name="Line 42"/>
              <p:cNvSpPr>
                <a:spLocks noChangeShapeType="1"/>
              </p:cNvSpPr>
              <p:nvPr/>
            </p:nvSpPr>
            <p:spPr bwMode="auto">
              <a:xfrm>
                <a:off x="1094" y="3449"/>
                <a:ext cx="485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99" name="Line 43"/>
              <p:cNvSpPr>
                <a:spLocks noChangeShapeType="1"/>
              </p:cNvSpPr>
              <p:nvPr/>
            </p:nvSpPr>
            <p:spPr bwMode="auto">
              <a:xfrm>
                <a:off x="902" y="3618"/>
                <a:ext cx="677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00" name="Line 44"/>
              <p:cNvSpPr>
                <a:spLocks noChangeShapeType="1"/>
              </p:cNvSpPr>
              <p:nvPr/>
            </p:nvSpPr>
            <p:spPr bwMode="auto">
              <a:xfrm>
                <a:off x="708" y="3788"/>
                <a:ext cx="877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01" name="Line 45"/>
              <p:cNvSpPr>
                <a:spLocks noChangeShapeType="1"/>
              </p:cNvSpPr>
              <p:nvPr/>
            </p:nvSpPr>
            <p:spPr bwMode="auto">
              <a:xfrm>
                <a:off x="1094" y="3025"/>
                <a:ext cx="0" cy="4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02" name="Line 46"/>
              <p:cNvSpPr>
                <a:spLocks noChangeShapeType="1"/>
              </p:cNvSpPr>
              <p:nvPr/>
            </p:nvSpPr>
            <p:spPr bwMode="auto">
              <a:xfrm>
                <a:off x="902" y="3025"/>
                <a:ext cx="0" cy="593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03" name="Line 47"/>
              <p:cNvSpPr>
                <a:spLocks noChangeShapeType="1"/>
              </p:cNvSpPr>
              <p:nvPr/>
            </p:nvSpPr>
            <p:spPr bwMode="auto">
              <a:xfrm>
                <a:off x="708" y="3025"/>
                <a:ext cx="0" cy="763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295" name="Text Box 53"/>
            <p:cNvSpPr txBox="1">
              <a:spLocks noChangeArrowheads="1"/>
            </p:cNvSpPr>
            <p:nvPr/>
          </p:nvSpPr>
          <p:spPr bwMode="auto">
            <a:xfrm>
              <a:off x="2797" y="2726"/>
              <a:ext cx="654" cy="49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>
                  <a:solidFill>
                    <a:schemeClr val="bg2"/>
                  </a:solidFill>
                </a:rPr>
                <a:t>big-endian</a:t>
              </a:r>
            </a:p>
            <a:p>
              <a:pPr algn="ctr"/>
              <a:r>
                <a:rPr lang="en-US">
                  <a:solidFill>
                    <a:schemeClr val="bg2"/>
                  </a:solidFill>
                </a:rPr>
                <a:t>(big end first)</a:t>
              </a:r>
            </a:p>
          </p:txBody>
        </p:sp>
      </p:grpSp>
      <p:grpSp>
        <p:nvGrpSpPr>
          <p:cNvPr id="11281" name="Group 38"/>
          <p:cNvGrpSpPr>
            <a:grpSpLocks/>
          </p:cNvGrpSpPr>
          <p:nvPr/>
        </p:nvGrpSpPr>
        <p:grpSpPr bwMode="auto">
          <a:xfrm>
            <a:off x="2300288" y="3517900"/>
            <a:ext cx="1857375" cy="908050"/>
            <a:chOff x="708" y="3025"/>
            <a:chExt cx="877" cy="763"/>
          </a:xfrm>
        </p:grpSpPr>
        <p:sp>
          <p:nvSpPr>
            <p:cNvPr id="11286" name="Line 30"/>
            <p:cNvSpPr>
              <a:spLocks noChangeShapeType="1"/>
            </p:cNvSpPr>
            <p:nvPr/>
          </p:nvSpPr>
          <p:spPr bwMode="auto">
            <a:xfrm>
              <a:off x="1288" y="3025"/>
              <a:ext cx="0" cy="25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7" name="Line 31"/>
            <p:cNvSpPr>
              <a:spLocks noChangeShapeType="1"/>
            </p:cNvSpPr>
            <p:nvPr/>
          </p:nvSpPr>
          <p:spPr bwMode="auto">
            <a:xfrm>
              <a:off x="1289" y="3280"/>
              <a:ext cx="29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8" name="Line 32"/>
            <p:cNvSpPr>
              <a:spLocks noChangeShapeType="1"/>
            </p:cNvSpPr>
            <p:nvPr/>
          </p:nvSpPr>
          <p:spPr bwMode="auto">
            <a:xfrm>
              <a:off x="1094" y="3449"/>
              <a:ext cx="48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9" name="Line 33"/>
            <p:cNvSpPr>
              <a:spLocks noChangeShapeType="1"/>
            </p:cNvSpPr>
            <p:nvPr/>
          </p:nvSpPr>
          <p:spPr bwMode="auto">
            <a:xfrm>
              <a:off x="902" y="3618"/>
              <a:ext cx="677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0" name="Line 34"/>
            <p:cNvSpPr>
              <a:spLocks noChangeShapeType="1"/>
            </p:cNvSpPr>
            <p:nvPr/>
          </p:nvSpPr>
          <p:spPr bwMode="auto">
            <a:xfrm>
              <a:off x="708" y="3788"/>
              <a:ext cx="877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1" name="Line 35"/>
            <p:cNvSpPr>
              <a:spLocks noChangeShapeType="1"/>
            </p:cNvSpPr>
            <p:nvPr/>
          </p:nvSpPr>
          <p:spPr bwMode="auto">
            <a:xfrm>
              <a:off x="1094" y="3025"/>
              <a:ext cx="0" cy="42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2" name="Line 36"/>
            <p:cNvSpPr>
              <a:spLocks noChangeShapeType="1"/>
            </p:cNvSpPr>
            <p:nvPr/>
          </p:nvSpPr>
          <p:spPr bwMode="auto">
            <a:xfrm>
              <a:off x="902" y="3025"/>
              <a:ext cx="0" cy="59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3" name="Line 37"/>
            <p:cNvSpPr>
              <a:spLocks noChangeShapeType="1"/>
            </p:cNvSpPr>
            <p:nvPr/>
          </p:nvSpPr>
          <p:spPr bwMode="auto">
            <a:xfrm>
              <a:off x="708" y="3025"/>
              <a:ext cx="0" cy="76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82" name="Text Box 54"/>
          <p:cNvSpPr txBox="1">
            <a:spLocks noChangeArrowheads="1"/>
          </p:cNvSpPr>
          <p:nvPr/>
        </p:nvSpPr>
        <p:spPr bwMode="auto">
          <a:xfrm>
            <a:off x="5791200" y="3910013"/>
            <a:ext cx="15128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solidFill>
                  <a:schemeClr val="bg2"/>
                </a:solidFill>
              </a:rPr>
              <a:t>little-endian</a:t>
            </a:r>
          </a:p>
          <a:p>
            <a:pPr algn="ctr"/>
            <a:r>
              <a:rPr lang="en-US">
                <a:solidFill>
                  <a:schemeClr val="bg2"/>
                </a:solidFill>
              </a:rPr>
              <a:t>(little end first)</a:t>
            </a:r>
          </a:p>
        </p:txBody>
      </p:sp>
      <p:sp>
        <p:nvSpPr>
          <p:cNvPr id="11283" name="Rectangle 55"/>
          <p:cNvSpPr>
            <a:spLocks noChangeArrowheads="1"/>
          </p:cNvSpPr>
          <p:nvPr/>
        </p:nvSpPr>
        <p:spPr bwMode="auto">
          <a:xfrm>
            <a:off x="5815013" y="3887788"/>
            <a:ext cx="1576387" cy="604837"/>
          </a:xfrm>
          <a:prstGeom prst="rect">
            <a:avLst/>
          </a:prstGeom>
          <a:noFill/>
          <a:ln w="38100" cmpd="dbl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11284" name="Text Box 56"/>
          <p:cNvSpPr txBox="1">
            <a:spLocks noChangeArrowheads="1"/>
          </p:cNvSpPr>
          <p:nvPr/>
        </p:nvSpPr>
        <p:spPr bwMode="auto">
          <a:xfrm>
            <a:off x="5676900" y="4492625"/>
            <a:ext cx="28336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chemeClr val="bg2"/>
                </a:solidFill>
              </a:rPr>
              <a:t>x86 uses this approach</a:t>
            </a:r>
          </a:p>
        </p:txBody>
      </p:sp>
      <p:sp>
        <p:nvSpPr>
          <p:cNvPr id="11285" name="Rectangle 6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How are bytes stored to memory?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5029200"/>
          </a:xfrm>
        </p:spPr>
        <p:txBody>
          <a:bodyPr/>
          <a:lstStyle/>
          <a:p>
            <a:pPr>
              <a:tabLst>
                <a:tab pos="1371600" algn="ctr"/>
                <a:tab pos="2971800" algn="ctr"/>
                <a:tab pos="4572000" algn="ctr"/>
              </a:tabLst>
            </a:pPr>
            <a:r>
              <a:rPr lang="en-US" dirty="0" smtClean="0"/>
              <a:t>Operations, data movement, condition codes, control flow, stack ops, data size conversion</a:t>
            </a:r>
          </a:p>
          <a:p>
            <a:pPr>
              <a:buFontTx/>
              <a:buNone/>
              <a:tabLst>
                <a:tab pos="1371600" algn="ctr"/>
                <a:tab pos="2971800" algn="ctr"/>
                <a:tab pos="4572000" algn="ctr"/>
              </a:tabLst>
            </a:pPr>
            <a:r>
              <a:rPr lang="en-US" b="1" dirty="0" smtClean="0"/>
              <a:t>Operations</a:t>
            </a:r>
          </a:p>
          <a:p>
            <a:pPr>
              <a:buFontTx/>
              <a:buNone/>
              <a:tabLst>
                <a:tab pos="1371600" algn="ctr"/>
                <a:tab pos="2971800" algn="ctr"/>
                <a:tab pos="4572000" algn="ctr"/>
              </a:tabLst>
            </a:pPr>
            <a:r>
              <a:rPr lang="en-US" dirty="0" smtClean="0"/>
              <a:t>		</a:t>
            </a:r>
            <a:r>
              <a:rPr lang="en-US" sz="2000" u="sng" dirty="0" smtClean="0"/>
              <a:t>arithmetic</a:t>
            </a:r>
            <a:r>
              <a:rPr lang="en-US" sz="2000" dirty="0" smtClean="0"/>
              <a:t>	</a:t>
            </a:r>
            <a:r>
              <a:rPr lang="en-US" sz="2000" u="sng" dirty="0" smtClean="0"/>
              <a:t>logical</a:t>
            </a:r>
            <a:r>
              <a:rPr lang="en-US" sz="2000" dirty="0" smtClean="0"/>
              <a:t>	</a:t>
            </a:r>
            <a:r>
              <a:rPr lang="en-US" sz="2000" u="sng" dirty="0" smtClean="0"/>
              <a:t>shift</a:t>
            </a:r>
          </a:p>
          <a:p>
            <a:pPr>
              <a:buFontTx/>
              <a:buNone/>
              <a:tabLst>
                <a:tab pos="1371600" algn="ctr"/>
                <a:tab pos="2971800" algn="ctr"/>
                <a:tab pos="4572000" algn="ctr"/>
              </a:tabLst>
            </a:pPr>
            <a:r>
              <a:rPr lang="en-US" sz="2000" dirty="0" smtClean="0"/>
              <a:t>		ADD	AND	SHL</a:t>
            </a:r>
          </a:p>
          <a:p>
            <a:pPr>
              <a:buFontTx/>
              <a:buNone/>
              <a:tabLst>
                <a:tab pos="1371600" algn="ctr"/>
                <a:tab pos="2971800" algn="ctr"/>
                <a:tab pos="4572000" algn="ctr"/>
              </a:tabLst>
            </a:pPr>
            <a:r>
              <a:rPr lang="en-US" sz="2000" dirty="0" smtClean="0"/>
              <a:t>		SUB	OR	SAR</a:t>
            </a:r>
          </a:p>
          <a:p>
            <a:pPr>
              <a:buFontTx/>
              <a:buNone/>
              <a:tabLst>
                <a:tab pos="1371600" algn="ctr"/>
                <a:tab pos="2971800" algn="ctr"/>
                <a:tab pos="4572000" algn="ctr"/>
              </a:tabLst>
            </a:pPr>
            <a:r>
              <a:rPr lang="en-US" sz="2000" dirty="0" smtClean="0"/>
              <a:t>		NEG	NOT	SHR</a:t>
            </a:r>
          </a:p>
          <a:p>
            <a:pPr>
              <a:buFontTx/>
              <a:buNone/>
              <a:tabLst>
                <a:tab pos="1371600" algn="ctr"/>
                <a:tab pos="2971800" algn="ctr"/>
                <a:tab pos="4572000" algn="ctr"/>
              </a:tabLst>
            </a:pPr>
            <a:r>
              <a:rPr lang="en-US" sz="2000" dirty="0" smtClean="0"/>
              <a:t>		INC	XOR	ROL</a:t>
            </a:r>
          </a:p>
          <a:p>
            <a:pPr>
              <a:buFontTx/>
              <a:buNone/>
              <a:tabLst>
                <a:tab pos="1371600" algn="ctr"/>
                <a:tab pos="2971800" algn="ctr"/>
                <a:tab pos="4572000" algn="ctr"/>
              </a:tabLst>
            </a:pPr>
            <a:r>
              <a:rPr lang="en-US" sz="2000" dirty="0" smtClean="0"/>
              <a:t>		DEC		ROR</a:t>
            </a:r>
          </a:p>
          <a:p>
            <a:pPr>
              <a:tabLst>
                <a:tab pos="1371600" algn="ctr"/>
                <a:tab pos="2971800" algn="ctr"/>
                <a:tab pos="4572000" algn="ctr"/>
              </a:tabLst>
            </a:pPr>
            <a:r>
              <a:rPr lang="en-US" dirty="0" smtClean="0"/>
              <a:t>typically 2-operand instructions (destination and one source are the same)</a:t>
            </a:r>
          </a:p>
          <a:p>
            <a:pPr>
              <a:buFontTx/>
              <a:buNone/>
              <a:tabLst>
                <a:tab pos="1371600" algn="ctr"/>
                <a:tab pos="2971800" algn="ctr"/>
                <a:tab pos="4572000" algn="ctr"/>
              </a:tabLst>
            </a:pPr>
            <a:endParaRPr lang="en-US" dirty="0" smtClean="0"/>
          </a:p>
        </p:txBody>
      </p:sp>
      <p:sp>
        <p:nvSpPr>
          <p:cNvPr id="15363" name="Rectangle 1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x86 Instructions – Basics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ireball">
  <a:themeElements>
    <a:clrScheme name="Fireball 1">
      <a:dk1>
        <a:srgbClr val="5F5F5F"/>
      </a:dk1>
      <a:lt1>
        <a:srgbClr val="FFFFCC"/>
      </a:lt1>
      <a:dk2>
        <a:srgbClr val="000000"/>
      </a:dk2>
      <a:lt2>
        <a:srgbClr val="FFCC66"/>
      </a:lt2>
      <a:accent1>
        <a:srgbClr val="FF9933"/>
      </a:accent1>
      <a:accent2>
        <a:srgbClr val="CC0066"/>
      </a:accent2>
      <a:accent3>
        <a:srgbClr val="AAAAAA"/>
      </a:accent3>
      <a:accent4>
        <a:srgbClr val="DADAAE"/>
      </a:accent4>
      <a:accent5>
        <a:srgbClr val="FFCAAD"/>
      </a:accent5>
      <a:accent6>
        <a:srgbClr val="B9005C"/>
      </a:accent6>
      <a:hlink>
        <a:srgbClr val="CC00CC"/>
      </a:hlink>
      <a:folHlink>
        <a:srgbClr val="990099"/>
      </a:folHlink>
    </a:clrScheme>
    <a:fontScheme name="Fireball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Fireball 1">
        <a:dk1>
          <a:srgbClr val="5F5F5F"/>
        </a:dk1>
        <a:lt1>
          <a:srgbClr val="FFFFCC"/>
        </a:lt1>
        <a:dk2>
          <a:srgbClr val="000000"/>
        </a:dk2>
        <a:lt2>
          <a:srgbClr val="FFCC66"/>
        </a:lt2>
        <a:accent1>
          <a:srgbClr val="FF9933"/>
        </a:accent1>
        <a:accent2>
          <a:srgbClr val="CC0066"/>
        </a:accent2>
        <a:accent3>
          <a:srgbClr val="AAAAAA"/>
        </a:accent3>
        <a:accent4>
          <a:srgbClr val="DADAAE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reball 2">
        <a:dk1>
          <a:srgbClr val="000000"/>
        </a:dk1>
        <a:lt1>
          <a:srgbClr val="FFFFFF"/>
        </a:lt1>
        <a:dk2>
          <a:srgbClr val="FF9900"/>
        </a:dk2>
        <a:lt2>
          <a:srgbClr val="5F5F5F"/>
        </a:lt2>
        <a:accent1>
          <a:srgbClr val="FF9933"/>
        </a:accent1>
        <a:accent2>
          <a:srgbClr val="CC0066"/>
        </a:accent2>
        <a:accent3>
          <a:srgbClr val="FFFFFF"/>
        </a:accent3>
        <a:accent4>
          <a:srgbClr val="000000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eball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Designs\FIREBALL.POT</Template>
  <TotalTime>11882</TotalTime>
  <Words>470</Words>
  <Application>Microsoft Office PowerPoint</Application>
  <PresentationFormat>On-screen Show (4:3)</PresentationFormat>
  <Paragraphs>161</Paragraphs>
  <Slides>16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Fireball</vt:lpstr>
      <vt:lpstr>ECE391 Computer System Engineering Lecture 2</vt:lpstr>
      <vt:lpstr>Aministrivia</vt:lpstr>
      <vt:lpstr>Introduction and Basics</vt:lpstr>
      <vt:lpstr>Registers</vt:lpstr>
      <vt:lpstr>Registers</vt:lpstr>
      <vt:lpstr>Data Types</vt:lpstr>
      <vt:lpstr>Memory</vt:lpstr>
      <vt:lpstr>How are bytes stored to memory?</vt:lpstr>
      <vt:lpstr>x86 Instructions – Basics</vt:lpstr>
      <vt:lpstr>Operations – Example</vt:lpstr>
      <vt:lpstr>Immediate Values</vt:lpstr>
      <vt:lpstr>Data Movement: Memory Addressing</vt:lpstr>
      <vt:lpstr>Instructions</vt:lpstr>
      <vt:lpstr>Instructions: Examples to Solve</vt:lpstr>
      <vt:lpstr>Condition Codes (in EFLAGS)</vt:lpstr>
      <vt:lpstr>What Instructions Set Flags (condition codes)?</vt:lpstr>
    </vt:vector>
  </TitlesOfParts>
  <Company>Coordinated Science 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ECE291 Computer Engineering II Lecture 1</dc:title>
  <dc:creator>Zbigniew Kalbarczyk</dc:creator>
  <cp:lastModifiedBy>Zbigniew</cp:lastModifiedBy>
  <cp:revision>237</cp:revision>
  <cp:lastPrinted>1999-08-25T13:17:36Z</cp:lastPrinted>
  <dcterms:created xsi:type="dcterms:W3CDTF">1999-08-25T01:21:32Z</dcterms:created>
  <dcterms:modified xsi:type="dcterms:W3CDTF">2014-01-17T21:54:46Z</dcterms:modified>
</cp:coreProperties>
</file>