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74" r:id="rId2"/>
    <p:sldId id="704" r:id="rId3"/>
    <p:sldId id="875" r:id="rId4"/>
    <p:sldId id="862" r:id="rId5"/>
    <p:sldId id="850" r:id="rId6"/>
    <p:sldId id="863" r:id="rId7"/>
    <p:sldId id="851" r:id="rId8"/>
    <p:sldId id="874" r:id="rId9"/>
    <p:sldId id="864" r:id="rId10"/>
    <p:sldId id="852" r:id="rId11"/>
    <p:sldId id="854" r:id="rId12"/>
    <p:sldId id="865" r:id="rId13"/>
    <p:sldId id="855" r:id="rId14"/>
    <p:sldId id="866" r:id="rId15"/>
    <p:sldId id="867" r:id="rId16"/>
    <p:sldId id="856" r:id="rId17"/>
    <p:sldId id="868" r:id="rId18"/>
    <p:sldId id="869" r:id="rId19"/>
    <p:sldId id="857" r:id="rId20"/>
    <p:sldId id="870" r:id="rId21"/>
    <p:sldId id="858" r:id="rId22"/>
    <p:sldId id="859" r:id="rId23"/>
    <p:sldId id="871" r:id="rId24"/>
    <p:sldId id="860" r:id="rId25"/>
    <p:sldId id="872" r:id="rId2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50000"/>
    <a:srgbClr val="FFFFFF"/>
    <a:srgbClr val="FF0000"/>
    <a:srgbClr val="FFFF00"/>
    <a:srgbClr val="FFFF99"/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626" autoAdjust="0"/>
  </p:normalViewPr>
  <p:slideViewPr>
    <p:cSldViewPr>
      <p:cViewPr varScale="1">
        <p:scale>
          <a:sx n="76" d="100"/>
          <a:sy n="76" d="100"/>
        </p:scale>
        <p:origin x="-756" y="-96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761" cy="45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743" y="0"/>
            <a:ext cx="2970761" cy="45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4471"/>
            <a:ext cx="2970761" cy="45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743" y="8854471"/>
            <a:ext cx="2970761" cy="45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fld id="{3133D765-FDDF-479F-BBC7-201163D95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320" cy="46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122" y="0"/>
            <a:ext cx="2972320" cy="46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58EA880-58FF-4C49-AD1F-A739CA3C4221}" type="datetimeFigureOut">
              <a:rPr lang="en-US"/>
              <a:pPr>
                <a:defRPr/>
              </a:pPr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108"/>
            <a:ext cx="5486400" cy="418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27"/>
            <a:ext cx="2972320" cy="46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122" y="8830627"/>
            <a:ext cx="2972320" cy="46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55832E83-17EE-44F2-A617-DF526551B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4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Mechanism to reclaim pages is lazy</a:t>
            </a:r>
          </a:p>
          <a:p>
            <a:r>
              <a:rPr lang="en-US" dirty="0" smtClean="0"/>
              <a:t>Let this object sit in the kernel empty I will allow to use it</a:t>
            </a:r>
          </a:p>
          <a:p>
            <a:r>
              <a:rPr lang="en-US" dirty="0" err="1" smtClean="0"/>
              <a:t>kmem_cache</a:t>
            </a:r>
            <a:r>
              <a:rPr lang="en-US" dirty="0" smtClean="0"/>
              <a:t>* is</a:t>
            </a:r>
            <a:r>
              <a:rPr lang="en-US" baseline="0" dirty="0" smtClean="0"/>
              <a:t> a slab handle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necessary physically contiguous</a:t>
            </a:r>
          </a:p>
          <a:p>
            <a:r>
              <a:rPr lang="en-US" dirty="0" smtClean="0"/>
              <a:t>Mapped into pages tables dynamically </a:t>
            </a:r>
          </a:p>
          <a:p>
            <a:r>
              <a:rPr lang="en-US" dirty="0" smtClean="0"/>
              <a:t>Initially in the </a:t>
            </a:r>
            <a:r>
              <a:rPr lang="en-US" dirty="0" err="1" smtClean="0"/>
              <a:t>init_mm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level and kernel level allocator</a:t>
            </a:r>
          </a:p>
          <a:p>
            <a:endParaRPr lang="en-US" dirty="0" smtClean="0"/>
          </a:p>
          <a:p>
            <a:r>
              <a:rPr lang="en-US" dirty="0" smtClean="0"/>
              <a:t>Some memory I need give me it</a:t>
            </a:r>
          </a:p>
          <a:p>
            <a:r>
              <a:rPr lang="en-US" dirty="0" smtClean="0"/>
              <a:t>From the memory 178</a:t>
            </a:r>
            <a:r>
              <a:rPr lang="en-US" baseline="0" dirty="0" smtClean="0"/>
              <a:t> </a:t>
            </a:r>
            <a:r>
              <a:rPr lang="en-US" dirty="0" smtClean="0"/>
              <a:t> bytes</a:t>
            </a:r>
          </a:p>
          <a:p>
            <a:r>
              <a:rPr lang="en-US" dirty="0" smtClean="0"/>
              <a:t>Return pointer using </a:t>
            </a:r>
            <a:r>
              <a:rPr lang="en-US" dirty="0" err="1" smtClean="0"/>
              <a:t>mallock</a:t>
            </a:r>
            <a:endParaRPr lang="en-US" dirty="0" smtClean="0"/>
          </a:p>
          <a:p>
            <a:r>
              <a:rPr lang="en-US" dirty="0" smtClean="0"/>
              <a:t>Let me give it back and I call free</a:t>
            </a:r>
          </a:p>
          <a:p>
            <a:r>
              <a:rPr lang="en-US" dirty="0" smtClean="0"/>
              <a:t>How big is this thing?</a:t>
            </a:r>
          </a:p>
          <a:p>
            <a:r>
              <a:rPr lang="en-US" dirty="0" smtClean="0"/>
              <a:t>In practice rather 178 to make it 256 bytes</a:t>
            </a:r>
          </a:p>
          <a:p>
            <a:r>
              <a:rPr lang="en-US" dirty="0" smtClean="0"/>
              <a:t>Let make it easy  I put a note this is 256 bytes</a:t>
            </a:r>
          </a:p>
          <a:p>
            <a:r>
              <a:rPr lang="en-US" dirty="0" smtClean="0"/>
              <a:t>Some structure of a fixed size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header takes and tell me how large it is</a:t>
            </a:r>
          </a:p>
          <a:p>
            <a:r>
              <a:rPr lang="en-US" baseline="0" dirty="0" smtClean="0"/>
              <a:t>The allocator is very fast</a:t>
            </a:r>
          </a:p>
          <a:p>
            <a:r>
              <a:rPr lang="en-US" baseline="0" dirty="0" smtClean="0"/>
              <a:t>This is done in the user space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kernel I wan to allocate a page</a:t>
            </a:r>
          </a:p>
          <a:p>
            <a:r>
              <a:rPr lang="en-US" baseline="0" dirty="0" smtClean="0"/>
              <a:t>I do not want to use the entire page for the header</a:t>
            </a:r>
          </a:p>
          <a:p>
            <a:r>
              <a:rPr lang="en-US" baseline="0" dirty="0" smtClean="0"/>
              <a:t>and the buddy system allows you to do this.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slab cache: Co-locate them in memory to page them in and out together</a:t>
            </a:r>
          </a:p>
          <a:p>
            <a:r>
              <a:rPr lang="en-US" dirty="0" smtClean="0"/>
              <a:t>GFP_ATOMIC:  why not sleep? For the interrupt handler if every call puts me into sleep; in the interrupt handler I should not</a:t>
            </a:r>
            <a:r>
              <a:rPr lang="en-US" baseline="0" dirty="0" smtClean="0"/>
              <a:t> sleep;</a:t>
            </a:r>
          </a:p>
          <a:p>
            <a:r>
              <a:rPr lang="en-US" baseline="0" dirty="0" smtClean="0"/>
              <a:t>Why good is the sleep; kernel can clear the memory to satisfy your request;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..KERNEL </a:t>
            </a:r>
          </a:p>
          <a:p>
            <a:r>
              <a:rPr lang="en-US" dirty="0" smtClean="0"/>
              <a:t>You may sleep on semaphores </a:t>
            </a:r>
          </a:p>
          <a:p>
            <a:r>
              <a:rPr lang="en-US" dirty="0" smtClean="0"/>
              <a:t>NOIO  </a:t>
            </a:r>
          </a:p>
          <a:p>
            <a:r>
              <a:rPr lang="en-US" dirty="0" smtClean="0"/>
              <a:t>USER you do  something on behalf of the user </a:t>
            </a:r>
          </a:p>
          <a:p>
            <a:r>
              <a:rPr lang="en-US" dirty="0" smtClean="0"/>
              <a:t>Dev. driver user allocates memory in the kernel it is less important than core kernel activities</a:t>
            </a:r>
          </a:p>
          <a:p>
            <a:endParaRPr lang="en-US" dirty="0" smtClean="0"/>
          </a:p>
          <a:p>
            <a:r>
              <a:rPr lang="en-US" dirty="0" smtClean="0"/>
              <a:t>A Couple of flags to</a:t>
            </a:r>
            <a:r>
              <a:rPr lang="en-US" baseline="0" dirty="0" smtClean="0"/>
              <a:t> control which part of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is used to host the allocated memory</a:t>
            </a:r>
          </a:p>
          <a:p>
            <a:r>
              <a:rPr lang="en-US" dirty="0" smtClean="0"/>
              <a:t>DMA can move data in the system without use of the processor; for example network card;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put the next packet and DMA engine on the net. card can copy to the host memory</a:t>
            </a:r>
          </a:p>
          <a:p>
            <a:r>
              <a:rPr lang="en-US" baseline="0" dirty="0" smtClean="0"/>
              <a:t>When you design DMA you want to make them simple and small; DMA cannot generate all the address bits for the </a:t>
            </a:r>
            <a:r>
              <a:rPr lang="en-US" baseline="0" dirty="0" err="1" smtClean="0"/>
              <a:t>mem</a:t>
            </a:r>
            <a:r>
              <a:rPr lang="en-US" baseline="0" dirty="0" smtClean="0"/>
              <a:t> address </a:t>
            </a:r>
          </a:p>
          <a:p>
            <a:r>
              <a:rPr lang="en-US" baseline="0" dirty="0" smtClean="0"/>
              <a:t>let say only the low part of memory (20 bits) so the allocated memory must be in the right place in memory; </a:t>
            </a:r>
          </a:p>
          <a:p>
            <a:r>
              <a:rPr lang="en-US" baseline="0" dirty="0" smtClean="0"/>
              <a:t>DAM flag says allocate memory in the memory to be DMA accessible</a:t>
            </a:r>
          </a:p>
          <a:p>
            <a:r>
              <a:rPr lang="en-US" baseline="0" dirty="0" smtClean="0"/>
              <a:t>HIGHMEM specific to x86 ; PAE 36 bit extension on physical memory 68 GB of memory but every program can still use only 4GB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Takes a bit</a:t>
            </a:r>
            <a:r>
              <a:rPr lang="en-US" baseline="0" dirty="0" smtClean="0"/>
              <a:t> vector of the flags</a:t>
            </a:r>
          </a:p>
          <a:p>
            <a:r>
              <a:rPr lang="en-US" baseline="0" dirty="0" smtClean="0"/>
              <a:t>Slab cache for 64 byte size, 32 bytes </a:t>
            </a:r>
            <a:r>
              <a:rPr lang="en-US" baseline="0" dirty="0" smtClean="0"/>
              <a:t>size </a:t>
            </a:r>
            <a:r>
              <a:rPr lang="en-US" baseline="0" dirty="0" smtClean="0"/>
              <a:t>etc.</a:t>
            </a:r>
          </a:p>
          <a:p>
            <a:r>
              <a:rPr lang="en-US" baseline="0" dirty="0" smtClean="0"/>
              <a:t>Device need usually </a:t>
            </a:r>
            <a:r>
              <a:rPr lang="en-US" baseline="0" dirty="0" smtClean="0"/>
              <a:t>contiguous </a:t>
            </a:r>
            <a:r>
              <a:rPr lang="en-US" baseline="0" dirty="0" smtClean="0"/>
              <a:t>memory of physical addresses</a:t>
            </a:r>
          </a:p>
          <a:p>
            <a:r>
              <a:rPr lang="en-US" baseline="0" dirty="0" smtClean="0"/>
              <a:t>void </a:t>
            </a:r>
            <a:r>
              <a:rPr lang="en-US" baseline="0" dirty="0" err="1" smtClean="0"/>
              <a:t>kfree</a:t>
            </a:r>
            <a:r>
              <a:rPr lang="en-US" baseline="0" dirty="0" smtClean="0"/>
              <a:t> (void*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level programs to do similar programs to do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things of certain objects </a:t>
            </a:r>
          </a:p>
          <a:p>
            <a:r>
              <a:rPr lang="en-US" baseline="0" dirty="0" smtClean="0"/>
              <a:t>Link them together  with link list and use</a:t>
            </a:r>
          </a:p>
          <a:p>
            <a:r>
              <a:rPr lang="en-US" baseline="0" dirty="0" smtClean="0"/>
              <a:t>It was faster than using </a:t>
            </a:r>
            <a:r>
              <a:rPr lang="en-US" baseline="0" dirty="0" err="1" smtClean="0"/>
              <a:t>malloc</a:t>
            </a:r>
            <a:endParaRPr lang="en-US" baseline="0" dirty="0" smtClean="0"/>
          </a:p>
          <a:p>
            <a:r>
              <a:rPr lang="en-US" baseline="0" dirty="0" smtClean="0"/>
              <a:t>Also the objects were close together in memory and faster to search</a:t>
            </a:r>
          </a:p>
          <a:p>
            <a:r>
              <a:rPr lang="en-US" baseline="0" dirty="0" smtClean="0"/>
              <a:t>In kernel you allocate the page and grab the objects from this page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Takes a bit</a:t>
            </a:r>
            <a:r>
              <a:rPr lang="en-US" baseline="0" dirty="0" smtClean="0"/>
              <a:t> vector of the flags</a:t>
            </a:r>
          </a:p>
          <a:p>
            <a:r>
              <a:rPr lang="en-US" baseline="0" dirty="0" smtClean="0"/>
              <a:t>Slab cache for 64 byte size, 32 bytes size etc.</a:t>
            </a:r>
          </a:p>
          <a:p>
            <a:r>
              <a:rPr lang="en-US" baseline="0" dirty="0" smtClean="0"/>
              <a:t>Device need usually contiguous memory of physical addresses</a:t>
            </a:r>
          </a:p>
          <a:p>
            <a:r>
              <a:rPr lang="en-US" baseline="0" dirty="0" smtClean="0"/>
              <a:t>void </a:t>
            </a:r>
            <a:r>
              <a:rPr lang="en-US" baseline="0" dirty="0" err="1" smtClean="0"/>
              <a:t>kfree</a:t>
            </a:r>
            <a:r>
              <a:rPr lang="en-US" baseline="0" dirty="0" smtClean="0"/>
              <a:t> (void*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level programs to do similar programs to do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things of certain objects </a:t>
            </a:r>
          </a:p>
          <a:p>
            <a:r>
              <a:rPr lang="en-US" baseline="0" dirty="0" smtClean="0"/>
              <a:t>Link them together  with link list and use</a:t>
            </a:r>
          </a:p>
          <a:p>
            <a:r>
              <a:rPr lang="en-US" baseline="0" dirty="0" smtClean="0"/>
              <a:t>It was faster than using </a:t>
            </a:r>
            <a:r>
              <a:rPr lang="en-US" baseline="0" dirty="0" err="1" smtClean="0"/>
              <a:t>malloc</a:t>
            </a:r>
            <a:endParaRPr lang="en-US" baseline="0" dirty="0" smtClean="0"/>
          </a:p>
          <a:p>
            <a:r>
              <a:rPr lang="en-US" baseline="0" dirty="0" smtClean="0"/>
              <a:t>Also the objects were close together in memory and faster to search</a:t>
            </a:r>
          </a:p>
          <a:p>
            <a:r>
              <a:rPr lang="en-US" baseline="0" dirty="0" smtClean="0"/>
              <a:t>In kernel you allocate the page and grab the objects from this page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Alignment for individual objects (</a:t>
            </a:r>
            <a:r>
              <a:rPr lang="en-US" baseline="0" dirty="0" err="1" smtClean="0"/>
              <a:t>e.e</a:t>
            </a:r>
            <a:r>
              <a:rPr lang="en-US" baseline="0" dirty="0" smtClean="0"/>
              <a:t>, 64 byte object page aligned; but not recommended)</a:t>
            </a:r>
          </a:p>
          <a:p>
            <a:r>
              <a:rPr lang="en-US" baseline="0" dirty="0" smtClean="0"/>
              <a:t>Two function pointers</a:t>
            </a:r>
          </a:p>
          <a:p>
            <a:r>
              <a:rPr lang="en-US" baseline="0" dirty="0" smtClean="0"/>
              <a:t>Constructor - </a:t>
            </a:r>
          </a:p>
          <a:p>
            <a:r>
              <a:rPr lang="en-US" baseline="0" dirty="0" smtClean="0"/>
              <a:t>Destructor – is not used</a:t>
            </a:r>
          </a:p>
          <a:p>
            <a:r>
              <a:rPr lang="en-US" baseline="0" dirty="0" smtClean="0"/>
              <a:t>There is a macro to create for you  the slab cache</a:t>
            </a:r>
          </a:p>
          <a:p>
            <a:r>
              <a:rPr lang="en-US" baseline="0" dirty="0" smtClean="0"/>
              <a:t>KMEM_CACHE(&lt;structure&gt;, flags);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 aligned on the cache lines; </a:t>
            </a:r>
          </a:p>
          <a:p>
            <a:r>
              <a:rPr lang="en-US" dirty="0" smtClean="0"/>
              <a:t>Cache lines may be different length in microarchitecture therefore we cannot do this using the alignment argument in the API </a:t>
            </a:r>
          </a:p>
          <a:p>
            <a:r>
              <a:rPr lang="en-US" dirty="0" smtClean="0"/>
              <a:t>POISON avoid the case that new object is fill with zeros;</a:t>
            </a:r>
            <a:r>
              <a:rPr lang="en-US" baseline="0" dirty="0" smtClean="0"/>
              <a:t> you should remember to initialize the allocated memory; you should do initialize the things</a:t>
            </a:r>
          </a:p>
          <a:p>
            <a:r>
              <a:rPr lang="en-US" baseline="0" dirty="0" smtClean="0"/>
              <a:t>RED_ZONE memory management techniques; to test overruns (memory fences)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Constructor is not the same as in C++ </a:t>
            </a:r>
          </a:p>
          <a:p>
            <a:r>
              <a:rPr lang="en-US" baseline="0" dirty="0" smtClean="0"/>
              <a:t>Called when memory allocated for slab cache</a:t>
            </a:r>
          </a:p>
          <a:p>
            <a:r>
              <a:rPr lang="en-US" baseline="0" dirty="0" smtClean="0"/>
              <a:t>(Once on each object in new slab)</a:t>
            </a:r>
          </a:p>
          <a:p>
            <a:r>
              <a:rPr lang="en-US" baseline="0" dirty="0" smtClean="0"/>
              <a:t>New page needs to be allocated;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FCEF9-0FAD-4A9D-84A8-C3986289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5E19-6B09-449C-8370-11A7856CACE4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8304-0D7B-4404-B15A-08CE1E1382E0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2540000" cy="182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78650" y="285750"/>
            <a:ext cx="17081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 February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400" y="6400800"/>
            <a:ext cx="2235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B9CADE14-6923-471D-91EB-DBF6573792DE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7" r:id="rId3"/>
    <p:sldLayoutId id="2147483699" r:id="rId4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</a:t>
            </a:r>
            <a:r>
              <a:rPr lang="en-US" sz="2000" dirty="0" smtClean="0"/>
              <a:t>20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r>
              <a:rPr lang="en-US" dirty="0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839200" cy="4838700"/>
          </a:xfrm>
        </p:spPr>
        <p:txBody>
          <a:bodyPr/>
          <a:lstStyle/>
          <a:p>
            <a:pPr lvl="1">
              <a:buNone/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SLAB_HWCACHE_ALIGN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align </a:t>
            </a:r>
            <a:r>
              <a:rPr lang="en-US" sz="1800" dirty="0">
                <a:sym typeface="Symbol" pitchFamily="18" charset="2"/>
              </a:rPr>
              <a:t>objects to cache lines</a:t>
            </a:r>
            <a:br>
              <a:rPr lang="en-US" sz="1800" dirty="0">
                <a:sym typeface="Symbol" pitchFamily="18" charset="2"/>
              </a:rPr>
            </a:br>
            <a:r>
              <a:rPr lang="en-US" sz="1800" dirty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	    		(</a:t>
            </a:r>
            <a:r>
              <a:rPr lang="en-US" sz="1800" dirty="0">
                <a:sym typeface="Symbol" pitchFamily="18" charset="2"/>
              </a:rPr>
              <a:t>makes accesses a little faster)</a:t>
            </a:r>
            <a:endParaRPr lang="en-US" dirty="0">
              <a:sym typeface="Symbol" pitchFamily="18" charset="2"/>
            </a:endParaRPr>
          </a:p>
          <a:p>
            <a:pPr lvl="1"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SLAB_CACHE_DMA	</a:t>
            </a:r>
            <a:r>
              <a:rPr lang="en-US" sz="1800" dirty="0" smtClean="0">
                <a:sym typeface="Symbol" pitchFamily="18" charset="2"/>
              </a:rPr>
              <a:t>use </a:t>
            </a:r>
            <a:r>
              <a:rPr lang="en-US" sz="1800" dirty="0">
                <a:sym typeface="Symbol" pitchFamily="18" charset="2"/>
              </a:rPr>
              <a:t>DMA-accessible memory</a:t>
            </a:r>
            <a:endParaRPr lang="en-US" dirty="0">
              <a:sym typeface="Symbol" pitchFamily="18" charset="2"/>
            </a:endParaRPr>
          </a:p>
          <a:p>
            <a:pPr lvl="1"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SLAB_POISON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fill </a:t>
            </a:r>
            <a:r>
              <a:rPr lang="en-US" sz="1800" dirty="0">
                <a:sym typeface="Symbol" pitchFamily="18" charset="2"/>
              </a:rPr>
              <a:t>new memory with 0xA5A5A5A5</a:t>
            </a:r>
            <a:endParaRPr lang="en-US" dirty="0">
              <a:sym typeface="Symbol" pitchFamily="18" charset="2"/>
            </a:endParaRPr>
          </a:p>
          <a:p>
            <a:pPr lvl="1"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SLAB_RED_ZONE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    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1800" dirty="0" smtClean="0">
                <a:sym typeface="Symbol" pitchFamily="18" charset="2"/>
              </a:rPr>
              <a:t>bound </a:t>
            </a:r>
            <a:r>
              <a:rPr lang="en-US" sz="1800" dirty="0">
                <a:sym typeface="Symbol" pitchFamily="18" charset="2"/>
              </a:rPr>
              <a:t>objects with “red zones” (test </a:t>
            </a:r>
            <a:r>
              <a:rPr lang="en-US" sz="1800" dirty="0" smtClean="0">
                <a:sym typeface="Symbol" pitchFamily="18" charset="2"/>
              </a:rPr>
              <a:t>buffer overruns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Slab </a:t>
            </a:r>
            <a:r>
              <a:rPr lang="en-US" dirty="0">
                <a:sym typeface="Symbol" pitchFamily="18" charset="2"/>
              </a:rPr>
              <a:t>cache constructor function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Callback function used when memory is allocated for the slab cache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called for each object in new slab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NOT </a:t>
            </a:r>
            <a:r>
              <a:rPr lang="en-US" dirty="0">
                <a:sym typeface="Symbol" pitchFamily="18" charset="2"/>
              </a:rPr>
              <a:t>called for each object </a:t>
            </a:r>
            <a:r>
              <a:rPr lang="en-US" dirty="0" smtClean="0">
                <a:sym typeface="Symbol" pitchFamily="18" charset="2"/>
              </a:rPr>
              <a:t>allocation (</a:t>
            </a:r>
            <a:r>
              <a:rPr lang="en-US" i="1" dirty="0" err="1" smtClean="0">
                <a:sym typeface="Symbol" pitchFamily="18" charset="2"/>
              </a:rPr>
              <a:t>kmem_cache_alloc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third </a:t>
            </a:r>
            <a:r>
              <a:rPr lang="en-US" dirty="0">
                <a:sym typeface="Symbol" pitchFamily="18" charset="2"/>
              </a:rPr>
              <a:t>argument used to be flags (now always 0</a:t>
            </a:r>
            <a:r>
              <a:rPr lang="en-US" dirty="0" smtClean="0">
                <a:sym typeface="Symbol" pitchFamily="18" charset="2"/>
              </a:rPr>
              <a:t>) 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78105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Flags for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slab </a:t>
            </a:r>
            <a:r>
              <a:rPr lang="en-US" dirty="0" smtClean="0">
                <a:sym typeface="Symbol" pitchFamily="18" charset="2"/>
              </a:rPr>
              <a:t>cache allocation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0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0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00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00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524000"/>
            <a:ext cx="8233833" cy="4762500"/>
          </a:xfrm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Slab </a:t>
            </a:r>
            <a:r>
              <a:rPr lang="en-US" dirty="0">
                <a:sym typeface="Symbol" pitchFamily="18" charset="2"/>
              </a:rPr>
              <a:t>cache allocation/</a:t>
            </a:r>
            <a:r>
              <a:rPr lang="en-US" dirty="0" err="1">
                <a:sym typeface="Symbol" pitchFamily="18" charset="2"/>
              </a:rPr>
              <a:t>deallocation</a:t>
            </a:r>
            <a:r>
              <a:rPr lang="en-US" dirty="0">
                <a:sym typeface="Symbol" pitchFamily="18" charset="2"/>
              </a:rPr>
              <a:t> and destruction</a:t>
            </a: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void*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kmem_cache_alloc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kmem_cache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*, 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/>
            </a:r>
            <a:br>
              <a:rPr lang="en-US" b="1" dirty="0" smtClean="0">
                <a:latin typeface="Courier New" pitchFamily="49" charset="0"/>
                <a:sym typeface="Symbol" pitchFamily="18" charset="2"/>
              </a:rPr>
            </a:br>
            <a:r>
              <a:rPr lang="en-US" b="1" dirty="0" smtClean="0">
                <a:latin typeface="Courier New" pitchFamily="49" charset="0"/>
                <a:sym typeface="Symbol" pitchFamily="18" charset="2"/>
              </a:rPr>
              <a:t>				 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gfp_t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flags);</a:t>
            </a: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void*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kmem_cache_zalloc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kmem_cache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*, 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					  </a:t>
            </a:r>
            <a:r>
              <a:rPr lang="en-US" b="1" dirty="0" err="1" smtClean="0">
                <a:latin typeface="Courier New" pitchFamily="49" charset="0"/>
                <a:sym typeface="Symbol" pitchFamily="18" charset="2"/>
              </a:rPr>
              <a:t>gfp_t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flags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endParaRPr lang="en-US" b="1" dirty="0" smtClean="0">
              <a:latin typeface="Courier New" pitchFamily="49" charset="0"/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flags are passed to lower allocator (</a:t>
            </a:r>
            <a:r>
              <a:rPr lang="en-US" i="1" dirty="0" err="1" smtClean="0">
                <a:solidFill>
                  <a:schemeClr val="bg1"/>
                </a:solidFill>
                <a:sym typeface="Symbol" pitchFamily="18" charset="2"/>
              </a:rPr>
              <a:t>kmalloc</a:t>
            </a:r>
            <a:r>
              <a:rPr lang="en-US" i="1" dirty="0" smtClean="0">
                <a:solidFill>
                  <a:schemeClr val="bg1"/>
                </a:solidFill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iff</a:t>
            </a:r>
            <a:r>
              <a:rPr lang="en-US" dirty="0" smtClean="0">
                <a:sym typeface="Symbol" pitchFamily="18" charset="2"/>
              </a:rPr>
              <a:t> a new slab is </a:t>
            </a:r>
            <a:r>
              <a:rPr lang="en-US" dirty="0" smtClean="0">
                <a:sym typeface="Symbol" pitchFamily="18" charset="2"/>
              </a:rPr>
              <a:t>allocated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 err="1" smtClean="0">
                <a:sym typeface="Symbol" pitchFamily="18" charset="2"/>
              </a:rPr>
              <a:t>zalloc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version zeroes memory in new object</a:t>
            </a:r>
          </a:p>
          <a:p>
            <a:pPr marL="0" indent="0">
              <a:buNone/>
              <a:tabLst>
                <a:tab pos="2628900" algn="l"/>
                <a:tab pos="3314700" algn="l"/>
              </a:tabLst>
            </a:pPr>
            <a:r>
              <a:rPr lang="en-US" alt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void </a:t>
            </a:r>
            <a:r>
              <a:rPr lang="en-US" alt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kmem_cache_free</a:t>
            </a:r>
            <a:r>
              <a:rPr lang="en-US" alt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en-US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en-US" b="1" dirty="0" err="1">
                <a:latin typeface="Courier New" pitchFamily="49" charset="0"/>
                <a:sym typeface="Symbol" pitchFamily="18" charset="2"/>
              </a:rPr>
              <a:t>kmem_cache</a:t>
            </a:r>
            <a:r>
              <a:rPr lang="en-US" altLang="en-US" b="1" dirty="0">
                <a:latin typeface="Courier New" pitchFamily="49" charset="0"/>
                <a:sym typeface="Symbol" pitchFamily="18" charset="2"/>
              </a:rPr>
              <a:t>*, void*);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endParaRPr lang="en-US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Slab cache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3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3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53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3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53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1524000"/>
            <a:ext cx="8686799" cy="4762500"/>
          </a:xfrm>
        </p:spPr>
        <p:txBody>
          <a:bodyPr/>
          <a:lstStyle/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endParaRPr lang="en-US" dirty="0" smtClean="0">
              <a:sym typeface="Symbol" pitchFamily="18" charset="2"/>
            </a:endParaRPr>
          </a:p>
          <a:p>
            <a:pPr>
              <a:spcAft>
                <a:spcPts val="0"/>
              </a:spcAft>
              <a:buFontTx/>
              <a:buNone/>
              <a:tabLst>
                <a:tab pos="2628900" algn="l"/>
                <a:tab pos="3314700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	void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kmem_cache_destroy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kmem_cache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*);</a:t>
            </a:r>
          </a:p>
          <a:p>
            <a:pPr lvl="1">
              <a:spcAft>
                <a:spcPts val="0"/>
              </a:spcAft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fails silently (logs error message) if not empty</a:t>
            </a:r>
            <a:endParaRPr lang="en-US" b="1" dirty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endParaRPr lang="en-US" b="1" dirty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kmem_cache_shrink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kmem_cache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*);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frees empty slabs; returns 0 if all slabs </a:t>
            </a:r>
            <a:r>
              <a:rPr lang="en-US" dirty="0" smtClean="0">
                <a:sym typeface="Symbol" pitchFamily="18" charset="2"/>
              </a:rPr>
              <a:t>released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Slab cache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3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3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3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53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1" y="1447800"/>
            <a:ext cx="8534400" cy="4838700"/>
          </a:xfrm>
        </p:spPr>
        <p:txBody>
          <a:bodyPr/>
          <a:lstStyle/>
          <a:p>
            <a:pPr lvl="1"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multiples </a:t>
            </a:r>
            <a:r>
              <a:rPr lang="en-US" dirty="0">
                <a:sym typeface="Symbol" pitchFamily="18" charset="2"/>
              </a:rPr>
              <a:t>of page size (4kB on x86; ISA-dependent)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physically contiguous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unsigned long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get_zeroed_page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200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2200" b="1" dirty="0" err="1">
                <a:latin typeface="Courier New" pitchFamily="49" charset="0"/>
                <a:sym typeface="Symbol" pitchFamily="18" charset="2"/>
              </a:rPr>
              <a:t>gfp_t</a:t>
            </a:r>
            <a:r>
              <a:rPr lang="en-US" sz="2200" b="1" dirty="0">
                <a:latin typeface="Courier New" pitchFamily="49" charset="0"/>
                <a:sym typeface="Symbol" pitchFamily="18" charset="2"/>
              </a:rPr>
              <a:t> flags);</a:t>
            </a: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sz="2200" dirty="0">
                <a:sym typeface="Symbol" pitchFamily="18" charset="2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unsigned long 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__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get_free_page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200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2200" b="1" dirty="0" err="1">
                <a:latin typeface="Courier New" pitchFamily="49" charset="0"/>
                <a:sym typeface="Symbol" pitchFamily="18" charset="2"/>
              </a:rPr>
              <a:t>gfp_t</a:t>
            </a:r>
            <a:r>
              <a:rPr lang="en-US" sz="2200" b="1" dirty="0">
                <a:latin typeface="Courier New" pitchFamily="49" charset="0"/>
                <a:sym typeface="Symbol" pitchFamily="18" charset="2"/>
              </a:rPr>
              <a:t> flags);</a:t>
            </a: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sz="2200" dirty="0">
                <a:sym typeface="Symbol" pitchFamily="18" charset="2"/>
              </a:rPr>
              <a:t>	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unsigned long __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get_free_pages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sz="2200" b="1" dirty="0">
                <a:latin typeface="Courier New" pitchFamily="49" charset="0"/>
                <a:sym typeface="Symbol" pitchFamily="18" charset="2"/>
              </a:rPr>
              <a:t/>
            </a:r>
            <a:br>
              <a:rPr lang="en-US" sz="2200" b="1" dirty="0">
                <a:latin typeface="Courier New" pitchFamily="49" charset="0"/>
                <a:sym typeface="Symbol" pitchFamily="18" charset="2"/>
              </a:rPr>
            </a:br>
            <a:r>
              <a:rPr lang="en-US" sz="2200" b="1" dirty="0"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200" b="1" dirty="0" smtClean="0">
                <a:latin typeface="Courier New" pitchFamily="49" charset="0"/>
                <a:sym typeface="Symbol" pitchFamily="18" charset="2"/>
              </a:rPr>
              <a:t>       (</a:t>
            </a:r>
            <a:r>
              <a:rPr lang="en-US" sz="2200" b="1" dirty="0" err="1">
                <a:latin typeface="Courier New" pitchFamily="49" charset="0"/>
                <a:sym typeface="Symbol" pitchFamily="18" charset="2"/>
              </a:rPr>
              <a:t>gfp_t</a:t>
            </a:r>
            <a:r>
              <a:rPr lang="en-US" sz="2200" b="1" dirty="0">
                <a:latin typeface="Courier New" pitchFamily="49" charset="0"/>
                <a:sym typeface="Symbol" pitchFamily="18" charset="2"/>
              </a:rPr>
              <a:t> flags, unsigned </a:t>
            </a:r>
            <a:r>
              <a:rPr lang="en-US" sz="2200" b="1" dirty="0" err="1">
                <a:latin typeface="Courier New" pitchFamily="49" charset="0"/>
                <a:sym typeface="Symbol" pitchFamily="18" charset="2"/>
              </a:rPr>
              <a:t>int</a:t>
            </a:r>
            <a:r>
              <a:rPr lang="en-US" sz="2200" b="1" dirty="0">
                <a:latin typeface="Courier New" pitchFamily="49" charset="0"/>
                <a:sym typeface="Symbol" pitchFamily="18" charset="2"/>
              </a:rPr>
              <a:t> order);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flags </a:t>
            </a:r>
            <a:r>
              <a:rPr lang="en-US" dirty="0">
                <a:sym typeface="Symbol" pitchFamily="18" charset="2"/>
              </a:rPr>
              <a:t>are same as for </a:t>
            </a:r>
            <a:r>
              <a:rPr lang="en-US" dirty="0" err="1">
                <a:sym typeface="Symbol" pitchFamily="18" charset="2"/>
              </a:rPr>
              <a:t>kmalloc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order is log (base 2) of number of pages requested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sz="1600" dirty="0" smtClean="0">
                <a:sym typeface="Symbol" pitchFamily="18" charset="2"/>
              </a:rPr>
              <a:t>(the </a:t>
            </a:r>
            <a:r>
              <a:rPr lang="en-US" sz="1600" dirty="0">
                <a:sym typeface="Symbol" pitchFamily="18" charset="2"/>
              </a:rPr>
              <a:t>latter two function names start with two </a:t>
            </a:r>
            <a:r>
              <a:rPr lang="en-US" sz="1600" dirty="0" smtClean="0">
                <a:sym typeface="Symbol" pitchFamily="18" charset="2"/>
              </a:rPr>
              <a:t>underscores)</a:t>
            </a:r>
            <a:endParaRPr lang="en-US" sz="1600" dirty="0">
              <a:sym typeface="Symbol" pitchFamily="18" charset="2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78105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Getting big chunks of memory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56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56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56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1" y="1600200"/>
            <a:ext cx="8534400" cy="4686300"/>
          </a:xfrm>
        </p:spPr>
        <p:txBody>
          <a:bodyPr/>
          <a:lstStyle/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free_page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(unsigned long);</a:t>
            </a: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free_pages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(unsigned long, 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int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order);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order </a:t>
            </a:r>
            <a:r>
              <a:rPr lang="en-US" u="sng" dirty="0">
                <a:sym typeface="Symbol" pitchFamily="18" charset="2"/>
              </a:rPr>
              <a:t>must match</a:t>
            </a:r>
            <a:r>
              <a:rPr lang="en-US" dirty="0">
                <a:sym typeface="Symbol" pitchFamily="18" charset="2"/>
              </a:rPr>
              <a:t> value used when allocated!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These functions do </a:t>
            </a:r>
            <a:r>
              <a:rPr lang="en-US" u="sng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check for you!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78105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Getting big chunks of memory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1" y="1447800"/>
            <a:ext cx="8534400" cy="4838700"/>
          </a:xfrm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V</a:t>
            </a:r>
            <a:r>
              <a:rPr lang="en-US" dirty="0" smtClean="0">
                <a:sym typeface="Symbol" pitchFamily="18" charset="2"/>
              </a:rPr>
              <a:t>irtual </a:t>
            </a:r>
            <a:r>
              <a:rPr lang="en-US" dirty="0">
                <a:sym typeface="Symbol" pitchFamily="18" charset="2"/>
              </a:rPr>
              <a:t>memory allocation (request size in bytes, but allocates pages)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all functions return virtual addresses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but all other functions discussed today allocate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physically contiguous regions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 smtClean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what </a:t>
            </a:r>
            <a:r>
              <a:rPr lang="en-US" dirty="0">
                <a:sym typeface="Symbol" pitchFamily="18" charset="2"/>
              </a:rPr>
              <a:t>if we don’t care (or need a bigger region)?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use </a:t>
            </a:r>
            <a:r>
              <a:rPr lang="en-US" dirty="0" err="1">
                <a:sym typeface="Symbol" pitchFamily="18" charset="2"/>
              </a:rPr>
              <a:t>vmalloc</a:t>
            </a:r>
            <a:r>
              <a:rPr lang="en-US" dirty="0">
                <a:sym typeface="Symbol" pitchFamily="18" charset="2"/>
              </a:rPr>
              <a:t> (see </a:t>
            </a:r>
            <a:r>
              <a:rPr lang="en-US" dirty="0" err="1">
                <a:sym typeface="Symbol" pitchFamily="18" charset="2"/>
              </a:rPr>
              <a:t>linux</a:t>
            </a:r>
            <a:r>
              <a:rPr lang="en-US" dirty="0">
                <a:sym typeface="Symbol" pitchFamily="18" charset="2"/>
              </a:rPr>
              <a:t>/</a:t>
            </a:r>
            <a:r>
              <a:rPr lang="en-US" dirty="0" err="1">
                <a:sym typeface="Symbol" pitchFamily="18" charset="2"/>
              </a:rPr>
              <a:t>vmalloc.h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void*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vmalloc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(unsigned long size);</a:t>
            </a: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vfree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(void* 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addr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);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2628900" algn="l"/>
                <a:tab pos="3314700" algn="l"/>
              </a:tabLst>
            </a:pPr>
            <a:endParaRPr lang="en-US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78105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Getting big chunks of memory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6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56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Problem</a:t>
            </a:r>
            <a:r>
              <a:rPr lang="en-US" dirty="0">
                <a:sym typeface="Symbol" pitchFamily="18" charset="2"/>
              </a:rPr>
              <a:t>: how to implement memory allocation inside the kernel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need page alignment for allocations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may need contiguous regions of physical memory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need flexible allocation granularity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want to avoid always rewriting page tables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can’t easily add information to allocated (physical) memory </a:t>
            </a:r>
            <a:r>
              <a:rPr lang="en-US" dirty="0" smtClean="0">
                <a:sym typeface="Symbol" pitchFamily="18" charset="2"/>
              </a:rPr>
              <a:t>chunks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/>
              <a:t>The Buddy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2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/>
              <a:t>The Buddy System</a:t>
            </a:r>
            <a:endParaRPr lang="en-US" dirty="0"/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1299634" y="2707482"/>
            <a:ext cx="1663700" cy="1300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1242483" y="2362200"/>
            <a:ext cx="18055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memory map</a:t>
            </a:r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 flipH="1">
            <a:off x="2787650" y="2819401"/>
            <a:ext cx="789517" cy="1571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2796" name="Arc 12"/>
          <p:cNvSpPr>
            <a:spLocks/>
          </p:cNvSpPr>
          <p:nvPr/>
        </p:nvSpPr>
        <p:spPr bwMode="auto">
          <a:xfrm>
            <a:off x="2753784" y="3021807"/>
            <a:ext cx="338667" cy="179784"/>
          </a:xfrm>
          <a:custGeom>
            <a:avLst/>
            <a:gdLst>
              <a:gd name="G0" fmla="+- 2481 0 0"/>
              <a:gd name="G1" fmla="+- 21600 0 0"/>
              <a:gd name="G2" fmla="+- 21600 0 0"/>
              <a:gd name="T0" fmla="*/ 2481 w 24081"/>
              <a:gd name="T1" fmla="*/ 0 h 43200"/>
              <a:gd name="T2" fmla="*/ 0 w 24081"/>
              <a:gd name="T3" fmla="*/ 43057 h 43200"/>
              <a:gd name="T4" fmla="*/ 2481 w 2408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81" h="43200" fill="none" extrusionOk="0">
                <a:moveTo>
                  <a:pt x="2480" y="0"/>
                </a:moveTo>
                <a:cubicBezTo>
                  <a:pt x="14410" y="0"/>
                  <a:pt x="24081" y="9670"/>
                  <a:pt x="24081" y="21600"/>
                </a:cubicBezTo>
                <a:cubicBezTo>
                  <a:pt x="24081" y="33529"/>
                  <a:pt x="14410" y="43200"/>
                  <a:pt x="2481" y="43200"/>
                </a:cubicBezTo>
                <a:cubicBezTo>
                  <a:pt x="1651" y="43200"/>
                  <a:pt x="823" y="43152"/>
                  <a:pt x="-1" y="43057"/>
                </a:cubicBezTo>
              </a:path>
              <a:path w="24081" h="43200" stroke="0" extrusionOk="0">
                <a:moveTo>
                  <a:pt x="2480" y="0"/>
                </a:moveTo>
                <a:cubicBezTo>
                  <a:pt x="14410" y="0"/>
                  <a:pt x="24081" y="9670"/>
                  <a:pt x="24081" y="21600"/>
                </a:cubicBezTo>
                <a:cubicBezTo>
                  <a:pt x="24081" y="33529"/>
                  <a:pt x="14410" y="43200"/>
                  <a:pt x="2481" y="43200"/>
                </a:cubicBezTo>
                <a:cubicBezTo>
                  <a:pt x="1651" y="43200"/>
                  <a:pt x="823" y="43152"/>
                  <a:pt x="-1" y="43057"/>
                </a:cubicBezTo>
                <a:lnTo>
                  <a:pt x="2481" y="2160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2797" name="Arc 13"/>
          <p:cNvSpPr>
            <a:spLocks/>
          </p:cNvSpPr>
          <p:nvPr/>
        </p:nvSpPr>
        <p:spPr bwMode="auto">
          <a:xfrm>
            <a:off x="2743200" y="3268267"/>
            <a:ext cx="340783" cy="379809"/>
          </a:xfrm>
          <a:custGeom>
            <a:avLst/>
            <a:gdLst>
              <a:gd name="G0" fmla="+- 2481 0 0"/>
              <a:gd name="G1" fmla="+- 21600 0 0"/>
              <a:gd name="G2" fmla="+- 21600 0 0"/>
              <a:gd name="T0" fmla="*/ 2481 w 24081"/>
              <a:gd name="T1" fmla="*/ 0 h 43200"/>
              <a:gd name="T2" fmla="*/ 0 w 24081"/>
              <a:gd name="T3" fmla="*/ 43057 h 43200"/>
              <a:gd name="T4" fmla="*/ 2481 w 2408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81" h="43200" fill="none" extrusionOk="0">
                <a:moveTo>
                  <a:pt x="2480" y="0"/>
                </a:moveTo>
                <a:cubicBezTo>
                  <a:pt x="14410" y="0"/>
                  <a:pt x="24081" y="9670"/>
                  <a:pt x="24081" y="21600"/>
                </a:cubicBezTo>
                <a:cubicBezTo>
                  <a:pt x="24081" y="33529"/>
                  <a:pt x="14410" y="43200"/>
                  <a:pt x="2481" y="43200"/>
                </a:cubicBezTo>
                <a:cubicBezTo>
                  <a:pt x="1651" y="43200"/>
                  <a:pt x="823" y="43152"/>
                  <a:pt x="-1" y="43057"/>
                </a:cubicBezTo>
              </a:path>
              <a:path w="24081" h="43200" stroke="0" extrusionOk="0">
                <a:moveTo>
                  <a:pt x="2480" y="0"/>
                </a:moveTo>
                <a:cubicBezTo>
                  <a:pt x="14410" y="0"/>
                  <a:pt x="24081" y="9670"/>
                  <a:pt x="24081" y="21600"/>
                </a:cubicBezTo>
                <a:cubicBezTo>
                  <a:pt x="24081" y="33529"/>
                  <a:pt x="14410" y="43200"/>
                  <a:pt x="2481" y="43200"/>
                </a:cubicBezTo>
                <a:cubicBezTo>
                  <a:pt x="1651" y="43200"/>
                  <a:pt x="823" y="43152"/>
                  <a:pt x="-1" y="43057"/>
                </a:cubicBezTo>
                <a:lnTo>
                  <a:pt x="2481" y="2160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2798" name="Line 14"/>
          <p:cNvSpPr>
            <a:spLocks noChangeShapeType="1"/>
          </p:cNvSpPr>
          <p:nvPr/>
        </p:nvSpPr>
        <p:spPr bwMode="auto">
          <a:xfrm>
            <a:off x="2743200" y="3693320"/>
            <a:ext cx="52493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2799" name="Line 15"/>
          <p:cNvSpPr>
            <a:spLocks noChangeShapeType="1"/>
          </p:cNvSpPr>
          <p:nvPr/>
        </p:nvSpPr>
        <p:spPr bwMode="auto">
          <a:xfrm flipV="1">
            <a:off x="3268134" y="2931320"/>
            <a:ext cx="395817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344334" y="2286000"/>
            <a:ext cx="1765300" cy="2086393"/>
            <a:chOff x="3344334" y="2286000"/>
            <a:chExt cx="1765300" cy="2086393"/>
          </a:xfrm>
        </p:grpSpPr>
        <p:sp>
          <p:nvSpPr>
            <p:cNvPr id="502791" name="Text Box 7"/>
            <p:cNvSpPr txBox="1">
              <a:spLocks noChangeArrowheads="1"/>
            </p:cNvSpPr>
            <p:nvPr/>
          </p:nvSpPr>
          <p:spPr bwMode="auto">
            <a:xfrm>
              <a:off x="3589867" y="2286000"/>
              <a:ext cx="9207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free lists</a:t>
              </a:r>
            </a:p>
          </p:txBody>
        </p: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3443817" y="2707482"/>
              <a:ext cx="1665817" cy="22383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1 </a:t>
              </a:r>
              <a:r>
                <a:rPr lang="en-US" dirty="0">
                  <a:solidFill>
                    <a:schemeClr val="bg1"/>
                  </a:solidFill>
                </a:rPr>
                <a:t>page</a:t>
              </a:r>
            </a:p>
          </p:txBody>
        </p:sp>
        <p:sp>
          <p:nvSpPr>
            <p:cNvPr id="502793" name="Rectangle 9"/>
            <p:cNvSpPr>
              <a:spLocks noChangeArrowheads="1"/>
            </p:cNvSpPr>
            <p:nvPr/>
          </p:nvSpPr>
          <p:spPr bwMode="auto">
            <a:xfrm>
              <a:off x="3443817" y="3783807"/>
              <a:ext cx="1665817" cy="22383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512 </a:t>
              </a:r>
              <a:r>
                <a:rPr lang="en-US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502794" name="Text Box 10"/>
            <p:cNvSpPr txBox="1">
              <a:spLocks noChangeArrowheads="1"/>
            </p:cNvSpPr>
            <p:nvPr/>
          </p:nvSpPr>
          <p:spPr bwMode="auto">
            <a:xfrm>
              <a:off x="3344334" y="4033839"/>
              <a:ext cx="15007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4kB </a:t>
              </a:r>
              <a:r>
                <a:rPr lang="en-US" dirty="0">
                  <a:solidFill>
                    <a:schemeClr val="bg1"/>
                  </a:solidFill>
                </a:rPr>
                <a:t>to 2MB</a:t>
              </a:r>
            </a:p>
          </p:txBody>
        </p:sp>
        <p:sp>
          <p:nvSpPr>
            <p:cNvPr id="502800" name="Text Box 16"/>
            <p:cNvSpPr txBox="1">
              <a:spLocks noChangeArrowheads="1"/>
            </p:cNvSpPr>
            <p:nvPr/>
          </p:nvSpPr>
          <p:spPr bwMode="auto">
            <a:xfrm rot="5400000">
              <a:off x="4021270" y="2994555"/>
              <a:ext cx="826294" cy="706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bg1"/>
                  </a:solidFill>
                </a:rPr>
                <a:t>. . .</a:t>
              </a:r>
            </a:p>
          </p:txBody>
        </p:sp>
      </p:grpSp>
      <p:sp>
        <p:nvSpPr>
          <p:cNvPr id="502801" name="Text Box 17"/>
          <p:cNvSpPr txBox="1">
            <a:spLocks noChangeArrowheads="1"/>
          </p:cNvSpPr>
          <p:nvPr/>
        </p:nvSpPr>
        <p:spPr bwMode="auto">
          <a:xfrm>
            <a:off x="5444067" y="2057400"/>
            <a:ext cx="1818217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partially busy pair</a:t>
            </a:r>
          </a:p>
          <a:p>
            <a:r>
              <a:rPr lang="en-US" dirty="0">
                <a:solidFill>
                  <a:schemeClr val="bg1"/>
                </a:solidFill>
              </a:rPr>
              <a:t>bitmaps</a:t>
            </a:r>
          </a:p>
        </p:txBody>
      </p:sp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5458884" y="3850482"/>
            <a:ext cx="86783" cy="892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58884" y="3648076"/>
            <a:ext cx="173567" cy="90488"/>
            <a:chOff x="2644" y="2057"/>
            <a:chExt cx="96" cy="97"/>
          </a:xfrm>
        </p:grpSpPr>
        <p:sp>
          <p:nvSpPr>
            <p:cNvPr id="502804" name="Rectangle 20"/>
            <p:cNvSpPr>
              <a:spLocks noChangeArrowheads="1"/>
            </p:cNvSpPr>
            <p:nvPr/>
          </p:nvSpPr>
          <p:spPr bwMode="auto">
            <a:xfrm>
              <a:off x="2644" y="2057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2692" y="2057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58884" y="3468292"/>
            <a:ext cx="347133" cy="90488"/>
            <a:chOff x="2741" y="2082"/>
            <a:chExt cx="192" cy="97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741" y="2082"/>
              <a:ext cx="96" cy="97"/>
              <a:chOff x="2644" y="2057"/>
              <a:chExt cx="96" cy="97"/>
            </a:xfrm>
          </p:grpSpPr>
          <p:sp>
            <p:nvSpPr>
              <p:cNvPr id="502808" name="Rectangle 24"/>
              <p:cNvSpPr>
                <a:spLocks noChangeArrowheads="1"/>
              </p:cNvSpPr>
              <p:nvPr/>
            </p:nvSpPr>
            <p:spPr bwMode="auto">
              <a:xfrm>
                <a:off x="2644" y="2057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09" name="Rectangle 25"/>
              <p:cNvSpPr>
                <a:spLocks noChangeArrowheads="1"/>
              </p:cNvSpPr>
              <p:nvPr/>
            </p:nvSpPr>
            <p:spPr bwMode="auto">
              <a:xfrm>
                <a:off x="2692" y="2057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837" y="2082"/>
              <a:ext cx="96" cy="97"/>
              <a:chOff x="2644" y="2057"/>
              <a:chExt cx="96" cy="97"/>
            </a:xfrm>
          </p:grpSpPr>
          <p:sp>
            <p:nvSpPr>
              <p:cNvPr id="502811" name="Rectangle 27"/>
              <p:cNvSpPr>
                <a:spLocks noChangeArrowheads="1"/>
              </p:cNvSpPr>
              <p:nvPr/>
            </p:nvSpPr>
            <p:spPr bwMode="auto">
              <a:xfrm>
                <a:off x="2644" y="2057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12" name="Rectangle 28"/>
              <p:cNvSpPr>
                <a:spLocks noChangeArrowheads="1"/>
              </p:cNvSpPr>
              <p:nvPr/>
            </p:nvSpPr>
            <p:spPr bwMode="auto">
              <a:xfrm>
                <a:off x="2692" y="2057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58884" y="2999185"/>
            <a:ext cx="1394883" cy="90488"/>
            <a:chOff x="2644" y="1332"/>
            <a:chExt cx="770" cy="97"/>
          </a:xfrm>
        </p:grpSpPr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2644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692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40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88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18" name="Rectangle 34"/>
            <p:cNvSpPr>
              <a:spLocks noChangeArrowheads="1"/>
            </p:cNvSpPr>
            <p:nvPr/>
          </p:nvSpPr>
          <p:spPr bwMode="auto">
            <a:xfrm>
              <a:off x="2837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19" name="Rectangle 35"/>
            <p:cNvSpPr>
              <a:spLocks noChangeArrowheads="1"/>
            </p:cNvSpPr>
            <p:nvPr/>
          </p:nvSpPr>
          <p:spPr bwMode="auto">
            <a:xfrm>
              <a:off x="2885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0" name="Rectangle 36"/>
            <p:cNvSpPr>
              <a:spLocks noChangeArrowheads="1"/>
            </p:cNvSpPr>
            <p:nvPr/>
          </p:nvSpPr>
          <p:spPr bwMode="auto">
            <a:xfrm>
              <a:off x="2933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1" name="Rectangle 37"/>
            <p:cNvSpPr>
              <a:spLocks noChangeArrowheads="1"/>
            </p:cNvSpPr>
            <p:nvPr/>
          </p:nvSpPr>
          <p:spPr bwMode="auto">
            <a:xfrm>
              <a:off x="2981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2" name="Rectangle 38"/>
            <p:cNvSpPr>
              <a:spLocks noChangeArrowheads="1"/>
            </p:cNvSpPr>
            <p:nvPr/>
          </p:nvSpPr>
          <p:spPr bwMode="auto">
            <a:xfrm>
              <a:off x="3029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077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4" name="Rectangle 40"/>
            <p:cNvSpPr>
              <a:spLocks noChangeArrowheads="1"/>
            </p:cNvSpPr>
            <p:nvPr/>
          </p:nvSpPr>
          <p:spPr bwMode="auto">
            <a:xfrm>
              <a:off x="3125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5" name="Rectangle 41"/>
            <p:cNvSpPr>
              <a:spLocks noChangeArrowheads="1"/>
            </p:cNvSpPr>
            <p:nvPr/>
          </p:nvSpPr>
          <p:spPr bwMode="auto">
            <a:xfrm>
              <a:off x="3173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6" name="Rectangle 42"/>
            <p:cNvSpPr>
              <a:spLocks noChangeArrowheads="1"/>
            </p:cNvSpPr>
            <p:nvPr/>
          </p:nvSpPr>
          <p:spPr bwMode="auto">
            <a:xfrm>
              <a:off x="3222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7" name="Rectangle 43"/>
            <p:cNvSpPr>
              <a:spLocks noChangeArrowheads="1"/>
            </p:cNvSpPr>
            <p:nvPr/>
          </p:nvSpPr>
          <p:spPr bwMode="auto">
            <a:xfrm>
              <a:off x="3270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8" name="Rectangle 44"/>
            <p:cNvSpPr>
              <a:spLocks noChangeArrowheads="1"/>
            </p:cNvSpPr>
            <p:nvPr/>
          </p:nvSpPr>
          <p:spPr bwMode="auto">
            <a:xfrm>
              <a:off x="3318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2829" name="Rectangle 45"/>
            <p:cNvSpPr>
              <a:spLocks noChangeArrowheads="1"/>
            </p:cNvSpPr>
            <p:nvPr/>
          </p:nvSpPr>
          <p:spPr bwMode="auto">
            <a:xfrm>
              <a:off x="3366" y="1332"/>
              <a:ext cx="48" cy="9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5461001" y="2775348"/>
            <a:ext cx="2785533" cy="89297"/>
            <a:chOff x="2645" y="1210"/>
            <a:chExt cx="1539" cy="97"/>
          </a:xfrm>
        </p:grpSpPr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2645" y="1210"/>
              <a:ext cx="770" cy="97"/>
              <a:chOff x="2644" y="1332"/>
              <a:chExt cx="770" cy="97"/>
            </a:xfrm>
          </p:grpSpPr>
          <p:sp>
            <p:nvSpPr>
              <p:cNvPr id="502832" name="Rectangle 48"/>
              <p:cNvSpPr>
                <a:spLocks noChangeArrowheads="1"/>
              </p:cNvSpPr>
              <p:nvPr/>
            </p:nvSpPr>
            <p:spPr bwMode="auto">
              <a:xfrm>
                <a:off x="2644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33" name="Rectangle 49"/>
              <p:cNvSpPr>
                <a:spLocks noChangeArrowheads="1"/>
              </p:cNvSpPr>
              <p:nvPr/>
            </p:nvSpPr>
            <p:spPr bwMode="auto">
              <a:xfrm>
                <a:off x="2692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34" name="Rectangle 50"/>
              <p:cNvSpPr>
                <a:spLocks noChangeArrowheads="1"/>
              </p:cNvSpPr>
              <p:nvPr/>
            </p:nvSpPr>
            <p:spPr bwMode="auto">
              <a:xfrm>
                <a:off x="2740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35" name="Rectangle 51"/>
              <p:cNvSpPr>
                <a:spLocks noChangeArrowheads="1"/>
              </p:cNvSpPr>
              <p:nvPr/>
            </p:nvSpPr>
            <p:spPr bwMode="auto">
              <a:xfrm>
                <a:off x="2788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36" name="Rectangle 52"/>
              <p:cNvSpPr>
                <a:spLocks noChangeArrowheads="1"/>
              </p:cNvSpPr>
              <p:nvPr/>
            </p:nvSpPr>
            <p:spPr bwMode="auto">
              <a:xfrm>
                <a:off x="2837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37" name="Rectangle 53"/>
              <p:cNvSpPr>
                <a:spLocks noChangeArrowheads="1"/>
              </p:cNvSpPr>
              <p:nvPr/>
            </p:nvSpPr>
            <p:spPr bwMode="auto">
              <a:xfrm>
                <a:off x="2885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38" name="Rectangle 54"/>
              <p:cNvSpPr>
                <a:spLocks noChangeArrowheads="1"/>
              </p:cNvSpPr>
              <p:nvPr/>
            </p:nvSpPr>
            <p:spPr bwMode="auto">
              <a:xfrm>
                <a:off x="2933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39" name="Rectangle 55"/>
              <p:cNvSpPr>
                <a:spLocks noChangeArrowheads="1"/>
              </p:cNvSpPr>
              <p:nvPr/>
            </p:nvSpPr>
            <p:spPr bwMode="auto">
              <a:xfrm>
                <a:off x="2981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40" name="Rectangle 56"/>
              <p:cNvSpPr>
                <a:spLocks noChangeArrowheads="1"/>
              </p:cNvSpPr>
              <p:nvPr/>
            </p:nvSpPr>
            <p:spPr bwMode="auto">
              <a:xfrm>
                <a:off x="3029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41" name="Rectangle 57"/>
              <p:cNvSpPr>
                <a:spLocks noChangeArrowheads="1"/>
              </p:cNvSpPr>
              <p:nvPr/>
            </p:nvSpPr>
            <p:spPr bwMode="auto">
              <a:xfrm>
                <a:off x="3077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42" name="Rectangle 58"/>
              <p:cNvSpPr>
                <a:spLocks noChangeArrowheads="1"/>
              </p:cNvSpPr>
              <p:nvPr/>
            </p:nvSpPr>
            <p:spPr bwMode="auto">
              <a:xfrm>
                <a:off x="3125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43" name="Rectangle 59"/>
              <p:cNvSpPr>
                <a:spLocks noChangeArrowheads="1"/>
              </p:cNvSpPr>
              <p:nvPr/>
            </p:nvSpPr>
            <p:spPr bwMode="auto">
              <a:xfrm>
                <a:off x="3173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44" name="Rectangle 60"/>
              <p:cNvSpPr>
                <a:spLocks noChangeArrowheads="1"/>
              </p:cNvSpPr>
              <p:nvPr/>
            </p:nvSpPr>
            <p:spPr bwMode="auto">
              <a:xfrm>
                <a:off x="3222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45" name="Rectangle 61"/>
              <p:cNvSpPr>
                <a:spLocks noChangeArrowheads="1"/>
              </p:cNvSpPr>
              <p:nvPr/>
            </p:nvSpPr>
            <p:spPr bwMode="auto">
              <a:xfrm>
                <a:off x="3270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46" name="Rectangle 62"/>
              <p:cNvSpPr>
                <a:spLocks noChangeArrowheads="1"/>
              </p:cNvSpPr>
              <p:nvPr/>
            </p:nvSpPr>
            <p:spPr bwMode="auto">
              <a:xfrm>
                <a:off x="3318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47" name="Rectangle 63"/>
              <p:cNvSpPr>
                <a:spLocks noChangeArrowheads="1"/>
              </p:cNvSpPr>
              <p:nvPr/>
            </p:nvSpPr>
            <p:spPr bwMode="auto">
              <a:xfrm>
                <a:off x="3366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414" y="1210"/>
              <a:ext cx="770" cy="97"/>
              <a:chOff x="2644" y="1332"/>
              <a:chExt cx="770" cy="97"/>
            </a:xfrm>
          </p:grpSpPr>
          <p:sp>
            <p:nvSpPr>
              <p:cNvPr id="502849" name="Rectangle 65"/>
              <p:cNvSpPr>
                <a:spLocks noChangeArrowheads="1"/>
              </p:cNvSpPr>
              <p:nvPr/>
            </p:nvSpPr>
            <p:spPr bwMode="auto">
              <a:xfrm>
                <a:off x="2644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0" name="Rectangle 66"/>
              <p:cNvSpPr>
                <a:spLocks noChangeArrowheads="1"/>
              </p:cNvSpPr>
              <p:nvPr/>
            </p:nvSpPr>
            <p:spPr bwMode="auto">
              <a:xfrm>
                <a:off x="2692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1" name="Rectangle 67"/>
              <p:cNvSpPr>
                <a:spLocks noChangeArrowheads="1"/>
              </p:cNvSpPr>
              <p:nvPr/>
            </p:nvSpPr>
            <p:spPr bwMode="auto">
              <a:xfrm>
                <a:off x="2740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2" name="Rectangle 68"/>
              <p:cNvSpPr>
                <a:spLocks noChangeArrowheads="1"/>
              </p:cNvSpPr>
              <p:nvPr/>
            </p:nvSpPr>
            <p:spPr bwMode="auto">
              <a:xfrm>
                <a:off x="2788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3" name="Rectangle 69"/>
              <p:cNvSpPr>
                <a:spLocks noChangeArrowheads="1"/>
              </p:cNvSpPr>
              <p:nvPr/>
            </p:nvSpPr>
            <p:spPr bwMode="auto">
              <a:xfrm>
                <a:off x="2837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4" name="Rectangle 70"/>
              <p:cNvSpPr>
                <a:spLocks noChangeArrowheads="1"/>
              </p:cNvSpPr>
              <p:nvPr/>
            </p:nvSpPr>
            <p:spPr bwMode="auto">
              <a:xfrm>
                <a:off x="2885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5" name="Rectangle 71"/>
              <p:cNvSpPr>
                <a:spLocks noChangeArrowheads="1"/>
              </p:cNvSpPr>
              <p:nvPr/>
            </p:nvSpPr>
            <p:spPr bwMode="auto">
              <a:xfrm>
                <a:off x="2933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6" name="Rectangle 72"/>
              <p:cNvSpPr>
                <a:spLocks noChangeArrowheads="1"/>
              </p:cNvSpPr>
              <p:nvPr/>
            </p:nvSpPr>
            <p:spPr bwMode="auto">
              <a:xfrm>
                <a:off x="2981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7" name="Rectangle 73"/>
              <p:cNvSpPr>
                <a:spLocks noChangeArrowheads="1"/>
              </p:cNvSpPr>
              <p:nvPr/>
            </p:nvSpPr>
            <p:spPr bwMode="auto">
              <a:xfrm>
                <a:off x="3029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8" name="Rectangle 74"/>
              <p:cNvSpPr>
                <a:spLocks noChangeArrowheads="1"/>
              </p:cNvSpPr>
              <p:nvPr/>
            </p:nvSpPr>
            <p:spPr bwMode="auto">
              <a:xfrm>
                <a:off x="3077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59" name="Rectangle 75"/>
              <p:cNvSpPr>
                <a:spLocks noChangeArrowheads="1"/>
              </p:cNvSpPr>
              <p:nvPr/>
            </p:nvSpPr>
            <p:spPr bwMode="auto">
              <a:xfrm>
                <a:off x="3125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60" name="Rectangle 76"/>
              <p:cNvSpPr>
                <a:spLocks noChangeArrowheads="1"/>
              </p:cNvSpPr>
              <p:nvPr/>
            </p:nvSpPr>
            <p:spPr bwMode="auto">
              <a:xfrm>
                <a:off x="3173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61" name="Rectangle 77"/>
              <p:cNvSpPr>
                <a:spLocks noChangeArrowheads="1"/>
              </p:cNvSpPr>
              <p:nvPr/>
            </p:nvSpPr>
            <p:spPr bwMode="auto">
              <a:xfrm>
                <a:off x="3222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62" name="Rectangle 78"/>
              <p:cNvSpPr>
                <a:spLocks noChangeArrowheads="1"/>
              </p:cNvSpPr>
              <p:nvPr/>
            </p:nvSpPr>
            <p:spPr bwMode="auto">
              <a:xfrm>
                <a:off x="3270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63" name="Rectangle 79"/>
              <p:cNvSpPr>
                <a:spLocks noChangeArrowheads="1"/>
              </p:cNvSpPr>
              <p:nvPr/>
            </p:nvSpPr>
            <p:spPr bwMode="auto">
              <a:xfrm>
                <a:off x="3318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2864" name="Rectangle 80"/>
              <p:cNvSpPr>
                <a:spLocks noChangeArrowheads="1"/>
              </p:cNvSpPr>
              <p:nvPr/>
            </p:nvSpPr>
            <p:spPr bwMode="auto">
              <a:xfrm>
                <a:off x="3366" y="1332"/>
                <a:ext cx="48" cy="9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02865" name="Text Box 81"/>
          <p:cNvSpPr txBox="1">
            <a:spLocks noChangeArrowheads="1"/>
          </p:cNvSpPr>
          <p:nvPr/>
        </p:nvSpPr>
        <p:spPr bwMode="auto">
          <a:xfrm rot="5400000">
            <a:off x="5396575" y="3058981"/>
            <a:ext cx="569119" cy="46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502866" name="Text Box 82"/>
          <p:cNvSpPr txBox="1">
            <a:spLocks noChangeArrowheads="1"/>
          </p:cNvSpPr>
          <p:nvPr/>
        </p:nvSpPr>
        <p:spPr bwMode="auto">
          <a:xfrm>
            <a:off x="6110817" y="3201592"/>
            <a:ext cx="26186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of 1 bit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per </a:t>
            </a:r>
            <a:r>
              <a:rPr lang="en-US" dirty="0" smtClean="0">
                <a:solidFill>
                  <a:schemeClr val="bg1"/>
                </a:solidFill>
              </a:rPr>
              <a:t>pair (two buddy blocks)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2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2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9" grpId="0" animBg="1"/>
      <p:bldP spid="502790" grpId="0"/>
      <p:bldP spid="502795" grpId="0" animBg="1"/>
      <p:bldP spid="502796" grpId="0" animBg="1"/>
      <p:bldP spid="502797" grpId="0" animBg="1"/>
      <p:bldP spid="502798" grpId="0" animBg="1"/>
      <p:bldP spid="502799" grpId="0" animBg="1"/>
      <p:bldP spid="502801" grpId="0"/>
      <p:bldP spid="502802" grpId="0" animBg="1"/>
      <p:bldP spid="502865" grpId="0"/>
      <p:bldP spid="5028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Traditional </a:t>
            </a:r>
            <a:r>
              <a:rPr lang="en-US" dirty="0">
                <a:sym typeface="Symbol" pitchFamily="18" charset="2"/>
              </a:rPr>
              <a:t>simple answer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exponential </a:t>
            </a:r>
            <a:r>
              <a:rPr lang="en-US" dirty="0" smtClean="0">
                <a:sym typeface="Symbol" pitchFamily="18" charset="2"/>
              </a:rPr>
              <a:t>bins: </a:t>
            </a:r>
            <a:r>
              <a:rPr lang="en-US" dirty="0">
                <a:sym typeface="Symbol" pitchFamily="18" charset="2"/>
              </a:rPr>
              <a:t>1 page, 2 pages, 4 pages, etc.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buddy system extends with dynamic motion between bins</a:t>
            </a:r>
          </a:p>
          <a:p>
            <a:pPr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artially </a:t>
            </a:r>
            <a:r>
              <a:rPr lang="en-US" dirty="0">
                <a:sym typeface="Symbol" pitchFamily="18" charset="2"/>
              </a:rPr>
              <a:t>busy bit: 1 if exactly one buddy in use (0 if both/neither in use)</a:t>
            </a:r>
          </a:p>
          <a:p>
            <a:pPr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xample </a:t>
            </a:r>
            <a:r>
              <a:rPr lang="en-US" dirty="0">
                <a:sym typeface="Symbol" pitchFamily="18" charset="2"/>
              </a:rPr>
              <a:t>using one group of eight pages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view also as two groups of four, four groups of two, or eight single pages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initially appears as a single chunk in 8-page free list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all other free lists are empty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all partially free bits are 0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/>
              <a:t>The Buddy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0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0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2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02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02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02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02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010" name="Rectangle 8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524000"/>
            <a:ext cx="8233833" cy="476250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Initial </a:t>
            </a:r>
            <a:r>
              <a:rPr lang="en-US" dirty="0">
                <a:sym typeface="Symbol" pitchFamily="18" charset="2"/>
              </a:rPr>
              <a:t>configuration</a:t>
            </a:r>
          </a:p>
          <a:p>
            <a:pPr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Allocation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try the correct size free list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if empty, try the next larger size and break up a chunk</a:t>
            </a:r>
          </a:p>
          <a:p>
            <a:pPr lvl="1">
              <a:buNone/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Buddy system example</a:t>
            </a:r>
            <a:endParaRPr lang="en-US" dirty="0"/>
          </a:p>
        </p:txBody>
      </p:sp>
      <p:sp>
        <p:nvSpPr>
          <p:cNvPr id="508944" name="Text Box 16"/>
          <p:cNvSpPr txBox="1">
            <a:spLocks noChangeArrowheads="1"/>
          </p:cNvSpPr>
          <p:nvPr/>
        </p:nvSpPr>
        <p:spPr bwMode="auto">
          <a:xfrm>
            <a:off x="4963584" y="2133600"/>
            <a:ext cx="1818216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partially busy pair</a:t>
            </a:r>
          </a:p>
          <a:p>
            <a:r>
              <a:rPr lang="en-US" dirty="0">
                <a:solidFill>
                  <a:schemeClr val="bg1"/>
                </a:solidFill>
              </a:rPr>
              <a:t>bitmaps</a:t>
            </a:r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003800" y="2739628"/>
            <a:ext cx="1636183" cy="998934"/>
            <a:chOff x="1725" y="1113"/>
            <a:chExt cx="773" cy="839"/>
          </a:xfrm>
        </p:grpSpPr>
        <p:grpSp>
          <p:nvGrpSpPr>
            <p:cNvPr id="4" name="Group 95"/>
            <p:cNvGrpSpPr>
              <a:grpSpLocks/>
            </p:cNvGrpSpPr>
            <p:nvPr/>
          </p:nvGrpSpPr>
          <p:grpSpPr bwMode="auto">
            <a:xfrm>
              <a:off x="1725" y="1113"/>
              <a:ext cx="773" cy="193"/>
              <a:chOff x="1749" y="1114"/>
              <a:chExt cx="773" cy="193"/>
            </a:xfrm>
          </p:grpSpPr>
          <p:sp>
            <p:nvSpPr>
              <p:cNvPr id="509014" name="Rectangle 86"/>
              <p:cNvSpPr>
                <a:spLocks noChangeArrowheads="1"/>
              </p:cNvSpPr>
              <p:nvPr/>
            </p:nvSpPr>
            <p:spPr bwMode="auto">
              <a:xfrm>
                <a:off x="1749" y="1114"/>
                <a:ext cx="193" cy="1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509016" name="Rectangle 88"/>
              <p:cNvSpPr>
                <a:spLocks noChangeArrowheads="1"/>
              </p:cNvSpPr>
              <p:nvPr/>
            </p:nvSpPr>
            <p:spPr bwMode="auto">
              <a:xfrm>
                <a:off x="1942" y="1114"/>
                <a:ext cx="193" cy="1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509017" name="Rectangle 89"/>
              <p:cNvSpPr>
                <a:spLocks noChangeArrowheads="1"/>
              </p:cNvSpPr>
              <p:nvPr/>
            </p:nvSpPr>
            <p:spPr bwMode="auto">
              <a:xfrm>
                <a:off x="2136" y="1114"/>
                <a:ext cx="193" cy="1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509018" name="Rectangle 90"/>
              <p:cNvSpPr>
                <a:spLocks noChangeArrowheads="1"/>
              </p:cNvSpPr>
              <p:nvPr/>
            </p:nvSpPr>
            <p:spPr bwMode="auto">
              <a:xfrm>
                <a:off x="2329" y="1114"/>
                <a:ext cx="193" cy="1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1725" y="1435"/>
              <a:ext cx="386" cy="193"/>
              <a:chOff x="1749" y="1428"/>
              <a:chExt cx="386" cy="193"/>
            </a:xfrm>
          </p:grpSpPr>
          <p:sp>
            <p:nvSpPr>
              <p:cNvPr id="509019" name="Rectangle 91"/>
              <p:cNvSpPr>
                <a:spLocks noChangeArrowheads="1"/>
              </p:cNvSpPr>
              <p:nvPr/>
            </p:nvSpPr>
            <p:spPr bwMode="auto">
              <a:xfrm>
                <a:off x="1749" y="1428"/>
                <a:ext cx="193" cy="1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509020" name="Rectangle 92"/>
              <p:cNvSpPr>
                <a:spLocks noChangeArrowheads="1"/>
              </p:cNvSpPr>
              <p:nvPr/>
            </p:nvSpPr>
            <p:spPr bwMode="auto">
              <a:xfrm>
                <a:off x="1942" y="1428"/>
                <a:ext cx="193" cy="1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09021" name="Rectangle 93"/>
            <p:cNvSpPr>
              <a:spLocks noChangeArrowheads="1"/>
            </p:cNvSpPr>
            <p:nvPr/>
          </p:nvSpPr>
          <p:spPr bwMode="auto">
            <a:xfrm>
              <a:off x="1725" y="1759"/>
              <a:ext cx="193" cy="19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09234" y="2434828"/>
            <a:ext cx="2201333" cy="1716881"/>
            <a:chOff x="1909234" y="2434828"/>
            <a:chExt cx="2201333" cy="1716881"/>
          </a:xfrm>
        </p:grpSpPr>
        <p:sp>
          <p:nvSpPr>
            <p:cNvPr id="508934" name="Text Box 6"/>
            <p:cNvSpPr txBox="1">
              <a:spLocks noChangeArrowheads="1"/>
            </p:cNvSpPr>
            <p:nvPr/>
          </p:nvSpPr>
          <p:spPr bwMode="auto">
            <a:xfrm>
              <a:off x="2237317" y="2434828"/>
              <a:ext cx="9207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free lists</a:t>
              </a:r>
            </a:p>
          </p:txBody>
        </p:sp>
        <p:sp>
          <p:nvSpPr>
            <p:cNvPr id="508935" name="Rectangle 7"/>
            <p:cNvSpPr>
              <a:spLocks noChangeArrowheads="1"/>
            </p:cNvSpPr>
            <p:nvPr/>
          </p:nvSpPr>
          <p:spPr bwMode="auto">
            <a:xfrm>
              <a:off x="1909234" y="2709862"/>
              <a:ext cx="1947333" cy="2881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  1 </a:t>
              </a:r>
              <a:r>
                <a:rPr lang="en-US" dirty="0">
                  <a:solidFill>
                    <a:schemeClr val="bg1"/>
                  </a:solidFill>
                </a:rPr>
                <a:t>page</a:t>
              </a:r>
            </a:p>
          </p:txBody>
        </p:sp>
        <p:sp>
          <p:nvSpPr>
            <p:cNvPr id="509011" name="Rectangle 83"/>
            <p:cNvSpPr>
              <a:spLocks noChangeArrowheads="1"/>
            </p:cNvSpPr>
            <p:nvPr/>
          </p:nvSpPr>
          <p:spPr bwMode="auto">
            <a:xfrm>
              <a:off x="1909234" y="3094434"/>
              <a:ext cx="1947333" cy="2881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 2 </a:t>
              </a:r>
              <a:r>
                <a:rPr lang="en-US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509012" name="Rectangle 84"/>
            <p:cNvSpPr>
              <a:spLocks noChangeArrowheads="1"/>
            </p:cNvSpPr>
            <p:nvPr/>
          </p:nvSpPr>
          <p:spPr bwMode="auto">
            <a:xfrm>
              <a:off x="1909234" y="3479006"/>
              <a:ext cx="1947333" cy="2881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 4 </a:t>
              </a:r>
              <a:r>
                <a:rPr lang="en-US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509013" name="Rectangle 85"/>
            <p:cNvSpPr>
              <a:spLocks noChangeArrowheads="1"/>
            </p:cNvSpPr>
            <p:nvPr/>
          </p:nvSpPr>
          <p:spPr bwMode="auto">
            <a:xfrm>
              <a:off x="1909234" y="3863578"/>
              <a:ext cx="1947333" cy="2881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 8 </a:t>
              </a:r>
              <a:r>
                <a:rPr lang="en-US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509026" name="Arc 98"/>
            <p:cNvSpPr>
              <a:spLocks/>
            </p:cNvSpPr>
            <p:nvPr/>
          </p:nvSpPr>
          <p:spPr bwMode="auto">
            <a:xfrm>
              <a:off x="3702050" y="2738437"/>
              <a:ext cx="408517" cy="2309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4"/>
                <a:gd name="T2" fmla="*/ 529 w 21600"/>
                <a:gd name="T3" fmla="*/ 43194 h 43194"/>
                <a:gd name="T4" fmla="*/ 0 w 21600"/>
                <a:gd name="T5" fmla="*/ 21600 h 43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3"/>
                    <a:pt x="12248" y="42906"/>
                    <a:pt x="528" y="43193"/>
                  </a:cubicBezTo>
                </a:path>
                <a:path w="21600" h="4319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3"/>
                    <a:pt x="12248" y="42906"/>
                    <a:pt x="528" y="4319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9027" name="Arc 99"/>
            <p:cNvSpPr>
              <a:spLocks/>
            </p:cNvSpPr>
            <p:nvPr/>
          </p:nvSpPr>
          <p:spPr bwMode="auto">
            <a:xfrm>
              <a:off x="3702050" y="3123009"/>
              <a:ext cx="408517" cy="2309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4"/>
                <a:gd name="T2" fmla="*/ 529 w 21600"/>
                <a:gd name="T3" fmla="*/ 43194 h 43194"/>
                <a:gd name="T4" fmla="*/ 0 w 21600"/>
                <a:gd name="T5" fmla="*/ 21600 h 43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3"/>
                    <a:pt x="12248" y="42906"/>
                    <a:pt x="528" y="43193"/>
                  </a:cubicBezTo>
                </a:path>
                <a:path w="21600" h="4319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3"/>
                    <a:pt x="12248" y="42906"/>
                    <a:pt x="528" y="4319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9028" name="Arc 100"/>
            <p:cNvSpPr>
              <a:spLocks/>
            </p:cNvSpPr>
            <p:nvPr/>
          </p:nvSpPr>
          <p:spPr bwMode="auto">
            <a:xfrm>
              <a:off x="3702050" y="3507581"/>
              <a:ext cx="408517" cy="2309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4"/>
                <a:gd name="T2" fmla="*/ 529 w 21600"/>
                <a:gd name="T3" fmla="*/ 43194 h 43194"/>
                <a:gd name="T4" fmla="*/ 0 w 21600"/>
                <a:gd name="T5" fmla="*/ 21600 h 43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3"/>
                    <a:pt x="12248" y="42906"/>
                    <a:pt x="528" y="43193"/>
                  </a:cubicBezTo>
                </a:path>
                <a:path w="21600" h="4319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3"/>
                    <a:pt x="12248" y="42906"/>
                    <a:pt x="528" y="4319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9029" name="Rectangle 101"/>
          <p:cNvSpPr>
            <a:spLocks noChangeArrowheads="1"/>
          </p:cNvSpPr>
          <p:nvPr/>
        </p:nvSpPr>
        <p:spPr bwMode="auto">
          <a:xfrm>
            <a:off x="4876800" y="3962400"/>
            <a:ext cx="2457450" cy="31670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          an </a:t>
            </a:r>
            <a:r>
              <a:rPr lang="en-US" dirty="0">
                <a:solidFill>
                  <a:schemeClr val="bg1"/>
                </a:solidFill>
              </a:rPr>
              <a:t>8-page chunk</a:t>
            </a:r>
          </a:p>
        </p:txBody>
      </p:sp>
      <p:sp>
        <p:nvSpPr>
          <p:cNvPr id="509030" name="Line 102"/>
          <p:cNvSpPr>
            <a:spLocks noChangeShapeType="1"/>
          </p:cNvSpPr>
          <p:nvPr/>
        </p:nvSpPr>
        <p:spPr bwMode="auto">
          <a:xfrm>
            <a:off x="3752850" y="3921919"/>
            <a:ext cx="1024467" cy="85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9031" name="Line 103"/>
          <p:cNvSpPr>
            <a:spLocks noChangeShapeType="1"/>
          </p:cNvSpPr>
          <p:nvPr/>
        </p:nvSpPr>
        <p:spPr bwMode="auto">
          <a:xfrm flipH="1" flipV="1">
            <a:off x="3854450" y="4094559"/>
            <a:ext cx="1024467" cy="11549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0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0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0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44" grpId="0"/>
      <p:bldP spid="509029" grpId="0" animBg="1"/>
      <p:bldP spid="509030" grpId="0" animBg="1"/>
      <p:bldP spid="5090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Memory allocation interfaces in the kernel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/>
              <a:t>k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s</a:t>
            </a:r>
            <a:r>
              <a:rPr lang="en-US" dirty="0" smtClean="0"/>
              <a:t>lab caches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/>
              <a:t>v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buddy system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 smtClean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010" name="Rectangle 8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524000"/>
            <a:ext cx="8233833" cy="4762500"/>
          </a:xfrm>
          <a:noFill/>
          <a:ln/>
        </p:spPr>
        <p:txBody>
          <a:bodyPr/>
          <a:lstStyle/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Request </a:t>
            </a:r>
            <a:r>
              <a:rPr lang="en-US" dirty="0">
                <a:sym typeface="Symbol" pitchFamily="18" charset="2"/>
              </a:rPr>
              <a:t>one page of order 0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(order is log of # of pages, i.e., one page here)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any in free list 0 (1 page)?  no…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any in free list 1 (2 pages)? no…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any in free list 2 (4 pages)? no…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any in free list 3 (8 pages)? yes!  split it up recursively…</a:t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Buddy system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0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0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Buddy system example</a:t>
            </a:r>
            <a:endParaRPr lang="en-US" dirty="0"/>
          </a:p>
        </p:txBody>
      </p:sp>
      <p:sp>
        <p:nvSpPr>
          <p:cNvPr id="510983" name="Text Box 7"/>
          <p:cNvSpPr txBox="1">
            <a:spLocks noChangeArrowheads="1"/>
          </p:cNvSpPr>
          <p:nvPr/>
        </p:nvSpPr>
        <p:spPr bwMode="auto">
          <a:xfrm>
            <a:off x="4735074" y="1600200"/>
            <a:ext cx="18181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partially busy pair</a:t>
            </a:r>
          </a:p>
          <a:p>
            <a:r>
              <a:rPr lang="en-US" dirty="0">
                <a:solidFill>
                  <a:schemeClr val="bg1"/>
                </a:solidFill>
              </a:rPr>
              <a:t>bitmaps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551518" y="1795046"/>
            <a:ext cx="1947333" cy="1816120"/>
            <a:chOff x="1551518" y="1795046"/>
            <a:chExt cx="1947333" cy="1816120"/>
          </a:xfrm>
        </p:grpSpPr>
        <p:sp>
          <p:nvSpPr>
            <p:cNvPr id="510981" name="Text Box 5"/>
            <p:cNvSpPr txBox="1">
              <a:spLocks noChangeArrowheads="1"/>
            </p:cNvSpPr>
            <p:nvPr/>
          </p:nvSpPr>
          <p:spPr bwMode="auto">
            <a:xfrm>
              <a:off x="1879600" y="1795046"/>
              <a:ext cx="9199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free lists</a:t>
              </a:r>
            </a:p>
          </p:txBody>
        </p:sp>
        <p:sp>
          <p:nvSpPr>
            <p:cNvPr id="510982" name="Rectangle 6"/>
            <p:cNvSpPr>
              <a:spLocks noChangeArrowheads="1"/>
            </p:cNvSpPr>
            <p:nvPr/>
          </p:nvSpPr>
          <p:spPr bwMode="auto">
            <a:xfrm>
              <a:off x="1551518" y="2169319"/>
              <a:ext cx="1947333" cy="28813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  1 </a:t>
              </a:r>
              <a:r>
                <a:rPr lang="en-US" dirty="0">
                  <a:solidFill>
                    <a:schemeClr val="bg1"/>
                  </a:solidFill>
                </a:rPr>
                <a:t>page</a:t>
              </a:r>
            </a:p>
          </p:txBody>
        </p:sp>
        <p:sp>
          <p:nvSpPr>
            <p:cNvPr id="510984" name="Rectangle 8"/>
            <p:cNvSpPr>
              <a:spLocks noChangeArrowheads="1"/>
            </p:cNvSpPr>
            <p:nvPr/>
          </p:nvSpPr>
          <p:spPr bwMode="auto">
            <a:xfrm>
              <a:off x="1551518" y="2553891"/>
              <a:ext cx="1947333" cy="28813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 2 </a:t>
              </a:r>
              <a:r>
                <a:rPr lang="en-US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510985" name="Rectangle 9"/>
            <p:cNvSpPr>
              <a:spLocks noChangeArrowheads="1"/>
            </p:cNvSpPr>
            <p:nvPr/>
          </p:nvSpPr>
          <p:spPr bwMode="auto">
            <a:xfrm>
              <a:off x="1551518" y="2938463"/>
              <a:ext cx="1947333" cy="28813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  4 </a:t>
              </a:r>
              <a:r>
                <a:rPr lang="en-US" dirty="0">
                  <a:solidFill>
                    <a:schemeClr val="bg1"/>
                  </a:solidFill>
                </a:rPr>
                <a:t>pages</a:t>
              </a:r>
            </a:p>
          </p:txBody>
        </p:sp>
        <p:sp>
          <p:nvSpPr>
            <p:cNvPr id="510986" name="Rectangle 10"/>
            <p:cNvSpPr>
              <a:spLocks noChangeArrowheads="1"/>
            </p:cNvSpPr>
            <p:nvPr/>
          </p:nvSpPr>
          <p:spPr bwMode="auto">
            <a:xfrm>
              <a:off x="1551518" y="3323035"/>
              <a:ext cx="1947333" cy="28813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    8 </a:t>
              </a:r>
              <a:r>
                <a:rPr lang="en-US" dirty="0">
                  <a:solidFill>
                    <a:schemeClr val="bg1"/>
                  </a:solidFill>
                </a:rPr>
                <a:t>pages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46085" y="2199085"/>
            <a:ext cx="1636183" cy="229791"/>
            <a:chOff x="1749" y="1114"/>
            <a:chExt cx="773" cy="193"/>
          </a:xfrm>
        </p:grpSpPr>
        <p:sp>
          <p:nvSpPr>
            <p:cNvPr id="510989" name="Rectangle 13"/>
            <p:cNvSpPr>
              <a:spLocks noChangeArrowheads="1"/>
            </p:cNvSpPr>
            <p:nvPr/>
          </p:nvSpPr>
          <p:spPr bwMode="auto">
            <a:xfrm>
              <a:off x="1749" y="1114"/>
              <a:ext cx="193" cy="19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10990" name="Rectangle 14"/>
            <p:cNvSpPr>
              <a:spLocks noChangeArrowheads="1"/>
            </p:cNvSpPr>
            <p:nvPr/>
          </p:nvSpPr>
          <p:spPr bwMode="auto">
            <a:xfrm>
              <a:off x="1942" y="1114"/>
              <a:ext cx="193" cy="19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10991" name="Rectangle 15"/>
            <p:cNvSpPr>
              <a:spLocks noChangeArrowheads="1"/>
            </p:cNvSpPr>
            <p:nvPr/>
          </p:nvSpPr>
          <p:spPr bwMode="auto">
            <a:xfrm>
              <a:off x="2136" y="1114"/>
              <a:ext cx="193" cy="19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10992" name="Rectangle 16"/>
            <p:cNvSpPr>
              <a:spLocks noChangeArrowheads="1"/>
            </p:cNvSpPr>
            <p:nvPr/>
          </p:nvSpPr>
          <p:spPr bwMode="auto">
            <a:xfrm>
              <a:off x="2329" y="1114"/>
              <a:ext cx="193" cy="19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646085" y="2582466"/>
            <a:ext cx="817033" cy="229791"/>
            <a:chOff x="1749" y="1428"/>
            <a:chExt cx="386" cy="193"/>
          </a:xfrm>
        </p:grpSpPr>
        <p:sp>
          <p:nvSpPr>
            <p:cNvPr id="510994" name="Rectangle 18"/>
            <p:cNvSpPr>
              <a:spLocks noChangeArrowheads="1"/>
            </p:cNvSpPr>
            <p:nvPr/>
          </p:nvSpPr>
          <p:spPr bwMode="auto">
            <a:xfrm>
              <a:off x="1749" y="1428"/>
              <a:ext cx="193" cy="19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10995" name="Rectangle 19"/>
            <p:cNvSpPr>
              <a:spLocks noChangeArrowheads="1"/>
            </p:cNvSpPr>
            <p:nvPr/>
          </p:nvSpPr>
          <p:spPr bwMode="auto">
            <a:xfrm>
              <a:off x="1942" y="1428"/>
              <a:ext cx="193" cy="19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510996" name="Rectangle 20"/>
          <p:cNvSpPr>
            <a:spLocks noChangeArrowheads="1"/>
          </p:cNvSpPr>
          <p:nvPr/>
        </p:nvSpPr>
        <p:spPr bwMode="auto">
          <a:xfrm>
            <a:off x="4646085" y="2968229"/>
            <a:ext cx="408517" cy="229791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0999" name="Arc 23"/>
          <p:cNvSpPr>
            <a:spLocks/>
          </p:cNvSpPr>
          <p:nvPr/>
        </p:nvSpPr>
        <p:spPr bwMode="auto">
          <a:xfrm>
            <a:off x="3344334" y="3351610"/>
            <a:ext cx="408517" cy="23098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4"/>
              <a:gd name="T2" fmla="*/ 529 w 21600"/>
              <a:gd name="T3" fmla="*/ 43194 h 43194"/>
              <a:gd name="T4" fmla="*/ 0 w 21600"/>
              <a:gd name="T5" fmla="*/ 21600 h 43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23"/>
                  <a:pt x="12248" y="42906"/>
                  <a:pt x="528" y="43193"/>
                </a:cubicBezTo>
              </a:path>
              <a:path w="21600" h="431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23"/>
                  <a:pt x="12248" y="42906"/>
                  <a:pt x="528" y="4319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135033" y="5462587"/>
            <a:ext cx="1951567" cy="633413"/>
            <a:chOff x="2257" y="3485"/>
            <a:chExt cx="1161" cy="532"/>
          </a:xfrm>
        </p:grpSpPr>
        <p:sp>
          <p:nvSpPr>
            <p:cNvPr id="511004" name="Rectangle 28"/>
            <p:cNvSpPr>
              <a:spLocks noChangeArrowheads="1"/>
            </p:cNvSpPr>
            <p:nvPr/>
          </p:nvSpPr>
          <p:spPr bwMode="auto">
            <a:xfrm>
              <a:off x="2257" y="3751"/>
              <a:ext cx="1161" cy="266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(</a:t>
              </a:r>
              <a:r>
                <a:rPr lang="en-US" dirty="0">
                  <a:solidFill>
                    <a:schemeClr val="bg1"/>
                  </a:solidFill>
                </a:rPr>
                <a:t>allocated page)</a:t>
              </a:r>
            </a:p>
          </p:txBody>
        </p:sp>
        <p:sp>
          <p:nvSpPr>
            <p:cNvPr id="511005" name="Rectangle 29"/>
            <p:cNvSpPr>
              <a:spLocks noChangeArrowheads="1"/>
            </p:cNvSpPr>
            <p:nvPr/>
          </p:nvSpPr>
          <p:spPr bwMode="auto">
            <a:xfrm>
              <a:off x="2257" y="3485"/>
              <a:ext cx="1161" cy="266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free </a:t>
              </a:r>
              <a:r>
                <a:rPr lang="en-US" dirty="0">
                  <a:solidFill>
                    <a:schemeClr val="bg1"/>
                  </a:solidFill>
                </a:rPr>
                <a:t>list 0 entry</a:t>
              </a:r>
            </a:p>
          </p:txBody>
        </p:sp>
      </p:grpSp>
      <p:sp>
        <p:nvSpPr>
          <p:cNvPr id="511009" name="Rectangle 33"/>
          <p:cNvSpPr>
            <a:spLocks noChangeArrowheads="1"/>
          </p:cNvSpPr>
          <p:nvPr/>
        </p:nvSpPr>
        <p:spPr bwMode="auto">
          <a:xfrm>
            <a:off x="5135033" y="4829175"/>
            <a:ext cx="1951567" cy="633413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   free </a:t>
            </a:r>
            <a:r>
              <a:rPr lang="en-US" dirty="0">
                <a:solidFill>
                  <a:schemeClr val="bg1"/>
                </a:solidFill>
              </a:rPr>
              <a:t>list 1 entry</a:t>
            </a:r>
          </a:p>
        </p:txBody>
      </p:sp>
      <p:sp>
        <p:nvSpPr>
          <p:cNvPr id="511011" name="Rectangle 35"/>
          <p:cNvSpPr>
            <a:spLocks noChangeArrowheads="1"/>
          </p:cNvSpPr>
          <p:nvPr/>
        </p:nvSpPr>
        <p:spPr bwMode="auto">
          <a:xfrm>
            <a:off x="5135033" y="3561159"/>
            <a:ext cx="1951567" cy="1268016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  free </a:t>
            </a:r>
            <a:r>
              <a:rPr lang="en-US" dirty="0">
                <a:solidFill>
                  <a:schemeClr val="bg1"/>
                </a:solidFill>
              </a:rPr>
              <a:t>list 2 entry</a:t>
            </a:r>
          </a:p>
        </p:txBody>
      </p:sp>
      <p:sp>
        <p:nvSpPr>
          <p:cNvPr id="511013" name="Line 37"/>
          <p:cNvSpPr>
            <a:spLocks noChangeShapeType="1"/>
          </p:cNvSpPr>
          <p:nvPr/>
        </p:nvSpPr>
        <p:spPr bwMode="auto">
          <a:xfrm>
            <a:off x="3395134" y="2984897"/>
            <a:ext cx="1739900" cy="576263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14" name="Line 38"/>
          <p:cNvSpPr>
            <a:spLocks noChangeShapeType="1"/>
          </p:cNvSpPr>
          <p:nvPr/>
        </p:nvSpPr>
        <p:spPr bwMode="auto">
          <a:xfrm flipH="1" flipV="1">
            <a:off x="3496734" y="3157538"/>
            <a:ext cx="1742017" cy="576263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15" name="Line 39"/>
          <p:cNvSpPr>
            <a:spLocks noChangeShapeType="1"/>
          </p:cNvSpPr>
          <p:nvPr/>
        </p:nvSpPr>
        <p:spPr bwMode="auto">
          <a:xfrm>
            <a:off x="3395134" y="2581275"/>
            <a:ext cx="1739900" cy="2246709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16" name="Line 40"/>
          <p:cNvSpPr>
            <a:spLocks noChangeShapeType="1"/>
          </p:cNvSpPr>
          <p:nvPr/>
        </p:nvSpPr>
        <p:spPr bwMode="auto">
          <a:xfrm flipH="1" flipV="1">
            <a:off x="3496734" y="2840832"/>
            <a:ext cx="1691217" cy="2189559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17" name="Line 41"/>
          <p:cNvSpPr>
            <a:spLocks noChangeShapeType="1"/>
          </p:cNvSpPr>
          <p:nvPr/>
        </p:nvSpPr>
        <p:spPr bwMode="auto">
          <a:xfrm>
            <a:off x="3395133" y="2207419"/>
            <a:ext cx="973667" cy="0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18" name="Line 42"/>
          <p:cNvSpPr>
            <a:spLocks noChangeShapeType="1"/>
          </p:cNvSpPr>
          <p:nvPr/>
        </p:nvSpPr>
        <p:spPr bwMode="auto">
          <a:xfrm>
            <a:off x="4368800" y="2207419"/>
            <a:ext cx="0" cy="3255169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19" name="Line 43"/>
          <p:cNvSpPr>
            <a:spLocks noChangeShapeType="1"/>
          </p:cNvSpPr>
          <p:nvPr/>
        </p:nvSpPr>
        <p:spPr bwMode="auto">
          <a:xfrm>
            <a:off x="4368801" y="5462588"/>
            <a:ext cx="766233" cy="0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20" name="Line 44"/>
          <p:cNvSpPr>
            <a:spLocks noChangeShapeType="1"/>
          </p:cNvSpPr>
          <p:nvPr/>
        </p:nvSpPr>
        <p:spPr bwMode="auto">
          <a:xfrm flipH="1">
            <a:off x="4214284" y="5606653"/>
            <a:ext cx="1024467" cy="0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21" name="Line 45"/>
          <p:cNvSpPr>
            <a:spLocks noChangeShapeType="1"/>
          </p:cNvSpPr>
          <p:nvPr/>
        </p:nvSpPr>
        <p:spPr bwMode="auto">
          <a:xfrm flipV="1">
            <a:off x="4214284" y="2322909"/>
            <a:ext cx="0" cy="3283744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11022" name="Line 46"/>
          <p:cNvSpPr>
            <a:spLocks noChangeShapeType="1"/>
          </p:cNvSpPr>
          <p:nvPr/>
        </p:nvSpPr>
        <p:spPr bwMode="auto">
          <a:xfrm flipH="1">
            <a:off x="3496734" y="2322909"/>
            <a:ext cx="717551" cy="0"/>
          </a:xfrm>
          <a:prstGeom prst="line">
            <a:avLst/>
          </a:prstGeom>
          <a:noFill/>
          <a:ln w="2857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5135033" y="4827984"/>
            <a:ext cx="1951567" cy="1268016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5135033" y="5486400"/>
            <a:ext cx="1951567" cy="609600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1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1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1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1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5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1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3" grpId="0"/>
      <p:bldP spid="510996" grpId="0" animBg="1"/>
      <p:bldP spid="510999" grpId="0" animBg="1"/>
      <p:bldP spid="511009" grpId="0" animBg="1"/>
      <p:bldP spid="511011" grpId="0" animBg="1"/>
      <p:bldP spid="511013" grpId="0" animBg="1"/>
      <p:bldP spid="511014" grpId="0" animBg="1"/>
      <p:bldP spid="511015" grpId="0" animBg="1"/>
      <p:bldP spid="511016" grpId="0" animBg="1"/>
      <p:bldP spid="511017" grpId="0" animBg="1"/>
      <p:bldP spid="511018" grpId="0" animBg="1"/>
      <p:bldP spid="511019" grpId="0" animBg="1"/>
      <p:bldP spid="511020" grpId="0" animBg="1"/>
      <p:bldP spid="511021" grpId="0" animBg="1"/>
      <p:bldP spid="511022" grpId="0" animBg="1"/>
      <p:bldP spid="39" grpId="0" animBg="1"/>
      <p:bldP spid="39" grpId="1" animBg="1"/>
      <p:bldP spid="40" grpId="1" animBg="1"/>
      <p:bldP spid="40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  <a:noFill/>
          <a:ln/>
        </p:spPr>
        <p:txBody>
          <a:bodyPr/>
          <a:lstStyle/>
          <a:p>
            <a:pPr lvl="1">
              <a:tabLst>
                <a:tab pos="2628900" algn="l"/>
                <a:tab pos="3314700" algn="l"/>
              </a:tabLst>
            </a:pPr>
            <a:r>
              <a:rPr lang="en-US" dirty="0" err="1" smtClean="0">
                <a:sym typeface="Symbol" pitchFamily="18" charset="2"/>
              </a:rPr>
              <a:t>Deallocation</a:t>
            </a:r>
            <a:endParaRPr lang="en-US" dirty="0">
              <a:sym typeface="Symbol" pitchFamily="18" charset="2"/>
            </a:endParaRPr>
          </a:p>
          <a:p>
            <a:pPr marL="1314450" lvl="2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check if buddy is free (is pair bit = 1?)</a:t>
            </a:r>
          </a:p>
          <a:p>
            <a:pPr marL="1314450" lvl="2">
              <a:tabLst>
                <a:tab pos="2628900" algn="l"/>
                <a:tab pos="3314700" algn="l"/>
              </a:tabLst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both free, merge and check again (recursively)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initial configuration for free example</a:t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458200" cy="857250"/>
          </a:xfrm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Buddy system example</a:t>
            </a:r>
            <a:endParaRPr lang="en-US" dirty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248150" y="3429000"/>
            <a:ext cx="4362450" cy="2842022"/>
            <a:chOff x="1120" y="735"/>
            <a:chExt cx="2061" cy="2387"/>
          </a:xfrm>
        </p:grpSpPr>
        <p:sp>
          <p:nvSpPr>
            <p:cNvPr id="515079" name="Text Box 7"/>
            <p:cNvSpPr txBox="1">
              <a:spLocks noChangeArrowheads="1"/>
            </p:cNvSpPr>
            <p:nvPr/>
          </p:nvSpPr>
          <p:spPr bwMode="auto">
            <a:xfrm>
              <a:off x="2322" y="735"/>
              <a:ext cx="859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partially busy pair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bitmaps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364" y="1228"/>
              <a:ext cx="773" cy="839"/>
              <a:chOff x="1725" y="1113"/>
              <a:chExt cx="773" cy="839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725" y="1113"/>
                <a:ext cx="773" cy="193"/>
                <a:chOff x="1749" y="1114"/>
                <a:chExt cx="773" cy="193"/>
              </a:xfrm>
            </p:grpSpPr>
            <p:sp>
              <p:nvSpPr>
                <p:cNvPr id="515085" name="Rectangle 13"/>
                <p:cNvSpPr>
                  <a:spLocks noChangeArrowheads="1"/>
                </p:cNvSpPr>
                <p:nvPr/>
              </p:nvSpPr>
              <p:spPr bwMode="auto">
                <a:xfrm>
                  <a:off x="1749" y="1114"/>
                  <a:ext cx="193" cy="19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5150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942" y="1114"/>
                  <a:ext cx="193" cy="19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15087" name="Rectangle 15"/>
                <p:cNvSpPr>
                  <a:spLocks noChangeArrowheads="1"/>
                </p:cNvSpPr>
                <p:nvPr/>
              </p:nvSpPr>
              <p:spPr bwMode="auto">
                <a:xfrm>
                  <a:off x="2136" y="1114"/>
                  <a:ext cx="193" cy="19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515088" name="Rectangle 16"/>
                <p:cNvSpPr>
                  <a:spLocks noChangeArrowheads="1"/>
                </p:cNvSpPr>
                <p:nvPr/>
              </p:nvSpPr>
              <p:spPr bwMode="auto">
                <a:xfrm>
                  <a:off x="2329" y="1114"/>
                  <a:ext cx="193" cy="19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725" y="1435"/>
                <a:ext cx="386" cy="193"/>
                <a:chOff x="1749" y="1428"/>
                <a:chExt cx="386" cy="193"/>
              </a:xfrm>
            </p:grpSpPr>
            <p:sp>
              <p:nvSpPr>
                <p:cNvPr id="515090" name="Rectangle 18"/>
                <p:cNvSpPr>
                  <a:spLocks noChangeArrowheads="1"/>
                </p:cNvSpPr>
                <p:nvPr/>
              </p:nvSpPr>
              <p:spPr bwMode="auto">
                <a:xfrm>
                  <a:off x="1749" y="1428"/>
                  <a:ext cx="193" cy="19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5150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942" y="1428"/>
                  <a:ext cx="193" cy="193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515092" name="Rectangle 20"/>
              <p:cNvSpPr>
                <a:spLocks noChangeArrowheads="1"/>
              </p:cNvSpPr>
              <p:nvPr/>
            </p:nvSpPr>
            <p:spPr bwMode="auto">
              <a:xfrm>
                <a:off x="1725" y="1759"/>
                <a:ext cx="193" cy="19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120" y="993"/>
              <a:ext cx="1017" cy="2129"/>
              <a:chOff x="1096" y="1937"/>
              <a:chExt cx="1017" cy="2129"/>
            </a:xfrm>
          </p:grpSpPr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1096" y="2469"/>
                <a:ext cx="1017" cy="532"/>
                <a:chOff x="2572" y="3485"/>
                <a:chExt cx="1017" cy="532"/>
              </a:xfrm>
            </p:grpSpPr>
            <p:sp>
              <p:nvSpPr>
                <p:cNvPr id="515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572" y="3751"/>
                  <a:ext cx="1017" cy="26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   (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allocated page)</a:t>
                  </a:r>
                </a:p>
              </p:txBody>
            </p:sp>
            <p:sp>
              <p:nvSpPr>
                <p:cNvPr id="515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2572" y="3485"/>
                  <a:ext cx="1017" cy="266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    free 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list 0 entry</a:t>
                  </a:r>
                </a:p>
              </p:txBody>
            </p:sp>
          </p:grpSp>
          <p:sp>
            <p:nvSpPr>
              <p:cNvPr id="515103" name="Rectangle 31"/>
              <p:cNvSpPr>
                <a:spLocks noChangeArrowheads="1"/>
              </p:cNvSpPr>
              <p:nvPr/>
            </p:nvSpPr>
            <p:spPr bwMode="auto">
              <a:xfrm>
                <a:off x="1096" y="1937"/>
                <a:ext cx="1017" cy="53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    free </a:t>
                </a:r>
                <a:r>
                  <a:rPr lang="en-US" dirty="0">
                    <a:solidFill>
                      <a:schemeClr val="bg1"/>
                    </a:solidFill>
                  </a:rPr>
                  <a:t>list 1 entry</a:t>
                </a:r>
              </a:p>
            </p:txBody>
          </p:sp>
          <p:sp>
            <p:nvSpPr>
              <p:cNvPr id="515104" name="Rectangle 32"/>
              <p:cNvSpPr>
                <a:spLocks noChangeArrowheads="1"/>
              </p:cNvSpPr>
              <p:nvPr/>
            </p:nvSpPr>
            <p:spPr bwMode="auto">
              <a:xfrm>
                <a:off x="1096" y="3001"/>
                <a:ext cx="1017" cy="106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      free </a:t>
                </a:r>
                <a:r>
                  <a:rPr lang="en-US" dirty="0">
                    <a:solidFill>
                      <a:schemeClr val="bg1"/>
                    </a:solidFill>
                  </a:rPr>
                  <a:t>list 2 entry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Free </a:t>
            </a:r>
            <a:r>
              <a:rPr lang="en-US" dirty="0">
                <a:sym typeface="Symbol" pitchFamily="18" charset="2"/>
              </a:rPr>
              <a:t>element (order is 0)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check (&amp; flip) buddy bit in order 0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buddy was free  remove buddy from free list and merge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(address remains the same for now)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check (&amp; flip) buddy bit in order 1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buddy was free  remove buddy from free list and merge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(address changes to start of first 4-page </a:t>
            </a:r>
            <a:r>
              <a:rPr lang="en-US" dirty="0" smtClean="0">
                <a:sym typeface="Symbol" pitchFamily="18" charset="2"/>
              </a:rPr>
              <a:t>block)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repeat for order 2, then done; end with initial (all free) configuration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458200" cy="857250"/>
          </a:xfrm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Buddy system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5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15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L</a:t>
            </a:r>
            <a:r>
              <a:rPr lang="en-US" dirty="0" smtClean="0">
                <a:sym typeface="Symbol" pitchFamily="18" charset="2"/>
              </a:rPr>
              <a:t>ocation </a:t>
            </a:r>
            <a:r>
              <a:rPr lang="en-US" dirty="0">
                <a:sym typeface="Symbol" pitchFamily="18" charset="2"/>
              </a:rPr>
              <a:t>of zone memory map in </a:t>
            </a:r>
            <a:r>
              <a:rPr lang="en-US" dirty="0" smtClean="0">
                <a:sym typeface="Symbol" pitchFamily="18" charset="2"/>
              </a:rPr>
              <a:t>2.6.22.5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One </a:t>
            </a:r>
            <a:r>
              <a:rPr lang="en-US" dirty="0">
                <a:sym typeface="Symbol" pitchFamily="18" charset="2"/>
              </a:rPr>
              <a:t>structure to hold all information about contiguous physical pages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pglist_data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contig_page_data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nside </a:t>
            </a:r>
            <a:r>
              <a:rPr lang="en-US" dirty="0">
                <a:sym typeface="Symbol" pitchFamily="18" charset="2"/>
              </a:rPr>
              <a:t>of the page list structure, an array of zone structures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hold information about each zone (type) of memory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ZONE_DMA and ZONE_NORMAL for class’ kernel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zone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node_zones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[MAX_NR_ZONES];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Zones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  <a:noFill/>
          <a:ln/>
        </p:spPr>
        <p:txBody>
          <a:bodyPr/>
          <a:lstStyle/>
          <a:p>
            <a:pPr>
              <a:tabLst>
                <a:tab pos="2628900" algn="l"/>
                <a:tab pos="3314700" algn="l"/>
              </a:tabLst>
            </a:pPr>
            <a:r>
              <a:rPr lang="en-US" dirty="0" smtClean="0">
                <a:sym typeface="Symbol" pitchFamily="18" charset="2"/>
              </a:rPr>
              <a:t>Inside </a:t>
            </a:r>
            <a:r>
              <a:rPr lang="en-US" dirty="0">
                <a:sym typeface="Symbol" pitchFamily="18" charset="2"/>
              </a:rPr>
              <a:t>each zone structure, an array of free area structures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these are the exponential bins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indexed by page order (0 to 10; 4kB to 4MB)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free_area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free_area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[MAX_ORDER];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nside </a:t>
            </a:r>
            <a:r>
              <a:rPr lang="en-US" dirty="0">
                <a:sym typeface="Symbol" pitchFamily="18" charset="2"/>
              </a:rPr>
              <a:t>each free area structure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 doubly-linked list of chunks of memory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free_list.prev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/next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>
              <a:tabLst>
                <a:tab pos="2628900" algn="l"/>
                <a:tab pos="3314700" algn="l"/>
              </a:tabLst>
            </a:pPr>
            <a:r>
              <a:rPr lang="en-US" dirty="0">
                <a:sym typeface="Symbol" pitchFamily="18" charset="2"/>
              </a:rPr>
              <a:t>a count of chunks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nr_free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2628900" algn="l"/>
                <a:tab pos="33147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Memory Zones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495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Midterm </a:t>
            </a:r>
            <a:r>
              <a:rPr lang="en-US" sz="2800" b="1" dirty="0" smtClean="0">
                <a:solidFill>
                  <a:srgbClr val="FF0000"/>
                </a:solidFill>
              </a:rPr>
              <a:t>Exam2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400" b="1" dirty="0" smtClean="0"/>
              <a:t>Date/Time</a:t>
            </a:r>
            <a:r>
              <a:rPr lang="en-US" sz="2400" b="1" dirty="0" smtClean="0"/>
              <a:t>: </a:t>
            </a:r>
            <a:r>
              <a:rPr lang="en-US" sz="2400" dirty="0" smtClean="0"/>
              <a:t>	</a:t>
            </a:r>
            <a:r>
              <a:rPr lang="en-US" sz="2400" dirty="0" smtClean="0"/>
              <a:t>April 8, </a:t>
            </a:r>
            <a:r>
              <a:rPr lang="en-US" sz="2400" dirty="0"/>
              <a:t> </a:t>
            </a:r>
            <a:r>
              <a:rPr lang="en-US" sz="2400" dirty="0" smtClean="0"/>
              <a:t>7:00pm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b="1" dirty="0" smtClean="0"/>
              <a:t>Location:  </a:t>
            </a:r>
            <a:r>
              <a:rPr lang="en-US" sz="2400" b="1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1) </a:t>
            </a:r>
            <a:r>
              <a:rPr lang="en-US" dirty="0"/>
              <a:t>Roger Adams Lab (RAL 116)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            Last </a:t>
            </a:r>
            <a:r>
              <a:rPr lang="en-US" dirty="0">
                <a:solidFill>
                  <a:srgbClr val="FF0000"/>
                </a:solidFill>
              </a:rPr>
              <a:t>names starting with </a:t>
            </a:r>
            <a:r>
              <a:rPr lang="en-US" b="1" dirty="0">
                <a:solidFill>
                  <a:srgbClr val="FF0000"/>
                </a:solidFill>
              </a:rPr>
              <a:t>A-M</a:t>
            </a:r>
          </a:p>
          <a:p>
            <a:pPr marL="457200" lvl="1" indent="0">
              <a:buNone/>
            </a:pPr>
            <a:r>
              <a:rPr lang="en-US" dirty="0" smtClean="0"/>
              <a:t>           </a:t>
            </a:r>
            <a:r>
              <a:rPr lang="en-US" dirty="0" smtClean="0"/>
              <a:t>             (</a:t>
            </a:r>
            <a:r>
              <a:rPr lang="en-US" dirty="0" smtClean="0"/>
              <a:t>2) Chemistry </a:t>
            </a:r>
            <a:r>
              <a:rPr lang="en-US" dirty="0"/>
              <a:t>Annex (</a:t>
            </a:r>
            <a:r>
              <a:rPr lang="en-US" dirty="0" smtClean="0"/>
              <a:t>CA 112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                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Last </a:t>
            </a:r>
            <a:r>
              <a:rPr lang="en-US" dirty="0" smtClean="0">
                <a:solidFill>
                  <a:srgbClr val="FF0000"/>
                </a:solidFill>
              </a:rPr>
              <a:t>names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tarting with </a:t>
            </a:r>
            <a:r>
              <a:rPr lang="en-US" b="1" dirty="0" smtClean="0">
                <a:solidFill>
                  <a:srgbClr val="FF0000"/>
                </a:solidFill>
              </a:rPr>
              <a:t>N-Z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Please </a:t>
            </a:r>
            <a:r>
              <a:rPr lang="en-US" dirty="0"/>
              <a:t>notify us about any conflict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5:00pm Thursday</a:t>
            </a:r>
            <a:r>
              <a:rPr lang="en-US" dirty="0"/>
              <a:t>, April 3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Review </a:t>
            </a:r>
            <a:r>
              <a:rPr lang="en-US" b="1" dirty="0" smtClean="0">
                <a:solidFill>
                  <a:schemeClr val="bg1"/>
                </a:solidFill>
              </a:rPr>
              <a:t>Session </a:t>
            </a:r>
          </a:p>
          <a:p>
            <a:pPr marL="342900" lvl="1" indent="-342900"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Tuesday  April 8  IN </a:t>
            </a:r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/>
              <a:t>Files for </a:t>
            </a:r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headers </a:t>
            </a:r>
            <a:r>
              <a:rPr lang="en-US" dirty="0" smtClean="0">
                <a:solidFill>
                  <a:schemeClr val="bg1"/>
                </a:solidFill>
              </a:rPr>
              <a:t>(all under </a:t>
            </a:r>
            <a:r>
              <a:rPr lang="en-US" dirty="0" err="1" smtClean="0">
                <a:solidFill>
                  <a:schemeClr val="bg1"/>
                </a:solidFill>
              </a:rPr>
              <a:t>linux</a:t>
            </a:r>
            <a:r>
              <a:rPr lang="en-US" dirty="0" smtClean="0">
                <a:solidFill>
                  <a:schemeClr val="bg1"/>
                </a:solidFill>
              </a:rPr>
              <a:t>/): </a:t>
            </a:r>
            <a:r>
              <a:rPr lang="en-US" dirty="0" err="1" smtClean="0"/>
              <a:t>gfp.h</a:t>
            </a:r>
            <a:r>
              <a:rPr lang="en-US" dirty="0" smtClean="0"/>
              <a:t>, </a:t>
            </a:r>
            <a:r>
              <a:rPr lang="en-US" dirty="0" err="1" smtClean="0"/>
              <a:t>slab.h</a:t>
            </a:r>
            <a:r>
              <a:rPr lang="en-US" dirty="0" smtClean="0"/>
              <a:t>, </a:t>
            </a:r>
            <a:r>
              <a:rPr lang="en-US" dirty="0" err="1" smtClean="0"/>
              <a:t>vmalloc.h</a:t>
            </a:r>
            <a:r>
              <a:rPr lang="en-US" dirty="0" smtClean="0"/>
              <a:t>, </a:t>
            </a:r>
            <a:r>
              <a:rPr lang="en-US" dirty="0" err="1" smtClean="0"/>
              <a:t>slab_def.h</a:t>
            </a:r>
            <a:r>
              <a:rPr lang="en-US" dirty="0" smtClean="0"/>
              <a:t>, </a:t>
            </a:r>
            <a:r>
              <a:rPr lang="en-US" dirty="0" err="1" smtClean="0"/>
              <a:t>slub_def.h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sources: </a:t>
            </a:r>
            <a:r>
              <a:rPr lang="en-US" dirty="0" smtClean="0"/>
              <a:t>mm/</a:t>
            </a:r>
            <a:r>
              <a:rPr lang="en-US" dirty="0" err="1" smtClean="0"/>
              <a:t>slab.c</a:t>
            </a:r>
            <a:r>
              <a:rPr lang="en-US" dirty="0" smtClean="0"/>
              <a:t>, mm/</a:t>
            </a:r>
            <a:r>
              <a:rPr lang="en-US" dirty="0" err="1" smtClean="0"/>
              <a:t>vmalloc.c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swap-related: </a:t>
            </a:r>
            <a:r>
              <a:rPr lang="en-US" dirty="0" smtClean="0"/>
              <a:t>mm/</a:t>
            </a:r>
            <a:r>
              <a:rPr lang="en-US" dirty="0" err="1" smtClean="0"/>
              <a:t>swap.c</a:t>
            </a:r>
            <a:r>
              <a:rPr lang="en-US" dirty="0" smtClean="0"/>
              <a:t>, mm/</a:t>
            </a:r>
            <a:r>
              <a:rPr lang="en-US" dirty="0" err="1" smtClean="0"/>
              <a:t>swapfile.c</a:t>
            </a:r>
            <a:r>
              <a:rPr lang="en-US" dirty="0" smtClean="0"/>
              <a:t>, mm/</a:t>
            </a:r>
            <a:r>
              <a:rPr lang="en-US" dirty="0" err="1" smtClean="0"/>
              <a:t>page_alloc.c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1800"/>
              </a:spcAft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Tx/>
              <a:buNone/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371600"/>
            <a:ext cx="8458199" cy="4914900"/>
          </a:xfrm>
        </p:spPr>
        <p:txBody>
          <a:bodyPr/>
          <a:lstStyle/>
          <a:p>
            <a:pPr>
              <a:tabLst>
                <a:tab pos="1885950" algn="l"/>
                <a:tab pos="3143250" algn="l"/>
              </a:tabLst>
            </a:pPr>
            <a:r>
              <a:rPr lang="en-US" dirty="0" smtClean="0"/>
              <a:t>Overview</a:t>
            </a:r>
            <a:endParaRPr lang="en-US" dirty="0"/>
          </a:p>
          <a:p>
            <a:pPr lvl="1">
              <a:tabLst>
                <a:tab pos="1885950" algn="l"/>
                <a:tab pos="3143250" algn="l"/>
              </a:tabLst>
            </a:pPr>
            <a:r>
              <a:rPr lang="en-US" dirty="0"/>
              <a:t>a few small items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kmalloc</a:t>
            </a:r>
            <a:endParaRPr lang="en-US" dirty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a lot of items, repeatedly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slab cache</a:t>
            </a:r>
          </a:p>
          <a:p>
            <a:pPr lvl="1"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a big, physically contiguous region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free pages</a:t>
            </a:r>
          </a:p>
          <a:p>
            <a:pPr lvl="1"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a big area of virtual memory  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vmalloc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(</a:t>
            </a:r>
            <a:r>
              <a:rPr lang="en-US" u="sng" dirty="0">
                <a:sym typeface="Symbol" pitchFamily="18" charset="2"/>
              </a:rPr>
              <a:t>not</a:t>
            </a:r>
            <a:r>
              <a:rPr lang="en-US" dirty="0">
                <a:sym typeface="Symbol" pitchFamily="18" charset="2"/>
              </a:rPr>
              <a:t> necessarily physically contiguous) </a:t>
            </a:r>
          </a:p>
          <a:p>
            <a:pPr lvl="1">
              <a:tabLst>
                <a:tab pos="1885950" algn="l"/>
                <a:tab pos="314325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flags/allocation priorities </a:t>
            </a:r>
            <a:r>
              <a:rPr lang="en-US" dirty="0" smtClean="0">
                <a:sym typeface="Symbol" pitchFamily="18" charset="2"/>
              </a:rPr>
              <a:t>(common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all interfaces)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1885950" algn="l"/>
                <a:tab pos="3143250" algn="l"/>
              </a:tabLst>
            </a:pP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GFP_ATOMIC</a:t>
            </a:r>
            <a:r>
              <a:rPr lang="en-US" dirty="0" smtClean="0">
                <a:sym typeface="Symbol" pitchFamily="18" charset="2"/>
              </a:rPr>
              <a:t>      </a:t>
            </a:r>
            <a:r>
              <a:rPr lang="en-US" sz="1800" dirty="0" smtClean="0">
                <a:sym typeface="Symbol" pitchFamily="18" charset="2"/>
              </a:rPr>
              <a:t>does </a:t>
            </a:r>
            <a:r>
              <a:rPr lang="en-US" sz="1800" dirty="0">
                <a:sym typeface="Symbol" pitchFamily="18" charset="2"/>
              </a:rPr>
              <a:t>not sleep; succeeds only if </a:t>
            </a:r>
            <a:r>
              <a:rPr lang="en-US" sz="1800" dirty="0" smtClean="0">
                <a:sym typeface="Symbol" pitchFamily="18" charset="2"/>
              </a:rPr>
              <a:t>request can </a:t>
            </a:r>
            <a:r>
              <a:rPr lang="en-US" sz="1800" dirty="0">
                <a:sym typeface="Symbol" pitchFamily="18" charset="2"/>
              </a:rPr>
              <a:t>be </a:t>
            </a:r>
            <a:r>
              <a:rPr lang="en-US" sz="1800" dirty="0" smtClean="0">
                <a:sym typeface="Symbol" pitchFamily="18" charset="2"/>
              </a:rPr>
              <a:t>		             satisfied with </a:t>
            </a:r>
            <a:r>
              <a:rPr lang="en-US" sz="1800" dirty="0">
                <a:sym typeface="Symbol" pitchFamily="18" charset="2"/>
              </a:rPr>
              <a:t>existing free resources </a:t>
            </a:r>
            <a:r>
              <a:rPr lang="en-US" sz="1800" dirty="0" smtClean="0">
                <a:sym typeface="Symbol" pitchFamily="18" charset="2"/>
              </a:rPr>
              <a:t/>
            </a:r>
            <a:br>
              <a:rPr lang="en-US" sz="1800" dirty="0" smtClean="0">
                <a:sym typeface="Symbol" pitchFamily="18" charset="2"/>
              </a:rPr>
            </a:br>
            <a:r>
              <a:rPr lang="en-US" sz="1800" dirty="0" smtClean="0">
                <a:sym typeface="Symbol" pitchFamily="18" charset="2"/>
              </a:rPr>
              <a:t>                                     (unlikely </a:t>
            </a:r>
            <a:r>
              <a:rPr lang="en-US" sz="1800" dirty="0">
                <a:sym typeface="Symbol" pitchFamily="18" charset="2"/>
              </a:rPr>
              <a:t>for large requests</a:t>
            </a:r>
            <a:r>
              <a:rPr lang="en-US" sz="1800" dirty="0" smtClean="0">
                <a:sym typeface="Symbol" pitchFamily="18" charset="2"/>
              </a:rPr>
              <a:t>)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1885950" algn="l"/>
                <a:tab pos="3143250" algn="l"/>
              </a:tabLst>
            </a:pPr>
            <a:r>
              <a:rPr lang="en-US" dirty="0" smtClean="0"/>
              <a:t>Memory Allocation</a:t>
            </a:r>
            <a:endParaRPr lang="en-US" dirty="0"/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371600" y="4953000"/>
            <a:ext cx="2150533" cy="402431"/>
            <a:chOff x="587" y="2227"/>
            <a:chExt cx="1016" cy="338"/>
          </a:xfrm>
        </p:grpSpPr>
        <p:sp>
          <p:nvSpPr>
            <p:cNvPr id="494675" name="Text Box 83"/>
            <p:cNvSpPr txBox="1">
              <a:spLocks noChangeArrowheads="1"/>
            </p:cNvSpPr>
            <p:nvPr/>
          </p:nvSpPr>
          <p:spPr bwMode="auto">
            <a:xfrm>
              <a:off x="854" y="2227"/>
              <a:ext cx="749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“get free pages”</a:t>
              </a:r>
            </a:p>
          </p:txBody>
        </p:sp>
        <p:sp>
          <p:nvSpPr>
            <p:cNvPr id="494677" name="Line 85"/>
            <p:cNvSpPr>
              <a:spLocks noChangeShapeType="1"/>
            </p:cNvSpPr>
            <p:nvPr/>
          </p:nvSpPr>
          <p:spPr bwMode="auto">
            <a:xfrm flipV="1">
              <a:off x="587" y="2372"/>
              <a:ext cx="315" cy="19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94683" name="Line 91"/>
          <p:cNvSpPr>
            <a:spLocks noChangeShapeType="1"/>
          </p:cNvSpPr>
          <p:nvPr/>
        </p:nvSpPr>
        <p:spPr bwMode="auto">
          <a:xfrm flipH="1">
            <a:off x="679451" y="4342210"/>
            <a:ext cx="2053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4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94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4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600200"/>
            <a:ext cx="8458199" cy="4686300"/>
          </a:xfrm>
        </p:spPr>
        <p:txBody>
          <a:bodyPr/>
          <a:lstStyle/>
          <a:p>
            <a:pPr>
              <a:buFontTx/>
              <a:buNone/>
              <a:tabLst>
                <a:tab pos="1885950" algn="l"/>
                <a:tab pos="3143250" algn="l"/>
              </a:tabLst>
            </a:pPr>
            <a:r>
              <a:rPr lang="en-US" dirty="0" smtClean="0">
                <a:sym typeface="Symbol" pitchFamily="18" charset="2"/>
              </a:rPr>
              <a:t>	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GFP_KERNEL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sz="1800" dirty="0">
                <a:sym typeface="Symbol" pitchFamily="18" charset="2"/>
              </a:rPr>
              <a:t>by kernel, drivers, etc.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GFP_NOFS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no file system </a:t>
            </a:r>
            <a:r>
              <a:rPr lang="en-US" sz="1800" dirty="0">
                <a:sym typeface="Symbol" pitchFamily="18" charset="2"/>
              </a:rPr>
              <a:t>calls (avoids pushing pages to disk)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GFP_NOIO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no </a:t>
            </a:r>
            <a:r>
              <a:rPr lang="en-US" sz="1800" dirty="0">
                <a:sym typeface="Symbol" pitchFamily="18" charset="2"/>
              </a:rPr>
              <a:t>I/O operations at all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GFP_USER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sz="1800" dirty="0" smtClean="0">
                <a:sym typeface="Symbol" pitchFamily="18" charset="2"/>
              </a:rPr>
              <a:t>on </a:t>
            </a:r>
            <a:r>
              <a:rPr lang="en-US" sz="1800" dirty="0">
                <a:sym typeface="Symbol" pitchFamily="18" charset="2"/>
              </a:rPr>
              <a:t>behalf of a user (low priority)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85950" algn="l"/>
                <a:tab pos="3143250" algn="l"/>
              </a:tabLst>
            </a:pP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__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GFP_DMA</a:t>
            </a:r>
            <a:r>
              <a:rPr lang="en-US" dirty="0" smtClean="0">
                <a:sym typeface="Symbol" pitchFamily="18" charset="2"/>
              </a:rPr>
              <a:t>   	</a:t>
            </a:r>
            <a:r>
              <a:rPr lang="en-US" sz="1800" dirty="0" smtClean="0">
                <a:sym typeface="Symbol" pitchFamily="18" charset="2"/>
              </a:rPr>
              <a:t>DMA accessible (</a:t>
            </a:r>
            <a:r>
              <a:rPr lang="en-US" sz="1800" dirty="0">
                <a:sym typeface="Symbol" pitchFamily="18" charset="2"/>
              </a:rPr>
              <a:t>low physical addresses </a:t>
            </a:r>
            <a:r>
              <a:rPr lang="en-US" sz="1800" dirty="0" smtClean="0">
                <a:sym typeface="Symbol" pitchFamily="18" charset="2"/>
              </a:rPr>
              <a:t/>
            </a:r>
            <a:br>
              <a:rPr lang="en-US" sz="1800" dirty="0" smtClean="0">
                <a:sym typeface="Symbol" pitchFamily="18" charset="2"/>
              </a:rPr>
            </a:br>
            <a:r>
              <a:rPr lang="en-US" sz="1800" dirty="0" smtClean="0">
                <a:sym typeface="Symbol" pitchFamily="18" charset="2"/>
              </a:rPr>
              <a:t>                                          	on </a:t>
            </a:r>
            <a:r>
              <a:rPr lang="en-US" sz="1800" dirty="0">
                <a:sym typeface="Symbol" pitchFamily="18" charset="2"/>
              </a:rPr>
              <a:t>some machines)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188595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__GFP_HIGHMEM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sz="1800" dirty="0">
                <a:sym typeface="Symbol" pitchFamily="18" charset="2"/>
              </a:rPr>
              <a:t>high </a:t>
            </a:r>
            <a:r>
              <a:rPr lang="en-US" sz="1800" dirty="0" smtClean="0">
                <a:sym typeface="Symbol" pitchFamily="18" charset="2"/>
              </a:rPr>
              <a:t>memory (</a:t>
            </a:r>
            <a:r>
              <a:rPr lang="en-US" sz="1800" dirty="0">
                <a:sym typeface="Symbol" pitchFamily="18" charset="2"/>
              </a:rPr>
              <a:t>PAE </a:t>
            </a:r>
            <a:r>
              <a:rPr lang="en-US" sz="1800" dirty="0" smtClean="0">
                <a:sym typeface="Symbol" pitchFamily="18" charset="2"/>
              </a:rPr>
              <a:t>(phys</a:t>
            </a:r>
            <a:r>
              <a:rPr lang="en-US" sz="1800" dirty="0">
                <a:sym typeface="Symbol" pitchFamily="18" charset="2"/>
              </a:rPr>
              <a:t>. address </a:t>
            </a:r>
            <a:r>
              <a:rPr lang="en-US" sz="1800" dirty="0" smtClean="0">
                <a:sym typeface="Symbol" pitchFamily="18" charset="2"/>
              </a:rPr>
              <a:t>extensions) </a:t>
            </a:r>
            <a:r>
              <a:rPr lang="en-US" sz="1800" dirty="0">
                <a:sym typeface="Symbol" pitchFamily="18" charset="2"/>
              </a:rPr>
              <a:t>on </a:t>
            </a:r>
            <a:r>
              <a:rPr lang="en-US" sz="1800" dirty="0" smtClean="0">
                <a:sym typeface="Symbol" pitchFamily="18" charset="2"/>
              </a:rPr>
              <a:t>		x86</a:t>
            </a:r>
            <a:r>
              <a:rPr lang="en-US" sz="1800" dirty="0">
                <a:sym typeface="Symbol" pitchFamily="18" charset="2"/>
              </a:rPr>
              <a:t>) </a:t>
            </a:r>
            <a:r>
              <a:rPr lang="en-US" sz="1800" dirty="0" smtClean="0">
                <a:sym typeface="Symbol" pitchFamily="18" charset="2"/>
              </a:rPr>
              <a:t>is </a:t>
            </a:r>
            <a:r>
              <a:rPr lang="en-US" sz="1800" dirty="0">
                <a:sym typeface="Symbol" pitchFamily="18" charset="2"/>
              </a:rPr>
              <a:t>acceptable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1885950" algn="l"/>
                <a:tab pos="3143250" algn="l"/>
              </a:tabLst>
            </a:pPr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94676" name="Text Box 84"/>
          <p:cNvSpPr txBox="1">
            <a:spLocks noChangeArrowheads="1"/>
          </p:cNvSpPr>
          <p:nvPr/>
        </p:nvSpPr>
        <p:spPr bwMode="auto">
          <a:xfrm>
            <a:off x="2133600" y="1295400"/>
            <a:ext cx="2550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may sleep to wait for pages</a:t>
            </a:r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738716" y="1676400"/>
            <a:ext cx="251884" cy="1828800"/>
            <a:chOff x="418" y="3340"/>
            <a:chExt cx="49" cy="508"/>
          </a:xfrm>
        </p:grpSpPr>
        <p:sp>
          <p:nvSpPr>
            <p:cNvPr id="494678" name="Line 86"/>
            <p:cNvSpPr>
              <a:spLocks noChangeShapeType="1"/>
            </p:cNvSpPr>
            <p:nvPr/>
          </p:nvSpPr>
          <p:spPr bwMode="auto">
            <a:xfrm>
              <a:off x="418" y="3340"/>
              <a:ext cx="0" cy="5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79" name="Line 87"/>
            <p:cNvSpPr>
              <a:spLocks noChangeShapeType="1"/>
            </p:cNvSpPr>
            <p:nvPr/>
          </p:nvSpPr>
          <p:spPr bwMode="auto">
            <a:xfrm>
              <a:off x="418" y="3848"/>
              <a:ext cx="4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680" name="Line 88"/>
            <p:cNvSpPr>
              <a:spLocks noChangeShapeType="1"/>
            </p:cNvSpPr>
            <p:nvPr/>
          </p:nvSpPr>
          <p:spPr bwMode="auto">
            <a:xfrm>
              <a:off x="418" y="3340"/>
              <a:ext cx="4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4683" name="Line 91"/>
          <p:cNvSpPr>
            <a:spLocks noChangeShapeType="1"/>
          </p:cNvSpPr>
          <p:nvPr/>
        </p:nvSpPr>
        <p:spPr bwMode="auto">
          <a:xfrm flipH="1">
            <a:off x="533400" y="2101454"/>
            <a:ext cx="20531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84" name="Line 92"/>
          <p:cNvSpPr>
            <a:spLocks noChangeShapeType="1"/>
          </p:cNvSpPr>
          <p:nvPr/>
        </p:nvSpPr>
        <p:spPr bwMode="auto">
          <a:xfrm flipV="1">
            <a:off x="533400" y="1447800"/>
            <a:ext cx="0" cy="65365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85" name="Line 93"/>
          <p:cNvSpPr>
            <a:spLocks noChangeShapeType="1"/>
          </p:cNvSpPr>
          <p:nvPr/>
        </p:nvSpPr>
        <p:spPr bwMode="auto">
          <a:xfrm>
            <a:off x="533400" y="1447800"/>
            <a:ext cx="15367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1191685" y="5503067"/>
            <a:ext cx="2057400" cy="597694"/>
            <a:chOff x="563" y="4622"/>
            <a:chExt cx="972" cy="502"/>
          </a:xfrm>
        </p:grpSpPr>
        <p:sp>
          <p:nvSpPr>
            <p:cNvPr id="494687" name="Text Box 95"/>
            <p:cNvSpPr txBox="1">
              <a:spLocks noChangeArrowheads="1"/>
            </p:cNvSpPr>
            <p:nvPr/>
          </p:nvSpPr>
          <p:spPr bwMode="auto">
            <a:xfrm>
              <a:off x="708" y="4840"/>
              <a:ext cx="82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(two underscores)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4688" name="Line 96"/>
            <p:cNvSpPr>
              <a:spLocks noChangeShapeType="1"/>
            </p:cNvSpPr>
            <p:nvPr/>
          </p:nvSpPr>
          <p:spPr bwMode="auto">
            <a:xfrm flipH="1" flipV="1">
              <a:off x="563" y="4622"/>
              <a:ext cx="170" cy="33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9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9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9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9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94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94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76" grpId="0"/>
      <p:bldP spid="494683" grpId="0" animBg="1"/>
      <p:bldP spid="494684" grpId="0" animBg="1"/>
      <p:bldP spid="4946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1447800"/>
            <a:ext cx="8762999" cy="4838700"/>
          </a:xfrm>
        </p:spPr>
        <p:txBody>
          <a:bodyPr/>
          <a:lstStyle/>
          <a:p>
            <a:pPr>
              <a:buFontTx/>
              <a:buNone/>
              <a:tabLst>
                <a:tab pos="742950" algn="l"/>
                <a:tab pos="29718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  <a:tabLst>
                <a:tab pos="742950" algn="l"/>
                <a:tab pos="2971800" algn="l"/>
              </a:tabLst>
            </a:pPr>
            <a:r>
              <a:rPr lang="en-US" b="1" dirty="0" smtClean="0">
                <a:latin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</a:rPr>
              <a:t>* </a:t>
            </a:r>
            <a:r>
              <a:rPr lang="en-US" b="1" dirty="0" err="1">
                <a:latin typeface="Courier New" pitchFamily="49" charset="0"/>
              </a:rPr>
              <a:t>kmalloc</a:t>
            </a:r>
            <a:r>
              <a:rPr lang="en-US" b="1" dirty="0">
                <a:latin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</a:rPr>
              <a:t> size, </a:t>
            </a:r>
            <a:r>
              <a:rPr lang="en-US" b="1" dirty="0" err="1">
                <a:latin typeface="Courier New" pitchFamily="49" charset="0"/>
              </a:rPr>
              <a:t>gfp_t</a:t>
            </a:r>
            <a:r>
              <a:rPr lang="en-US" b="1" dirty="0">
                <a:latin typeface="Courier New" pitchFamily="49" charset="0"/>
              </a:rPr>
              <a:t> flags);</a:t>
            </a: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uses exponentially-sized slab caches (to be discussed)</a:t>
            </a:r>
          </a:p>
          <a:p>
            <a:pPr lvl="2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ranging from 8B to several MB</a:t>
            </a:r>
          </a:p>
          <a:p>
            <a:pPr lvl="2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up to 4MB in our </a:t>
            </a:r>
            <a:r>
              <a:rPr lang="en-US" dirty="0" smtClean="0">
                <a:sym typeface="Symbol" pitchFamily="18" charset="2"/>
              </a:rPr>
              <a:t>kernel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each allocation is contiguous in physical </a:t>
            </a:r>
            <a:r>
              <a:rPr lang="en-US" dirty="0" smtClean="0">
                <a:sym typeface="Symbol" pitchFamily="18" charset="2"/>
              </a:rPr>
              <a:t>memory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742950" algn="l"/>
                <a:tab pos="2971800" algn="l"/>
              </a:tabLst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781050"/>
          </a:xfrm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Basic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6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96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96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96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1447800"/>
            <a:ext cx="8762999" cy="4838700"/>
          </a:xfrm>
        </p:spPr>
        <p:txBody>
          <a:bodyPr/>
          <a:lstStyle/>
          <a:p>
            <a:pPr>
              <a:buFontTx/>
              <a:buNone/>
              <a:tabLst>
                <a:tab pos="742950" algn="l"/>
                <a:tab pos="29718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endParaRPr lang="en-US" dirty="0" smtClean="0">
              <a:sym typeface="Symbol" pitchFamily="18" charset="2"/>
            </a:endParaRPr>
          </a:p>
          <a:p>
            <a:pPr>
              <a:tabLst>
                <a:tab pos="742950" algn="l"/>
                <a:tab pos="2971800" algn="l"/>
              </a:tabLst>
            </a:pPr>
            <a:r>
              <a:rPr lang="en-US" dirty="0" smtClean="0">
                <a:sym typeface="Symbol" pitchFamily="18" charset="2"/>
              </a:rPr>
              <a:t>Managing </a:t>
            </a:r>
            <a:r>
              <a:rPr lang="en-US" dirty="0">
                <a:sym typeface="Symbol" pitchFamily="18" charset="2"/>
              </a:rPr>
              <a:t>a private cache of objects (slab cache)</a:t>
            </a: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frequent allocations/</a:t>
            </a:r>
            <a:r>
              <a:rPr lang="en-US" dirty="0" err="1">
                <a:sym typeface="Symbol" pitchFamily="18" charset="2"/>
              </a:rPr>
              <a:t>deallocations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one cache per item type</a:t>
            </a: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physical memory is </a:t>
            </a:r>
            <a:r>
              <a:rPr lang="en-US" dirty="0" smtClean="0">
                <a:sym typeface="Symbol" pitchFamily="18" charset="2"/>
              </a:rPr>
              <a:t>contiguous</a:t>
            </a: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 smtClean="0">
                <a:sym typeface="Symbol" pitchFamily="18" charset="2"/>
              </a:rPr>
              <a:t>protocol </a:t>
            </a:r>
          </a:p>
          <a:p>
            <a:pPr lvl="2">
              <a:tabLst>
                <a:tab pos="742950" algn="l"/>
                <a:tab pos="2971800" algn="l"/>
              </a:tabLst>
            </a:pPr>
            <a:r>
              <a:rPr lang="en-US" dirty="0" smtClean="0">
                <a:sym typeface="Symbol" pitchFamily="18" charset="2"/>
              </a:rPr>
              <a:t>Creation returns  a page handle</a:t>
            </a:r>
          </a:p>
          <a:p>
            <a:pPr lvl="2">
              <a:tabLst>
                <a:tab pos="742950" algn="l"/>
                <a:tab pos="2971800" algn="l"/>
              </a:tabLst>
            </a:pPr>
            <a:r>
              <a:rPr lang="en-US" dirty="0" smtClean="0">
                <a:sym typeface="Symbol" pitchFamily="18" charset="2"/>
              </a:rPr>
              <a:t>Use handle to allocate/</a:t>
            </a:r>
            <a:r>
              <a:rPr lang="en-US" dirty="0" err="1" smtClean="0">
                <a:sym typeface="Symbol" pitchFamily="18" charset="2"/>
              </a:rPr>
              <a:t>deallocate</a:t>
            </a:r>
            <a:r>
              <a:rPr lang="en-US" dirty="0" smtClean="0">
                <a:sym typeface="Symbol" pitchFamily="18" charset="2"/>
              </a:rPr>
              <a:t> objects or to destroy the slab cache when done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781050"/>
          </a:xfrm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Basic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6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6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6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6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96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6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599" y="1447800"/>
            <a:ext cx="8763001" cy="5181600"/>
          </a:xfrm>
        </p:spPr>
        <p:txBody>
          <a:bodyPr/>
          <a:lstStyle/>
          <a:p>
            <a:pPr>
              <a:buFontTx/>
              <a:buNone/>
              <a:tabLst>
                <a:tab pos="742950" algn="l"/>
                <a:tab pos="297180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kmem_cache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*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kmem_cache_create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(const char* name</a:t>
            </a:r>
            <a:r>
              <a:rPr lang="en-US" sz="2000" b="1" dirty="0" smtClean="0">
                <a:latin typeface="Courier New" pitchFamily="49" charset="0"/>
              </a:rPr>
              <a:t>,</a:t>
            </a:r>
          </a:p>
          <a:p>
            <a:pPr>
              <a:buFontTx/>
              <a:buNone/>
              <a:tabLst>
                <a:tab pos="742950" algn="l"/>
                <a:tab pos="2971800" algn="l"/>
              </a:tabLst>
            </a:pP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size_t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size, </a:t>
            </a:r>
            <a:r>
              <a:rPr lang="en-US" sz="2000" b="1" dirty="0" err="1">
                <a:latin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</a:rPr>
              <a:t> align, unsigned long flags</a:t>
            </a:r>
            <a:r>
              <a:rPr lang="en-US" sz="2000" b="1" dirty="0" smtClean="0">
                <a:latin typeface="Courier New" pitchFamily="49" charset="0"/>
              </a:rPr>
              <a:t>,</a:t>
            </a:r>
          </a:p>
          <a:p>
            <a:pPr>
              <a:buFontTx/>
              <a:buNone/>
              <a:tabLst>
                <a:tab pos="742950" algn="l"/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      void </a:t>
            </a:r>
            <a:r>
              <a:rPr lang="en-US" sz="2000" b="1" dirty="0">
                <a:latin typeface="Courier New" pitchFamily="49" charset="0"/>
              </a:rPr>
              <a:t>(*constructor) (void*, </a:t>
            </a:r>
            <a:r>
              <a:rPr lang="en-US" sz="2000" b="1" dirty="0" err="1">
                <a:latin typeface="Courier New" pitchFamily="49" charset="0"/>
              </a:rPr>
              <a:t>kmem_cache</a:t>
            </a:r>
            <a:r>
              <a:rPr lang="en-US" sz="2000" b="1" dirty="0" smtClean="0">
                <a:latin typeface="Courier New" pitchFamily="49" charset="0"/>
              </a:rPr>
              <a:t>*,</a:t>
            </a: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unsigned </a:t>
            </a:r>
            <a:r>
              <a:rPr lang="en-US" sz="2000" b="1" dirty="0">
                <a:latin typeface="Courier New" pitchFamily="49" charset="0"/>
              </a:rPr>
              <a:t>long ignored</a:t>
            </a:r>
            <a:r>
              <a:rPr lang="en-US" sz="2000" b="1" dirty="0" smtClean="0">
                <a:latin typeface="Courier New" pitchFamily="49" charset="0"/>
              </a:rPr>
              <a:t>), 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  <a:tabLst>
                <a:tab pos="742950" algn="l"/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   void </a:t>
            </a:r>
            <a:r>
              <a:rPr lang="en-US" sz="2000" b="1" dirty="0">
                <a:latin typeface="Courier New" pitchFamily="49" charset="0"/>
              </a:rPr>
              <a:t>(*ignored</a:t>
            </a:r>
            <a:r>
              <a:rPr lang="en-US" sz="2000" b="1" dirty="0" smtClean="0">
                <a:latin typeface="Courier New" pitchFamily="49" charset="0"/>
              </a:rPr>
              <a:t>)([same </a:t>
            </a:r>
            <a:r>
              <a:rPr lang="en-US" sz="2000" b="1" dirty="0">
                <a:latin typeface="Courier New" pitchFamily="49" charset="0"/>
              </a:rPr>
              <a:t>as constructor]));</a:t>
            </a:r>
          </a:p>
          <a:p>
            <a:pPr lvl="1">
              <a:tabLst>
                <a:tab pos="742950" algn="l"/>
                <a:tab pos="2971800" algn="l"/>
              </a:tabLst>
            </a:pPr>
            <a:endParaRPr lang="en-US" dirty="0">
              <a:sym typeface="Symbol" pitchFamily="18" charset="2"/>
            </a:endParaRP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name used to avoid &gt;1 cache for same structure</a:t>
            </a:r>
            <a:endParaRPr lang="en-US" b="1" dirty="0">
              <a:latin typeface="Courier New" pitchFamily="49" charset="0"/>
              <a:sym typeface="Symbol" pitchFamily="18" charset="2"/>
            </a:endParaRP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size is object size; </a:t>
            </a:r>
            <a:r>
              <a:rPr lang="en-US" dirty="0" smtClean="0">
                <a:sym typeface="Symbol" pitchFamily="18" charset="2"/>
              </a:rPr>
              <a:t> cache </a:t>
            </a:r>
            <a:r>
              <a:rPr lang="en-US" dirty="0">
                <a:sym typeface="Symbol" pitchFamily="18" charset="2"/>
              </a:rPr>
              <a:t>grows/shrinks automatically</a:t>
            </a:r>
          </a:p>
          <a:p>
            <a:pPr lvl="1">
              <a:tabLst>
                <a:tab pos="742950" algn="l"/>
                <a:tab pos="2971800" algn="l"/>
              </a:tabLst>
            </a:pPr>
            <a:r>
              <a:rPr lang="en-US" dirty="0">
                <a:sym typeface="Symbol" pitchFamily="18" charset="2"/>
              </a:rPr>
              <a:t>alignment specified for individual </a:t>
            </a:r>
            <a:r>
              <a:rPr lang="en-US" dirty="0" smtClean="0">
                <a:sym typeface="Symbol" pitchFamily="18" charset="2"/>
              </a:rPr>
              <a:t>objects</a:t>
            </a:r>
          </a:p>
          <a:p>
            <a:pPr lvl="1">
              <a:tabLst>
                <a:tab pos="742950" algn="l"/>
                <a:tab pos="2971800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742950" algn="l"/>
                <a:tab pos="2971800" algn="l"/>
              </a:tabLst>
            </a:pPr>
            <a:r>
              <a:rPr lang="en-US" altLang="en-US" dirty="0">
                <a:sym typeface="Symbol" pitchFamily="18" charset="2"/>
              </a:rPr>
              <a:t>macro for creation</a:t>
            </a:r>
          </a:p>
          <a:p>
            <a:pPr algn="ctr">
              <a:buFontTx/>
              <a:buNone/>
              <a:tabLst>
                <a:tab pos="742950" algn="l"/>
                <a:tab pos="2971800" algn="l"/>
              </a:tabLst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kmem_cache_t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* KMEM_CACHE (&lt;structure&gt;, flags);</a:t>
            </a:r>
          </a:p>
          <a:p>
            <a:pPr lvl="1">
              <a:tabLst>
                <a:tab pos="742950" algn="l"/>
                <a:tab pos="2971800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781050"/>
          </a:xfrm>
          <a:noFill/>
          <a:ln/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Basic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96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6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96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96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96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35528</TotalTime>
  <Words>1376</Words>
  <Application>Microsoft Office PowerPoint</Application>
  <PresentationFormat>On-screen Show (4:3)</PresentationFormat>
  <Paragraphs>338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Fireball</vt:lpstr>
      <vt:lpstr>ECE391 Computer System Engineering Lecture 20</vt:lpstr>
      <vt:lpstr>Lecture Topics</vt:lpstr>
      <vt:lpstr>Aministrivia</vt:lpstr>
      <vt:lpstr>Files for Memory Management</vt:lpstr>
      <vt:lpstr>Memory Allocation</vt:lpstr>
      <vt:lpstr>Memory Allocation</vt:lpstr>
      <vt:lpstr>Basic Interface</vt:lpstr>
      <vt:lpstr>Basic Interface</vt:lpstr>
      <vt:lpstr>Basic Interface</vt:lpstr>
      <vt:lpstr>Flags for slab cache allocation</vt:lpstr>
      <vt:lpstr>Slab cache API</vt:lpstr>
      <vt:lpstr>Slab cache API</vt:lpstr>
      <vt:lpstr>Getting big chunks of memory</vt:lpstr>
      <vt:lpstr>Getting big chunks of memory</vt:lpstr>
      <vt:lpstr>Getting big chunks of memory</vt:lpstr>
      <vt:lpstr>The Buddy System</vt:lpstr>
      <vt:lpstr>The Buddy System</vt:lpstr>
      <vt:lpstr>The Buddy System</vt:lpstr>
      <vt:lpstr>Buddy system example</vt:lpstr>
      <vt:lpstr>Buddy system example</vt:lpstr>
      <vt:lpstr>Buddy system example</vt:lpstr>
      <vt:lpstr>Buddy system example</vt:lpstr>
      <vt:lpstr>Buddy system example</vt:lpstr>
      <vt:lpstr>Memory Zones</vt:lpstr>
      <vt:lpstr>Memory Zones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732</cp:revision>
  <cp:lastPrinted>2013-11-05T18:26:29Z</cp:lastPrinted>
  <dcterms:created xsi:type="dcterms:W3CDTF">1999-08-25T01:21:32Z</dcterms:created>
  <dcterms:modified xsi:type="dcterms:W3CDTF">2014-04-03T18:24:32Z</dcterms:modified>
</cp:coreProperties>
</file>