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674" r:id="rId2"/>
    <p:sldId id="704" r:id="rId3"/>
    <p:sldId id="691" r:id="rId4"/>
    <p:sldId id="721" r:id="rId5"/>
    <p:sldId id="722" r:id="rId6"/>
    <p:sldId id="715" r:id="rId7"/>
    <p:sldId id="707" r:id="rId8"/>
    <p:sldId id="716" r:id="rId9"/>
    <p:sldId id="708" r:id="rId10"/>
    <p:sldId id="717" r:id="rId11"/>
    <p:sldId id="709" r:id="rId12"/>
    <p:sldId id="718" r:id="rId13"/>
    <p:sldId id="710" r:id="rId1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CC"/>
    <a:srgbClr val="FFFFCC"/>
    <a:srgbClr val="FFFF00"/>
    <a:srgbClr val="FFCC00"/>
    <a:srgbClr val="FF8F8F"/>
    <a:srgbClr val="FF0000"/>
    <a:srgbClr val="FFFF99"/>
    <a:srgbClr val="0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86" y="-90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3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3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</a:t>
            </a:r>
            <a:r>
              <a:rPr lang="en-US" dirty="0" smtClean="0"/>
              <a:t>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5181600"/>
          </a:xfrm>
        </p:spPr>
        <p:txBody>
          <a:bodyPr/>
          <a:lstStyle/>
          <a:p>
            <a:pPr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 smtClean="0"/>
              <a:t>Other </a:t>
            </a:r>
            <a:r>
              <a:rPr lang="en-US" dirty="0"/>
              <a:t>branches</a:t>
            </a:r>
          </a:p>
          <a:p>
            <a:pPr lvl="1">
              <a:spcAft>
                <a:spcPts val="0"/>
              </a:spcAft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b="1" dirty="0" err="1">
                <a:latin typeface="Courier New" pitchFamily="49" charset="0"/>
              </a:rPr>
              <a:t>jo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dirty="0"/>
              <a:t>—  jump on overflow (OF)</a:t>
            </a:r>
          </a:p>
          <a:p>
            <a:pPr lvl="1">
              <a:spcAft>
                <a:spcPts val="0"/>
              </a:spcAft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b="1" dirty="0" err="1">
                <a:latin typeface="Courier New" pitchFamily="49" charset="0"/>
              </a:rPr>
              <a:t>jp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dirty="0"/>
              <a:t>—  jump on parity (PF)</a:t>
            </a:r>
          </a:p>
          <a:p>
            <a:pPr lvl="1">
              <a:spcAft>
                <a:spcPts val="0"/>
              </a:spcAft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b="1" dirty="0" err="1">
                <a:latin typeface="Courier New" pitchFamily="49" charset="0"/>
              </a:rPr>
              <a:t>js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dirty="0"/>
              <a:t>—  jump on sign (SF)</a:t>
            </a:r>
          </a:p>
          <a:p>
            <a:pPr lvl="1"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b="1" dirty="0" err="1">
                <a:latin typeface="Courier New" pitchFamily="49" charset="0"/>
              </a:rPr>
              <a:t>jmp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—  unconditional jump</a:t>
            </a:r>
          </a:p>
          <a:p>
            <a:pPr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b="1" dirty="0" smtClean="0">
                <a:solidFill>
                  <a:schemeClr val="bg1"/>
                </a:solidFill>
              </a:rPr>
              <a:t>Control </a:t>
            </a:r>
            <a:r>
              <a:rPr lang="en-US" b="1" dirty="0">
                <a:solidFill>
                  <a:schemeClr val="bg1"/>
                </a:solidFill>
              </a:rPr>
              <a:t>instructions: </a:t>
            </a:r>
            <a:r>
              <a:rPr lang="en-US" dirty="0"/>
              <a:t>subroutine call and return</a:t>
            </a:r>
          </a:p>
          <a:p>
            <a:pPr>
              <a:buFontTx/>
              <a:buNone/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 smtClean="0"/>
              <a:t>	CALL  </a:t>
            </a:r>
            <a:r>
              <a:rPr lang="en-US" dirty="0" err="1"/>
              <a:t>printf</a:t>
            </a:r>
            <a:r>
              <a:rPr lang="en-US" dirty="0"/>
              <a:t>		</a:t>
            </a:r>
            <a:r>
              <a:rPr lang="en-US" dirty="0" smtClean="0"/>
              <a:t>		# </a:t>
            </a:r>
            <a:r>
              <a:rPr lang="en-US" dirty="0"/>
              <a:t>(push EIP), EIP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dirty="0" err="1">
                <a:sym typeface="Symbol" pitchFamily="18" charset="2"/>
              </a:rPr>
              <a:t>printf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>
                <a:sym typeface="Symbol" pitchFamily="18" charset="2"/>
              </a:rPr>
              <a:t>	CALL  *%EAX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	# (push EIP), EIP  EAX</a:t>
            </a:r>
          </a:p>
          <a:p>
            <a:pPr>
              <a:spcAft>
                <a:spcPts val="3000"/>
              </a:spcAft>
              <a:buFontTx/>
              <a:buNone/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>
                <a:sym typeface="Symbol" pitchFamily="18" charset="2"/>
              </a:rPr>
              <a:t>	CALL  *(%EAX)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	# (push EIP), EIP  M[EAX</a:t>
            </a:r>
            <a:r>
              <a:rPr lang="en-US" dirty="0" smtClean="0">
                <a:sym typeface="Symbol" pitchFamily="18" charset="2"/>
              </a:rPr>
              <a:t>]</a:t>
            </a:r>
          </a:p>
          <a:p>
            <a:pPr>
              <a:buFontTx/>
              <a:buNone/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RET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		</a:t>
            </a: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  			#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EIP  M[ESP], ESP  ESP + 4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Other Control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>
              <a:tabLst>
                <a:tab pos="1828800" algn="l"/>
                <a:tab pos="2686050" algn="l"/>
              </a:tabLst>
            </a:pPr>
            <a:r>
              <a:rPr lang="en-US" dirty="0" smtClean="0">
                <a:sym typeface="Symbol" pitchFamily="18" charset="2"/>
              </a:rPr>
              <a:t>Push </a:t>
            </a:r>
            <a:r>
              <a:rPr lang="en-US" dirty="0">
                <a:sym typeface="Symbol" pitchFamily="18" charset="2"/>
              </a:rPr>
              <a:t>and pop supported directly by x86 ISA</a:t>
            </a: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r>
              <a:rPr lang="en-US" dirty="0">
                <a:sym typeface="Symbol" pitchFamily="18" charset="2"/>
              </a:rPr>
              <a:t>	PUSHL  %EAX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#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M[ESP – 4]  EAX, ESP  ESP – 4</a:t>
            </a:r>
            <a:endParaRPr 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r>
              <a:rPr lang="en-US" dirty="0">
                <a:sym typeface="Symbol" pitchFamily="18" charset="2"/>
              </a:rPr>
              <a:t>	POPL  %EBP	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# EBP  M[ESP], ESP  ESP + 4</a:t>
            </a:r>
            <a:endParaRPr 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r>
              <a:rPr lang="en-US" dirty="0">
                <a:sym typeface="Symbol" pitchFamily="18" charset="2"/>
              </a:rPr>
              <a:t>	PUSHFL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#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M[ESP – 4]  EFLAGS, ESP  ESP – 4</a:t>
            </a:r>
            <a:endParaRPr 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r>
              <a:rPr lang="en-US" dirty="0">
                <a:sym typeface="Symbol" pitchFamily="18" charset="2"/>
              </a:rPr>
              <a:t>	POPFL	 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#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EFLAGS  M[ESP], ESP  ESP + 4</a:t>
            </a:r>
            <a:endParaRPr 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None/>
              <a:tabLst>
                <a:tab pos="1828800" algn="l"/>
                <a:tab pos="2686050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139284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1828800" algn="l"/>
                <a:tab pos="2686050" algn="l"/>
              </a:tabLst>
            </a:pPr>
            <a:r>
              <a:rPr lang="en-US" dirty="0" smtClean="0">
                <a:sym typeface="Symbol" pitchFamily="18" charset="2"/>
              </a:rPr>
              <a:t>These </a:t>
            </a:r>
            <a:r>
              <a:rPr lang="en-US" dirty="0">
                <a:sym typeface="Symbol" pitchFamily="18" charset="2"/>
              </a:rPr>
              <a:t>instructions extend 8- or 16-bit values to 16- or 32-bit values</a:t>
            </a:r>
          </a:p>
          <a:p>
            <a:pPr>
              <a:spcAft>
                <a:spcPts val="0"/>
              </a:spcAft>
              <a:tabLst>
                <a:tab pos="1828800" algn="l"/>
                <a:tab pos="2686050" algn="l"/>
              </a:tabLst>
            </a:pPr>
            <a:r>
              <a:rPr lang="en-US" dirty="0" smtClean="0">
                <a:sym typeface="Symbol" pitchFamily="18" charset="2"/>
              </a:rPr>
              <a:t>General </a:t>
            </a:r>
            <a:r>
              <a:rPr lang="en-US" dirty="0">
                <a:sym typeface="Symbol" pitchFamily="18" charset="2"/>
              </a:rPr>
              <a:t>form</a:t>
            </a: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r>
              <a:rPr lang="en-US" dirty="0">
                <a:sym typeface="Symbol" pitchFamily="18" charset="2"/>
              </a:rPr>
              <a:t>		</a:t>
            </a:r>
            <a:r>
              <a:rPr lang="en-US" dirty="0" smtClean="0">
                <a:sym typeface="Symbol" pitchFamily="18" charset="2"/>
              </a:rPr>
              <a:t>     MOV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r>
              <a:rPr lang="en-US" dirty="0">
                <a:sym typeface="Symbol" pitchFamily="18" charset="2"/>
              </a:rPr>
              <a:t>		</a:t>
            </a: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r>
              <a:rPr lang="en-US" dirty="0">
                <a:sym typeface="Symbol" pitchFamily="18" charset="2"/>
              </a:rPr>
              <a:t>		</a:t>
            </a:r>
          </a:p>
          <a:p>
            <a:pPr>
              <a:tabLst>
                <a:tab pos="1828800" algn="l"/>
                <a:tab pos="2686050" algn="l"/>
              </a:tabLst>
            </a:pPr>
            <a:r>
              <a:rPr lang="en-US" dirty="0" smtClean="0">
                <a:sym typeface="Symbol" pitchFamily="18" charset="2"/>
              </a:rPr>
              <a:t>Examples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sz="2000" dirty="0">
                <a:sym typeface="Symbol" pitchFamily="18" charset="2"/>
              </a:rPr>
              <a:t>MOVSBL  %AH, %ECX	</a:t>
            </a:r>
            <a:r>
              <a:rPr lang="en-US" sz="2000" dirty="0" smtClean="0">
                <a:sym typeface="Symbol" pitchFamily="18" charset="2"/>
              </a:rPr>
              <a:t>   </a:t>
            </a:r>
            <a:r>
              <a:rPr lang="en-US" sz="1800" dirty="0" smtClean="0">
                <a:solidFill>
                  <a:schemeClr val="bg1"/>
                </a:solidFill>
                <a:sym typeface="Symbol" pitchFamily="18" charset="2"/>
              </a:rPr>
              <a:t># </a:t>
            </a: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ECX  sign extend to 32-bit (AH)</a:t>
            </a:r>
            <a:endParaRPr lang="en-US" sz="2000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MOVZWL  </a:t>
            </a:r>
            <a:r>
              <a:rPr lang="en-US" sz="2000" dirty="0">
                <a:sym typeface="Symbol" pitchFamily="18" charset="2"/>
              </a:rPr>
              <a:t>4(%EBP), %EAX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sz="1800" dirty="0" smtClean="0">
                <a:solidFill>
                  <a:schemeClr val="bg1"/>
                </a:solidFill>
                <a:sym typeface="Symbol" pitchFamily="18" charset="2"/>
              </a:rPr>
              <a:t># </a:t>
            </a: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EAX  zero extend to 32-bit (M[EBP + 4])</a:t>
            </a:r>
            <a:endParaRPr 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  <a:tabLst>
                <a:tab pos="1828800" algn="l"/>
                <a:tab pos="2686050" algn="l"/>
              </a:tabLst>
            </a:pPr>
            <a:r>
              <a:rPr lang="en-US" dirty="0">
                <a:sym typeface="Symbol" pitchFamily="18" charset="2"/>
              </a:rPr>
              <a:t>	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29000" y="3124200"/>
            <a:ext cx="1217084" cy="432197"/>
            <a:chOff x="1682" y="2880"/>
            <a:chExt cx="575" cy="363"/>
          </a:xfrm>
        </p:grpSpPr>
        <p:sp>
          <p:nvSpPr>
            <p:cNvPr id="139270" name="Line 6"/>
            <p:cNvSpPr>
              <a:spLocks noChangeShapeType="1"/>
            </p:cNvSpPr>
            <p:nvPr/>
          </p:nvSpPr>
          <p:spPr bwMode="auto">
            <a:xfrm>
              <a:off x="1682" y="2880"/>
              <a:ext cx="9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71" name="Line 7"/>
            <p:cNvSpPr>
              <a:spLocks noChangeShapeType="1"/>
            </p:cNvSpPr>
            <p:nvPr/>
          </p:nvSpPr>
          <p:spPr bwMode="auto">
            <a:xfrm>
              <a:off x="1825" y="2880"/>
              <a:ext cx="9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72" name="Line 8"/>
            <p:cNvSpPr>
              <a:spLocks noChangeShapeType="1"/>
            </p:cNvSpPr>
            <p:nvPr/>
          </p:nvSpPr>
          <p:spPr bwMode="auto">
            <a:xfrm>
              <a:off x="1969" y="2880"/>
              <a:ext cx="9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73" name="Line 9"/>
            <p:cNvSpPr>
              <a:spLocks noChangeShapeType="1"/>
            </p:cNvSpPr>
            <p:nvPr/>
          </p:nvSpPr>
          <p:spPr bwMode="auto">
            <a:xfrm>
              <a:off x="2017" y="3001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75" name="Line 11"/>
            <p:cNvSpPr>
              <a:spLocks noChangeShapeType="1"/>
            </p:cNvSpPr>
            <p:nvPr/>
          </p:nvSpPr>
          <p:spPr bwMode="auto">
            <a:xfrm>
              <a:off x="1873" y="3170"/>
              <a:ext cx="19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76" name="Line 12"/>
            <p:cNvSpPr>
              <a:spLocks noChangeShapeType="1"/>
            </p:cNvSpPr>
            <p:nvPr/>
          </p:nvSpPr>
          <p:spPr bwMode="auto">
            <a:xfrm>
              <a:off x="1873" y="2880"/>
              <a:ext cx="0" cy="29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77" name="Line 13"/>
            <p:cNvSpPr>
              <a:spLocks noChangeShapeType="1"/>
            </p:cNvSpPr>
            <p:nvPr/>
          </p:nvSpPr>
          <p:spPr bwMode="auto">
            <a:xfrm>
              <a:off x="2017" y="2880"/>
              <a:ext cx="0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80" name="Line 16"/>
            <p:cNvSpPr>
              <a:spLocks noChangeShapeType="1"/>
            </p:cNvSpPr>
            <p:nvPr/>
          </p:nvSpPr>
          <p:spPr bwMode="auto">
            <a:xfrm>
              <a:off x="1725" y="2880"/>
              <a:ext cx="52" cy="3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284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Data Size Conversion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n-lt"/>
                <a:sym typeface="Symbol" pitchFamily="18" charset="2"/>
              </a:rPr>
              <a:t>to type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600" y="350520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n-lt"/>
                <a:sym typeface="Symbol" pitchFamily="18" charset="2"/>
              </a:rPr>
              <a:t>S—sign extend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+mn-lt"/>
              </a:rPr>
              <a:t>Z—zero extend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1000" y="3352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n-lt"/>
                <a:sym typeface="Symbol" pitchFamily="18" charset="2"/>
              </a:rPr>
              <a:t>from type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5334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dirty="0"/>
              <a:t>	</a:t>
            </a:r>
            <a:r>
              <a:rPr lang="en-US" sz="2000" dirty="0">
                <a:solidFill>
                  <a:schemeClr val="bg1"/>
                </a:solidFill>
              </a:rPr>
              <a:t>label:</a:t>
            </a:r>
            <a:r>
              <a:rPr lang="en-US" sz="2000" dirty="0"/>
              <a:t>	requires a colon, and is case-sensitive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/>
              <a:t>		(unlike almost anything else in assembly)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286000" algn="l"/>
                <a:tab pos="3200400" algn="l"/>
              </a:tabLs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# comment to end of line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/* C-style comment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            … (can consist of multiple lines</a:t>
            </a:r>
            <a:r>
              <a:rPr lang="en-US" sz="2000" dirty="0" smtClean="0">
                <a:solidFill>
                  <a:schemeClr val="bg1"/>
                </a:solidFill>
              </a:rPr>
              <a:t>)  */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;</a:t>
            </a:r>
            <a:r>
              <a:rPr lang="en-US" b="1" dirty="0" smtClean="0"/>
              <a:t> </a:t>
            </a:r>
            <a:r>
              <a:rPr lang="en-US" sz="2000" dirty="0" smtClean="0"/>
              <a:t>    command </a:t>
            </a:r>
            <a:r>
              <a:rPr lang="en-US" sz="2000" dirty="0"/>
              <a:t>separator (NOT a comment as in LC-3)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.string </a:t>
            </a:r>
            <a:r>
              <a:rPr lang="en-US" sz="2000" dirty="0"/>
              <a:t>“Hello, world!”, “me”	</a:t>
            </a:r>
            <a:r>
              <a:rPr lang="en-US" sz="1800" dirty="0"/>
              <a:t># NUL-terminated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.byte </a:t>
            </a:r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/>
              <a:t>100</a:t>
            </a:r>
            <a:r>
              <a:rPr lang="en-US" sz="2000" dirty="0"/>
              <a:t>, 0x30, 052		</a:t>
            </a:r>
            <a:r>
              <a:rPr lang="en-US" sz="1800" dirty="0"/>
              <a:t># integer constants of various sizes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/>
              <a:t>	.</a:t>
            </a:r>
            <a:r>
              <a:rPr lang="en-US" sz="2000" dirty="0">
                <a:solidFill>
                  <a:schemeClr val="bg1"/>
                </a:solidFill>
              </a:rPr>
              <a:t>word …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.long …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.quad …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.single </a:t>
            </a:r>
            <a:r>
              <a:rPr lang="en-US" sz="2000" dirty="0"/>
              <a:t>…		</a:t>
            </a:r>
            <a:r>
              <a:rPr lang="en-US" sz="2000" dirty="0" smtClean="0"/>
              <a:t>      </a:t>
            </a:r>
            <a:r>
              <a:rPr lang="en-US" sz="1800" dirty="0" smtClean="0"/>
              <a:t># </a:t>
            </a:r>
            <a:r>
              <a:rPr lang="en-US" sz="1800" dirty="0"/>
              <a:t>floating-point </a:t>
            </a:r>
            <a:r>
              <a:rPr lang="en-US" sz="1800" dirty="0" smtClean="0"/>
              <a:t>constants  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286000" algn="l"/>
                <a:tab pos="32004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.double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2286000" algn="l"/>
                <a:tab pos="3200400" algn="l"/>
              </a:tabLst>
            </a:pPr>
            <a:r>
              <a:rPr lang="en-US" sz="1800" dirty="0" smtClean="0"/>
              <a:t>If assembly file name ends in </a:t>
            </a:r>
            <a:r>
              <a:rPr lang="en-US" sz="1800" dirty="0" smtClean="0">
                <a:solidFill>
                  <a:schemeClr val="bg1"/>
                </a:solidFill>
              </a:rPr>
              <a:t>.S</a:t>
            </a:r>
            <a:r>
              <a:rPr lang="en-US" sz="1800" dirty="0" smtClean="0"/>
              <a:t> (case-sensitive!), file is first passed through C’s preprocessor (#define and #include)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2286000" algn="l"/>
                <a:tab pos="3200400" algn="l"/>
              </a:tabLst>
            </a:pPr>
            <a:endParaRPr lang="en-US" sz="1800" dirty="0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Assembler Conventions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1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1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Continue x86 instructions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Conditional codes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Control flow instructions</a:t>
            </a: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Assembler </a:t>
            </a:r>
            <a:r>
              <a:rPr lang="en-US" dirty="0"/>
              <a:t>conventions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dirty="0" smtClean="0"/>
              <a:t>MP0 </a:t>
            </a:r>
            <a:r>
              <a:rPr lang="en-US" smtClean="0"/>
              <a:t>due </a:t>
            </a:r>
            <a:endParaRPr lang="en-US" smtClean="0"/>
          </a:p>
          <a:p>
            <a:pPr lvl="1"/>
            <a:r>
              <a:rPr lang="en-US" smtClean="0"/>
              <a:t>extended </a:t>
            </a:r>
            <a:r>
              <a:rPr lang="en-US" dirty="0" smtClean="0"/>
              <a:t>to tomorrow (Jan. 29) until the end of office hours </a:t>
            </a:r>
            <a:endParaRPr lang="en-US" dirty="0" smtClean="0"/>
          </a:p>
          <a:p>
            <a:r>
              <a:rPr lang="en-US" dirty="0" smtClean="0"/>
              <a:t>PS1 and MP1 are online</a:t>
            </a:r>
          </a:p>
          <a:p>
            <a:endParaRPr lang="en-US" dirty="0" smtClean="0"/>
          </a:p>
          <a:p>
            <a:r>
              <a:rPr lang="en-US" dirty="0" smtClean="0"/>
              <a:t>CTR-Z </a:t>
            </a:r>
            <a:r>
              <a:rPr lang="en-US" dirty="0" smtClean="0"/>
              <a:t>stop current job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g</a:t>
            </a:r>
            <a:r>
              <a:rPr lang="en-US" dirty="0" smtClean="0"/>
              <a:t> go back to stopped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 Codes (in EFLAGS)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572000"/>
          </a:xfrm>
        </p:spPr>
        <p:txBody>
          <a:bodyPr/>
          <a:lstStyle/>
          <a:p>
            <a:r>
              <a:rPr lang="en-US" dirty="0" smtClean="0"/>
              <a:t>Among others (not mentioned in this class)…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     	SF: </a:t>
            </a:r>
            <a:r>
              <a:rPr lang="en-US" sz="2000" dirty="0" smtClean="0"/>
              <a:t>sign flag: result is negative when viewed as </a:t>
            </a:r>
          </a:p>
          <a:p>
            <a:pPr>
              <a:buFontTx/>
              <a:buNone/>
            </a:pPr>
            <a:r>
              <a:rPr lang="en-US" sz="2000" dirty="0" smtClean="0"/>
              <a:t>		         2’s complement data type</a:t>
            </a:r>
          </a:p>
          <a:p>
            <a:pPr>
              <a:buFontTx/>
              <a:buNone/>
            </a:pPr>
            <a:r>
              <a:rPr lang="en-US" dirty="0" smtClean="0"/>
              <a:t>		ZF: </a:t>
            </a:r>
            <a:r>
              <a:rPr lang="en-US" sz="2000" dirty="0" smtClean="0"/>
              <a:t>zero flag: result is exactly zero</a:t>
            </a:r>
            <a:endParaRPr lang="en-US" dirty="0" smtClean="0"/>
          </a:p>
          <a:p>
            <a:pPr>
              <a:spcAft>
                <a:spcPct val="0"/>
              </a:spcAft>
              <a:buFontTx/>
              <a:buNone/>
            </a:pPr>
            <a:r>
              <a:rPr lang="en-US" dirty="0" smtClean="0"/>
              <a:t>		CF: </a:t>
            </a:r>
            <a:r>
              <a:rPr lang="en-US" sz="2000" dirty="0" smtClean="0"/>
              <a:t>carry flag: unsigned carry or borrow occurred</a:t>
            </a:r>
          </a:p>
          <a:p>
            <a:pPr>
              <a:buFontTx/>
              <a:buNone/>
            </a:pPr>
            <a:r>
              <a:rPr lang="en-US" sz="2000" dirty="0" smtClean="0"/>
              <a:t>		        (or other, instruction-dependent meaning, e.g., on shifts)</a:t>
            </a:r>
          </a:p>
          <a:p>
            <a:pPr>
              <a:buFontTx/>
              <a:buNone/>
            </a:pPr>
            <a:r>
              <a:rPr lang="en-US" dirty="0" smtClean="0"/>
              <a:t>           OF: </a:t>
            </a:r>
            <a:r>
              <a:rPr lang="en-US" sz="2000" dirty="0" smtClean="0"/>
              <a:t>overflow flag: 2’s complement overflow</a:t>
            </a:r>
            <a:br>
              <a:rPr lang="en-US" sz="2000" dirty="0" smtClean="0"/>
            </a:br>
            <a:r>
              <a:rPr lang="en-US" sz="2000" dirty="0" smtClean="0"/>
              <a:t>	       (and other instruction-dependent meanings)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	PF: </a:t>
            </a:r>
            <a:r>
              <a:rPr lang="en-US" sz="2000" dirty="0" smtClean="0"/>
              <a:t>parity flag: even parity in result (even # of 1 bits)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729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914400"/>
          </a:xfrm>
        </p:spPr>
        <p:txBody>
          <a:bodyPr/>
          <a:lstStyle/>
          <a:p>
            <a:r>
              <a:rPr lang="en-US" smtClean="0"/>
              <a:t>What Instructions Set Flags (condition codes)?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572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Not all instructions set flags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Some instructions set some flags!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CMP</a:t>
            </a:r>
            <a:r>
              <a:rPr lang="en-US" dirty="0" smtClean="0"/>
              <a:t> or </a:t>
            </a:r>
            <a:r>
              <a:rPr lang="en-US" b="1" dirty="0" smtClean="0"/>
              <a:t>TEST</a:t>
            </a:r>
            <a:r>
              <a:rPr lang="en-US" dirty="0" smtClean="0"/>
              <a:t> to set flags: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bg1"/>
                </a:solidFill>
              </a:rPr>
              <a:t>CMP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  %EAX, %EBX	  </a:t>
            </a:r>
            <a:r>
              <a:rPr lang="en-US" dirty="0" smtClean="0">
                <a:solidFill>
                  <a:schemeClr val="bg1"/>
                </a:solidFill>
              </a:rPr>
              <a:t># flags       (EBX – EAX)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TEST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dirty="0" smtClean="0"/>
              <a:t>%EAX, %EBX	 </a:t>
            </a:r>
            <a:r>
              <a:rPr lang="en-US" dirty="0" smtClean="0">
                <a:solidFill>
                  <a:schemeClr val="bg1"/>
                </a:solidFill>
              </a:rPr>
              <a:t> # flags        (EBX </a:t>
            </a:r>
            <a:r>
              <a:rPr lang="en-US" i="1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EAX)</a:t>
            </a:r>
          </a:p>
          <a:p>
            <a:r>
              <a:rPr lang="en-US" dirty="0" smtClean="0"/>
              <a:t>Note that EBX does not change in either case</a:t>
            </a:r>
          </a:p>
          <a:p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combinations </a:t>
            </a:r>
            <a:r>
              <a:rPr lang="en-US" dirty="0"/>
              <a:t>of flags </a:t>
            </a:r>
            <a:r>
              <a:rPr lang="en-US" dirty="0" smtClean="0"/>
              <a:t>are needed </a:t>
            </a:r>
            <a:r>
              <a:rPr lang="en-US" dirty="0"/>
              <a:t>for unsigned/signed relationships comparator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cxnSp>
        <p:nvCxnSpPr>
          <p:cNvPr id="22533" name="Straight Arrow Connector 8"/>
          <p:cNvCxnSpPr>
            <a:cxnSpLocks noChangeShapeType="1"/>
          </p:cNvCxnSpPr>
          <p:nvPr/>
        </p:nvCxnSpPr>
        <p:spPr bwMode="auto">
          <a:xfrm rot="10800000">
            <a:off x="5562600" y="3429000"/>
            <a:ext cx="457200" cy="1588"/>
          </a:xfrm>
          <a:prstGeom prst="straightConnector1">
            <a:avLst/>
          </a:prstGeom>
          <a:noFill/>
          <a:ln w="12700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Straight Arrow Connector 10"/>
          <p:cNvCxnSpPr>
            <a:cxnSpLocks noChangeShapeType="1"/>
          </p:cNvCxnSpPr>
          <p:nvPr/>
        </p:nvCxnSpPr>
        <p:spPr bwMode="auto">
          <a:xfrm rot="10800000">
            <a:off x="5638800" y="3962400"/>
            <a:ext cx="457200" cy="1588"/>
          </a:xfrm>
          <a:prstGeom prst="straightConnector1">
            <a:avLst/>
          </a:prstGeom>
          <a:noFill/>
          <a:ln w="12700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045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4572000"/>
          </a:xfrm>
        </p:spPr>
        <p:txBody>
          <a:bodyPr/>
          <a:lstStyle/>
          <a:p>
            <a:pPr>
              <a:tabLst>
                <a:tab pos="1828800" algn="ctr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 smtClean="0"/>
              <a:t>Consider two three-bit values A and B; How to decide if A&lt;B?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828800" algn="ctr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/>
              <a:t>		#1	</a:t>
            </a:r>
            <a:r>
              <a:rPr lang="en-US" dirty="0" smtClean="0"/>
              <a:t>      #</a:t>
            </a:r>
            <a:r>
              <a:rPr lang="en-US" dirty="0"/>
              <a:t>2	</a:t>
            </a:r>
            <a:r>
              <a:rPr lang="en-US" dirty="0" smtClean="0"/>
              <a:t>        #</a:t>
            </a:r>
            <a:r>
              <a:rPr lang="en-US" dirty="0"/>
              <a:t>3	</a:t>
            </a:r>
            <a:r>
              <a:rPr lang="en-US" dirty="0" smtClean="0"/>
              <a:t>      #</a:t>
            </a:r>
            <a:r>
              <a:rPr lang="en-US" dirty="0"/>
              <a:t>4	</a:t>
            </a:r>
            <a:r>
              <a:rPr lang="en-US" dirty="0" smtClean="0"/>
              <a:t>        #5        #6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828800" algn="ctr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/>
              <a:t>	A</a:t>
            </a:r>
            <a:r>
              <a:rPr lang="en-US" b="1" dirty="0">
                <a:latin typeface="Courier New" pitchFamily="49" charset="0"/>
              </a:rPr>
              <a:t>	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010	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 010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 010</a:t>
            </a:r>
            <a:r>
              <a:rPr lang="en-US" b="1" dirty="0">
                <a:latin typeface="Courier New" pitchFamily="49" charset="0"/>
              </a:rPr>
              <a:t>	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110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  110  110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828800" algn="ctr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/>
              <a:t>	B	</a:t>
            </a:r>
            <a:r>
              <a:rPr lang="en-US" b="1" u="sng" dirty="0">
                <a:latin typeface="Courier New" pitchFamily="49" charset="0"/>
              </a:rPr>
              <a:t>-000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u="sng" dirty="0" smtClean="0">
                <a:latin typeface="Courier New" pitchFamily="49" charset="0"/>
              </a:rPr>
              <a:t>-</a:t>
            </a:r>
            <a:r>
              <a:rPr lang="en-US" b="1" u="sng" dirty="0">
                <a:latin typeface="Courier New" pitchFamily="49" charset="0"/>
              </a:rPr>
              <a:t>110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u="sng" dirty="0" smtClean="0">
                <a:latin typeface="Courier New" pitchFamily="49" charset="0"/>
              </a:rPr>
              <a:t>-</a:t>
            </a:r>
            <a:r>
              <a:rPr lang="en-US" b="1" u="sng" dirty="0">
                <a:latin typeface="Courier New" pitchFamily="49" charset="0"/>
              </a:rPr>
              <a:t>111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u="sng" dirty="0" smtClean="0">
                <a:latin typeface="Courier New" pitchFamily="49" charset="0"/>
              </a:rPr>
              <a:t>-</a:t>
            </a:r>
            <a:r>
              <a:rPr lang="en-US" b="1" u="sng" dirty="0">
                <a:latin typeface="Courier New" pitchFamily="49" charset="0"/>
              </a:rPr>
              <a:t>000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u="sng" dirty="0" smtClean="0">
                <a:latin typeface="Courier New" pitchFamily="49" charset="0"/>
              </a:rPr>
              <a:t>-011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u="sng" dirty="0" smtClean="0">
                <a:latin typeface="Courier New" pitchFamily="49" charset="0"/>
              </a:rPr>
              <a:t>-111</a:t>
            </a:r>
            <a:endParaRPr lang="en-US" b="1" u="sng" dirty="0"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828800" algn="ctr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/>
              <a:t>	C</a:t>
            </a:r>
            <a:r>
              <a:rPr lang="en-US" b="1" dirty="0">
                <a:latin typeface="Courier New" pitchFamily="49" charset="0"/>
              </a:rPr>
              <a:t>	 010	 </a:t>
            </a:r>
            <a:r>
              <a:rPr lang="en-US" b="1" dirty="0" smtClean="0">
                <a:latin typeface="Courier New" pitchFamily="49" charset="0"/>
              </a:rPr>
              <a:t> 100</a:t>
            </a:r>
            <a:r>
              <a:rPr lang="en-US" b="1" dirty="0">
                <a:latin typeface="Courier New" pitchFamily="49" charset="0"/>
              </a:rPr>
              <a:t>	 </a:t>
            </a:r>
            <a:r>
              <a:rPr lang="en-US" b="1" dirty="0" smtClean="0">
                <a:latin typeface="Courier New" pitchFamily="49" charset="0"/>
              </a:rPr>
              <a:t> 011</a:t>
            </a:r>
            <a:r>
              <a:rPr lang="en-US" b="1" dirty="0">
                <a:latin typeface="Courier New" pitchFamily="49" charset="0"/>
              </a:rPr>
              <a:t>	 </a:t>
            </a:r>
            <a:r>
              <a:rPr lang="en-US" b="1" dirty="0" smtClean="0">
                <a:latin typeface="Courier New" pitchFamily="49" charset="0"/>
              </a:rPr>
              <a:t>  110</a:t>
            </a:r>
            <a:r>
              <a:rPr lang="en-US" b="1" dirty="0">
                <a:latin typeface="Courier New" pitchFamily="49" charset="0"/>
              </a:rPr>
              <a:t>	 </a:t>
            </a:r>
            <a:r>
              <a:rPr lang="en-US" b="1" dirty="0" smtClean="0">
                <a:latin typeface="Courier New" pitchFamily="49" charset="0"/>
              </a:rPr>
              <a:t>  011  111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828800" algn="ctr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CF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 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 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1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828800" algn="ctr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>
                <a:solidFill>
                  <a:srgbClr val="FF0000"/>
                </a:solidFill>
              </a:rPr>
              <a:t>	OF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 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0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828800" algn="ctr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>
                <a:solidFill>
                  <a:srgbClr val="FF0000"/>
                </a:solidFill>
              </a:rPr>
              <a:t>	SF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   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 1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828800" algn="ctr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sz="2000" dirty="0" smtClean="0"/>
              <a:t>unsigned </a:t>
            </a:r>
            <a:r>
              <a:rPr lang="en-US" sz="2000" dirty="0"/>
              <a:t>&lt;	No	</a:t>
            </a:r>
            <a:r>
              <a:rPr lang="en-US" sz="2000" dirty="0" smtClean="0"/>
              <a:t>         Yes</a:t>
            </a:r>
            <a:r>
              <a:rPr lang="en-US" sz="2000" dirty="0"/>
              <a:t>	</a:t>
            </a:r>
            <a:r>
              <a:rPr lang="en-US" sz="2000" dirty="0" smtClean="0"/>
              <a:t>       </a:t>
            </a:r>
            <a:r>
              <a:rPr lang="en-US" sz="2000" dirty="0" err="1" smtClean="0"/>
              <a:t>Yes</a:t>
            </a:r>
            <a:r>
              <a:rPr lang="en-US" sz="2000" dirty="0"/>
              <a:t>	</a:t>
            </a:r>
            <a:r>
              <a:rPr lang="en-US" sz="2000" dirty="0" smtClean="0"/>
              <a:t>          No</a:t>
            </a:r>
            <a:r>
              <a:rPr lang="en-US" sz="2000" dirty="0"/>
              <a:t>	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No</a:t>
            </a:r>
            <a:r>
              <a:rPr lang="en-US" sz="2000" dirty="0" smtClean="0"/>
              <a:t>       Yes</a:t>
            </a:r>
            <a:endParaRPr lang="en-US" sz="2000" dirty="0"/>
          </a:p>
          <a:p>
            <a:pPr>
              <a:buFontTx/>
              <a:buNone/>
              <a:tabLst>
                <a:tab pos="1828800" algn="ctr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sz="2000" dirty="0"/>
              <a:t>	signed &lt;	No	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No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No</a:t>
            </a:r>
            <a:r>
              <a:rPr lang="en-US" sz="2000" dirty="0"/>
              <a:t>	</a:t>
            </a:r>
            <a:r>
              <a:rPr lang="en-US" sz="2000" dirty="0" smtClean="0"/>
              <a:t>          Yes</a:t>
            </a:r>
            <a:r>
              <a:rPr lang="en-US" sz="2000" dirty="0"/>
              <a:t>	</a:t>
            </a:r>
            <a:r>
              <a:rPr lang="en-US" sz="2000" dirty="0" smtClean="0"/>
              <a:t>        </a:t>
            </a:r>
            <a:r>
              <a:rPr lang="en-US" sz="2000" dirty="0" err="1" smtClean="0"/>
              <a:t>Yes</a:t>
            </a:r>
            <a:r>
              <a:rPr lang="en-US" sz="2000" dirty="0" smtClean="0"/>
              <a:t>      </a:t>
            </a:r>
            <a:r>
              <a:rPr lang="en-US" sz="2000" dirty="0" err="1" smtClean="0"/>
              <a:t>Yes</a:t>
            </a:r>
            <a:endParaRPr lang="en-US" sz="2000" dirty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Control Flow Instructions (1)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096000" y="2286000"/>
            <a:ext cx="9906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91000" y="2286000"/>
            <a:ext cx="9906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86600" y="2286000"/>
            <a:ext cx="9906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09800" y="2286000"/>
            <a:ext cx="9906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2286000"/>
            <a:ext cx="9906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181600" y="2286000"/>
            <a:ext cx="9144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96000" y="3962400"/>
            <a:ext cx="9906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86600" y="3962400"/>
            <a:ext cx="9906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09800" y="3962400"/>
            <a:ext cx="9906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3962400"/>
            <a:ext cx="9906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191000" y="3962400"/>
            <a:ext cx="9906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81600" y="3962400"/>
            <a:ext cx="914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96000" y="5029200"/>
            <a:ext cx="990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86600" y="5029200"/>
            <a:ext cx="990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09800" y="5029200"/>
            <a:ext cx="990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00400" y="5029200"/>
            <a:ext cx="990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191000" y="5029200"/>
            <a:ext cx="990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5029200"/>
            <a:ext cx="9144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5486400"/>
            <a:ext cx="990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086600" y="5486400"/>
            <a:ext cx="990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209800" y="5486400"/>
            <a:ext cx="990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200400" y="5486400"/>
            <a:ext cx="990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191000" y="5486400"/>
            <a:ext cx="990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181600" y="5486400"/>
            <a:ext cx="9144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8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85800" algn="l"/>
                <a:tab pos="2286000" algn="l"/>
                <a:tab pos="3200400" algn="l"/>
              </a:tabLst>
            </a:pPr>
            <a:r>
              <a:rPr lang="en-US" dirty="0" smtClean="0"/>
              <a:t>Note </a:t>
            </a:r>
            <a:r>
              <a:rPr lang="en-US" dirty="0"/>
              <a:t>that CF suffices for unsigned &lt;</a:t>
            </a:r>
          </a:p>
          <a:p>
            <a:pPr>
              <a:tabLst>
                <a:tab pos="685800" algn="l"/>
                <a:tab pos="2286000" algn="l"/>
                <a:tab pos="3200400" algn="l"/>
              </a:tabLst>
            </a:pPr>
            <a:r>
              <a:rPr lang="en-US" dirty="0" smtClean="0"/>
              <a:t>What </a:t>
            </a:r>
            <a:r>
              <a:rPr lang="en-US" dirty="0"/>
              <a:t>about signed &lt; ?    </a:t>
            </a:r>
          </a:p>
          <a:p>
            <a:pPr>
              <a:tabLst>
                <a:tab pos="685800" algn="l"/>
                <a:tab pos="2286000" algn="l"/>
                <a:tab pos="3200400" algn="l"/>
              </a:tabLst>
            </a:pPr>
            <a:endParaRPr lang="en-US" dirty="0" smtClean="0"/>
          </a:p>
          <a:p>
            <a:pPr>
              <a:tabLst>
                <a:tab pos="685800" algn="l"/>
                <a:tab pos="2286000" algn="l"/>
                <a:tab pos="3200400" algn="l"/>
              </a:tabLst>
            </a:pPr>
            <a:endParaRPr lang="en-US" dirty="0" smtClean="0"/>
          </a:p>
          <a:p>
            <a:pPr>
              <a:tabLst>
                <a:tab pos="685800" algn="l"/>
                <a:tab pos="2286000" algn="l"/>
                <a:tab pos="3200400" algn="l"/>
              </a:tabLst>
            </a:pPr>
            <a:endParaRPr lang="en-US" dirty="0"/>
          </a:p>
          <a:p>
            <a:pPr>
              <a:tabLst>
                <a:tab pos="685800" algn="l"/>
                <a:tab pos="2286000" algn="l"/>
                <a:tab pos="3200400" algn="l"/>
              </a:tabLst>
            </a:pPr>
            <a:endParaRPr lang="en-US" dirty="0" smtClean="0"/>
          </a:p>
          <a:p>
            <a:pPr>
              <a:tabLst>
                <a:tab pos="685800" algn="l"/>
                <a:tab pos="2286000" algn="l"/>
                <a:tab pos="3200400" algn="l"/>
              </a:tabLst>
            </a:pPr>
            <a:r>
              <a:rPr lang="en-US" dirty="0" smtClean="0"/>
              <a:t>Answer:         </a:t>
            </a:r>
            <a:r>
              <a:rPr lang="en-US" dirty="0"/>
              <a:t>OF </a:t>
            </a:r>
            <a:r>
              <a:rPr lang="en-US" dirty="0" smtClean="0"/>
              <a:t> </a:t>
            </a:r>
            <a:r>
              <a:rPr lang="en-US" i="1" dirty="0" smtClean="0"/>
              <a:t>XOR</a:t>
            </a:r>
            <a:r>
              <a:rPr lang="en-US" dirty="0" smtClean="0"/>
              <a:t>  SF  </a:t>
            </a:r>
            <a:endParaRPr lang="en-US" dirty="0"/>
          </a:p>
        </p:txBody>
      </p:sp>
      <p:sp>
        <p:nvSpPr>
          <p:cNvPr id="135245" name="Rectangle 7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Control Flow Instructions (2)</a:t>
            </a:r>
            <a:endParaRPr lang="en-US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3352800" y="3276600"/>
          <a:ext cx="2057400" cy="97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667000" y="3505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F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86200" y="2667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n-lt"/>
              </a:rPr>
              <a:t>CF/OF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29000" y="2971800"/>
            <a:ext cx="1949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00    01     11      10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16094" y="3276600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n-lt"/>
              </a:rPr>
              <a:t>0</a:t>
            </a:r>
          </a:p>
          <a:p>
            <a:endParaRPr lang="en-US" sz="1800" dirty="0">
              <a:solidFill>
                <a:schemeClr val="bg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+mn-lt"/>
              </a:rPr>
              <a:t>1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14600" y="2590800"/>
            <a:ext cx="3276600" cy="1981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648200"/>
          </a:xfrm>
        </p:spPr>
        <p:txBody>
          <a:bodyPr/>
          <a:lstStyle/>
          <a:p>
            <a:pPr>
              <a:tabLst>
                <a:tab pos="685800" algn="l"/>
                <a:tab pos="2286000" algn="l"/>
                <a:tab pos="3200400" algn="l"/>
              </a:tabLst>
            </a:pPr>
            <a:r>
              <a:rPr lang="en-US" dirty="0" smtClean="0"/>
              <a:t>Intuition</a:t>
            </a:r>
            <a:r>
              <a:rPr lang="en-US" dirty="0"/>
              <a:t>: consider the first bits</a:t>
            </a:r>
          </a:p>
          <a:p>
            <a:pPr>
              <a:spcAft>
                <a:spcPts val="0"/>
              </a:spcAft>
              <a:buFontTx/>
              <a:buNone/>
              <a:tabLst>
                <a:tab pos="685800" algn="l"/>
                <a:tab pos="2286000" algn="l"/>
                <a:tab pos="320040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A:  a </a:t>
            </a:r>
            <a:r>
              <a:rPr lang="en-US" sz="2000" b="1" dirty="0">
                <a:latin typeface="Courier New" pitchFamily="49" charset="0"/>
              </a:rPr>
              <a:t>...	recall	OF = </a:t>
            </a:r>
            <a:r>
              <a:rPr lang="en-US" sz="2000" b="1" dirty="0" err="1">
                <a:latin typeface="Courier New" pitchFamily="49" charset="0"/>
              </a:rPr>
              <a:t>a’bc</a:t>
            </a:r>
            <a:r>
              <a:rPr lang="en-US" sz="2000" b="1" dirty="0">
                <a:latin typeface="Courier New" pitchFamily="49" charset="0"/>
              </a:rPr>
              <a:t> + </a:t>
            </a:r>
            <a:r>
              <a:rPr lang="en-US" sz="2000" b="1" dirty="0" err="1">
                <a:latin typeface="Courier New" pitchFamily="49" charset="0"/>
              </a:rPr>
              <a:t>ab’c</a:t>
            </a:r>
            <a:r>
              <a:rPr lang="en-US" sz="2000" b="1" dirty="0">
                <a:latin typeface="Courier New" pitchFamily="49" charset="0"/>
              </a:rPr>
              <a:t>’</a:t>
            </a:r>
          </a:p>
          <a:p>
            <a:pPr>
              <a:spcAft>
                <a:spcPts val="0"/>
              </a:spcAft>
              <a:buFontTx/>
              <a:buNone/>
              <a:tabLst>
                <a:tab pos="685800" algn="l"/>
                <a:tab pos="2286000" algn="l"/>
                <a:tab pos="3200400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 B: </a:t>
            </a:r>
            <a:r>
              <a:rPr lang="en-US" sz="2000" b="1" u="sng" dirty="0" smtClean="0">
                <a:latin typeface="Courier New" pitchFamily="49" charset="0"/>
              </a:rPr>
              <a:t>-b </a:t>
            </a:r>
            <a:r>
              <a:rPr lang="en-US" sz="2000" b="1" u="sng" dirty="0">
                <a:latin typeface="Courier New" pitchFamily="49" charset="0"/>
              </a:rPr>
              <a:t>...</a:t>
            </a: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</a:rPr>
              <a:t>	SF </a:t>
            </a:r>
            <a:r>
              <a:rPr lang="en-US" sz="2000" b="1" dirty="0">
                <a:latin typeface="Courier New" pitchFamily="49" charset="0"/>
              </a:rPr>
              <a:t>= c</a:t>
            </a:r>
            <a:endParaRPr lang="en-US" sz="2000" b="1" u="sng" dirty="0">
              <a:latin typeface="Courier New" pitchFamily="49" charset="0"/>
            </a:endParaRPr>
          </a:p>
          <a:p>
            <a:pPr>
              <a:buFontTx/>
              <a:buNone/>
              <a:tabLst>
                <a:tab pos="685800" algn="l"/>
                <a:tab pos="2286000" algn="l"/>
                <a:tab pos="3200400" algn="l"/>
              </a:tabLst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 smtClean="0">
                <a:latin typeface="Courier New" pitchFamily="49" charset="0"/>
              </a:rPr>
              <a:t>C:  c </a:t>
            </a:r>
            <a:r>
              <a:rPr lang="en-US" sz="2000" b="1" dirty="0">
                <a:latin typeface="Courier New" pitchFamily="49" charset="0"/>
              </a:rPr>
              <a:t>...</a:t>
            </a:r>
            <a:endParaRPr lang="en-US" b="1" dirty="0">
              <a:latin typeface="Courier New" pitchFamily="49" charset="0"/>
            </a:endParaRPr>
          </a:p>
          <a:p>
            <a:pPr>
              <a:spcAft>
                <a:spcPts val="0"/>
              </a:spcAft>
              <a:buFontTx/>
              <a:buNone/>
              <a:tabLst>
                <a:tab pos="685800" algn="l"/>
                <a:tab pos="2286000" algn="l"/>
                <a:tab pos="320040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 SF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=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a’bc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ab’c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’)c’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+ (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a+b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’+c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’)(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a’+b+c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)c</a:t>
            </a:r>
          </a:p>
          <a:p>
            <a:pPr>
              <a:spcAft>
                <a:spcPts val="0"/>
              </a:spcAft>
              <a:buFontTx/>
              <a:buNone/>
              <a:tabLst>
                <a:tab pos="685800" algn="l"/>
                <a:tab pos="2286000" algn="l"/>
                <a:tab pos="3200400" algn="l"/>
              </a:tabLst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	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ab’c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’ + ac +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b’c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spcAft>
                <a:spcPts val="0"/>
              </a:spcAft>
              <a:buFontTx/>
              <a:buNone/>
              <a:tabLst>
                <a:tab pos="685800" algn="l"/>
                <a:tab pos="2286000" algn="l"/>
                <a:tab pos="3200400" algn="l"/>
              </a:tabLst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	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ab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’ + ac +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b’c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(complementarity (c + c’)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tabLst>
                <a:tab pos="685800" algn="l"/>
                <a:tab pos="2286000" algn="l"/>
                <a:tab pos="3200400" algn="l"/>
              </a:tabLst>
            </a:pPr>
            <a:r>
              <a:rPr lang="en-US" dirty="0" smtClean="0">
                <a:sym typeface="Symbol" pitchFamily="18" charset="2"/>
              </a:rPr>
              <a:t>Terms </a:t>
            </a:r>
            <a:r>
              <a:rPr lang="en-US" dirty="0">
                <a:sym typeface="Symbol" pitchFamily="18" charset="2"/>
              </a:rPr>
              <a:t>correspond to cases in which A &lt; B</a:t>
            </a:r>
          </a:p>
          <a:p>
            <a:pPr lvl="1">
              <a:tabLst>
                <a:tab pos="685800" algn="l"/>
                <a:tab pos="2286000" algn="l"/>
                <a:tab pos="3200400" algn="l"/>
              </a:tabLst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first term: </a:t>
            </a:r>
            <a:r>
              <a:rPr lang="en-US" dirty="0">
                <a:sym typeface="Symbol" pitchFamily="18" charset="2"/>
              </a:rPr>
              <a:t>negative number (a) &lt; non-negative number (b)</a:t>
            </a:r>
          </a:p>
          <a:p>
            <a:pPr lvl="1">
              <a:tabLst>
                <a:tab pos="685800" algn="l"/>
                <a:tab pos="2286000" algn="l"/>
                <a:tab pos="3200400" algn="l"/>
              </a:tabLst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second term: </a:t>
            </a:r>
            <a:r>
              <a:rPr lang="en-US" dirty="0">
                <a:sym typeface="Symbol" pitchFamily="18" charset="2"/>
              </a:rPr>
              <a:t>if subtracting from negative number (a) produces negative answer (c), (b) must be larger than (a)</a:t>
            </a:r>
          </a:p>
          <a:p>
            <a:pPr lvl="1">
              <a:tabLst>
                <a:tab pos="685800" algn="l"/>
                <a:tab pos="2286000" algn="l"/>
                <a:tab pos="3200400" algn="l"/>
              </a:tabLst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third </a:t>
            </a: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term: </a:t>
            </a:r>
            <a:r>
              <a:rPr lang="en-US" dirty="0">
                <a:sym typeface="Symbol" pitchFamily="18" charset="2"/>
              </a:rPr>
              <a:t>if subtracting a non-negative number (b) produces a negative answer (c), (b) must be larger than (a)</a:t>
            </a:r>
            <a:endParaRPr lang="en-US" u="sng" dirty="0"/>
          </a:p>
        </p:txBody>
      </p:sp>
      <p:sp>
        <p:nvSpPr>
          <p:cNvPr id="135245" name="Rectangle 7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Control Flow Instructions (3)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 smtClean="0"/>
              <a:t>Unsigned </a:t>
            </a:r>
            <a:r>
              <a:rPr lang="en-US" dirty="0"/>
              <a:t>comparisons: “above” and “below”</a:t>
            </a:r>
          </a:p>
          <a:p>
            <a:pPr>
              <a:spcAft>
                <a:spcPts val="0"/>
              </a:spcAft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 smtClean="0"/>
              <a:t>Signed </a:t>
            </a:r>
            <a:r>
              <a:rPr lang="en-US" dirty="0"/>
              <a:t>comparisons: “less” and “greater”</a:t>
            </a:r>
          </a:p>
          <a:p>
            <a:pPr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 smtClean="0"/>
              <a:t>Both</a:t>
            </a:r>
            <a:r>
              <a:rPr lang="en-US" dirty="0"/>
              <a:t>: equal/zero</a:t>
            </a:r>
          </a:p>
          <a:p>
            <a:pPr>
              <a:buFontTx/>
              <a:buNone/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>
                <a:latin typeface="Courier New" pitchFamily="49" charset="0"/>
              </a:rPr>
              <a:t>jne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jb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jbe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 je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jae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ja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≠</a:t>
            </a:r>
            <a:r>
              <a:rPr lang="en-US" dirty="0">
                <a:cs typeface="Times New Roman" pitchFamily="18" charset="0"/>
              </a:rPr>
              <a:t>		&lt;	≤	</a:t>
            </a:r>
            <a:r>
              <a:rPr lang="en-US" dirty="0" smtClean="0">
                <a:cs typeface="Times New Roman" pitchFamily="18" charset="0"/>
              </a:rPr>
              <a:t> =</a:t>
            </a: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   ≥</a:t>
            </a: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        &gt;</a:t>
            </a:r>
            <a:endParaRPr lang="en-US" dirty="0">
              <a:cs typeface="Times New Roman" pitchFamily="18" charset="0"/>
            </a:endParaRPr>
          </a:p>
          <a:p>
            <a:pPr>
              <a:spcAft>
                <a:spcPts val="600"/>
              </a:spcAft>
              <a:buFontTx/>
              <a:buNone/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signed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>
                <a:latin typeface="Courier New" pitchFamily="49" charset="0"/>
              </a:rPr>
              <a:t>jne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jl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jle</a:t>
            </a:r>
            <a:r>
              <a:rPr lang="en-US" b="1" dirty="0">
                <a:latin typeface="Courier New" pitchFamily="49" charset="0"/>
              </a:rPr>
              <a:t>	je	</a:t>
            </a:r>
            <a:r>
              <a:rPr lang="en-US" b="1" dirty="0" smtClean="0">
                <a:latin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</a:rPr>
              <a:t>jge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jg</a:t>
            </a:r>
            <a:endParaRPr lang="en-US" dirty="0"/>
          </a:p>
          <a:p>
            <a:pPr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/>
              <a:t>in general, can add “n” after “j” to negate sense</a:t>
            </a:r>
          </a:p>
          <a:p>
            <a:pPr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/>
              <a:t>forms shown are those used when disassembling</a:t>
            </a:r>
          </a:p>
          <a:p>
            <a:pPr lvl="1"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 smtClean="0"/>
              <a:t>do not </a:t>
            </a:r>
            <a:r>
              <a:rPr lang="en-US" dirty="0"/>
              <a:t>expect binary to retain your version</a:t>
            </a:r>
          </a:p>
          <a:p>
            <a:pPr lvl="1">
              <a:tabLst>
                <a:tab pos="1828800" algn="ctr"/>
                <a:tab pos="2171700" algn="l"/>
                <a:tab pos="2514600" algn="ctr"/>
                <a:tab pos="3200400" algn="ctr"/>
                <a:tab pos="3886200" algn="ctr"/>
                <a:tab pos="4514850" algn="ctr"/>
                <a:tab pos="5257800" algn="ctr"/>
              </a:tabLst>
            </a:pPr>
            <a:r>
              <a:rPr lang="en-US" dirty="0"/>
              <a:t>e.g., “</a:t>
            </a:r>
            <a:r>
              <a:rPr lang="en-US" b="1" dirty="0" err="1">
                <a:latin typeface="Courier New" pitchFamily="49" charset="0"/>
              </a:rPr>
              <a:t>jnae</a:t>
            </a:r>
            <a:r>
              <a:rPr lang="en-US" dirty="0"/>
              <a:t>” becomes “</a:t>
            </a:r>
            <a:r>
              <a:rPr lang="en-US" b="1" dirty="0" err="1">
                <a:latin typeface="Courier New" pitchFamily="49" charset="0"/>
              </a:rPr>
              <a:t>jb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Branch Mnemonics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13293</TotalTime>
  <Words>279</Words>
  <Application>Microsoft Office PowerPoint</Application>
  <PresentationFormat>On-screen Show (4:3)</PresentationFormat>
  <Paragraphs>144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Fireball</vt:lpstr>
      <vt:lpstr>ECE391 Computer System Engineering Lecture 3</vt:lpstr>
      <vt:lpstr>Lecture Topics</vt:lpstr>
      <vt:lpstr>Aministrivia</vt:lpstr>
      <vt:lpstr>Condition Codes (in EFLAGS)</vt:lpstr>
      <vt:lpstr>What Instructions Set Flags (condition codes)?</vt:lpstr>
      <vt:lpstr>Control Flow Instructions (1)</vt:lpstr>
      <vt:lpstr>Control Flow Instructions (2)</vt:lpstr>
      <vt:lpstr>Control Flow Instructions (3)</vt:lpstr>
      <vt:lpstr>Branch Mnemonics</vt:lpstr>
      <vt:lpstr>Other Control Instructions</vt:lpstr>
      <vt:lpstr>Stack Operations</vt:lpstr>
      <vt:lpstr>Data Size Conversion</vt:lpstr>
      <vt:lpstr>Assembler Conventions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277</cp:revision>
  <cp:lastPrinted>1999-08-25T13:17:36Z</cp:lastPrinted>
  <dcterms:created xsi:type="dcterms:W3CDTF">1999-08-25T01:21:32Z</dcterms:created>
  <dcterms:modified xsi:type="dcterms:W3CDTF">2014-01-28T17:27:44Z</dcterms:modified>
</cp:coreProperties>
</file>