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674" r:id="rId2"/>
    <p:sldId id="704" r:id="rId3"/>
    <p:sldId id="691" r:id="rId4"/>
    <p:sldId id="741" r:id="rId5"/>
    <p:sldId id="742" r:id="rId6"/>
    <p:sldId id="743" r:id="rId7"/>
    <p:sldId id="744" r:id="rId8"/>
    <p:sldId id="745" r:id="rId9"/>
    <p:sldId id="746" r:id="rId10"/>
    <p:sldId id="722" r:id="rId11"/>
    <p:sldId id="728" r:id="rId12"/>
    <p:sldId id="723" r:id="rId13"/>
    <p:sldId id="729" r:id="rId14"/>
    <p:sldId id="730" r:id="rId15"/>
    <p:sldId id="724" r:id="rId16"/>
    <p:sldId id="731" r:id="rId17"/>
    <p:sldId id="726" r:id="rId18"/>
    <p:sldId id="734" r:id="rId19"/>
    <p:sldId id="727" r:id="rId20"/>
    <p:sldId id="736" r:id="rId21"/>
    <p:sldId id="739" r:id="rId22"/>
    <p:sldId id="738" r:id="rId23"/>
    <p:sldId id="737" r:id="rId24"/>
    <p:sldId id="740" r:id="rId25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50000"/>
    <a:srgbClr val="3333CC"/>
    <a:srgbClr val="FFFFCC"/>
    <a:srgbClr val="FFFF00"/>
    <a:srgbClr val="FFCC00"/>
    <a:srgbClr val="FF8F8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86" y="-90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t" anchorCtr="0" compatLnSpc="1">
            <a:prstTxWarp prst="textNoShape">
              <a:avLst/>
            </a:prstTxWarp>
          </a:bodyPr>
          <a:lstStyle>
            <a:lvl1pPr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900" y="0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t" anchorCtr="0" compatLnSpc="1">
            <a:prstTxWarp prst="textNoShape">
              <a:avLst/>
            </a:prstTxWarp>
          </a:bodyPr>
          <a:lstStyle>
            <a:lvl1pPr algn="r"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3543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b" anchorCtr="0" compatLnSpc="1">
            <a:prstTxWarp prst="textNoShape">
              <a:avLst/>
            </a:prstTxWarp>
          </a:bodyPr>
          <a:lstStyle>
            <a:lvl1pPr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900" y="8863543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b" anchorCtr="0" compatLnSpc="1">
            <a:prstTxWarp prst="textNoShape">
              <a:avLst/>
            </a:prstTxWarp>
          </a:bodyPr>
          <a:lstStyle>
            <a:lvl1pPr algn="r" defTabSz="916988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2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5831" y="0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60" tIns="45880" rIns="91760" bIns="4588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633"/>
            <a:ext cx="5615940" cy="4186712"/>
          </a:xfrm>
          <a:prstGeom prst="rect">
            <a:avLst/>
          </a:prstGeom>
        </p:spPr>
        <p:txBody>
          <a:bodyPr vert="horz" lIns="91760" tIns="45880" rIns="91760" bIns="4588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674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5831" y="8839674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3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4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What </a:t>
            </a:r>
            <a:r>
              <a:rPr lang="en-US" dirty="0"/>
              <a:t>is a calling convention? 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generally: rules for subroutine interface structure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specifically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how information is passed into subroutine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how information is returned to caller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who owns registers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often specified by vendor so that different compilers’ code can work together (it’s a CONVENTION</a:t>
            </a:r>
            <a:r>
              <a:rPr lang="en-US" dirty="0" smtClean="0"/>
              <a:t>)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Parameters for subroutines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pushed onto stack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from right to left in C 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order can be language-dependent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Calling Convention 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64820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 smtClean="0"/>
              <a:t>Subroutine </a:t>
            </a:r>
            <a:r>
              <a:rPr lang="en-US" dirty="0"/>
              <a:t>return values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EAX for up to 32 bits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EDX:EAX for up to 64 bits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floating-point not discussed</a:t>
            </a:r>
          </a:p>
          <a:p>
            <a:pPr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 smtClean="0"/>
              <a:t>Register ownership</a:t>
            </a:r>
            <a:endParaRPr lang="en-US" dirty="0"/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return values can </a:t>
            </a:r>
            <a:r>
              <a:rPr lang="en-US" dirty="0" smtClean="0"/>
              <a:t>be </a:t>
            </a:r>
            <a:r>
              <a:rPr lang="en-US" dirty="0"/>
              <a:t>clobbered by subroutine: EAX and EDX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>
                <a:solidFill>
                  <a:schemeClr val="bg1"/>
                </a:solidFill>
              </a:rPr>
              <a:t>caller-saved: </a:t>
            </a:r>
            <a:r>
              <a:rPr lang="en-US" dirty="0"/>
              <a:t>subroutine free to clobber; caller must preserve</a:t>
            </a:r>
          </a:p>
          <a:p>
            <a:pPr lvl="2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ECX</a:t>
            </a:r>
          </a:p>
          <a:p>
            <a:pPr lvl="2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EFLAGS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 err="1">
                <a:solidFill>
                  <a:schemeClr val="bg1"/>
                </a:solidFill>
              </a:rPr>
              <a:t>callee</a:t>
            </a:r>
            <a:r>
              <a:rPr lang="en-US" dirty="0">
                <a:solidFill>
                  <a:schemeClr val="bg1"/>
                </a:solidFill>
              </a:rPr>
              <a:t>-saved: </a:t>
            </a:r>
            <a:r>
              <a:rPr lang="en-US" dirty="0"/>
              <a:t>subroutine must preserve value passed in</a:t>
            </a:r>
          </a:p>
          <a:p>
            <a:pPr lvl="2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stack structure: ESP and EBP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other registers: EBX, ESI, and EDI</a:t>
            </a:r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Calling Convention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 smtClean="0"/>
              <a:t>The </a:t>
            </a:r>
            <a:r>
              <a:rPr lang="en-US" dirty="0">
                <a:solidFill>
                  <a:schemeClr val="bg1"/>
                </a:solidFill>
              </a:rPr>
              <a:t>call </a:t>
            </a:r>
            <a:r>
              <a:rPr lang="en-US" dirty="0" smtClean="0">
                <a:solidFill>
                  <a:schemeClr val="bg1"/>
                </a:solidFill>
              </a:rPr>
              <a:t>sequence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0.  save caller-saved registers (if desired)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	1.  </a:t>
            </a: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arguments onto stack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		2.  make the call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	3.  </a:t>
            </a:r>
            <a:r>
              <a:rPr lang="en-US" b="1" dirty="0">
                <a:solidFill>
                  <a:schemeClr val="bg1"/>
                </a:solidFill>
              </a:rPr>
              <a:t>pop</a:t>
            </a:r>
            <a:r>
              <a:rPr lang="en-US" dirty="0"/>
              <a:t> arguments off the stack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4.  restore </a:t>
            </a:r>
            <a:r>
              <a:rPr lang="en-US" dirty="0" smtClean="0"/>
              <a:t>caller-saved </a:t>
            </a:r>
            <a:r>
              <a:rPr lang="en-US" dirty="0"/>
              <a:t>registers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Stack Frames in x86 (1)</a:t>
            </a:r>
            <a:endParaRPr lang="en-US" dirty="0"/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5545667" y="4839891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>
            <a:off x="3651251" y="5272088"/>
            <a:ext cx="173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 smtClean="0"/>
              <a:t>The </a:t>
            </a:r>
            <a:r>
              <a:rPr lang="en-US" b="1" dirty="0" err="1">
                <a:solidFill>
                  <a:schemeClr val="bg1"/>
                </a:solidFill>
              </a:rPr>
              <a:t>callee</a:t>
            </a:r>
            <a:r>
              <a:rPr lang="en-US" b="1" dirty="0">
                <a:solidFill>
                  <a:schemeClr val="bg1"/>
                </a:solidFill>
              </a:rPr>
              <a:t> sequence </a:t>
            </a:r>
            <a:r>
              <a:rPr lang="en-US" dirty="0"/>
              <a:t>(creates the stack frame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0.  save old base pointer and get new one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	1.  save </a:t>
            </a:r>
            <a:r>
              <a:rPr lang="en-US" dirty="0" err="1"/>
              <a:t>callee</a:t>
            </a:r>
            <a:r>
              <a:rPr lang="en-US" dirty="0"/>
              <a:t>-saved registers </a:t>
            </a:r>
            <a:r>
              <a:rPr lang="en-US" dirty="0" smtClean="0"/>
              <a:t>(always)</a:t>
            </a:r>
            <a:endParaRPr lang="en-US" dirty="0"/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		2.  make space for local variables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			3.  do the function body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		4.  tear down stack frame (locals)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	5.  restore </a:t>
            </a: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6.  load old base pointer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/>
              <a:t>		7.  </a:t>
            </a:r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Stack Frames in x86 (2)</a:t>
            </a:r>
            <a:endParaRPr lang="en-US" dirty="0"/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5545667" y="4839891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>
            <a:off x="3651251" y="5272088"/>
            <a:ext cx="173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5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4800" cy="4572000"/>
          </a:xfrm>
        </p:spPr>
        <p:txBody>
          <a:bodyPr/>
          <a:lstStyle/>
          <a:p>
            <a:pPr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dirty="0" smtClean="0"/>
              <a:t>Example </a:t>
            </a:r>
            <a:r>
              <a:rPr lang="en-US" dirty="0"/>
              <a:t>of caller code (no caller-saved registers considered)</a:t>
            </a: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B,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C);	</a:t>
            </a: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b="1" dirty="0" err="1" smtClean="0">
                <a:latin typeface="Courier New" pitchFamily="49" charset="0"/>
              </a:rPr>
              <a:t>func</a:t>
            </a:r>
            <a:r>
              <a:rPr lang="en-US" b="1" dirty="0" smtClean="0">
                <a:latin typeface="Courier New" pitchFamily="49" charset="0"/>
              </a:rPr>
              <a:t> (100, 200, 300);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Stack Frames in x86 (3)</a:t>
            </a:r>
            <a:endParaRPr lang="en-US" dirty="0"/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>
            <a:off x="4343400" y="4191000"/>
            <a:ext cx="17399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4600" y="3429000"/>
            <a:ext cx="2492990" cy="2323713"/>
          </a:xfrm>
          <a:prstGeom prst="rect">
            <a:avLst/>
          </a:prstGeom>
          <a:solidFill>
            <a:srgbClr val="050000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</a:rPr>
              <a:t>PUSHL $300</a:t>
            </a:r>
          </a:p>
          <a:p>
            <a:pPr>
              <a:spcAft>
                <a:spcPts val="600"/>
              </a:spcAft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</a:rPr>
              <a:t>PUSHL $200</a:t>
            </a:r>
          </a:p>
          <a:p>
            <a:pPr>
              <a:spcAft>
                <a:spcPts val="600"/>
              </a:spcAft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</a:rPr>
              <a:t>PUSHL $100</a:t>
            </a:r>
          </a:p>
          <a:p>
            <a:pPr>
              <a:spcAft>
                <a:spcPts val="600"/>
              </a:spcAft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</a:rPr>
              <a:t>CALL </a:t>
            </a:r>
            <a:r>
              <a:rPr lang="en-US" sz="2000" dirty="0" err="1" smtClean="0">
                <a:solidFill>
                  <a:srgbClr val="FFFFFF"/>
                </a:solidFill>
                <a:latin typeface="Courier New" pitchFamily="49" charset="0"/>
              </a:rPr>
              <a:t>func</a:t>
            </a:r>
            <a:endParaRPr lang="en-US" sz="2000" dirty="0" smtClean="0">
              <a:solidFill>
                <a:srgbClr val="FFFFFF"/>
              </a:solidFill>
              <a:latin typeface="Courier New" pitchFamily="49" charset="0"/>
            </a:endParaRPr>
          </a:p>
          <a:p>
            <a:pPr>
              <a:spcAft>
                <a:spcPts val="600"/>
              </a:spcAft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</a:rPr>
              <a:t>ADDL $12,%ESP</a:t>
            </a:r>
          </a:p>
          <a:p>
            <a:pPr>
              <a:spcAft>
                <a:spcPts val="600"/>
              </a:spcAft>
              <a:buFontTx/>
              <a:buNone/>
              <a:tabLst>
                <a:tab pos="914400" algn="l"/>
                <a:tab pos="1376363" algn="l"/>
                <a:tab pos="1828800" algn="l"/>
                <a:tab pos="2290763" algn="l"/>
                <a:tab pos="3825875" algn="l"/>
              </a:tabLst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</a:rPr>
              <a:t># result in EAX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397125" algn="l"/>
                <a:tab pos="2627313" algn="l"/>
                <a:tab pos="3205163" algn="l"/>
              </a:tabLst>
            </a:pPr>
            <a:r>
              <a:rPr lang="en-US" dirty="0" smtClean="0"/>
              <a:t>Example </a:t>
            </a:r>
            <a:r>
              <a:rPr lang="en-US" dirty="0"/>
              <a:t>of subroutine code and stack frame creation and teardown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B,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C)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b="1" dirty="0">
                <a:latin typeface="Courier New" pitchFamily="49" charset="0"/>
              </a:rPr>
              <a:t>	/* 12 bytes of local variables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b="1" dirty="0" smtClean="0">
                <a:latin typeface="Courier New" pitchFamily="49" charset="0"/>
              </a:rPr>
              <a:t>call </a:t>
            </a:r>
            <a:r>
              <a:rPr lang="en-US" b="1" dirty="0" err="1">
                <a:latin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</a:rPr>
              <a:t> (100, 200, 300);</a:t>
            </a: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Stack Frames in x86 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Stack Frames in x86 (4)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909233" y="2459832"/>
            <a:ext cx="1432983" cy="2476499"/>
            <a:chOff x="1909233" y="2459832"/>
            <a:chExt cx="1432983" cy="2476499"/>
          </a:xfrm>
        </p:grpSpPr>
        <p:sp>
          <p:nvSpPr>
            <p:cNvPr id="158724" name="Text Box 4"/>
            <p:cNvSpPr txBox="1">
              <a:spLocks noChangeArrowheads="1"/>
            </p:cNvSpPr>
            <p:nvPr/>
          </p:nvSpPr>
          <p:spPr bwMode="auto">
            <a:xfrm>
              <a:off x="2106083" y="3228976"/>
              <a:ext cx="9146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ret. addr</a:t>
              </a:r>
            </a:p>
          </p:txBody>
        </p:sp>
        <p:sp>
          <p:nvSpPr>
            <p:cNvPr id="158725" name="Text Box 5"/>
            <p:cNvSpPr txBox="1">
              <a:spLocks noChangeArrowheads="1"/>
            </p:cNvSpPr>
            <p:nvPr/>
          </p:nvSpPr>
          <p:spPr bwMode="auto">
            <a:xfrm>
              <a:off x="2216149" y="3487341"/>
              <a:ext cx="70147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A=100</a:t>
              </a:r>
            </a:p>
          </p:txBody>
        </p:sp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2216149" y="3718322"/>
              <a:ext cx="70147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B=200</a:t>
              </a:r>
            </a:p>
          </p:txBody>
        </p:sp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2209799" y="3967163"/>
              <a:ext cx="70147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C=300</a:t>
              </a:r>
            </a:p>
          </p:txBody>
        </p:sp>
        <p:sp>
          <p:nvSpPr>
            <p:cNvPr id="158728" name="Rectangle 8"/>
            <p:cNvSpPr>
              <a:spLocks noChangeArrowheads="1"/>
            </p:cNvSpPr>
            <p:nvPr/>
          </p:nvSpPr>
          <p:spPr bwMode="auto">
            <a:xfrm>
              <a:off x="1909233" y="3218260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29" name="Rectangle 9"/>
            <p:cNvSpPr>
              <a:spLocks noChangeArrowheads="1"/>
            </p:cNvSpPr>
            <p:nvPr/>
          </p:nvSpPr>
          <p:spPr bwMode="auto">
            <a:xfrm>
              <a:off x="1909233" y="3458766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30" name="Rectangle 10"/>
            <p:cNvSpPr>
              <a:spLocks noChangeArrowheads="1"/>
            </p:cNvSpPr>
            <p:nvPr/>
          </p:nvSpPr>
          <p:spPr bwMode="auto">
            <a:xfrm>
              <a:off x="1909233" y="3698082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31" name="Rectangle 11"/>
            <p:cNvSpPr>
              <a:spLocks noChangeArrowheads="1"/>
            </p:cNvSpPr>
            <p:nvPr/>
          </p:nvSpPr>
          <p:spPr bwMode="auto">
            <a:xfrm>
              <a:off x="1909233" y="3938588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34" name="Line 14"/>
            <p:cNvSpPr>
              <a:spLocks noChangeShapeType="1"/>
            </p:cNvSpPr>
            <p:nvPr/>
          </p:nvSpPr>
          <p:spPr bwMode="auto">
            <a:xfrm>
              <a:off x="1909233" y="2459832"/>
              <a:ext cx="0" cy="247649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35" name="Line 15"/>
            <p:cNvSpPr>
              <a:spLocks noChangeShapeType="1"/>
            </p:cNvSpPr>
            <p:nvPr/>
          </p:nvSpPr>
          <p:spPr bwMode="auto">
            <a:xfrm>
              <a:off x="3342216" y="2459832"/>
              <a:ext cx="0" cy="247649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827617" y="3200400"/>
            <a:ext cx="5010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ESP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500109" y="3657600"/>
            <a:ext cx="115512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</a:rPr>
              <a:t>(old frame)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</a:rPr>
              <a:t>EBP</a:t>
            </a:r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>
            <a:off x="1295399" y="3323035"/>
            <a:ext cx="6138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8740" name="Line 20"/>
          <p:cNvSpPr>
            <a:spLocks noChangeShapeType="1"/>
          </p:cNvSpPr>
          <p:nvPr/>
        </p:nvSpPr>
        <p:spPr bwMode="auto">
          <a:xfrm>
            <a:off x="1396999" y="4129088"/>
            <a:ext cx="461433" cy="48934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988483" y="5050631"/>
            <a:ext cx="1576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stack on entry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to function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6009217" y="2209800"/>
            <a:ext cx="5010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ESP</a:t>
            </a:r>
          </a:p>
        </p:txBody>
      </p:sp>
      <p:sp>
        <p:nvSpPr>
          <p:cNvPr id="158754" name="Line 34"/>
          <p:cNvSpPr>
            <a:spLocks noChangeShapeType="1"/>
          </p:cNvSpPr>
          <p:nvPr/>
        </p:nvSpPr>
        <p:spPr bwMode="auto">
          <a:xfrm>
            <a:off x="6468533" y="2363391"/>
            <a:ext cx="6138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8755" name="Line 35"/>
          <p:cNvSpPr>
            <a:spLocks noChangeShapeType="1"/>
          </p:cNvSpPr>
          <p:nvPr/>
        </p:nvSpPr>
        <p:spPr bwMode="auto">
          <a:xfrm>
            <a:off x="6570133" y="4129088"/>
            <a:ext cx="461433" cy="48934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6570133" y="5050631"/>
            <a:ext cx="15408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stack during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function body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5988050" y="2971800"/>
            <a:ext cx="51232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EBP</a:t>
            </a:r>
          </a:p>
        </p:txBody>
      </p:sp>
      <p:sp>
        <p:nvSpPr>
          <p:cNvPr id="158761" name="Line 41"/>
          <p:cNvSpPr>
            <a:spLocks noChangeShapeType="1"/>
          </p:cNvSpPr>
          <p:nvPr/>
        </p:nvSpPr>
        <p:spPr bwMode="auto">
          <a:xfrm>
            <a:off x="6468533" y="3082528"/>
            <a:ext cx="6138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8764" name="Line 44"/>
          <p:cNvSpPr>
            <a:spLocks noChangeShapeType="1"/>
          </p:cNvSpPr>
          <p:nvPr/>
        </p:nvSpPr>
        <p:spPr bwMode="auto">
          <a:xfrm flipH="1">
            <a:off x="6570133" y="3120629"/>
            <a:ext cx="664633" cy="14406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8765" name="Line 45"/>
          <p:cNvSpPr>
            <a:spLocks noChangeShapeType="1"/>
          </p:cNvSpPr>
          <p:nvPr/>
        </p:nvSpPr>
        <p:spPr bwMode="auto">
          <a:xfrm flipV="1">
            <a:off x="6570133" y="3264694"/>
            <a:ext cx="0" cy="86439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82367" y="1882379"/>
            <a:ext cx="1437216" cy="3053952"/>
            <a:chOff x="7082367" y="1882379"/>
            <a:chExt cx="1437216" cy="3053952"/>
          </a:xfrm>
        </p:grpSpPr>
        <p:sp>
          <p:nvSpPr>
            <p:cNvPr id="158742" name="Text Box 22"/>
            <p:cNvSpPr txBox="1">
              <a:spLocks noChangeArrowheads="1"/>
            </p:cNvSpPr>
            <p:nvPr/>
          </p:nvSpPr>
          <p:spPr bwMode="auto">
            <a:xfrm>
              <a:off x="7279217" y="3228976"/>
              <a:ext cx="9146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ret. addr</a:t>
              </a:r>
            </a:p>
          </p:txBody>
        </p:sp>
        <p:sp>
          <p:nvSpPr>
            <p:cNvPr id="158743" name="Text Box 23"/>
            <p:cNvSpPr txBox="1">
              <a:spLocks noChangeArrowheads="1"/>
            </p:cNvSpPr>
            <p:nvPr/>
          </p:nvSpPr>
          <p:spPr bwMode="auto">
            <a:xfrm>
              <a:off x="7389283" y="3487341"/>
              <a:ext cx="70147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A=100</a:t>
              </a:r>
            </a:p>
          </p:txBody>
        </p:sp>
        <p:sp>
          <p:nvSpPr>
            <p:cNvPr id="158744" name="Text Box 24"/>
            <p:cNvSpPr txBox="1">
              <a:spLocks noChangeArrowheads="1"/>
            </p:cNvSpPr>
            <p:nvPr/>
          </p:nvSpPr>
          <p:spPr bwMode="auto">
            <a:xfrm>
              <a:off x="7389283" y="3718322"/>
              <a:ext cx="70147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B=200</a:t>
              </a:r>
            </a:p>
          </p:txBody>
        </p:sp>
        <p:sp>
          <p:nvSpPr>
            <p:cNvPr id="158745" name="Text Box 25"/>
            <p:cNvSpPr txBox="1">
              <a:spLocks noChangeArrowheads="1"/>
            </p:cNvSpPr>
            <p:nvPr/>
          </p:nvSpPr>
          <p:spPr bwMode="auto">
            <a:xfrm>
              <a:off x="7382933" y="3967163"/>
              <a:ext cx="70147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C=300</a:t>
              </a:r>
            </a:p>
          </p:txBody>
        </p:sp>
        <p:sp>
          <p:nvSpPr>
            <p:cNvPr id="158746" name="Rectangle 26"/>
            <p:cNvSpPr>
              <a:spLocks noChangeArrowheads="1"/>
            </p:cNvSpPr>
            <p:nvPr/>
          </p:nvSpPr>
          <p:spPr bwMode="auto">
            <a:xfrm>
              <a:off x="7082367" y="3218260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47" name="Rectangle 27"/>
            <p:cNvSpPr>
              <a:spLocks noChangeArrowheads="1"/>
            </p:cNvSpPr>
            <p:nvPr/>
          </p:nvSpPr>
          <p:spPr bwMode="auto">
            <a:xfrm>
              <a:off x="7082367" y="3458766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48" name="Rectangle 28"/>
            <p:cNvSpPr>
              <a:spLocks noChangeArrowheads="1"/>
            </p:cNvSpPr>
            <p:nvPr/>
          </p:nvSpPr>
          <p:spPr bwMode="auto">
            <a:xfrm>
              <a:off x="7082367" y="3698082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49" name="Rectangle 29"/>
            <p:cNvSpPr>
              <a:spLocks noChangeArrowheads="1"/>
            </p:cNvSpPr>
            <p:nvPr/>
          </p:nvSpPr>
          <p:spPr bwMode="auto">
            <a:xfrm>
              <a:off x="7082367" y="3938588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50" name="Line 30"/>
            <p:cNvSpPr>
              <a:spLocks noChangeShapeType="1"/>
            </p:cNvSpPr>
            <p:nvPr/>
          </p:nvSpPr>
          <p:spPr bwMode="auto">
            <a:xfrm>
              <a:off x="7086600" y="1882379"/>
              <a:ext cx="0" cy="30539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51" name="Line 31"/>
            <p:cNvSpPr>
              <a:spLocks noChangeShapeType="1"/>
            </p:cNvSpPr>
            <p:nvPr/>
          </p:nvSpPr>
          <p:spPr bwMode="auto">
            <a:xfrm>
              <a:off x="8515350" y="1882379"/>
              <a:ext cx="0" cy="30539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62" name="Rectangle 42"/>
            <p:cNvSpPr>
              <a:spLocks noChangeArrowheads="1"/>
            </p:cNvSpPr>
            <p:nvPr/>
          </p:nvSpPr>
          <p:spPr bwMode="auto">
            <a:xfrm>
              <a:off x="7086600" y="2976563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63" name="Text Box 43"/>
            <p:cNvSpPr txBox="1">
              <a:spLocks noChangeArrowheads="1"/>
            </p:cNvSpPr>
            <p:nvPr/>
          </p:nvSpPr>
          <p:spPr bwMode="auto">
            <a:xfrm>
              <a:off x="7285567" y="2971800"/>
              <a:ext cx="87780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old EBP</a:t>
              </a:r>
            </a:p>
          </p:txBody>
        </p:sp>
        <p:sp>
          <p:nvSpPr>
            <p:cNvPr id="158766" name="Rectangle 46"/>
            <p:cNvSpPr>
              <a:spLocks noChangeArrowheads="1"/>
            </p:cNvSpPr>
            <p:nvPr/>
          </p:nvSpPr>
          <p:spPr bwMode="auto">
            <a:xfrm>
              <a:off x="7086600" y="2743200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68" name="Rectangle 48"/>
            <p:cNvSpPr>
              <a:spLocks noChangeArrowheads="1"/>
            </p:cNvSpPr>
            <p:nvPr/>
          </p:nvSpPr>
          <p:spPr bwMode="auto">
            <a:xfrm>
              <a:off x="7082367" y="2495551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69" name="Rectangle 49"/>
            <p:cNvSpPr>
              <a:spLocks noChangeArrowheads="1"/>
            </p:cNvSpPr>
            <p:nvPr/>
          </p:nvSpPr>
          <p:spPr bwMode="auto">
            <a:xfrm>
              <a:off x="7082367" y="2255045"/>
              <a:ext cx="1432983" cy="2405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8770" name="Text Box 50"/>
            <p:cNvSpPr txBox="1">
              <a:spLocks noChangeArrowheads="1"/>
            </p:cNvSpPr>
            <p:nvPr/>
          </p:nvSpPr>
          <p:spPr bwMode="auto">
            <a:xfrm>
              <a:off x="7444317" y="2371726"/>
              <a:ext cx="571631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local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vars.</a:t>
              </a:r>
            </a:p>
          </p:txBody>
        </p:sp>
      </p:grpSp>
      <p:sp>
        <p:nvSpPr>
          <p:cNvPr id="158772" name="Line 52"/>
          <p:cNvSpPr>
            <a:spLocks noChangeShapeType="1"/>
          </p:cNvSpPr>
          <p:nvPr/>
        </p:nvSpPr>
        <p:spPr bwMode="auto">
          <a:xfrm>
            <a:off x="3854450" y="3323035"/>
            <a:ext cx="0" cy="16132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8775" name="Line 55"/>
          <p:cNvSpPr>
            <a:spLocks noChangeShapeType="1"/>
          </p:cNvSpPr>
          <p:nvPr/>
        </p:nvSpPr>
        <p:spPr bwMode="auto">
          <a:xfrm>
            <a:off x="4417484" y="5170885"/>
            <a:ext cx="666749" cy="7203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05200" y="1752600"/>
            <a:ext cx="205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PUSHL %EBP</a:t>
            </a: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MOVL  %ESP,%EBP</a:t>
            </a: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SUBL  $12,%ESP</a:t>
            </a: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   (body)</a:t>
            </a: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LEAVE</a:t>
            </a: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RET</a:t>
            </a: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2397125" algn="l"/>
                <a:tab pos="2627313" algn="l"/>
                <a:tab pos="3205163" algn="l"/>
              </a:tabLst>
            </a:pPr>
            <a:endParaRPr lang="en-US" dirty="0" smtClean="0">
              <a:solidFill>
                <a:schemeClr val="bg1"/>
              </a:solidFill>
              <a:sym typeface="Symbol" pitchFamily="18" charset="2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3800" y="5791200"/>
            <a:ext cx="2916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ESP</a:t>
            </a:r>
            <a:r>
              <a:rPr lang="en-US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EBP+4, EBPM[EBP]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 rot="16200000" flipH="1">
            <a:off x="4038600" y="5029200"/>
            <a:ext cx="8382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3581400" y="2895600"/>
            <a:ext cx="0" cy="161329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7" grpId="0"/>
      <p:bldP spid="158738" grpId="0"/>
      <p:bldP spid="158739" grpId="0" animBg="1"/>
      <p:bldP spid="158740" grpId="0" animBg="1"/>
      <p:bldP spid="158741" grpId="0"/>
      <p:bldP spid="158752" grpId="0"/>
      <p:bldP spid="158754" grpId="0" animBg="1"/>
      <p:bldP spid="158755" grpId="0" animBg="1"/>
      <p:bldP spid="158756" grpId="0"/>
      <p:bldP spid="158760" grpId="0"/>
      <p:bldP spid="158761" grpId="0" animBg="1"/>
      <p:bldP spid="158764" grpId="0" animBg="1"/>
      <p:bldP spid="158765" grpId="0" animBg="1"/>
      <p:bldP spid="51" grpId="0"/>
      <p:bldP spid="52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572000"/>
          </a:xfrm>
        </p:spPr>
        <p:txBody>
          <a:bodyPr/>
          <a:lstStyle/>
          <a:p>
            <a:pPr>
              <a:tabLst>
                <a:tab pos="914400" algn="l"/>
                <a:tab pos="2574925" algn="l"/>
                <a:tab pos="3311525" algn="l"/>
              </a:tabLst>
            </a:pPr>
            <a:r>
              <a:rPr lang="en-US" dirty="0" smtClean="0"/>
              <a:t>Earlier </a:t>
            </a:r>
            <a:r>
              <a:rPr lang="en-US" dirty="0"/>
              <a:t>assumptions</a:t>
            </a:r>
          </a:p>
          <a:p>
            <a:pPr marL="746125" lvl="1" indent="-288925">
              <a:tabLst>
                <a:tab pos="914400" algn="l"/>
                <a:tab pos="2574925" algn="l"/>
                <a:tab pos="3311525" algn="l"/>
              </a:tabLst>
            </a:pPr>
            <a:r>
              <a:rPr lang="en-US" dirty="0"/>
              <a:t>some values start in registers (array pointer in EBX, length in ECX)</a:t>
            </a:r>
          </a:p>
          <a:p>
            <a:pPr marL="746125" lvl="1" indent="-288925">
              <a:tabLst>
                <a:tab pos="914400" algn="l"/>
                <a:tab pos="2574925" algn="l"/>
                <a:tab pos="3311525" algn="l"/>
              </a:tabLst>
            </a:pPr>
            <a:r>
              <a:rPr lang="en-US" dirty="0"/>
              <a:t>could specify output </a:t>
            </a:r>
            <a:r>
              <a:rPr lang="en-US" dirty="0" err="1"/>
              <a:t>regs</a:t>
            </a:r>
            <a:r>
              <a:rPr lang="en-US" dirty="0"/>
              <a:t> (min. age in EDX, max. age in EDI)</a:t>
            </a:r>
          </a:p>
          <a:p>
            <a:pPr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endParaRPr lang="en-US" dirty="0" smtClean="0"/>
          </a:p>
          <a:p>
            <a:pPr>
              <a:spcAft>
                <a:spcPts val="18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2000" dirty="0" smtClean="0"/>
              <a:t>As </a:t>
            </a:r>
            <a:r>
              <a:rPr lang="en-US" sz="2000" dirty="0"/>
              <a:t>a C function, we could write…</a:t>
            </a:r>
          </a:p>
          <a:p>
            <a:pPr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find_min_max</a:t>
            </a:r>
            <a:r>
              <a:rPr lang="en-US" sz="2000" b="1" dirty="0">
                <a:latin typeface="Courier New" pitchFamily="49" charset="0"/>
              </a:rPr>
              <a:t> (person* group, long </a:t>
            </a:r>
            <a:r>
              <a:rPr lang="en-US" sz="2000" b="1" dirty="0" err="1">
                <a:latin typeface="Courier New" pitchFamily="49" charset="0"/>
              </a:rPr>
              <a:t>n_people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 err="1">
                <a:latin typeface="Courier New" pitchFamily="49" charset="0"/>
              </a:rPr>
              <a:t>min_max</a:t>
            </a:r>
            <a:r>
              <a:rPr lang="en-US" sz="2000" b="1" dirty="0">
                <a:latin typeface="Courier New" pitchFamily="49" charset="0"/>
              </a:rPr>
              <a:t>* mm)</a:t>
            </a:r>
          </a:p>
          <a:p>
            <a:pPr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Subroutine Example Code  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867399" y="2971800"/>
            <a:ext cx="1600200" cy="828675"/>
            <a:chOff x="2668" y="1048"/>
            <a:chExt cx="756" cy="696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668" y="1268"/>
              <a:ext cx="756" cy="476"/>
              <a:chOff x="2668" y="1268"/>
              <a:chExt cx="756" cy="476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2668" y="1268"/>
                <a:ext cx="756" cy="284"/>
                <a:chOff x="2668" y="1268"/>
                <a:chExt cx="756" cy="284"/>
              </a:xfrm>
            </p:grpSpPr>
            <p:sp>
              <p:nvSpPr>
                <p:cNvPr id="162823" name="Rectangle 7"/>
                <p:cNvSpPr>
                  <a:spLocks noChangeArrowheads="1"/>
                </p:cNvSpPr>
                <p:nvPr/>
              </p:nvSpPr>
              <p:spPr bwMode="auto">
                <a:xfrm>
                  <a:off x="2668" y="1307"/>
                  <a:ext cx="756" cy="21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8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16" y="1268"/>
                  <a:ext cx="599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char* </a:t>
                  </a:r>
                  <a:r>
                    <a:rPr lang="en-US" sz="1600" dirty="0" smtClean="0">
                      <a:solidFill>
                        <a:schemeClr val="bg1"/>
                      </a:solidFill>
                    </a:rPr>
                    <a:t> name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2668" y="1460"/>
                <a:ext cx="756" cy="284"/>
                <a:chOff x="2668" y="1248"/>
                <a:chExt cx="756" cy="284"/>
              </a:xfrm>
            </p:grpSpPr>
            <p:sp>
              <p:nvSpPr>
                <p:cNvPr id="162826" name="Rectangle 10"/>
                <p:cNvSpPr>
                  <a:spLocks noChangeArrowheads="1"/>
                </p:cNvSpPr>
                <p:nvPr/>
              </p:nvSpPr>
              <p:spPr bwMode="auto">
                <a:xfrm>
                  <a:off x="2668" y="1307"/>
                  <a:ext cx="756" cy="21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82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16" y="1248"/>
                  <a:ext cx="502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long   </a:t>
                  </a:r>
                  <a:r>
                    <a:rPr lang="en-US" sz="1600" dirty="0" smtClean="0">
                      <a:solidFill>
                        <a:schemeClr val="bg1"/>
                      </a:solidFill>
                    </a:rPr>
                    <a:t> age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2669" y="1048"/>
              <a:ext cx="46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array of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105400" y="4724400"/>
            <a:ext cx="1818217" cy="600075"/>
            <a:chOff x="2668" y="1278"/>
            <a:chExt cx="859" cy="504"/>
          </a:xfrm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668" y="1278"/>
              <a:ext cx="859" cy="284"/>
              <a:chOff x="2668" y="1278"/>
              <a:chExt cx="859" cy="284"/>
            </a:xfrm>
          </p:grpSpPr>
          <p:sp>
            <p:nvSpPr>
              <p:cNvPr id="162832" name="Rectangle 16"/>
              <p:cNvSpPr>
                <a:spLocks noChangeArrowheads="1"/>
              </p:cNvSpPr>
              <p:nvPr/>
            </p:nvSpPr>
            <p:spPr bwMode="auto">
              <a:xfrm>
                <a:off x="2668" y="1307"/>
                <a:ext cx="859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2833" name="Text Box 17"/>
              <p:cNvSpPr txBox="1">
                <a:spLocks noChangeArrowheads="1"/>
              </p:cNvSpPr>
              <p:nvPr/>
            </p:nvSpPr>
            <p:spPr bwMode="auto">
              <a:xfrm>
                <a:off x="2716" y="1278"/>
                <a:ext cx="500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long   min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2668" y="1498"/>
              <a:ext cx="859" cy="284"/>
              <a:chOff x="2668" y="1286"/>
              <a:chExt cx="859" cy="284"/>
            </a:xfrm>
          </p:grpSpPr>
          <p:sp>
            <p:nvSpPr>
              <p:cNvPr id="162835" name="Rectangle 19"/>
              <p:cNvSpPr>
                <a:spLocks noChangeArrowheads="1"/>
              </p:cNvSpPr>
              <p:nvPr/>
            </p:nvSpPr>
            <p:spPr bwMode="auto">
              <a:xfrm>
                <a:off x="2668" y="1307"/>
                <a:ext cx="859" cy="21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2836" name="Text Box 20"/>
              <p:cNvSpPr txBox="1">
                <a:spLocks noChangeArrowheads="1"/>
              </p:cNvSpPr>
              <p:nvPr/>
            </p:nvSpPr>
            <p:spPr bwMode="auto">
              <a:xfrm>
                <a:off x="2716" y="1286"/>
                <a:ext cx="516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long   max</a:t>
                </a:r>
              </a:p>
            </p:txBody>
          </p:sp>
        </p:grpSp>
      </p:grpSp>
      <p:sp>
        <p:nvSpPr>
          <p:cNvPr id="162838" name="Line 22"/>
          <p:cNvSpPr>
            <a:spLocks noChangeShapeType="1"/>
          </p:cNvSpPr>
          <p:nvPr/>
        </p:nvSpPr>
        <p:spPr bwMode="auto">
          <a:xfrm flipV="1">
            <a:off x="4343400" y="3581400"/>
            <a:ext cx="768350" cy="423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 flipV="1">
            <a:off x="5105400" y="3505200"/>
            <a:ext cx="694267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4114800" y="4724401"/>
            <a:ext cx="914400" cy="33504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2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8" grpId="0" animBg="1"/>
      <p:bldP spid="162839" grpId="0" animBg="1"/>
      <p:bldP spid="1628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2000" b="1" dirty="0" smtClean="0">
                <a:latin typeface="Courier New" pitchFamily="49" charset="0"/>
              </a:rPr>
              <a:t>{	</a:t>
            </a:r>
            <a:r>
              <a:rPr lang="en-US" sz="1800" dirty="0" smtClean="0">
                <a:solidFill>
                  <a:schemeClr val="bg1"/>
                </a:solidFill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1: create the stack frame</a:t>
            </a:r>
          </a:p>
          <a:p>
            <a:pPr lvl="1"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PUSHL %EBP</a:t>
            </a:r>
          </a:p>
          <a:p>
            <a:pPr lvl="1"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MOVL </a:t>
            </a:r>
            <a:r>
              <a:rPr lang="en-US" sz="1800" b="1" dirty="0" smtClean="0">
                <a:latin typeface="Courier New" pitchFamily="49" charset="0"/>
              </a:rPr>
              <a:t> %</a:t>
            </a:r>
            <a:r>
              <a:rPr lang="en-US" sz="1800" b="1" dirty="0">
                <a:latin typeface="Courier New" pitchFamily="49" charset="0"/>
              </a:rPr>
              <a:t>ESP,%EBP</a:t>
            </a:r>
          </a:p>
          <a:p>
            <a:pPr lvl="1"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PUSHL %EBX	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protect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callee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-saved 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>             # registers</a:t>
            </a:r>
            <a:endParaRPr lang="en-US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PUSHL %ESI</a:t>
            </a:r>
          </a:p>
          <a:p>
            <a:pPr lvl="1"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PUSHL %EDI</a:t>
            </a:r>
          </a:p>
          <a:p>
            <a:pPr lvl="1"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dirty="0">
                <a:solidFill>
                  <a:schemeClr val="bg1"/>
                </a:solidFill>
              </a:rPr>
              <a:t>step 2: link to our input interface</a:t>
            </a:r>
          </a:p>
          <a:p>
            <a:pPr lvl="1"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MOVL 8(%EBP),%EBX	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group</a:t>
            </a:r>
          </a:p>
          <a:p>
            <a:pPr lvl="1"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MOVL 12(%EBP),%ECX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#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n_people</a:t>
            </a:r>
            <a:endParaRPr lang="en-US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dirty="0">
                <a:solidFill>
                  <a:schemeClr val="bg1"/>
                </a:solidFill>
              </a:rPr>
              <a:t>step 3: insert our code from before</a:t>
            </a:r>
          </a:p>
          <a:p>
            <a:pPr lvl="1"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dirty="0">
                <a:solidFill>
                  <a:schemeClr val="bg1"/>
                </a:solidFill>
              </a:rPr>
              <a:t>step 4: link from our output interface</a:t>
            </a:r>
          </a:p>
          <a:p>
            <a:pPr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MOVL 16(%EBP),%EBX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# load mm into EBX</a:t>
            </a:r>
          </a:p>
          <a:p>
            <a:pPr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MOVL %EDX,0(%EBX)	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mm-&gt;min</a:t>
            </a:r>
          </a:p>
          <a:p>
            <a:pPr>
              <a:spcAft>
                <a:spcPts val="20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MOVL %EDI,4(%EBX)	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mm-&gt;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>max</a:t>
            </a:r>
            <a:endParaRPr lang="en-US" sz="18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Subroutine Example Code (cont.) </a:t>
            </a:r>
            <a:endParaRPr lang="en-US" dirty="0"/>
          </a:p>
        </p:txBody>
      </p:sp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6240625" y="2209006"/>
            <a:ext cx="5155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ESP</a:t>
            </a:r>
          </a:p>
        </p:txBody>
      </p:sp>
      <p:sp>
        <p:nvSpPr>
          <p:cNvPr id="28" name="Line 53"/>
          <p:cNvSpPr>
            <a:spLocks noChangeShapeType="1"/>
          </p:cNvSpPr>
          <p:nvPr/>
        </p:nvSpPr>
        <p:spPr bwMode="auto">
          <a:xfrm>
            <a:off x="6764868" y="2357834"/>
            <a:ext cx="6138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>
            <a:off x="6858000" y="4418806"/>
            <a:ext cx="53340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 Box 57"/>
          <p:cNvSpPr txBox="1">
            <a:spLocks noChangeArrowheads="1"/>
          </p:cNvSpPr>
          <p:nvPr/>
        </p:nvSpPr>
        <p:spPr bwMode="auto">
          <a:xfrm>
            <a:off x="6240625" y="3227407"/>
            <a:ext cx="541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EBP</a:t>
            </a:r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6764868" y="3376235"/>
            <a:ext cx="6138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Line 61"/>
          <p:cNvSpPr>
            <a:spLocks noChangeShapeType="1"/>
          </p:cNvSpPr>
          <p:nvPr/>
        </p:nvSpPr>
        <p:spPr bwMode="auto">
          <a:xfrm flipH="1">
            <a:off x="6866468" y="3410346"/>
            <a:ext cx="664633" cy="14406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 flipV="1">
            <a:off x="6858000" y="3554412"/>
            <a:ext cx="0" cy="86439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65"/>
          <p:cNvSpPr>
            <a:spLocks noChangeArrowheads="1"/>
          </p:cNvSpPr>
          <p:nvPr/>
        </p:nvSpPr>
        <p:spPr bwMode="auto">
          <a:xfrm>
            <a:off x="7378700" y="2249488"/>
            <a:ext cx="1460499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7391400" y="1813719"/>
            <a:ext cx="1411815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(no </a:t>
            </a:r>
            <a:r>
              <a:rPr lang="en-US" sz="1600" dirty="0" smtClean="0">
                <a:solidFill>
                  <a:schemeClr val="bg1"/>
                </a:solidFill>
              </a:rPr>
              <a:t>local vars</a:t>
            </a:r>
            <a:r>
              <a:rPr lang="en-US" sz="16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36" name="Text Box 70"/>
          <p:cNvSpPr txBox="1">
            <a:spLocks noChangeArrowheads="1"/>
          </p:cNvSpPr>
          <p:nvPr/>
        </p:nvSpPr>
        <p:spPr bwMode="auto">
          <a:xfrm>
            <a:off x="7766052" y="2285206"/>
            <a:ext cx="6565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(EDI)</a:t>
            </a:r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7391400" y="2590006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Text Box 70"/>
          <p:cNvSpPr txBox="1">
            <a:spLocks noChangeArrowheads="1"/>
          </p:cNvSpPr>
          <p:nvPr/>
        </p:nvSpPr>
        <p:spPr bwMode="auto">
          <a:xfrm>
            <a:off x="7778751" y="2625724"/>
            <a:ext cx="6181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smtClean="0">
                <a:solidFill>
                  <a:schemeClr val="bg1"/>
                </a:solidFill>
              </a:rPr>
              <a:t>ESI)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9" name="Rectangle 65"/>
          <p:cNvSpPr>
            <a:spLocks noChangeArrowheads="1"/>
          </p:cNvSpPr>
          <p:nvPr/>
        </p:nvSpPr>
        <p:spPr bwMode="auto">
          <a:xfrm>
            <a:off x="7391400" y="2935288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7778751" y="2971006"/>
            <a:ext cx="7207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smtClean="0">
                <a:solidFill>
                  <a:schemeClr val="bg1"/>
                </a:solidFill>
              </a:rPr>
              <a:t>EBX)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1" name="Rectangle 65"/>
          <p:cNvSpPr>
            <a:spLocks noChangeArrowheads="1"/>
          </p:cNvSpPr>
          <p:nvPr/>
        </p:nvSpPr>
        <p:spPr bwMode="auto">
          <a:xfrm>
            <a:off x="7391400" y="3275806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 Box 70"/>
          <p:cNvSpPr txBox="1">
            <a:spLocks noChangeArrowheads="1"/>
          </p:cNvSpPr>
          <p:nvPr/>
        </p:nvSpPr>
        <p:spPr bwMode="auto">
          <a:xfrm>
            <a:off x="7620000" y="3311524"/>
            <a:ext cx="9066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old EBP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7391400" y="3621088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Text Box 70"/>
          <p:cNvSpPr txBox="1">
            <a:spLocks noChangeArrowheads="1"/>
          </p:cNvSpPr>
          <p:nvPr/>
        </p:nvSpPr>
        <p:spPr bwMode="auto">
          <a:xfrm>
            <a:off x="7543800" y="3656806"/>
            <a:ext cx="12381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ret. address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5" name="Rectangle 65"/>
          <p:cNvSpPr>
            <a:spLocks noChangeArrowheads="1"/>
          </p:cNvSpPr>
          <p:nvPr/>
        </p:nvSpPr>
        <p:spPr bwMode="auto">
          <a:xfrm>
            <a:off x="7378700" y="3961606"/>
            <a:ext cx="1460499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Text Box 70"/>
          <p:cNvSpPr txBox="1">
            <a:spLocks noChangeArrowheads="1"/>
          </p:cNvSpPr>
          <p:nvPr/>
        </p:nvSpPr>
        <p:spPr bwMode="auto">
          <a:xfrm>
            <a:off x="7766052" y="3997324"/>
            <a:ext cx="6780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group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7" name="Rectangle 65"/>
          <p:cNvSpPr>
            <a:spLocks noChangeArrowheads="1"/>
          </p:cNvSpPr>
          <p:nvPr/>
        </p:nvSpPr>
        <p:spPr bwMode="auto">
          <a:xfrm>
            <a:off x="7391400" y="4302124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Text Box 70"/>
          <p:cNvSpPr txBox="1">
            <a:spLocks noChangeArrowheads="1"/>
          </p:cNvSpPr>
          <p:nvPr/>
        </p:nvSpPr>
        <p:spPr bwMode="auto">
          <a:xfrm>
            <a:off x="7620000" y="4337842"/>
            <a:ext cx="9771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</a:rPr>
              <a:t>n_people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9" name="Rectangle 65"/>
          <p:cNvSpPr>
            <a:spLocks noChangeArrowheads="1"/>
          </p:cNvSpPr>
          <p:nvPr/>
        </p:nvSpPr>
        <p:spPr bwMode="auto">
          <a:xfrm>
            <a:off x="7391400" y="4647406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Text Box 70"/>
          <p:cNvSpPr txBox="1">
            <a:spLocks noChangeArrowheads="1"/>
          </p:cNvSpPr>
          <p:nvPr/>
        </p:nvSpPr>
        <p:spPr bwMode="auto">
          <a:xfrm>
            <a:off x="7778751" y="4683124"/>
            <a:ext cx="4770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mm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>
            <a:off x="6744494" y="3847306"/>
            <a:ext cx="41910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5296694" y="3846512"/>
            <a:ext cx="41910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62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162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162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2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62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2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62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62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162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162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572000"/>
          </a:xfrm>
        </p:spPr>
        <p:txBody>
          <a:bodyPr/>
          <a:lstStyle/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dirty="0"/>
              <a:t>step 5: tear down stack frame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#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we have no local variables to remove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# restore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callee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-saved registers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#(note that order is reversed!)</a:t>
            </a:r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 smtClean="0">
                <a:latin typeface="Courier New" pitchFamily="49" charset="0"/>
              </a:rPr>
              <a:t>		POPL </a:t>
            </a:r>
            <a:r>
              <a:rPr lang="en-US" sz="1800" b="1" dirty="0">
                <a:latin typeface="Courier New" pitchFamily="49" charset="0"/>
              </a:rPr>
              <a:t>%EDI	</a:t>
            </a:r>
            <a:endParaRPr lang="en-US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	POPL </a:t>
            </a:r>
            <a:r>
              <a:rPr lang="en-US" sz="1800" b="1" dirty="0">
                <a:latin typeface="Courier New" pitchFamily="49" charset="0"/>
              </a:rPr>
              <a:t>%ESI	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	POPL </a:t>
            </a:r>
            <a:r>
              <a:rPr lang="en-US" sz="1800" b="1" dirty="0">
                <a:latin typeface="Courier New" pitchFamily="49" charset="0"/>
              </a:rPr>
              <a:t>%EBX</a:t>
            </a:r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	LEAVE</a:t>
            </a:r>
            <a:endParaRPr lang="en-US" sz="1800" b="1" dirty="0">
              <a:latin typeface="Courier New" pitchFamily="49" charset="0"/>
            </a:endParaRPr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	RET</a:t>
            </a:r>
            <a:endParaRPr lang="en-US" sz="2000" b="1" dirty="0">
              <a:latin typeface="Courier New" pitchFamily="49" charset="0"/>
            </a:endParaRPr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dirty="0" smtClean="0"/>
              <a:t>alternate </a:t>
            </a:r>
            <a:r>
              <a:rPr lang="en-US" sz="1800" dirty="0"/>
              <a:t>version (used by </a:t>
            </a:r>
            <a:r>
              <a:rPr lang="en-US" sz="1800" dirty="0" err="1"/>
              <a:t>gcc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LEAL -12(%EBP),%ESP</a:t>
            </a:r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POPL %EDI</a:t>
            </a:r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POPL %ESI</a:t>
            </a:r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POPL %EBX</a:t>
            </a:r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POPL %EBP</a:t>
            </a:r>
          </a:p>
          <a:p>
            <a:pPr>
              <a:spcAft>
                <a:spcPts val="0"/>
              </a:spcAft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r>
              <a:rPr lang="en-US" sz="1800" b="1" dirty="0">
                <a:latin typeface="Courier New" pitchFamily="49" charset="0"/>
              </a:rPr>
              <a:t>		RET</a:t>
            </a:r>
          </a:p>
          <a:p>
            <a:pPr>
              <a:buFontTx/>
              <a:buNone/>
              <a:tabLst>
                <a:tab pos="914400" algn="l"/>
                <a:tab pos="2574925" algn="l"/>
                <a:tab pos="3311525" algn="l"/>
              </a:tabLst>
            </a:pPr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Subroutine Example Code (cont.) </a:t>
            </a:r>
            <a:endParaRPr lang="en-US" dirty="0"/>
          </a:p>
        </p:txBody>
      </p:sp>
      <p:sp>
        <p:nvSpPr>
          <p:cNvPr id="164936" name="Line 72"/>
          <p:cNvSpPr>
            <a:spLocks noChangeShapeType="1"/>
          </p:cNvSpPr>
          <p:nvPr/>
        </p:nvSpPr>
        <p:spPr bwMode="auto">
          <a:xfrm>
            <a:off x="3854451" y="3192067"/>
            <a:ext cx="1384300" cy="144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52"/>
          <p:cNvSpPr txBox="1">
            <a:spLocks noChangeArrowheads="1"/>
          </p:cNvSpPr>
          <p:nvPr/>
        </p:nvSpPr>
        <p:spPr bwMode="auto">
          <a:xfrm>
            <a:off x="6248400" y="2286000"/>
            <a:ext cx="5155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ESP</a:t>
            </a:r>
          </a:p>
        </p:txBody>
      </p:sp>
      <p:sp>
        <p:nvSpPr>
          <p:cNvPr id="37" name="Line 53"/>
          <p:cNvSpPr>
            <a:spLocks noChangeShapeType="1"/>
          </p:cNvSpPr>
          <p:nvPr/>
        </p:nvSpPr>
        <p:spPr bwMode="auto">
          <a:xfrm>
            <a:off x="6772643" y="2434828"/>
            <a:ext cx="6138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Line 54"/>
          <p:cNvSpPr>
            <a:spLocks noChangeShapeType="1"/>
          </p:cNvSpPr>
          <p:nvPr/>
        </p:nvSpPr>
        <p:spPr bwMode="auto">
          <a:xfrm>
            <a:off x="6865775" y="4495800"/>
            <a:ext cx="53340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Text Box 57"/>
          <p:cNvSpPr txBox="1">
            <a:spLocks noChangeArrowheads="1"/>
          </p:cNvSpPr>
          <p:nvPr/>
        </p:nvSpPr>
        <p:spPr bwMode="auto">
          <a:xfrm>
            <a:off x="6248400" y="3304401"/>
            <a:ext cx="541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EBP</a:t>
            </a:r>
          </a:p>
        </p:txBody>
      </p:sp>
      <p:sp>
        <p:nvSpPr>
          <p:cNvPr id="40" name="Line 58"/>
          <p:cNvSpPr>
            <a:spLocks noChangeShapeType="1"/>
          </p:cNvSpPr>
          <p:nvPr/>
        </p:nvSpPr>
        <p:spPr bwMode="auto">
          <a:xfrm>
            <a:off x="6772643" y="3453229"/>
            <a:ext cx="6138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Line 61"/>
          <p:cNvSpPr>
            <a:spLocks noChangeShapeType="1"/>
          </p:cNvSpPr>
          <p:nvPr/>
        </p:nvSpPr>
        <p:spPr bwMode="auto">
          <a:xfrm flipH="1">
            <a:off x="6874243" y="3487340"/>
            <a:ext cx="664633" cy="14406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Line 62"/>
          <p:cNvSpPr>
            <a:spLocks noChangeShapeType="1"/>
          </p:cNvSpPr>
          <p:nvPr/>
        </p:nvSpPr>
        <p:spPr bwMode="auto">
          <a:xfrm flipV="1">
            <a:off x="6865775" y="3631406"/>
            <a:ext cx="0" cy="86439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7386475" y="2326482"/>
            <a:ext cx="1460499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Text Box 66"/>
          <p:cNvSpPr txBox="1">
            <a:spLocks noChangeArrowheads="1"/>
          </p:cNvSpPr>
          <p:nvPr/>
        </p:nvSpPr>
        <p:spPr bwMode="auto">
          <a:xfrm>
            <a:off x="7399175" y="1890713"/>
            <a:ext cx="1411815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(no </a:t>
            </a:r>
            <a:r>
              <a:rPr lang="en-US" sz="1600" dirty="0" smtClean="0">
                <a:solidFill>
                  <a:schemeClr val="bg1"/>
                </a:solidFill>
              </a:rPr>
              <a:t>local vars</a:t>
            </a:r>
            <a:r>
              <a:rPr lang="en-US" sz="16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5" name="Text Box 70"/>
          <p:cNvSpPr txBox="1">
            <a:spLocks noChangeArrowheads="1"/>
          </p:cNvSpPr>
          <p:nvPr/>
        </p:nvSpPr>
        <p:spPr bwMode="auto">
          <a:xfrm>
            <a:off x="7773827" y="2362200"/>
            <a:ext cx="6565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(EDI)</a:t>
            </a:r>
          </a:p>
        </p:txBody>
      </p:sp>
      <p:sp>
        <p:nvSpPr>
          <p:cNvPr id="46" name="Rectangle 65"/>
          <p:cNvSpPr>
            <a:spLocks noChangeArrowheads="1"/>
          </p:cNvSpPr>
          <p:nvPr/>
        </p:nvSpPr>
        <p:spPr bwMode="auto">
          <a:xfrm>
            <a:off x="7399175" y="2667000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Text Box 70"/>
          <p:cNvSpPr txBox="1">
            <a:spLocks noChangeArrowheads="1"/>
          </p:cNvSpPr>
          <p:nvPr/>
        </p:nvSpPr>
        <p:spPr bwMode="auto">
          <a:xfrm>
            <a:off x="7786526" y="2702718"/>
            <a:ext cx="6181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smtClean="0">
                <a:solidFill>
                  <a:schemeClr val="bg1"/>
                </a:solidFill>
              </a:rPr>
              <a:t>ESI)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7399175" y="3012282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Text Box 70"/>
          <p:cNvSpPr txBox="1">
            <a:spLocks noChangeArrowheads="1"/>
          </p:cNvSpPr>
          <p:nvPr/>
        </p:nvSpPr>
        <p:spPr bwMode="auto">
          <a:xfrm>
            <a:off x="7786526" y="3048000"/>
            <a:ext cx="7207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smtClean="0">
                <a:solidFill>
                  <a:schemeClr val="bg1"/>
                </a:solidFill>
              </a:rPr>
              <a:t>EBX)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7399175" y="3352800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Text Box 70"/>
          <p:cNvSpPr txBox="1">
            <a:spLocks noChangeArrowheads="1"/>
          </p:cNvSpPr>
          <p:nvPr/>
        </p:nvSpPr>
        <p:spPr bwMode="auto">
          <a:xfrm>
            <a:off x="7627775" y="3388518"/>
            <a:ext cx="9066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old EBP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2" name="Rectangle 65"/>
          <p:cNvSpPr>
            <a:spLocks noChangeArrowheads="1"/>
          </p:cNvSpPr>
          <p:nvPr/>
        </p:nvSpPr>
        <p:spPr bwMode="auto">
          <a:xfrm>
            <a:off x="7399175" y="3698082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Text Box 70"/>
          <p:cNvSpPr txBox="1">
            <a:spLocks noChangeArrowheads="1"/>
          </p:cNvSpPr>
          <p:nvPr/>
        </p:nvSpPr>
        <p:spPr bwMode="auto">
          <a:xfrm>
            <a:off x="7551575" y="3733800"/>
            <a:ext cx="12381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ret. address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7386475" y="4038600"/>
            <a:ext cx="1460499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Text Box 70"/>
          <p:cNvSpPr txBox="1">
            <a:spLocks noChangeArrowheads="1"/>
          </p:cNvSpPr>
          <p:nvPr/>
        </p:nvSpPr>
        <p:spPr bwMode="auto">
          <a:xfrm>
            <a:off x="7773827" y="4074318"/>
            <a:ext cx="6780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group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6" name="Rectangle 65"/>
          <p:cNvSpPr>
            <a:spLocks noChangeArrowheads="1"/>
          </p:cNvSpPr>
          <p:nvPr/>
        </p:nvSpPr>
        <p:spPr bwMode="auto">
          <a:xfrm>
            <a:off x="7399175" y="4379118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7627775" y="4414836"/>
            <a:ext cx="9771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</a:rPr>
              <a:t>n_people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7399175" y="4724400"/>
            <a:ext cx="1447800" cy="34051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 Box 70"/>
          <p:cNvSpPr txBox="1">
            <a:spLocks noChangeArrowheads="1"/>
          </p:cNvSpPr>
          <p:nvPr/>
        </p:nvSpPr>
        <p:spPr bwMode="auto">
          <a:xfrm>
            <a:off x="7786526" y="4760118"/>
            <a:ext cx="4770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mm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>
            <a:off x="6752269" y="3924300"/>
            <a:ext cx="41910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rot="5400000">
            <a:off x="5304469" y="3923506"/>
            <a:ext cx="41910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6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6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6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6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64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64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64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64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64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Code example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Calling convention and stack frames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Application to example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Misc. x86 instructions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572000"/>
          </a:xfrm>
        </p:spPr>
        <p:txBody>
          <a:bodyPr/>
          <a:lstStyle/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sz="2000" dirty="0" smtClean="0"/>
              <a:t>MULL</a:t>
            </a:r>
            <a:r>
              <a:rPr lang="en-US" sz="2000" dirty="0"/>
              <a:t>	</a:t>
            </a:r>
            <a:r>
              <a:rPr lang="en-US" sz="2000" dirty="0" smtClean="0"/>
              <a:t>         %</a:t>
            </a:r>
            <a:r>
              <a:rPr lang="en-US" sz="2000" dirty="0"/>
              <a:t>EBX		</a:t>
            </a:r>
            <a:r>
              <a:rPr lang="en-US" sz="2000" dirty="0">
                <a:solidFill>
                  <a:schemeClr val="bg1"/>
                </a:solidFill>
              </a:rPr>
              <a:t># unsigned EDX:EAX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 EAX * EBX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sz="2000" dirty="0">
                <a:sym typeface="Symbol" pitchFamily="18" charset="2"/>
              </a:rPr>
              <a:t>IMULL	%EBX		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# signed (as above)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sz="2000" dirty="0">
              <a:sym typeface="Symbol" pitchFamily="18" charset="2"/>
            </a:endParaRP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# multiple-operand forms are ONLY for signed </a:t>
            </a:r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operations</a:t>
            </a:r>
            <a:endParaRPr lang="en-US" sz="2000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sz="2000" dirty="0" smtClean="0">
                <a:sym typeface="Symbol" pitchFamily="18" charset="2"/>
              </a:rPr>
              <a:t>IMULL     %ECX</a:t>
            </a:r>
            <a:r>
              <a:rPr lang="en-US" sz="2000" dirty="0">
                <a:sym typeface="Symbol" pitchFamily="18" charset="2"/>
              </a:rPr>
              <a:t>,%</a:t>
            </a:r>
            <a:r>
              <a:rPr lang="en-US" sz="2000" dirty="0" smtClean="0">
                <a:sym typeface="Symbol" pitchFamily="18" charset="2"/>
              </a:rPr>
              <a:t>EBX    </a:t>
            </a:r>
            <a:r>
              <a:rPr lang="en-US" sz="1800" dirty="0" smtClean="0">
                <a:solidFill>
                  <a:schemeClr val="bg1"/>
                </a:solidFill>
                <a:sym typeface="Symbol" pitchFamily="18" charset="2"/>
              </a:rPr>
              <a:t># </a:t>
            </a: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signed EBX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 EBX * ECX (high bits discarded)</a:t>
            </a:r>
            <a:endParaRPr lang="en-US" sz="2000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sz="2000" dirty="0" smtClean="0">
                <a:sym typeface="Symbol" pitchFamily="18" charset="2"/>
              </a:rPr>
              <a:t>IMULL      $20</a:t>
            </a:r>
            <a:r>
              <a:rPr lang="en-US" sz="2000" dirty="0">
                <a:sym typeface="Symbol" pitchFamily="18" charset="2"/>
              </a:rPr>
              <a:t>,%EDX,%</a:t>
            </a:r>
            <a:r>
              <a:rPr lang="en-US" sz="2000" dirty="0" smtClean="0">
                <a:sym typeface="Symbol" pitchFamily="18" charset="2"/>
              </a:rPr>
              <a:t>ECX   </a:t>
            </a:r>
            <a:r>
              <a:rPr lang="en-US" sz="1800" dirty="0" smtClean="0">
                <a:solidFill>
                  <a:schemeClr val="bg1"/>
                </a:solidFill>
                <a:sym typeface="Symbol" pitchFamily="18" charset="2"/>
              </a:rPr>
              <a:t># </a:t>
            </a: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signed ECX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 20 * EDX (high bits discarded)</a:t>
            </a:r>
            <a:endParaRPr lang="en-US" sz="2000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sz="2000" dirty="0">
              <a:sym typeface="Symbol" pitchFamily="18" charset="2"/>
            </a:endParaRP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sz="2000" dirty="0">
                <a:sym typeface="Symbol" pitchFamily="18" charset="2"/>
              </a:rPr>
              <a:t>DIV	</a:t>
            </a:r>
            <a:r>
              <a:rPr lang="en-US" sz="2000" dirty="0" smtClean="0">
                <a:sym typeface="Symbol" pitchFamily="18" charset="2"/>
              </a:rPr>
              <a:t> %</a:t>
            </a:r>
            <a:r>
              <a:rPr lang="en-US" sz="2000" dirty="0">
                <a:sym typeface="Symbol" pitchFamily="18" charset="2"/>
              </a:rPr>
              <a:t>EBX	</a:t>
            </a:r>
            <a:r>
              <a:rPr lang="en-US" sz="1800" dirty="0" smtClean="0">
                <a:solidFill>
                  <a:schemeClr val="bg1"/>
                </a:solidFill>
                <a:sym typeface="Symbol" pitchFamily="18" charset="2"/>
              </a:rPr>
              <a:t># </a:t>
            </a: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unsigned EAX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 EDX:EAX / EBX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				# EDX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 remainder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sz="2000" dirty="0">
                <a:sym typeface="Symbol" pitchFamily="18" charset="2"/>
              </a:rPr>
              <a:t>IDIV	…		</a:t>
            </a: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# (signed version)</a:t>
            </a:r>
            <a:endParaRPr lang="en-US" sz="2000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Multiplication and Division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7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7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67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67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7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67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Memory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addresses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when loading data from or storing data to memory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use address that is multiple of size of data</a:t>
            </a: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dirty="0" smtClean="0">
              <a:solidFill>
                <a:schemeClr val="bg1"/>
              </a:solidFill>
              <a:sym typeface="Symbol" pitchFamily="18" charset="2"/>
            </a:endParaRP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Examples</a:t>
            </a:r>
            <a:endParaRPr lang="en-US" dirty="0">
              <a:solidFill>
                <a:schemeClr val="bg1"/>
              </a:solidFill>
              <a:sym typeface="Symbol" pitchFamily="18" charset="2"/>
            </a:endParaRP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for bytes, use any address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for words (16-bit), use even addresses only (multiple of 2 bytes)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for longs (32-bit), use multiple-of-4 addresses only</a:t>
            </a:r>
          </a:p>
          <a:p>
            <a:pPr marL="746125" lvl="1" indent="-288925"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Data Type Alignment (1)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Rationale</a:t>
            </a:r>
            <a:r>
              <a:rPr lang="en-US" dirty="0">
                <a:sym typeface="Symbol" pitchFamily="18" charset="2"/>
              </a:rPr>
              <a:t>: simplifies implementation of processor-memory interface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required by many modern ISAs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optional on x86 (but very slow if you don’t align)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x86 has alignment check flag (AC), but usually turned off</a:t>
            </a: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dirty="0" smtClean="0">
              <a:sym typeface="Symbol" pitchFamily="18" charset="2"/>
            </a:endParaRP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Use </a:t>
            </a:r>
            <a:r>
              <a:rPr lang="en-US" dirty="0">
                <a:sym typeface="Symbol" pitchFamily="18" charset="2"/>
              </a:rPr>
              <a:t>“.ALIGN 4” (number is an argument) to align x86 </a:t>
            </a:r>
            <a:r>
              <a:rPr lang="en-US" dirty="0" smtClean="0">
                <a:sym typeface="Symbol" pitchFamily="18" charset="2"/>
              </a:rPr>
              <a:t>assembly</a:t>
            </a:r>
          </a:p>
          <a:p>
            <a:pPr lvl="1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for </a:t>
            </a:r>
            <a:r>
              <a:rPr lang="en-US" dirty="0">
                <a:sym typeface="Symbol" pitchFamily="18" charset="2"/>
              </a:rPr>
              <a:t>x86 assemblers, you can even do so in the middle of </a:t>
            </a:r>
            <a:r>
              <a:rPr lang="en-US" dirty="0" smtClean="0">
                <a:sym typeface="Symbol" pitchFamily="18" charset="2"/>
              </a:rPr>
              <a:t>code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Data Type Alignment (2)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How </a:t>
            </a:r>
            <a:r>
              <a:rPr lang="en-US" dirty="0">
                <a:sym typeface="Symbol" pitchFamily="18" charset="2"/>
              </a:rPr>
              <a:t>does a processor communicate with </a:t>
            </a:r>
            <a:r>
              <a:rPr lang="en-US" dirty="0" smtClean="0">
                <a:sym typeface="Symbol" pitchFamily="18" charset="2"/>
              </a:rPr>
              <a:t>devices?</a:t>
            </a: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Two </a:t>
            </a:r>
            <a:r>
              <a:rPr lang="en-US" dirty="0">
                <a:sym typeface="Symbol" pitchFamily="18" charset="2"/>
              </a:rPr>
              <a:t>possibilities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independent </a:t>
            </a:r>
            <a:r>
              <a:rPr lang="en-US" dirty="0" smtClean="0">
                <a:sym typeface="Symbol" pitchFamily="18" charset="2"/>
              </a:rPr>
              <a:t>I/O — use </a:t>
            </a:r>
            <a:r>
              <a:rPr lang="en-US" dirty="0">
                <a:sym typeface="Symbol" pitchFamily="18" charset="2"/>
              </a:rPr>
              <a:t>special instructions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and a separate I/O port address space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memory-mapped </a:t>
            </a:r>
            <a:r>
              <a:rPr lang="en-US" dirty="0" smtClean="0">
                <a:sym typeface="Symbol" pitchFamily="18" charset="2"/>
              </a:rPr>
              <a:t>I/O — use </a:t>
            </a:r>
            <a:r>
              <a:rPr lang="en-US" dirty="0">
                <a:sym typeface="Symbol" pitchFamily="18" charset="2"/>
              </a:rPr>
              <a:t>loads/stores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and dedicate part of the memory address space to I/O</a:t>
            </a: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x86 </a:t>
            </a:r>
            <a:r>
              <a:rPr lang="en-US" dirty="0">
                <a:sym typeface="Symbol" pitchFamily="18" charset="2"/>
              </a:rPr>
              <a:t>originally used only independent </a:t>
            </a:r>
            <a:r>
              <a:rPr lang="en-US" dirty="0" smtClean="0">
                <a:sym typeface="Symbol" pitchFamily="18" charset="2"/>
              </a:rPr>
              <a:t>I/O</a:t>
            </a:r>
            <a:endParaRPr lang="en-US" dirty="0">
              <a:sym typeface="Symbol" pitchFamily="18" charset="2"/>
            </a:endParaRP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but when used in PC, needed a good interface to video memory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solution?  put card on the bus, claim memory addresses!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now uses both, although ports are somewhat deprecated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Device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69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I/O instructions have not evolved since 8086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16-bit port space</a:t>
            </a:r>
          </a:p>
          <a:p>
            <a:pPr marL="1181100" lvl="2" indent="-266700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byte addressable</a:t>
            </a:r>
          </a:p>
          <a:p>
            <a:pPr marL="1181100" lvl="2" indent="-266700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little-endian (looks like memory)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instructions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		   IN   </a:t>
            </a: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port</a:t>
            </a:r>
            <a:r>
              <a:rPr lang="en-US" dirty="0" smtClean="0">
                <a:sym typeface="Symbol" pitchFamily="18" charset="2"/>
              </a:rPr>
              <a:t>, dest.reg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		OUT  src.reg, </a:t>
            </a: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port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the register operands are NOT general-purpose registers</a:t>
            </a:r>
          </a:p>
          <a:p>
            <a:pPr marL="1181100" lvl="2" indent="-266700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all data to/from AL, AX, or EAX</a:t>
            </a:r>
          </a:p>
          <a:p>
            <a:pPr marL="1181100" lvl="2" indent="-266700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port is either an 8-bit immediate </a:t>
            </a: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(not 16!) </a:t>
            </a:r>
            <a:r>
              <a:rPr lang="en-US" dirty="0" smtClean="0">
                <a:sym typeface="Symbol" pitchFamily="18" charset="2"/>
              </a:rPr>
              <a:t>or DX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Device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9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9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69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Prelab</a:t>
            </a:r>
            <a:r>
              <a:rPr lang="en-US" dirty="0" smtClean="0"/>
              <a:t> 1 due Tuesday</a:t>
            </a:r>
          </a:p>
          <a:p>
            <a:r>
              <a:rPr lang="en-US" dirty="0" smtClean="0"/>
              <a:t>Done with everything you need to know today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r>
              <a:rPr lang="en-US" b="1" dirty="0" smtClean="0"/>
              <a:t>Given</a:t>
            </a:r>
            <a:r>
              <a:rPr lang="en-US" b="1" dirty="0"/>
              <a:t>: </a:t>
            </a:r>
            <a:r>
              <a:rPr lang="en-US" dirty="0"/>
              <a:t>EBX pointing to an array of structures with ECX elements in the array</a:t>
            </a:r>
          </a:p>
          <a:p>
            <a:r>
              <a:rPr lang="en-US" b="1" dirty="0" smtClean="0"/>
              <a:t>Find</a:t>
            </a:r>
            <a:r>
              <a:rPr lang="en-US" b="1" dirty="0"/>
              <a:t>: </a:t>
            </a:r>
            <a:r>
              <a:rPr lang="en-US" dirty="0"/>
              <a:t>min and max age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first</a:t>
            </a:r>
            <a:r>
              <a:rPr lang="en-US" sz="2000" dirty="0">
                <a:solidFill>
                  <a:schemeClr val="bg1"/>
                </a:solidFill>
              </a:rPr>
              <a:t>, define registers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</a:rPr>
              <a:t>ESI   — index </a:t>
            </a:r>
            <a:r>
              <a:rPr lang="en-US" sz="1800" dirty="0">
                <a:solidFill>
                  <a:schemeClr val="bg1"/>
                </a:solidFill>
              </a:rPr>
              <a:t>into array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</a:rPr>
              <a:t>EAX — current </a:t>
            </a:r>
            <a:r>
              <a:rPr lang="en-US" sz="1800" dirty="0">
                <a:solidFill>
                  <a:schemeClr val="bg1"/>
                </a:solidFill>
              </a:rPr>
              <a:t>age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</a:rPr>
              <a:t>EDX — min </a:t>
            </a:r>
            <a:r>
              <a:rPr lang="en-US" sz="1800" dirty="0">
                <a:solidFill>
                  <a:schemeClr val="bg1"/>
                </a:solidFill>
              </a:rPr>
              <a:t>age seen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</a:rPr>
              <a:t>EDI  — max </a:t>
            </a:r>
            <a:r>
              <a:rPr lang="en-US" sz="1800" dirty="0">
                <a:solidFill>
                  <a:schemeClr val="bg1"/>
                </a:solidFill>
              </a:rPr>
              <a:t>age seen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</a:rPr>
              <a:t>next</a:t>
            </a:r>
            <a:r>
              <a:rPr lang="en-US" sz="1800" dirty="0">
                <a:solidFill>
                  <a:schemeClr val="bg1"/>
                </a:solidFill>
              </a:rPr>
              <a:t>, use systematic decomposition</a:t>
            </a:r>
            <a:r>
              <a:rPr lang="en-US" sz="1800" dirty="0" smtClean="0">
                <a:solidFill>
                  <a:schemeClr val="bg1"/>
                </a:solidFill>
              </a:rPr>
              <a:t>…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4038600" y="1752600"/>
            <a:ext cx="1595309" cy="86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structure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char*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 name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long  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age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295400" y="3719511"/>
            <a:ext cx="1742016" cy="273844"/>
            <a:chOff x="273" y="3195"/>
            <a:chExt cx="823" cy="230"/>
          </a:xfrm>
        </p:grpSpPr>
        <p:sp>
          <p:nvSpPr>
            <p:cNvPr id="143373" name="Text Box 13"/>
            <p:cNvSpPr txBox="1">
              <a:spLocks noChangeArrowheads="1"/>
            </p:cNvSpPr>
            <p:nvPr/>
          </p:nvSpPr>
          <p:spPr bwMode="auto">
            <a:xfrm>
              <a:off x="312" y="3218"/>
              <a:ext cx="78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find min/max</a:t>
              </a:r>
            </a:p>
          </p:txBody>
        </p:sp>
        <p:sp>
          <p:nvSpPr>
            <p:cNvPr id="143381" name="Rectangle 21"/>
            <p:cNvSpPr>
              <a:spLocks noChangeArrowheads="1"/>
            </p:cNvSpPr>
            <p:nvPr/>
          </p:nvSpPr>
          <p:spPr bwMode="auto">
            <a:xfrm>
              <a:off x="273" y="3195"/>
              <a:ext cx="823" cy="2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3829049" y="2940851"/>
            <a:ext cx="1742016" cy="259557"/>
            <a:chOff x="1023" y="2783"/>
            <a:chExt cx="823" cy="218"/>
          </a:xfrm>
        </p:grpSpPr>
        <p:sp>
          <p:nvSpPr>
            <p:cNvPr id="143374" name="Text Box 14"/>
            <p:cNvSpPr txBox="1">
              <a:spLocks noChangeArrowheads="1"/>
            </p:cNvSpPr>
            <p:nvPr/>
          </p:nvSpPr>
          <p:spPr bwMode="auto">
            <a:xfrm>
              <a:off x="1239" y="2794"/>
              <a:ext cx="416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init 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</a:rPr>
                <a:t>vars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43386" name="Rectangle 26"/>
            <p:cNvSpPr>
              <a:spLocks noChangeArrowheads="1"/>
            </p:cNvSpPr>
            <p:nvPr/>
          </p:nvSpPr>
          <p:spPr bwMode="auto">
            <a:xfrm>
              <a:off x="1023" y="2783"/>
              <a:ext cx="823" cy="2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831166" y="4266010"/>
            <a:ext cx="1742016" cy="494110"/>
            <a:chOff x="1144" y="3436"/>
            <a:chExt cx="823" cy="415"/>
          </a:xfrm>
        </p:grpSpPr>
        <p:sp>
          <p:nvSpPr>
            <p:cNvPr id="143375" name="Text Box 15"/>
            <p:cNvSpPr txBox="1">
              <a:spLocks noChangeArrowheads="1"/>
            </p:cNvSpPr>
            <p:nvPr/>
          </p:nvSpPr>
          <p:spPr bwMode="auto">
            <a:xfrm>
              <a:off x="1317" y="3437"/>
              <a:ext cx="480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loop over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elements</a:t>
              </a:r>
            </a:p>
          </p:txBody>
        </p:sp>
        <p:sp>
          <p:nvSpPr>
            <p:cNvPr id="143387" name="Rectangle 27"/>
            <p:cNvSpPr>
              <a:spLocks noChangeArrowheads="1"/>
            </p:cNvSpPr>
            <p:nvPr/>
          </p:nvSpPr>
          <p:spPr bwMode="auto">
            <a:xfrm>
              <a:off x="1144" y="3436"/>
              <a:ext cx="823" cy="41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411" name="Line 51"/>
          <p:cNvSpPr>
            <a:spLocks noChangeShapeType="1"/>
          </p:cNvSpPr>
          <p:nvPr/>
        </p:nvSpPr>
        <p:spPr bwMode="auto">
          <a:xfrm flipV="1">
            <a:off x="5596466" y="2514600"/>
            <a:ext cx="1064683" cy="426244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12" name="Line 52"/>
          <p:cNvSpPr>
            <a:spLocks noChangeShapeType="1"/>
          </p:cNvSpPr>
          <p:nvPr/>
        </p:nvSpPr>
        <p:spPr bwMode="auto">
          <a:xfrm>
            <a:off x="5596466" y="3200400"/>
            <a:ext cx="1075267" cy="285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13" name="Line 53"/>
          <p:cNvSpPr>
            <a:spLocks noChangeShapeType="1"/>
          </p:cNvSpPr>
          <p:nvPr/>
        </p:nvSpPr>
        <p:spPr bwMode="auto">
          <a:xfrm flipV="1">
            <a:off x="5545667" y="3373041"/>
            <a:ext cx="768349" cy="864394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14" name="Line 54"/>
          <p:cNvSpPr>
            <a:spLocks noChangeShapeType="1"/>
          </p:cNvSpPr>
          <p:nvPr/>
        </p:nvSpPr>
        <p:spPr bwMode="auto">
          <a:xfrm>
            <a:off x="5596466" y="4755356"/>
            <a:ext cx="1024467" cy="10953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16" name="Line 56"/>
          <p:cNvSpPr>
            <a:spLocks noChangeShapeType="1"/>
          </p:cNvSpPr>
          <p:nvPr/>
        </p:nvSpPr>
        <p:spPr bwMode="auto">
          <a:xfrm flipV="1">
            <a:off x="3037417" y="2855119"/>
            <a:ext cx="766233" cy="864394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17" name="Line 57"/>
          <p:cNvSpPr>
            <a:spLocks noChangeShapeType="1"/>
          </p:cNvSpPr>
          <p:nvPr/>
        </p:nvSpPr>
        <p:spPr bwMode="auto">
          <a:xfrm>
            <a:off x="3037416" y="3979069"/>
            <a:ext cx="869951" cy="950119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19" name="Rectangle 5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1399116" y="2999197"/>
            <a:ext cx="1536700" cy="288132"/>
            <a:chOff x="273" y="2783"/>
            <a:chExt cx="726" cy="242"/>
          </a:xfrm>
        </p:grpSpPr>
        <p:sp>
          <p:nvSpPr>
            <p:cNvPr id="143420" name="AutoShape 60"/>
            <p:cNvSpPr>
              <a:spLocks noChangeArrowheads="1"/>
            </p:cNvSpPr>
            <p:nvPr/>
          </p:nvSpPr>
          <p:spPr bwMode="auto">
            <a:xfrm>
              <a:off x="273" y="2783"/>
              <a:ext cx="726" cy="24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422" name="Text Box 62"/>
            <p:cNvSpPr txBox="1">
              <a:spLocks noChangeArrowheads="1"/>
            </p:cNvSpPr>
            <p:nvPr/>
          </p:nvSpPr>
          <p:spPr bwMode="auto">
            <a:xfrm>
              <a:off x="394" y="2809"/>
              <a:ext cx="541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START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1397000" y="4410079"/>
            <a:ext cx="1536700" cy="304800"/>
            <a:chOff x="273" y="2783"/>
            <a:chExt cx="726" cy="256"/>
          </a:xfrm>
        </p:grpSpPr>
        <p:sp>
          <p:nvSpPr>
            <p:cNvPr id="143426" name="AutoShape 66"/>
            <p:cNvSpPr>
              <a:spLocks noChangeArrowheads="1"/>
            </p:cNvSpPr>
            <p:nvPr/>
          </p:nvSpPr>
          <p:spPr bwMode="auto">
            <a:xfrm>
              <a:off x="273" y="2783"/>
              <a:ext cx="726" cy="24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427" name="Text Box 67"/>
            <p:cNvSpPr txBox="1">
              <a:spLocks noChangeArrowheads="1"/>
            </p:cNvSpPr>
            <p:nvPr/>
          </p:nvSpPr>
          <p:spPr bwMode="auto">
            <a:xfrm>
              <a:off x="394" y="2832"/>
              <a:ext cx="541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END</a:t>
              </a:r>
            </a:p>
          </p:txBody>
        </p:sp>
      </p:grpSp>
      <p:sp>
        <p:nvSpPr>
          <p:cNvPr id="143428" name="Line 68"/>
          <p:cNvSpPr>
            <a:spLocks noChangeShapeType="1"/>
          </p:cNvSpPr>
          <p:nvPr/>
        </p:nvSpPr>
        <p:spPr bwMode="auto">
          <a:xfrm>
            <a:off x="2165349" y="3287316"/>
            <a:ext cx="0" cy="43100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29" name="Line 69"/>
          <p:cNvSpPr>
            <a:spLocks noChangeShapeType="1"/>
          </p:cNvSpPr>
          <p:nvPr/>
        </p:nvSpPr>
        <p:spPr bwMode="auto">
          <a:xfrm>
            <a:off x="2165349" y="3979069"/>
            <a:ext cx="0" cy="43100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30" name="Line 70"/>
          <p:cNvSpPr>
            <a:spLocks noChangeShapeType="1"/>
          </p:cNvSpPr>
          <p:nvPr/>
        </p:nvSpPr>
        <p:spPr bwMode="auto">
          <a:xfrm>
            <a:off x="4701116" y="3200400"/>
            <a:ext cx="0" cy="106561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31" name="Line 71"/>
          <p:cNvSpPr>
            <a:spLocks noChangeShapeType="1"/>
          </p:cNvSpPr>
          <p:nvPr/>
        </p:nvSpPr>
        <p:spPr bwMode="auto">
          <a:xfrm>
            <a:off x="4701116" y="2739629"/>
            <a:ext cx="0" cy="20121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32" name="Line 72"/>
          <p:cNvSpPr>
            <a:spLocks noChangeShapeType="1"/>
          </p:cNvSpPr>
          <p:nvPr/>
        </p:nvSpPr>
        <p:spPr bwMode="auto">
          <a:xfrm>
            <a:off x="4701116" y="4756548"/>
            <a:ext cx="0" cy="20121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6877049" y="4572006"/>
            <a:ext cx="1742017" cy="502444"/>
            <a:chOff x="2087" y="4104"/>
            <a:chExt cx="823" cy="422"/>
          </a:xfrm>
        </p:grpSpPr>
        <p:sp>
          <p:nvSpPr>
            <p:cNvPr id="143378" name="Text Box 18"/>
            <p:cNvSpPr txBox="1">
              <a:spLocks noChangeArrowheads="1"/>
            </p:cNvSpPr>
            <p:nvPr/>
          </p:nvSpPr>
          <p:spPr bwMode="auto">
            <a:xfrm>
              <a:off x="2258" y="4104"/>
              <a:ext cx="447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compare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one age</a:t>
              </a:r>
              <a:endParaRPr lang="en-US" sz="1600">
                <a:solidFill>
                  <a:schemeClr val="bg1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143388" name="Rectangle 28"/>
            <p:cNvSpPr>
              <a:spLocks noChangeArrowheads="1"/>
            </p:cNvSpPr>
            <p:nvPr/>
          </p:nvSpPr>
          <p:spPr bwMode="auto">
            <a:xfrm>
              <a:off x="2087" y="4114"/>
              <a:ext cx="823" cy="41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6735233" y="5389976"/>
            <a:ext cx="1894417" cy="258366"/>
            <a:chOff x="1991" y="4573"/>
            <a:chExt cx="895" cy="217"/>
          </a:xfrm>
        </p:grpSpPr>
        <p:sp>
          <p:nvSpPr>
            <p:cNvPr id="143379" name="Text Box 19"/>
            <p:cNvSpPr txBox="1">
              <a:spLocks noChangeArrowheads="1"/>
            </p:cNvSpPr>
            <p:nvPr/>
          </p:nvSpPr>
          <p:spPr bwMode="auto">
            <a:xfrm>
              <a:off x="2144" y="4575"/>
              <a:ext cx="698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+mn-lt"/>
                </a:rPr>
                <a:t>ESI </a:t>
              </a:r>
              <a:r>
                <a:rPr lang="en-US" sz="1600">
                  <a:solidFill>
                    <a:schemeClr val="bg1"/>
                  </a:solidFill>
                  <a:latin typeface="+mn-lt"/>
                  <a:sym typeface="Symbol" pitchFamily="18" charset="2"/>
                </a:rPr>
                <a:t> ESI + 1 </a:t>
              </a:r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991" y="4573"/>
              <a:ext cx="895" cy="2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7163304" y="2514600"/>
            <a:ext cx="13266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ESI </a:t>
            </a:r>
            <a:r>
              <a:rPr lang="en-US" sz="1400" dirty="0">
                <a:solidFill>
                  <a:schemeClr val="bg1"/>
                </a:solidFill>
                <a:latin typeface="+mn-lt"/>
                <a:sym typeface="Symbol" pitchFamily="18" charset="2"/>
              </a:rPr>
              <a:t> 0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  <a:sym typeface="Symbol" pitchFamily="18" charset="2"/>
              </a:rPr>
              <a:t>EDX  large #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  <a:sym typeface="Symbol" pitchFamily="18" charset="2"/>
              </a:rPr>
              <a:t>EDI  small # </a:t>
            </a:r>
          </a:p>
        </p:txBody>
      </p:sp>
      <p:sp>
        <p:nvSpPr>
          <p:cNvPr id="143390" name="Rectangle 30"/>
          <p:cNvSpPr>
            <a:spLocks noChangeArrowheads="1"/>
          </p:cNvSpPr>
          <p:nvPr/>
        </p:nvSpPr>
        <p:spPr bwMode="auto">
          <a:xfrm>
            <a:off x="6671733" y="2514600"/>
            <a:ext cx="2152650" cy="7143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32"/>
          <p:cNvGrpSpPr>
            <a:grpSpLocks/>
          </p:cNvGrpSpPr>
          <p:nvPr/>
        </p:nvGrpSpPr>
        <p:grpSpPr bwMode="auto">
          <a:xfrm>
            <a:off x="6953249" y="3488532"/>
            <a:ext cx="1587500" cy="892969"/>
            <a:chOff x="2063" y="3340"/>
            <a:chExt cx="750" cy="750"/>
          </a:xfrm>
        </p:grpSpPr>
        <p:sp>
          <p:nvSpPr>
            <p:cNvPr id="143377" name="Text Box 17"/>
            <p:cNvSpPr txBox="1">
              <a:spLocks noChangeArrowheads="1"/>
            </p:cNvSpPr>
            <p:nvPr/>
          </p:nvSpPr>
          <p:spPr bwMode="auto">
            <a:xfrm>
              <a:off x="2289" y="3533"/>
              <a:ext cx="356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ESI </a:t>
              </a: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≥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+mn-lt"/>
                  <a:sym typeface="Symbol" pitchFamily="18" charset="2"/>
                </a:rPr>
                <a:t>ECX ? </a:t>
              </a:r>
            </a:p>
          </p:txBody>
        </p:sp>
        <p:sp>
          <p:nvSpPr>
            <p:cNvPr id="143391" name="AutoShape 31"/>
            <p:cNvSpPr>
              <a:spLocks noChangeArrowheads="1"/>
            </p:cNvSpPr>
            <p:nvPr/>
          </p:nvSpPr>
          <p:spPr bwMode="auto">
            <a:xfrm>
              <a:off x="2063" y="3340"/>
              <a:ext cx="750" cy="750"/>
            </a:xfrm>
            <a:prstGeom prst="diamond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399" name="Line 39"/>
          <p:cNvSpPr>
            <a:spLocks noChangeShapeType="1"/>
          </p:cNvSpPr>
          <p:nvPr/>
        </p:nvSpPr>
        <p:spPr bwMode="auto">
          <a:xfrm>
            <a:off x="7747000" y="3230167"/>
            <a:ext cx="0" cy="25836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>
            <a:off x="7747000" y="4381501"/>
            <a:ext cx="0" cy="20240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01" name="Line 41"/>
          <p:cNvSpPr>
            <a:spLocks noChangeShapeType="1"/>
          </p:cNvSpPr>
          <p:nvPr/>
        </p:nvSpPr>
        <p:spPr bwMode="auto">
          <a:xfrm>
            <a:off x="7747000" y="5073254"/>
            <a:ext cx="0" cy="31670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>
            <a:off x="8515350" y="3920729"/>
            <a:ext cx="46143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03" name="Line 43"/>
          <p:cNvSpPr>
            <a:spLocks noChangeShapeType="1"/>
          </p:cNvSpPr>
          <p:nvPr/>
        </p:nvSpPr>
        <p:spPr bwMode="auto">
          <a:xfrm flipH="1">
            <a:off x="6415616" y="5505451"/>
            <a:ext cx="30691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04" name="Line 44"/>
          <p:cNvSpPr>
            <a:spLocks noChangeShapeType="1"/>
          </p:cNvSpPr>
          <p:nvPr/>
        </p:nvSpPr>
        <p:spPr bwMode="auto">
          <a:xfrm flipV="1">
            <a:off x="6415616" y="3344467"/>
            <a:ext cx="0" cy="21609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05" name="Line 45"/>
          <p:cNvSpPr>
            <a:spLocks noChangeShapeType="1"/>
          </p:cNvSpPr>
          <p:nvPr/>
        </p:nvSpPr>
        <p:spPr bwMode="auto">
          <a:xfrm>
            <a:off x="6415616" y="3344467"/>
            <a:ext cx="1331384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>
            <a:off x="8976783" y="3920729"/>
            <a:ext cx="0" cy="17859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08" name="Text Box 48"/>
          <p:cNvSpPr txBox="1">
            <a:spLocks noChangeArrowheads="1"/>
          </p:cNvSpPr>
          <p:nvPr/>
        </p:nvSpPr>
        <p:spPr bwMode="auto">
          <a:xfrm>
            <a:off x="8515350" y="3657600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43409" name="Text Box 49"/>
          <p:cNvSpPr txBox="1">
            <a:spLocks noChangeArrowheads="1"/>
          </p:cNvSpPr>
          <p:nvPr/>
        </p:nvSpPr>
        <p:spPr bwMode="auto">
          <a:xfrm>
            <a:off x="7794439" y="432435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43433" name="Line 73"/>
          <p:cNvSpPr>
            <a:spLocks noChangeShapeType="1"/>
          </p:cNvSpPr>
          <p:nvPr/>
        </p:nvSpPr>
        <p:spPr bwMode="auto">
          <a:xfrm>
            <a:off x="7696200" y="2313384"/>
            <a:ext cx="0" cy="20121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1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411" grpId="0" animBg="1"/>
      <p:bldP spid="143412" grpId="0" animBg="1"/>
      <p:bldP spid="143413" grpId="0" animBg="1"/>
      <p:bldP spid="143414" grpId="0" animBg="1"/>
      <p:bldP spid="143416" grpId="0" animBg="1"/>
      <p:bldP spid="143417" grpId="0" animBg="1"/>
      <p:bldP spid="143428" grpId="0" animBg="1"/>
      <p:bldP spid="143429" grpId="0" animBg="1"/>
      <p:bldP spid="143430" grpId="0" animBg="1"/>
      <p:bldP spid="143431" grpId="0" animBg="1"/>
      <p:bldP spid="143432" grpId="0" animBg="1"/>
      <p:bldP spid="143376" grpId="0"/>
      <p:bldP spid="143390" grpId="0" animBg="1"/>
      <p:bldP spid="143399" grpId="0" animBg="1"/>
      <p:bldP spid="143400" grpId="0" animBg="1"/>
      <p:bldP spid="143401" grpId="0" animBg="1"/>
      <p:bldP spid="143402" grpId="0" animBg="1"/>
      <p:bldP spid="143403" grpId="0" animBg="1"/>
      <p:bldP spid="143404" grpId="0" animBg="1"/>
      <p:bldP spid="143405" grpId="0" animBg="1"/>
      <p:bldP spid="143407" grpId="0" animBg="1"/>
      <p:bldP spid="143408" grpId="0"/>
      <p:bldP spid="143409" grpId="0"/>
      <p:bldP spid="1434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45720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What </a:t>
            </a:r>
            <a:r>
              <a:rPr lang="en-US" sz="2000" dirty="0">
                <a:solidFill>
                  <a:schemeClr val="bg1"/>
                </a:solidFill>
              </a:rPr>
              <a:t>is the task to be repeated?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update the min/max ages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based on the age of a single person in the array</a:t>
            </a:r>
          </a:p>
          <a:p>
            <a:pPr>
              <a:spcAft>
                <a:spcPts val="0"/>
              </a:spcAft>
              <a:buFontTx/>
              <a:buAutoNum type="arabicPeriod"/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What are the invariants?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ESI = array index of person being considered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EDX = min age of those earlier in array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EDI = max age of those earlier in array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ECX = size of array</a:t>
            </a:r>
          </a:p>
          <a:p>
            <a:pPr>
              <a:spcAft>
                <a:spcPts val="0"/>
              </a:spcAft>
              <a:buFontTx/>
              <a:buAutoNum type="arabicPeriod"/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What are the stopping conditions?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reach the end of the array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i.e., ESI  </a:t>
            </a:r>
            <a:r>
              <a:rPr lang="en-US" sz="1800" dirty="0">
                <a:cs typeface="Times New Roman" pitchFamily="18" charset="0"/>
              </a:rPr>
              <a:t>≥  </a:t>
            </a:r>
            <a:r>
              <a:rPr lang="en-US" sz="1800" dirty="0" smtClean="0"/>
              <a:t>ECX</a:t>
            </a:r>
            <a:endParaRPr lang="en-US" sz="1800" dirty="0"/>
          </a:p>
        </p:txBody>
      </p:sp>
      <p:sp>
        <p:nvSpPr>
          <p:cNvPr id="145461" name="Rectangle 5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Code Example - Loop Design Process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4572000"/>
          </a:xfrm>
        </p:spPr>
        <p:txBody>
          <a:bodyPr/>
          <a:lstStyle/>
          <a:p>
            <a:pPr lvl="1">
              <a:spcAft>
                <a:spcPts val="0"/>
              </a:spcAft>
            </a:pPr>
            <a:endParaRPr lang="en-US" sz="1800" dirty="0"/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What must be done when a stopping condition is met?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nothing!  (by definition of this particular problem)</a:t>
            </a:r>
          </a:p>
          <a:p>
            <a:pPr lvl="1">
              <a:spcAft>
                <a:spcPts val="0"/>
              </a:spcAft>
            </a:pPr>
            <a:endParaRPr lang="en-US" sz="1800" dirty="0"/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How do we prepare for the first iteration?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set array index to point to first person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set min age to something large (or to first person’s, but may not exist)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set max age to something small</a:t>
            </a:r>
          </a:p>
          <a:p>
            <a:pPr lvl="1">
              <a:spcAft>
                <a:spcPts val="0"/>
              </a:spcAft>
            </a:pPr>
            <a:endParaRPr lang="en-US" sz="1800" dirty="0"/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How do we prepare for subsequent iterations?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update min/max age based on current person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increment ESI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45461" name="Rectangle 5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Code Example - Loop Design Process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72000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7525" name="Rectangle 6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Code Example - Loop Body</a:t>
            </a:r>
            <a:endParaRPr lang="en-US" dirty="0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2313518" y="1897856"/>
            <a:ext cx="1536700" cy="1930004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58" name="Line 102"/>
          <p:cNvSpPr>
            <a:spLocks noChangeShapeType="1"/>
          </p:cNvSpPr>
          <p:nvPr/>
        </p:nvSpPr>
        <p:spPr bwMode="auto">
          <a:xfrm>
            <a:off x="2313518" y="4345782"/>
            <a:ext cx="613833" cy="1527572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19" name="Text Box 63"/>
          <p:cNvSpPr txBox="1">
            <a:spLocks noChangeArrowheads="1"/>
          </p:cNvSpPr>
          <p:nvPr/>
        </p:nvSpPr>
        <p:spPr bwMode="auto">
          <a:xfrm>
            <a:off x="5084517" y="1963579"/>
            <a:ext cx="1240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EAX </a:t>
            </a:r>
            <a:r>
              <a:rPr lang="en-US" sz="1600" dirty="0">
                <a:solidFill>
                  <a:schemeClr val="bg1"/>
                </a:solidFill>
                <a:latin typeface="+mn-lt"/>
                <a:sym typeface="Symbol" pitchFamily="18" charset="2"/>
              </a:rPr>
              <a:t> age </a:t>
            </a:r>
          </a:p>
        </p:txBody>
      </p:sp>
      <p:sp>
        <p:nvSpPr>
          <p:cNvPr id="147520" name="Rectangle 64"/>
          <p:cNvSpPr>
            <a:spLocks noChangeArrowheads="1"/>
          </p:cNvSpPr>
          <p:nvPr/>
        </p:nvSpPr>
        <p:spPr bwMode="auto">
          <a:xfrm>
            <a:off x="4764618" y="1940719"/>
            <a:ext cx="1894417" cy="2583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484" name="Text Box 28"/>
          <p:cNvSpPr txBox="1">
            <a:spLocks noChangeArrowheads="1"/>
          </p:cNvSpPr>
          <p:nvPr/>
        </p:nvSpPr>
        <p:spPr bwMode="auto">
          <a:xfrm>
            <a:off x="7050616" y="3487341"/>
            <a:ext cx="12977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+mn-lt"/>
              </a:rPr>
              <a:t>max </a:t>
            </a:r>
            <a:r>
              <a:rPr lang="en-US" sz="1600">
                <a:solidFill>
                  <a:schemeClr val="bg1"/>
                </a:solidFill>
                <a:latin typeface="+mn-lt"/>
                <a:sym typeface="Symbol" pitchFamily="18" charset="2"/>
              </a:rPr>
              <a:t> EAX </a:t>
            </a:r>
          </a:p>
        </p:txBody>
      </p:sp>
      <p:sp>
        <p:nvSpPr>
          <p:cNvPr id="147485" name="Rectangle 29"/>
          <p:cNvSpPr>
            <a:spLocks noChangeArrowheads="1"/>
          </p:cNvSpPr>
          <p:nvPr/>
        </p:nvSpPr>
        <p:spPr bwMode="auto">
          <a:xfrm>
            <a:off x="6682319" y="3467101"/>
            <a:ext cx="1894417" cy="2583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490" name="Text Box 34"/>
          <p:cNvSpPr txBox="1">
            <a:spLocks noChangeArrowheads="1"/>
          </p:cNvSpPr>
          <p:nvPr/>
        </p:nvSpPr>
        <p:spPr bwMode="auto">
          <a:xfrm>
            <a:off x="5505450" y="2667000"/>
            <a:ext cx="742950" cy="49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EAX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Arial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+mn-lt"/>
                <a:sym typeface="Symbol" pitchFamily="18" charset="2"/>
              </a:rPr>
              <a:t>max ? </a:t>
            </a:r>
          </a:p>
        </p:txBody>
      </p:sp>
      <p:sp>
        <p:nvSpPr>
          <p:cNvPr id="147491" name="AutoShape 35"/>
          <p:cNvSpPr>
            <a:spLocks noChangeArrowheads="1"/>
          </p:cNvSpPr>
          <p:nvPr/>
        </p:nvSpPr>
        <p:spPr bwMode="auto">
          <a:xfrm>
            <a:off x="4940302" y="2458641"/>
            <a:ext cx="1587500" cy="892969"/>
          </a:xfrm>
          <a:prstGeom prst="diamond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00" name="Text Box 44"/>
          <p:cNvSpPr txBox="1">
            <a:spLocks noChangeArrowheads="1"/>
          </p:cNvSpPr>
          <p:nvPr/>
        </p:nvSpPr>
        <p:spPr bwMode="auto">
          <a:xfrm>
            <a:off x="6502402" y="2590800"/>
            <a:ext cx="315383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47501" name="Text Box 45"/>
          <p:cNvSpPr txBox="1">
            <a:spLocks noChangeArrowheads="1"/>
          </p:cNvSpPr>
          <p:nvPr/>
        </p:nvSpPr>
        <p:spPr bwMode="auto">
          <a:xfrm>
            <a:off x="4430185" y="2590800"/>
            <a:ext cx="315383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</a:rPr>
              <a:t>N</a:t>
            </a:r>
          </a:p>
        </p:txBody>
      </p:sp>
      <p:sp>
        <p:nvSpPr>
          <p:cNvPr id="147515" name="Text Box 59"/>
          <p:cNvSpPr txBox="1">
            <a:spLocks noChangeArrowheads="1"/>
          </p:cNvSpPr>
          <p:nvPr/>
        </p:nvSpPr>
        <p:spPr bwMode="auto">
          <a:xfrm>
            <a:off x="3524248" y="3487341"/>
            <a:ext cx="892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(empty)</a:t>
            </a:r>
            <a:r>
              <a:rPr lang="en-US" sz="1600" dirty="0">
                <a:solidFill>
                  <a:schemeClr val="bg1"/>
                </a:solidFill>
                <a:latin typeface="+mn-lt"/>
                <a:sym typeface="Symbol" pitchFamily="18" charset="2"/>
              </a:rPr>
              <a:t> </a:t>
            </a:r>
          </a:p>
        </p:txBody>
      </p:sp>
      <p:sp>
        <p:nvSpPr>
          <p:cNvPr id="147516" name="Rectangle 60"/>
          <p:cNvSpPr>
            <a:spLocks noChangeArrowheads="1"/>
          </p:cNvSpPr>
          <p:nvPr/>
        </p:nvSpPr>
        <p:spPr bwMode="auto">
          <a:xfrm>
            <a:off x="2842685" y="3467101"/>
            <a:ext cx="1894417" cy="2583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22" name="Line 66"/>
          <p:cNvSpPr>
            <a:spLocks noChangeShapeType="1"/>
          </p:cNvSpPr>
          <p:nvPr/>
        </p:nvSpPr>
        <p:spPr bwMode="auto">
          <a:xfrm>
            <a:off x="6527802" y="2905126"/>
            <a:ext cx="112818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23" name="Line 67"/>
          <p:cNvSpPr>
            <a:spLocks noChangeShapeType="1"/>
          </p:cNvSpPr>
          <p:nvPr/>
        </p:nvSpPr>
        <p:spPr bwMode="auto">
          <a:xfrm>
            <a:off x="3812118" y="2905126"/>
            <a:ext cx="112818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26" name="Line 70"/>
          <p:cNvSpPr>
            <a:spLocks noChangeShapeType="1"/>
          </p:cNvSpPr>
          <p:nvPr/>
        </p:nvSpPr>
        <p:spPr bwMode="auto">
          <a:xfrm>
            <a:off x="3801535" y="2905126"/>
            <a:ext cx="0" cy="561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27" name="Line 71"/>
          <p:cNvSpPr>
            <a:spLocks noChangeShapeType="1"/>
          </p:cNvSpPr>
          <p:nvPr/>
        </p:nvSpPr>
        <p:spPr bwMode="auto">
          <a:xfrm>
            <a:off x="7655985" y="2905126"/>
            <a:ext cx="0" cy="561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28" name="Line 72"/>
          <p:cNvSpPr>
            <a:spLocks noChangeShapeType="1"/>
          </p:cNvSpPr>
          <p:nvPr/>
        </p:nvSpPr>
        <p:spPr bwMode="auto">
          <a:xfrm>
            <a:off x="3801535" y="3725466"/>
            <a:ext cx="0" cy="17383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31" name="Line 75"/>
          <p:cNvSpPr>
            <a:spLocks noChangeShapeType="1"/>
          </p:cNvSpPr>
          <p:nvPr/>
        </p:nvSpPr>
        <p:spPr bwMode="auto">
          <a:xfrm>
            <a:off x="7655985" y="3725466"/>
            <a:ext cx="0" cy="17383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32" name="Line 76"/>
          <p:cNvSpPr>
            <a:spLocks noChangeShapeType="1"/>
          </p:cNvSpPr>
          <p:nvPr/>
        </p:nvSpPr>
        <p:spPr bwMode="auto">
          <a:xfrm>
            <a:off x="3801535" y="3899297"/>
            <a:ext cx="3854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33" name="Line 77"/>
          <p:cNvSpPr>
            <a:spLocks noChangeShapeType="1"/>
          </p:cNvSpPr>
          <p:nvPr/>
        </p:nvSpPr>
        <p:spPr bwMode="auto">
          <a:xfrm>
            <a:off x="5734052" y="3899297"/>
            <a:ext cx="0" cy="25836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6684435" y="5166120"/>
            <a:ext cx="1894417" cy="261937"/>
            <a:chOff x="1047" y="3146"/>
            <a:chExt cx="895" cy="220"/>
          </a:xfrm>
        </p:grpSpPr>
        <p:sp>
          <p:nvSpPr>
            <p:cNvPr id="147537" name="Text Box 81"/>
            <p:cNvSpPr txBox="1">
              <a:spLocks noChangeArrowheads="1"/>
            </p:cNvSpPr>
            <p:nvPr/>
          </p:nvSpPr>
          <p:spPr bwMode="auto">
            <a:xfrm>
              <a:off x="1221" y="3159"/>
              <a:ext cx="592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+mn-lt"/>
                </a:rPr>
                <a:t>min </a:t>
              </a:r>
              <a:r>
                <a:rPr lang="en-US" sz="1600">
                  <a:solidFill>
                    <a:schemeClr val="bg1"/>
                  </a:solidFill>
                  <a:latin typeface="+mn-lt"/>
                  <a:sym typeface="Symbol" pitchFamily="18" charset="2"/>
                </a:rPr>
                <a:t> EAX </a:t>
              </a:r>
            </a:p>
          </p:txBody>
        </p:sp>
        <p:sp>
          <p:nvSpPr>
            <p:cNvPr id="147538" name="Rectangle 82"/>
            <p:cNvSpPr>
              <a:spLocks noChangeArrowheads="1"/>
            </p:cNvSpPr>
            <p:nvPr/>
          </p:nvSpPr>
          <p:spPr bwMode="auto">
            <a:xfrm>
              <a:off x="1047" y="3146"/>
              <a:ext cx="895" cy="2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4942419" y="4157663"/>
            <a:ext cx="1587500" cy="892969"/>
            <a:chOff x="2063" y="3340"/>
            <a:chExt cx="750" cy="750"/>
          </a:xfrm>
        </p:grpSpPr>
        <p:sp>
          <p:nvSpPr>
            <p:cNvPr id="147540" name="Text Box 84"/>
            <p:cNvSpPr txBox="1">
              <a:spLocks noChangeArrowheads="1"/>
            </p:cNvSpPr>
            <p:nvPr/>
          </p:nvSpPr>
          <p:spPr bwMode="auto">
            <a:xfrm>
              <a:off x="2293" y="3533"/>
              <a:ext cx="351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+mn-lt"/>
                </a:rPr>
                <a:t>EAX </a:t>
              </a:r>
              <a:r>
                <a:rPr lang="en-US" sz="1600">
                  <a:solidFill>
                    <a:schemeClr val="bg1"/>
                  </a:solidFill>
                  <a:latin typeface="+mn-lt"/>
                  <a:cs typeface="Arial" charset="0"/>
                </a:rPr>
                <a:t>&lt;</a:t>
              </a:r>
              <a:r>
                <a:rPr lang="en-US" sz="16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r>
                <a:rPr lang="en-US" sz="1600">
                  <a:solidFill>
                    <a:schemeClr val="bg1"/>
                  </a:solidFill>
                  <a:latin typeface="+mn-lt"/>
                  <a:sym typeface="Symbol" pitchFamily="18" charset="2"/>
                </a:rPr>
                <a:t>min ? </a:t>
              </a:r>
            </a:p>
          </p:txBody>
        </p:sp>
        <p:sp>
          <p:nvSpPr>
            <p:cNvPr id="147541" name="AutoShape 85"/>
            <p:cNvSpPr>
              <a:spLocks noChangeArrowheads="1"/>
            </p:cNvSpPr>
            <p:nvPr/>
          </p:nvSpPr>
          <p:spPr bwMode="auto">
            <a:xfrm>
              <a:off x="2063" y="3340"/>
              <a:ext cx="750" cy="750"/>
            </a:xfrm>
            <a:prstGeom prst="diamond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7542" name="Text Box 86"/>
          <p:cNvSpPr txBox="1">
            <a:spLocks noChangeArrowheads="1"/>
          </p:cNvSpPr>
          <p:nvPr/>
        </p:nvSpPr>
        <p:spPr bwMode="auto">
          <a:xfrm>
            <a:off x="6504519" y="4343400"/>
            <a:ext cx="315383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47543" name="Text Box 87"/>
          <p:cNvSpPr txBox="1">
            <a:spLocks noChangeArrowheads="1"/>
          </p:cNvSpPr>
          <p:nvPr/>
        </p:nvSpPr>
        <p:spPr bwMode="auto">
          <a:xfrm>
            <a:off x="4432302" y="4343400"/>
            <a:ext cx="315383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+mn-lt"/>
              </a:rPr>
              <a:t>N</a:t>
            </a:r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844802" y="5166122"/>
            <a:ext cx="1894417" cy="275034"/>
            <a:chOff x="1096" y="3582"/>
            <a:chExt cx="895" cy="231"/>
          </a:xfrm>
        </p:grpSpPr>
        <p:sp>
          <p:nvSpPr>
            <p:cNvPr id="147545" name="Text Box 89"/>
            <p:cNvSpPr txBox="1">
              <a:spLocks noChangeArrowheads="1"/>
            </p:cNvSpPr>
            <p:nvPr/>
          </p:nvSpPr>
          <p:spPr bwMode="auto">
            <a:xfrm>
              <a:off x="1341" y="3606"/>
              <a:ext cx="422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bIns="0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+mn-lt"/>
                </a:rPr>
                <a:t>(empty)</a:t>
              </a:r>
              <a:r>
                <a:rPr lang="en-US" sz="1600">
                  <a:solidFill>
                    <a:schemeClr val="bg1"/>
                  </a:solidFill>
                  <a:latin typeface="+mn-lt"/>
                  <a:sym typeface="Symbol" pitchFamily="18" charset="2"/>
                </a:rPr>
                <a:t> </a:t>
              </a:r>
            </a:p>
          </p:txBody>
        </p:sp>
        <p:sp>
          <p:nvSpPr>
            <p:cNvPr id="147546" name="Rectangle 90"/>
            <p:cNvSpPr>
              <a:spLocks noChangeArrowheads="1"/>
            </p:cNvSpPr>
            <p:nvPr/>
          </p:nvSpPr>
          <p:spPr bwMode="auto">
            <a:xfrm>
              <a:off x="1096" y="3582"/>
              <a:ext cx="895" cy="2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7547" name="Line 91"/>
          <p:cNvSpPr>
            <a:spLocks noChangeShapeType="1"/>
          </p:cNvSpPr>
          <p:nvPr/>
        </p:nvSpPr>
        <p:spPr bwMode="auto">
          <a:xfrm>
            <a:off x="6529919" y="4604147"/>
            <a:ext cx="112818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48" name="Line 92"/>
          <p:cNvSpPr>
            <a:spLocks noChangeShapeType="1"/>
          </p:cNvSpPr>
          <p:nvPr/>
        </p:nvSpPr>
        <p:spPr bwMode="auto">
          <a:xfrm>
            <a:off x="3814235" y="4604147"/>
            <a:ext cx="112818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49" name="Line 93"/>
          <p:cNvSpPr>
            <a:spLocks noChangeShapeType="1"/>
          </p:cNvSpPr>
          <p:nvPr/>
        </p:nvSpPr>
        <p:spPr bwMode="auto">
          <a:xfrm>
            <a:off x="3803652" y="4604147"/>
            <a:ext cx="0" cy="561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50" name="Line 94"/>
          <p:cNvSpPr>
            <a:spLocks noChangeShapeType="1"/>
          </p:cNvSpPr>
          <p:nvPr/>
        </p:nvSpPr>
        <p:spPr bwMode="auto">
          <a:xfrm>
            <a:off x="7658102" y="4604147"/>
            <a:ext cx="0" cy="561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51" name="Line 95"/>
          <p:cNvSpPr>
            <a:spLocks noChangeShapeType="1"/>
          </p:cNvSpPr>
          <p:nvPr/>
        </p:nvSpPr>
        <p:spPr bwMode="auto">
          <a:xfrm>
            <a:off x="3803652" y="5424488"/>
            <a:ext cx="0" cy="17383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52" name="Line 96"/>
          <p:cNvSpPr>
            <a:spLocks noChangeShapeType="1"/>
          </p:cNvSpPr>
          <p:nvPr/>
        </p:nvSpPr>
        <p:spPr bwMode="auto">
          <a:xfrm>
            <a:off x="7658102" y="5424488"/>
            <a:ext cx="0" cy="17383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53" name="Line 97"/>
          <p:cNvSpPr>
            <a:spLocks noChangeShapeType="1"/>
          </p:cNvSpPr>
          <p:nvPr/>
        </p:nvSpPr>
        <p:spPr bwMode="auto">
          <a:xfrm>
            <a:off x="3803652" y="5598319"/>
            <a:ext cx="3854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54" name="Line 98"/>
          <p:cNvSpPr>
            <a:spLocks noChangeShapeType="1"/>
          </p:cNvSpPr>
          <p:nvPr/>
        </p:nvSpPr>
        <p:spPr bwMode="auto">
          <a:xfrm>
            <a:off x="5736169" y="5598319"/>
            <a:ext cx="0" cy="25836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55" name="Line 99"/>
          <p:cNvSpPr>
            <a:spLocks noChangeShapeType="1"/>
          </p:cNvSpPr>
          <p:nvPr/>
        </p:nvSpPr>
        <p:spPr bwMode="auto">
          <a:xfrm flipH="1">
            <a:off x="5734052" y="2199085"/>
            <a:ext cx="2117" cy="26908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61" name="Line 105"/>
          <p:cNvSpPr>
            <a:spLocks noChangeShapeType="1"/>
          </p:cNvSpPr>
          <p:nvPr/>
        </p:nvSpPr>
        <p:spPr bwMode="auto">
          <a:xfrm flipH="1">
            <a:off x="5731935" y="1671638"/>
            <a:ext cx="2117" cy="26908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933451" y="3850957"/>
            <a:ext cx="94673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compare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one age</a:t>
            </a:r>
            <a:endParaRPr lang="en-US" sz="1600" dirty="0">
              <a:solidFill>
                <a:schemeClr val="bg1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147482" name="Rectangle 26"/>
          <p:cNvSpPr>
            <a:spLocks noChangeArrowheads="1"/>
          </p:cNvSpPr>
          <p:nvPr/>
        </p:nvSpPr>
        <p:spPr bwMode="auto">
          <a:xfrm>
            <a:off x="571501" y="3856435"/>
            <a:ext cx="1742017" cy="4905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62" name="Line 106"/>
          <p:cNvSpPr>
            <a:spLocks noChangeShapeType="1"/>
          </p:cNvSpPr>
          <p:nvPr/>
        </p:nvSpPr>
        <p:spPr bwMode="auto">
          <a:xfrm flipH="1">
            <a:off x="1441451" y="3590925"/>
            <a:ext cx="2117" cy="26908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7563" name="Line 107"/>
          <p:cNvSpPr>
            <a:spLocks noChangeShapeType="1"/>
          </p:cNvSpPr>
          <p:nvPr/>
        </p:nvSpPr>
        <p:spPr bwMode="auto">
          <a:xfrm flipH="1">
            <a:off x="1441451" y="4346973"/>
            <a:ext cx="2117" cy="26908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99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4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4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4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4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14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4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14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4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14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14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7" grpId="0" animBg="1"/>
      <p:bldP spid="147558" grpId="0" animBg="1"/>
      <p:bldP spid="147519" grpId="0"/>
      <p:bldP spid="147520" grpId="0" animBg="1"/>
      <p:bldP spid="147484" grpId="0"/>
      <p:bldP spid="147485" grpId="0" animBg="1"/>
      <p:bldP spid="147490" grpId="0"/>
      <p:bldP spid="147491" grpId="0" animBg="1"/>
      <p:bldP spid="147500" grpId="0"/>
      <p:bldP spid="147501" grpId="0"/>
      <p:bldP spid="147515" grpId="0"/>
      <p:bldP spid="147516" grpId="0" animBg="1"/>
      <p:bldP spid="147522" grpId="0" animBg="1"/>
      <p:bldP spid="147523" grpId="0" animBg="1"/>
      <p:bldP spid="147526" grpId="0" animBg="1"/>
      <p:bldP spid="147527" grpId="0" animBg="1"/>
      <p:bldP spid="147528" grpId="0" animBg="1"/>
      <p:bldP spid="147531" grpId="0" animBg="1"/>
      <p:bldP spid="147532" grpId="0" animBg="1"/>
      <p:bldP spid="147533" grpId="0" animBg="1"/>
      <p:bldP spid="147542" grpId="0"/>
      <p:bldP spid="147543" grpId="0"/>
      <p:bldP spid="147547" grpId="0" animBg="1"/>
      <p:bldP spid="147548" grpId="0" animBg="1"/>
      <p:bldP spid="147549" grpId="0" animBg="1"/>
      <p:bldP spid="147550" grpId="0" animBg="1"/>
      <p:bldP spid="147551" grpId="0" animBg="1"/>
      <p:bldP spid="147552" grpId="0" animBg="1"/>
      <p:bldP spid="147553" grpId="0" animBg="1"/>
      <p:bldP spid="147554" grpId="0" animBg="1"/>
      <p:bldP spid="147555" grpId="0" animBg="1"/>
      <p:bldP spid="147561" grpId="0" animBg="1"/>
      <p:bldP spid="147481" grpId="0"/>
      <p:bldP spid="147482" grpId="0" animBg="1"/>
      <p:bldP spid="147562" grpId="0" animBg="1"/>
      <p:bldP spid="1475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648200"/>
          </a:xfrm>
        </p:spPr>
        <p:txBody>
          <a:bodyPr/>
          <a:lstStyle/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XORL %ESI,%ESI	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init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endParaRPr lang="en-US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MOVL TWO_MM,%EDX</a:t>
            </a: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MOVL TWO_MM+4,%EDI</a:t>
            </a: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LOOP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CMPL %ECX,%ESI	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loop test</a:t>
            </a: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JGE 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DONE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# read the age using one </a:t>
            </a:r>
            <a:r>
              <a:rPr lang="en-US" sz="1800" b="1" dirty="0" smtClean="0">
                <a:latin typeface="Courier New" pitchFamily="49" charset="0"/>
              </a:rPr>
              <a:t>memory reference.</a:t>
            </a: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MOVL 4(%EBX,%ESI,8),%EAX</a:t>
            </a: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CMPL </a:t>
            </a:r>
            <a:r>
              <a:rPr lang="en-US" sz="1800" b="1" dirty="0" smtClean="0">
                <a:latin typeface="Courier New" pitchFamily="49" charset="0"/>
              </a:rPr>
              <a:t> %</a:t>
            </a:r>
            <a:r>
              <a:rPr lang="en-US" sz="1800" b="1" dirty="0">
                <a:latin typeface="Courier New" pitchFamily="49" charset="0"/>
              </a:rPr>
              <a:t>EDI,%EAX	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check the max. age</a:t>
            </a: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JLE 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NOT_MAX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MOVL </a:t>
            </a:r>
            <a:r>
              <a:rPr lang="en-US" sz="1800" b="1" dirty="0" smtClean="0">
                <a:latin typeface="Courier New" pitchFamily="49" charset="0"/>
              </a:rPr>
              <a:t> %</a:t>
            </a:r>
            <a:r>
              <a:rPr lang="en-US" sz="1800" b="1" dirty="0">
                <a:latin typeface="Courier New" pitchFamily="49" charset="0"/>
              </a:rPr>
              <a:t>EAX,%</a:t>
            </a:r>
            <a:r>
              <a:rPr lang="en-US" sz="1800" b="1" dirty="0" smtClean="0">
                <a:latin typeface="Courier New" pitchFamily="49" charset="0"/>
              </a:rPr>
              <a:t>EDI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Code Example – Assembly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6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9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9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9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9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9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648200"/>
          </a:xfrm>
        </p:spPr>
        <p:txBody>
          <a:bodyPr/>
          <a:lstStyle/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NOT_MAX: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CMPL </a:t>
            </a:r>
            <a:r>
              <a:rPr lang="en-US" sz="1800" b="1" dirty="0" smtClean="0">
                <a:latin typeface="Courier New" pitchFamily="49" charset="0"/>
              </a:rPr>
              <a:t> %</a:t>
            </a:r>
            <a:r>
              <a:rPr lang="en-US" sz="1800" b="1" dirty="0">
                <a:latin typeface="Courier New" pitchFamily="49" charset="0"/>
              </a:rPr>
              <a:t>EDX,%EAX	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check the min age</a:t>
            </a: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JGE 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NOT_MIN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MOVL </a:t>
            </a:r>
            <a:r>
              <a:rPr lang="en-US" sz="1800" b="1" dirty="0" smtClean="0">
                <a:latin typeface="Courier New" pitchFamily="49" charset="0"/>
              </a:rPr>
              <a:t> %</a:t>
            </a:r>
            <a:r>
              <a:rPr lang="en-US" sz="1800" b="1" dirty="0">
                <a:latin typeface="Courier New" pitchFamily="49" charset="0"/>
              </a:rPr>
              <a:t>EAX,%EDX</a:t>
            </a: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NOT_MIN:</a:t>
            </a: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INCL %ESI	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loop update</a:t>
            </a: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		JMP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LOOP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DONE:</a:t>
            </a:r>
            <a:r>
              <a:rPr lang="en-US" sz="1800" b="1" dirty="0">
                <a:latin typeface="Courier New" pitchFamily="49" charset="0"/>
              </a:rPr>
              <a:t>	# more code ...</a:t>
            </a: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3657600" algn="l"/>
              </a:tabLst>
            </a:pPr>
            <a:r>
              <a:rPr lang="en-US" sz="1800" b="1" dirty="0">
                <a:latin typeface="Courier New" pitchFamily="49" charset="0"/>
              </a:rPr>
              <a:t>TWO_MM:	.LONG 0x7FFFFFFF, 0x80000000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Code Example – Assembly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9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9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9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12076</TotalTime>
  <Words>984</Words>
  <Application>Microsoft Office PowerPoint</Application>
  <PresentationFormat>On-screen Show (4:3)</PresentationFormat>
  <Paragraphs>336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Fireball</vt:lpstr>
      <vt:lpstr>ECE391 Computer System Engineering Lecture 4</vt:lpstr>
      <vt:lpstr>Lecture Topics</vt:lpstr>
      <vt:lpstr>Aministrivia</vt:lpstr>
      <vt:lpstr>Code Example</vt:lpstr>
      <vt:lpstr>Code Example - Loop Design Process (1)</vt:lpstr>
      <vt:lpstr>Code Example - Loop Design Process (2)</vt:lpstr>
      <vt:lpstr>Code Example - Loop Body</vt:lpstr>
      <vt:lpstr>Code Example – Assembly (1)</vt:lpstr>
      <vt:lpstr>Code Example – Assembly (2)</vt:lpstr>
      <vt:lpstr>The Calling Convention (1)</vt:lpstr>
      <vt:lpstr>The Calling Convention (2)</vt:lpstr>
      <vt:lpstr>Stack Frames in x86 (1)</vt:lpstr>
      <vt:lpstr>Stack Frames in x86 (2)</vt:lpstr>
      <vt:lpstr>Stack Frames in x86 (3)</vt:lpstr>
      <vt:lpstr>Stack Frames in x86 (4)</vt:lpstr>
      <vt:lpstr>Stack Frames in x86 (4)</vt:lpstr>
      <vt:lpstr>Subroutine Example Code  </vt:lpstr>
      <vt:lpstr>Subroutine Example Code (cont.) </vt:lpstr>
      <vt:lpstr>Subroutine Example Code (cont.) </vt:lpstr>
      <vt:lpstr>Multiplication and Division</vt:lpstr>
      <vt:lpstr>Data Type Alignment (1) </vt:lpstr>
      <vt:lpstr>Data Type Alignment (2) </vt:lpstr>
      <vt:lpstr>Device I/O</vt:lpstr>
      <vt:lpstr>Device I/O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303</cp:revision>
  <cp:lastPrinted>2012-01-26T14:52:28Z</cp:lastPrinted>
  <dcterms:created xsi:type="dcterms:W3CDTF">1999-08-25T01:21:32Z</dcterms:created>
  <dcterms:modified xsi:type="dcterms:W3CDTF">2014-01-30T17:05:24Z</dcterms:modified>
</cp:coreProperties>
</file>