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674" r:id="rId2"/>
    <p:sldId id="704" r:id="rId3"/>
    <p:sldId id="691" r:id="rId4"/>
    <p:sldId id="754" r:id="rId5"/>
    <p:sldId id="755" r:id="rId6"/>
    <p:sldId id="756" r:id="rId7"/>
    <p:sldId id="757" r:id="rId8"/>
    <p:sldId id="744" r:id="rId9"/>
    <p:sldId id="758" r:id="rId10"/>
    <p:sldId id="745" r:id="rId11"/>
    <p:sldId id="759" r:id="rId12"/>
    <p:sldId id="746" r:id="rId13"/>
    <p:sldId id="760" r:id="rId14"/>
    <p:sldId id="747" r:id="rId15"/>
    <p:sldId id="761" r:id="rId16"/>
    <p:sldId id="748" r:id="rId17"/>
    <p:sldId id="763" r:id="rId18"/>
    <p:sldId id="750" r:id="rId19"/>
    <p:sldId id="762" r:id="rId20"/>
    <p:sldId id="751" r:id="rId21"/>
    <p:sldId id="767" r:id="rId22"/>
    <p:sldId id="764" r:id="rId23"/>
    <p:sldId id="765" r:id="rId24"/>
    <p:sldId id="766" r:id="rId25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0000"/>
    <a:srgbClr val="3333CC"/>
    <a:srgbClr val="FFFFCC"/>
    <a:srgbClr val="FFFF00"/>
    <a:srgbClr val="FFCC00"/>
    <a:srgbClr val="FF8F8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900" y="0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t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defTabSz="916988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900" y="8863543"/>
            <a:ext cx="3040904" cy="4582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59" tIns="45880" rIns="91759" bIns="45880" numCol="1" anchor="b" anchorCtr="0" compatLnSpc="1">
            <a:prstTxWarp prst="textNoShape">
              <a:avLst/>
            </a:prstTxWarp>
          </a:bodyPr>
          <a:lstStyle>
            <a:lvl1pPr algn="r" defTabSz="916988">
              <a:defRPr sz="1200" b="0"/>
            </a:lvl1pPr>
          </a:lstStyle>
          <a:p>
            <a:pPr>
              <a:defRPr/>
            </a:pPr>
            <a:fld id="{A3AD930E-DD78-4435-BEAC-04F4E1894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2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831" y="0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/>
          <a:lstStyle>
            <a:lvl1pPr algn="r">
              <a:defRPr sz="1200"/>
            </a:lvl1pPr>
          </a:lstStyle>
          <a:p>
            <a:pPr>
              <a:defRPr/>
            </a:pPr>
            <a:fld id="{42A2976E-4C36-4190-B665-C267E2FAE995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60" tIns="45880" rIns="91760" bIns="4588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633"/>
            <a:ext cx="5615940" cy="4186712"/>
          </a:xfrm>
          <a:prstGeom prst="rect">
            <a:avLst/>
          </a:prstGeom>
        </p:spPr>
        <p:txBody>
          <a:bodyPr vert="horz" lIns="91760" tIns="45880" rIns="91760" bIns="4588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831" y="8839674"/>
            <a:ext cx="3042500" cy="464660"/>
          </a:xfrm>
          <a:prstGeom prst="rect">
            <a:avLst/>
          </a:prstGeom>
        </p:spPr>
        <p:txBody>
          <a:bodyPr vert="horz" lIns="91760" tIns="45880" rIns="91760" bIns="45880" rtlCol="0" anchor="b"/>
          <a:lstStyle>
            <a:lvl1pPr algn="r">
              <a:defRPr sz="1200"/>
            </a:lvl1pPr>
          </a:lstStyle>
          <a:p>
            <a:pPr>
              <a:defRPr/>
            </a:pPr>
            <a:fld id="{12D6602F-4FF6-4E04-A8EB-2D80382D8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3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D6602F-4FF6-4E04-A8EB-2D80382D89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invGray">
          <a:xfrm>
            <a:off x="457200" y="3079750"/>
            <a:ext cx="8534400" cy="19685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A1C-D2FB-41BF-A6A8-29D3480F7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D42E-2314-4BDD-BFB9-8EC2FE0FAA36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BDD46-A2AB-4E43-8D51-42F5C9FF6B83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AutoShape 6"/>
          <p:cNvSpPr>
            <a:spLocks noChangeArrowheads="1"/>
          </p:cNvSpPr>
          <p:nvPr userDrawn="1"/>
        </p:nvSpPr>
        <p:spPr bwMode="invGray">
          <a:xfrm>
            <a:off x="457200" y="1219200"/>
            <a:ext cx="8534400" cy="152400"/>
          </a:xfrm>
          <a:prstGeom prst="roundRect">
            <a:avLst>
              <a:gd name="adj" fmla="val 49995"/>
            </a:avLst>
          </a:prstGeom>
          <a:gradFill rotWithShape="0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Z. Kalbarczyk</a:t>
            </a:r>
            <a:endParaRPr lang="en-US" sz="1400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ECE391</a:t>
            </a:r>
            <a:endParaRPr lang="en-US" sz="1400" b="0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9C512C3-9A3C-4C1C-8239-DF71C3812047}" type="slidenum">
              <a:rPr lang="en-US"/>
              <a:pPr>
                <a:defRPr/>
              </a:pPr>
              <a:t>‹#›</a:t>
            </a:fld>
            <a:endParaRPr lang="en-US" sz="10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0" r:id="rId2"/>
    <p:sldLayoutId id="2147483691" r:id="rId3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 b="1" i="1">
          <a:solidFill>
            <a:srgbClr val="3333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4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–"/>
        <a:defRPr sz="2000">
          <a:solidFill>
            <a:srgbClr val="3333CC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defRPr sz="2000">
          <a:solidFill>
            <a:srgbClr val="3333CC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20000"/>
        </a:spcAft>
        <a:buClr>
          <a:srgbClr val="3333CC"/>
        </a:buClr>
        <a:buChar char="•"/>
        <a:defRPr sz="2000"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295400"/>
          </a:xfrm>
        </p:spPr>
        <p:txBody>
          <a:bodyPr/>
          <a:lstStyle/>
          <a:p>
            <a:pPr algn="ctr"/>
            <a:r>
              <a:rPr lang="en-US" sz="4000" dirty="0" smtClean="0"/>
              <a:t>ECE391</a:t>
            </a:r>
            <a:br>
              <a:rPr lang="en-US" sz="4000" dirty="0" smtClean="0"/>
            </a:br>
            <a:r>
              <a:rPr lang="en-US" sz="4000" dirty="0" smtClean="0"/>
              <a:t>Computer System Engineering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Lecture 5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2057400"/>
          </a:xfrm>
        </p:spPr>
        <p:txBody>
          <a:bodyPr/>
          <a:lstStyle/>
          <a:p>
            <a:r>
              <a:rPr lang="en-US" dirty="0" smtClean="0"/>
              <a:t>Dr. Zbigniew Kalbarczyk</a:t>
            </a:r>
          </a:p>
          <a:p>
            <a:r>
              <a:rPr lang="en-US" dirty="0" smtClean="0"/>
              <a:t>University of Illinois at Urbana- Champaign</a:t>
            </a:r>
          </a:p>
          <a:p>
            <a:endParaRPr lang="en-US" dirty="0" smtClean="0"/>
          </a:p>
          <a:p>
            <a:r>
              <a:rPr lang="en-US" smtClean="0"/>
              <a:t>Spring 2014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recall that subroutines allow a programmer</a:t>
            </a:r>
            <a:br>
              <a:rPr lang="en-US" dirty="0" smtClean="0"/>
            </a:br>
            <a:r>
              <a:rPr lang="en-US" dirty="0" smtClean="0"/>
              <a:t>to encapsulate common operations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operating system</a:t>
            </a:r>
          </a:p>
          <a:p>
            <a:pPr lvl="1" eaLnBrk="1" hangingPunct="1"/>
            <a:r>
              <a:rPr lang="en-US" dirty="0" smtClean="0"/>
              <a:t>want to provide an interface including</a:t>
            </a:r>
            <a:br>
              <a:rPr lang="en-US" dirty="0" smtClean="0"/>
            </a:br>
            <a:r>
              <a:rPr lang="en-US" dirty="0" smtClean="0"/>
              <a:t>common operations</a:t>
            </a:r>
          </a:p>
          <a:p>
            <a:pPr lvl="1" eaLnBrk="1" hangingPunct="1"/>
            <a:r>
              <a:rPr lang="en-US" dirty="0" smtClean="0"/>
              <a:t>BUT don’t want to re-link programs</a:t>
            </a:r>
          </a:p>
          <a:p>
            <a:pPr lvl="1" eaLnBrk="1" hangingPunct="1"/>
            <a:r>
              <a:rPr lang="en-US" dirty="0" smtClean="0"/>
              <a:t>NOR rely on everyone having exactly</a:t>
            </a:r>
            <a:br>
              <a:rPr lang="en-US" dirty="0" smtClean="0"/>
            </a:br>
            <a:r>
              <a:rPr lang="en-US" dirty="0" smtClean="0"/>
              <a:t>the same OS version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System Calls, Interrupts, and </a:t>
            </a:r>
            <a:r>
              <a:rPr lang="en-US" dirty="0" smtClean="0"/>
              <a:t>Exceptions (1)</a:t>
            </a:r>
            <a:endParaRPr lang="en-US" dirty="0"/>
          </a:p>
        </p:txBody>
      </p:sp>
      <p:sp>
        <p:nvSpPr>
          <p:cNvPr id="6148" name="Text Box 74"/>
          <p:cNvSpPr txBox="1">
            <a:spLocks noChangeArrowheads="1"/>
          </p:cNvSpPr>
          <p:nvPr/>
        </p:nvSpPr>
        <p:spPr bwMode="auto">
          <a:xfrm>
            <a:off x="7001933" y="3115866"/>
            <a:ext cx="5450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6149" name="Text Box 75"/>
          <p:cNvSpPr txBox="1">
            <a:spLocks noChangeArrowheads="1"/>
          </p:cNvSpPr>
          <p:nvPr/>
        </p:nvSpPr>
        <p:spPr bwMode="auto">
          <a:xfrm>
            <a:off x="7001933" y="3702844"/>
            <a:ext cx="54502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</a:rPr>
              <a:t>CALL</a:t>
            </a:r>
          </a:p>
        </p:txBody>
      </p:sp>
      <p:grpSp>
        <p:nvGrpSpPr>
          <p:cNvPr id="6150" name="Group 88"/>
          <p:cNvGrpSpPr>
            <a:grpSpLocks/>
          </p:cNvGrpSpPr>
          <p:nvPr/>
        </p:nvGrpSpPr>
        <p:grpSpPr bwMode="auto">
          <a:xfrm>
            <a:off x="6853766" y="2742009"/>
            <a:ext cx="973667" cy="2591991"/>
            <a:chOff x="2595" y="2614"/>
            <a:chExt cx="460" cy="2177"/>
          </a:xfrm>
        </p:grpSpPr>
        <p:sp>
          <p:nvSpPr>
            <p:cNvPr id="6199" name="Line 76"/>
            <p:cNvSpPr>
              <a:spLocks noChangeShapeType="1"/>
            </p:cNvSpPr>
            <p:nvPr/>
          </p:nvSpPr>
          <p:spPr bwMode="auto">
            <a:xfrm>
              <a:off x="2595" y="2614"/>
              <a:ext cx="0" cy="21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00" name="Line 77"/>
            <p:cNvSpPr>
              <a:spLocks noChangeShapeType="1"/>
            </p:cNvSpPr>
            <p:nvPr/>
          </p:nvSpPr>
          <p:spPr bwMode="auto">
            <a:xfrm>
              <a:off x="3055" y="2614"/>
              <a:ext cx="0" cy="217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151" name="Line 78"/>
          <p:cNvSpPr>
            <a:spLocks noChangeShapeType="1"/>
          </p:cNvSpPr>
          <p:nvPr/>
        </p:nvSpPr>
        <p:spPr bwMode="auto">
          <a:xfrm>
            <a:off x="6853766" y="4499372"/>
            <a:ext cx="97366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52" name="Line 81"/>
          <p:cNvSpPr>
            <a:spLocks noChangeShapeType="1"/>
          </p:cNvSpPr>
          <p:nvPr/>
        </p:nvSpPr>
        <p:spPr bwMode="auto">
          <a:xfrm>
            <a:off x="6853766" y="5161359"/>
            <a:ext cx="97366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7520536" y="4499371"/>
            <a:ext cx="165101" cy="633413"/>
            <a:chOff x="3370" y="2348"/>
            <a:chExt cx="78" cy="532"/>
          </a:xfrm>
        </p:grpSpPr>
        <p:sp>
          <p:nvSpPr>
            <p:cNvPr id="6197" name="Line 82"/>
            <p:cNvSpPr>
              <a:spLocks noChangeShapeType="1"/>
            </p:cNvSpPr>
            <p:nvPr/>
          </p:nvSpPr>
          <p:spPr bwMode="auto">
            <a:xfrm>
              <a:off x="3370" y="2348"/>
              <a:ext cx="0" cy="5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8" name="Text Box 84"/>
            <p:cNvSpPr txBox="1">
              <a:spLocks noChangeArrowheads="1"/>
            </p:cNvSpPr>
            <p:nvPr/>
          </p:nvSpPr>
          <p:spPr bwMode="auto">
            <a:xfrm>
              <a:off x="3394" y="2517"/>
              <a:ext cx="5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6957483" y="4499371"/>
            <a:ext cx="205317" cy="633413"/>
            <a:chOff x="3104" y="2348"/>
            <a:chExt cx="97" cy="532"/>
          </a:xfrm>
        </p:grpSpPr>
        <p:sp>
          <p:nvSpPr>
            <p:cNvPr id="6195" name="Line 85"/>
            <p:cNvSpPr>
              <a:spLocks noChangeShapeType="1"/>
            </p:cNvSpPr>
            <p:nvPr/>
          </p:nvSpPr>
          <p:spPr bwMode="auto">
            <a:xfrm>
              <a:off x="3201" y="2348"/>
              <a:ext cx="0" cy="5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6" name="Text Box 86"/>
            <p:cNvSpPr txBox="1">
              <a:spLocks noChangeArrowheads="1"/>
            </p:cNvSpPr>
            <p:nvPr/>
          </p:nvSpPr>
          <p:spPr bwMode="auto">
            <a:xfrm>
              <a:off x="3104" y="2517"/>
              <a:ext cx="5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" name="Group 147"/>
          <p:cNvGrpSpPr>
            <a:grpSpLocks/>
          </p:cNvGrpSpPr>
          <p:nvPr/>
        </p:nvGrpSpPr>
        <p:grpSpPr bwMode="auto">
          <a:xfrm>
            <a:off x="7109883" y="3318272"/>
            <a:ext cx="230717" cy="373856"/>
            <a:chOff x="3176" y="1356"/>
            <a:chExt cx="109" cy="314"/>
          </a:xfrm>
        </p:grpSpPr>
        <p:sp>
          <p:nvSpPr>
            <p:cNvPr id="6193" name="Line 87"/>
            <p:cNvSpPr>
              <a:spLocks noChangeShapeType="1"/>
            </p:cNvSpPr>
            <p:nvPr/>
          </p:nvSpPr>
          <p:spPr bwMode="auto">
            <a:xfrm>
              <a:off x="3285" y="1356"/>
              <a:ext cx="0" cy="31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4" name="Text Box 89"/>
            <p:cNvSpPr txBox="1">
              <a:spLocks noChangeArrowheads="1"/>
            </p:cNvSpPr>
            <p:nvPr/>
          </p:nvSpPr>
          <p:spPr bwMode="auto">
            <a:xfrm>
              <a:off x="3176" y="1404"/>
              <a:ext cx="5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7827433" y="3174207"/>
            <a:ext cx="819149" cy="1382315"/>
            <a:chOff x="3515" y="1235"/>
            <a:chExt cx="387" cy="1161"/>
          </a:xfrm>
        </p:grpSpPr>
        <p:sp>
          <p:nvSpPr>
            <p:cNvPr id="6191" name="Arc 80"/>
            <p:cNvSpPr>
              <a:spLocks/>
            </p:cNvSpPr>
            <p:nvPr/>
          </p:nvSpPr>
          <p:spPr bwMode="auto">
            <a:xfrm>
              <a:off x="3515" y="1340"/>
              <a:ext cx="387" cy="105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26 h 43200"/>
                <a:gd name="T4" fmla="*/ 0 w 21600"/>
                <a:gd name="T5" fmla="*/ 13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2" name="Text Box 83"/>
            <p:cNvSpPr txBox="1">
              <a:spLocks noChangeArrowheads="1"/>
            </p:cNvSpPr>
            <p:nvPr/>
          </p:nvSpPr>
          <p:spPr bwMode="auto">
            <a:xfrm>
              <a:off x="3684" y="1235"/>
              <a:ext cx="5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7827433" y="3433762"/>
            <a:ext cx="819149" cy="1829991"/>
            <a:chOff x="3515" y="1453"/>
            <a:chExt cx="387" cy="1537"/>
          </a:xfrm>
        </p:grpSpPr>
        <p:sp>
          <p:nvSpPr>
            <p:cNvPr id="6189" name="Arc 90"/>
            <p:cNvSpPr>
              <a:spLocks/>
            </p:cNvSpPr>
            <p:nvPr/>
          </p:nvSpPr>
          <p:spPr bwMode="auto">
            <a:xfrm flipV="1">
              <a:off x="3515" y="1453"/>
              <a:ext cx="387" cy="1418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47 h 43200"/>
                <a:gd name="T4" fmla="*/ 0 w 21600"/>
                <a:gd name="T5" fmla="*/ 23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90" name="Text Box 91"/>
            <p:cNvSpPr txBox="1">
              <a:spLocks noChangeArrowheads="1"/>
            </p:cNvSpPr>
            <p:nvPr/>
          </p:nvSpPr>
          <p:spPr bwMode="auto">
            <a:xfrm>
              <a:off x="3709" y="2783"/>
              <a:ext cx="54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6034616" y="3692128"/>
            <a:ext cx="819151" cy="864394"/>
            <a:chOff x="2668" y="1670"/>
            <a:chExt cx="387" cy="726"/>
          </a:xfrm>
        </p:grpSpPr>
        <p:sp>
          <p:nvSpPr>
            <p:cNvPr id="6187" name="Arc 94"/>
            <p:cNvSpPr>
              <a:spLocks/>
            </p:cNvSpPr>
            <p:nvPr/>
          </p:nvSpPr>
          <p:spPr bwMode="auto">
            <a:xfrm flipH="1">
              <a:off x="2668" y="1840"/>
              <a:ext cx="387" cy="55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7 h 43200"/>
                <a:gd name="T4" fmla="*/ 0 w 21600"/>
                <a:gd name="T5" fmla="*/ 4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8" name="Text Box 95"/>
            <p:cNvSpPr txBox="1">
              <a:spLocks noChangeArrowheads="1"/>
            </p:cNvSpPr>
            <p:nvPr/>
          </p:nvSpPr>
          <p:spPr bwMode="auto">
            <a:xfrm flipH="1">
              <a:off x="2815" y="1670"/>
              <a:ext cx="5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6034616" y="4067175"/>
            <a:ext cx="819151" cy="1196578"/>
            <a:chOff x="2668" y="1985"/>
            <a:chExt cx="387" cy="1005"/>
          </a:xfrm>
        </p:grpSpPr>
        <p:sp>
          <p:nvSpPr>
            <p:cNvPr id="6185" name="Arc 96"/>
            <p:cNvSpPr>
              <a:spLocks/>
            </p:cNvSpPr>
            <p:nvPr/>
          </p:nvSpPr>
          <p:spPr bwMode="auto">
            <a:xfrm flipH="1" flipV="1">
              <a:off x="2668" y="1985"/>
              <a:ext cx="387" cy="88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8 h 43200"/>
                <a:gd name="T4" fmla="*/ 0 w 21600"/>
                <a:gd name="T5" fmla="*/ 9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86" name="Text Box 97"/>
            <p:cNvSpPr txBox="1">
              <a:spLocks noChangeArrowheads="1"/>
            </p:cNvSpPr>
            <p:nvPr/>
          </p:nvSpPr>
          <p:spPr bwMode="auto">
            <a:xfrm flipH="1">
              <a:off x="2741" y="2783"/>
              <a:ext cx="5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0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286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</a:t>
            </a:r>
          </a:p>
          <a:p>
            <a:pPr lvl="1" eaLnBrk="1" hangingPunct="1"/>
            <a:r>
              <a:rPr lang="en-US" dirty="0" smtClean="0"/>
              <a:t>add a level of indirection!</a:t>
            </a:r>
          </a:p>
          <a:p>
            <a:pPr eaLnBrk="1" hangingPunct="1"/>
            <a:r>
              <a:rPr lang="en-US" dirty="0"/>
              <a:t>with indirection</a:t>
            </a:r>
          </a:p>
          <a:p>
            <a:pPr lvl="1" eaLnBrk="1" hangingPunct="1"/>
            <a:r>
              <a:rPr lang="en-US" dirty="0"/>
              <a:t>to rewrite OS, just change the table</a:t>
            </a:r>
          </a:p>
          <a:p>
            <a:pPr lvl="1" eaLnBrk="1" hangingPunct="1"/>
            <a:r>
              <a:rPr lang="en-US" dirty="0"/>
              <a:t>application code does not change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System Calls, Interrupts, and </a:t>
            </a:r>
            <a:r>
              <a:rPr lang="en-US" dirty="0" smtClean="0"/>
              <a:t>Exceptions (2)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2596" y="3961209"/>
            <a:ext cx="6483604" cy="2591991"/>
            <a:chOff x="1212596" y="3961209"/>
            <a:chExt cx="6483604" cy="2591991"/>
          </a:xfrm>
        </p:grpSpPr>
        <p:sp>
          <p:nvSpPr>
            <p:cNvPr id="6160" name="Text Box 102"/>
            <p:cNvSpPr txBox="1">
              <a:spLocks noChangeArrowheads="1"/>
            </p:cNvSpPr>
            <p:nvPr/>
          </p:nvSpPr>
          <p:spPr bwMode="auto">
            <a:xfrm>
              <a:off x="1212596" y="4875638"/>
              <a:ext cx="72289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dirty="0">
                  <a:solidFill>
                    <a:schemeClr val="bg1"/>
                  </a:solidFill>
                </a:rPr>
                <a:t>CALL #1</a:t>
              </a:r>
            </a:p>
          </p:txBody>
        </p:sp>
        <p:grpSp>
          <p:nvGrpSpPr>
            <p:cNvPr id="6161" name="Group 139"/>
            <p:cNvGrpSpPr>
              <a:grpSpLocks/>
            </p:cNvGrpSpPr>
            <p:nvPr/>
          </p:nvGrpSpPr>
          <p:grpSpPr bwMode="auto">
            <a:xfrm>
              <a:off x="2935847" y="3961209"/>
              <a:ext cx="4047067" cy="2591991"/>
              <a:chOff x="1603" y="3098"/>
              <a:chExt cx="1912" cy="2177"/>
            </a:xfrm>
          </p:grpSpPr>
          <p:sp>
            <p:nvSpPr>
              <p:cNvPr id="6166" name="Line 104"/>
              <p:cNvSpPr>
                <a:spLocks noChangeShapeType="1"/>
              </p:cNvSpPr>
              <p:nvPr/>
            </p:nvSpPr>
            <p:spPr bwMode="auto">
              <a:xfrm>
                <a:off x="1603" y="3098"/>
                <a:ext cx="0" cy="169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67" name="Line 105"/>
              <p:cNvSpPr>
                <a:spLocks noChangeShapeType="1"/>
              </p:cNvSpPr>
              <p:nvPr/>
            </p:nvSpPr>
            <p:spPr bwMode="auto">
              <a:xfrm>
                <a:off x="2063" y="3098"/>
                <a:ext cx="0" cy="1717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68" name="Text Box 113"/>
              <p:cNvSpPr txBox="1">
                <a:spLocks noChangeArrowheads="1"/>
              </p:cNvSpPr>
              <p:nvPr/>
            </p:nvSpPr>
            <p:spPr bwMode="auto">
              <a:xfrm>
                <a:off x="1797" y="3606"/>
                <a:ext cx="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6169" name="Rectangle 123"/>
              <p:cNvSpPr>
                <a:spLocks noChangeArrowheads="1"/>
              </p:cNvSpPr>
              <p:nvPr/>
            </p:nvSpPr>
            <p:spPr bwMode="auto">
              <a:xfrm>
                <a:off x="2789" y="3533"/>
                <a:ext cx="460" cy="50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0" name="Rectangle 124"/>
              <p:cNvSpPr>
                <a:spLocks noChangeArrowheads="1"/>
              </p:cNvSpPr>
              <p:nvPr/>
            </p:nvSpPr>
            <p:spPr bwMode="auto">
              <a:xfrm>
                <a:off x="3055" y="4162"/>
                <a:ext cx="460" cy="33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1" name="Rectangle 125"/>
              <p:cNvSpPr>
                <a:spLocks noChangeArrowheads="1"/>
              </p:cNvSpPr>
              <p:nvPr/>
            </p:nvSpPr>
            <p:spPr bwMode="auto">
              <a:xfrm>
                <a:off x="2910" y="4670"/>
                <a:ext cx="460" cy="60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2" name="Line 126"/>
              <p:cNvSpPr>
                <a:spLocks noChangeShapeType="1"/>
              </p:cNvSpPr>
              <p:nvPr/>
            </p:nvSpPr>
            <p:spPr bwMode="auto">
              <a:xfrm>
                <a:off x="1604" y="3606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3" name="Line 127"/>
              <p:cNvSpPr>
                <a:spLocks noChangeShapeType="1"/>
              </p:cNvSpPr>
              <p:nvPr/>
            </p:nvSpPr>
            <p:spPr bwMode="auto">
              <a:xfrm>
                <a:off x="1604" y="3775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4" name="Line 128"/>
              <p:cNvSpPr>
                <a:spLocks noChangeShapeType="1"/>
              </p:cNvSpPr>
              <p:nvPr/>
            </p:nvSpPr>
            <p:spPr bwMode="auto">
              <a:xfrm>
                <a:off x="1604" y="3944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5" name="Line 129"/>
              <p:cNvSpPr>
                <a:spLocks noChangeShapeType="1"/>
              </p:cNvSpPr>
              <p:nvPr/>
            </p:nvSpPr>
            <p:spPr bwMode="auto">
              <a:xfrm>
                <a:off x="1604" y="4114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6" name="Line 130"/>
              <p:cNvSpPr>
                <a:spLocks noChangeShapeType="1"/>
              </p:cNvSpPr>
              <p:nvPr/>
            </p:nvSpPr>
            <p:spPr bwMode="auto">
              <a:xfrm>
                <a:off x="1604" y="4283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7" name="Line 131"/>
              <p:cNvSpPr>
                <a:spLocks noChangeShapeType="1"/>
              </p:cNvSpPr>
              <p:nvPr/>
            </p:nvSpPr>
            <p:spPr bwMode="auto">
              <a:xfrm>
                <a:off x="1604" y="4453"/>
                <a:ext cx="45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78" name="Text Box 132"/>
              <p:cNvSpPr txBox="1">
                <a:spLocks noChangeArrowheads="1"/>
              </p:cNvSpPr>
              <p:nvPr/>
            </p:nvSpPr>
            <p:spPr bwMode="auto">
              <a:xfrm>
                <a:off x="1797" y="3775"/>
                <a:ext cx="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179" name="Text Box 133"/>
              <p:cNvSpPr txBox="1">
                <a:spLocks noChangeArrowheads="1"/>
              </p:cNvSpPr>
              <p:nvPr/>
            </p:nvSpPr>
            <p:spPr bwMode="auto">
              <a:xfrm>
                <a:off x="1797" y="3944"/>
                <a:ext cx="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180" name="Text Box 134"/>
              <p:cNvSpPr txBox="1">
                <a:spLocks noChangeArrowheads="1"/>
              </p:cNvSpPr>
              <p:nvPr/>
            </p:nvSpPr>
            <p:spPr bwMode="auto">
              <a:xfrm>
                <a:off x="1797" y="4114"/>
                <a:ext cx="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181" name="Text Box 135"/>
              <p:cNvSpPr txBox="1">
                <a:spLocks noChangeArrowheads="1"/>
              </p:cNvSpPr>
              <p:nvPr/>
            </p:nvSpPr>
            <p:spPr bwMode="auto">
              <a:xfrm>
                <a:off x="1797" y="4283"/>
                <a:ext cx="4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182" name="Line 136"/>
              <p:cNvSpPr>
                <a:spLocks noChangeShapeType="1"/>
              </p:cNvSpPr>
              <p:nvPr/>
            </p:nvSpPr>
            <p:spPr bwMode="auto">
              <a:xfrm flipV="1">
                <a:off x="2063" y="3557"/>
                <a:ext cx="726" cy="12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83" name="Line 137"/>
              <p:cNvSpPr>
                <a:spLocks noChangeShapeType="1"/>
              </p:cNvSpPr>
              <p:nvPr/>
            </p:nvSpPr>
            <p:spPr bwMode="auto">
              <a:xfrm>
                <a:off x="2063" y="3848"/>
                <a:ext cx="992" cy="33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6184" name="Line 138"/>
              <p:cNvSpPr>
                <a:spLocks noChangeShapeType="1"/>
              </p:cNvSpPr>
              <p:nvPr/>
            </p:nvSpPr>
            <p:spPr bwMode="auto">
              <a:xfrm>
                <a:off x="2063" y="4017"/>
                <a:ext cx="847" cy="70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62" name="Line 140"/>
            <p:cNvSpPr>
              <a:spLocks noChangeShapeType="1"/>
            </p:cNvSpPr>
            <p:nvPr/>
          </p:nvSpPr>
          <p:spPr bwMode="auto">
            <a:xfrm flipV="1">
              <a:off x="1962180" y="4854178"/>
              <a:ext cx="973667" cy="14406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163" name="Text Box 141"/>
            <p:cNvSpPr txBox="1">
              <a:spLocks noChangeArrowheads="1"/>
            </p:cNvSpPr>
            <p:nvPr/>
          </p:nvSpPr>
          <p:spPr bwMode="auto">
            <a:xfrm>
              <a:off x="6620007" y="4076819"/>
              <a:ext cx="1076193" cy="98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called</a:t>
              </a:r>
            </a:p>
            <a:p>
              <a:pPr algn="ctr" eaLnBrk="1" hangingPunct="1"/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“handlers”</a:t>
              </a:r>
            </a:p>
            <a:p>
              <a:pPr algn="ctr" eaLnBrk="1" hangingPunct="1"/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or “handler</a:t>
              </a:r>
            </a:p>
            <a:p>
              <a:pPr algn="ctr" eaLnBrk="1" hangingPunct="1"/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</a:rPr>
                <a:t>procedures”</a:t>
              </a:r>
            </a:p>
          </p:txBody>
        </p:sp>
        <p:sp>
          <p:nvSpPr>
            <p:cNvPr id="6164" name="Text Box 142"/>
            <p:cNvSpPr txBox="1">
              <a:spLocks noChangeArrowheads="1"/>
            </p:cNvSpPr>
            <p:nvPr/>
          </p:nvSpPr>
          <p:spPr bwMode="auto">
            <a:xfrm>
              <a:off x="1323769" y="5687616"/>
              <a:ext cx="70532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bg1"/>
                  </a:solidFill>
                </a:rPr>
                <a:t>table of</a:t>
              </a:r>
            </a:p>
            <a:p>
              <a:pPr algn="ctr" eaLnBrk="1" hangingPunct="1"/>
              <a:r>
                <a:rPr lang="en-US" sz="1400">
                  <a:solidFill>
                    <a:schemeClr val="bg1"/>
                  </a:solidFill>
                </a:rPr>
                <a:t>function</a:t>
              </a:r>
            </a:p>
            <a:p>
              <a:pPr algn="ctr" eaLnBrk="1" hangingPunct="1"/>
              <a:r>
                <a:rPr lang="en-US" sz="1400">
                  <a:solidFill>
                    <a:schemeClr val="bg1"/>
                  </a:solidFill>
                </a:rPr>
                <a:t>pointers</a:t>
              </a:r>
            </a:p>
          </p:txBody>
        </p:sp>
        <p:sp>
          <p:nvSpPr>
            <p:cNvPr id="6165" name="Line 143"/>
            <p:cNvSpPr>
              <a:spLocks noChangeShapeType="1"/>
            </p:cNvSpPr>
            <p:nvPr/>
          </p:nvSpPr>
          <p:spPr bwMode="auto">
            <a:xfrm flipV="1">
              <a:off x="2116697" y="5228035"/>
              <a:ext cx="664633" cy="460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7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LC-3, we used the TRAP instruction; in x86, it’s the INT instruction: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bg1"/>
                </a:solidFill>
              </a:rPr>
              <a:t>INT   8-bit </a:t>
            </a:r>
            <a:r>
              <a:rPr lang="en-US" b="1" dirty="0" err="1" smtClean="0">
                <a:solidFill>
                  <a:schemeClr val="bg1"/>
                </a:solidFill>
              </a:rPr>
              <a:t>imm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r>
              <a:rPr lang="en-US" dirty="0" smtClean="0"/>
              <a:t>		</a:t>
            </a:r>
            <a:r>
              <a:rPr lang="en-US" sz="2000" dirty="0" smtClean="0">
                <a:solidFill>
                  <a:schemeClr val="bg1"/>
                </a:solidFill>
              </a:rPr>
              <a:t># (PUSH EIP), EIP </a:t>
            </a:r>
            <a:r>
              <a:rPr lang="en-US" sz="2000" dirty="0" smtClean="0">
                <a:solidFill>
                  <a:schemeClr val="bg1"/>
                </a:solidFill>
                <a:sym typeface="Symbol" pitchFamily="18" charset="2"/>
              </a:rPr>
              <a:t> table[imm8]</a:t>
            </a:r>
          </a:p>
          <a:p>
            <a:pPr lvl="1" eaLnBrk="1" hangingPunct="1"/>
            <a:endParaRPr lang="en-US" dirty="0" smtClean="0">
              <a:sym typeface="Symbol" pitchFamily="18" charset="2"/>
            </a:endParaRP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the RTL is actually a little more complicated, as you’ll see later in course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called a trap (after instruction, or trap door through protection boundary)</a:t>
            </a:r>
          </a:p>
          <a:p>
            <a:pPr lvl="1" eaLnBrk="1" hangingPunct="1"/>
            <a:r>
              <a:rPr lang="en-US" dirty="0" smtClean="0"/>
              <a:t>also called a system call (for operating system)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System Calls, Interrupts, and Exceptions (3)</a:t>
            </a:r>
          </a:p>
        </p:txBody>
      </p:sp>
    </p:spTree>
    <p:extLst>
      <p:ext uri="{BB962C8B-B14F-4D97-AF65-F5344CB8AC3E}">
        <p14:creationId xmlns:p14="http://schemas.microsoft.com/office/powerpoint/2010/main" val="428693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vector tables/jump tables</a:t>
            </a:r>
          </a:p>
          <a:p>
            <a:pPr lvl="1" eaLnBrk="1" hangingPunct="1"/>
            <a:r>
              <a:rPr lang="en-US" dirty="0" smtClean="0"/>
              <a:t>i.e., tables of function pointers</a:t>
            </a:r>
          </a:p>
          <a:p>
            <a:pPr lvl="1" eaLnBrk="1" hangingPunct="1"/>
            <a:r>
              <a:rPr lang="en-US" dirty="0" smtClean="0"/>
              <a:t>convenient abstraction for many procedure-like activities</a:t>
            </a:r>
          </a:p>
          <a:p>
            <a:pPr eaLnBrk="1" hangingPunct="1"/>
            <a:r>
              <a:rPr lang="en-US" dirty="0" smtClean="0"/>
              <a:t>Question:</a:t>
            </a:r>
          </a:p>
          <a:p>
            <a:pPr lvl="1" eaLnBrk="1" hangingPunct="1"/>
            <a:r>
              <a:rPr lang="en-US" dirty="0" smtClean="0"/>
              <a:t>What happens if software does something wrong, e.g.,</a:t>
            </a:r>
          </a:p>
          <a:p>
            <a:pPr lvl="2" eaLnBrk="1" hangingPunct="1"/>
            <a:r>
              <a:rPr lang="en-US" dirty="0" smtClean="0"/>
              <a:t>accesses a non-existent memory location?</a:t>
            </a:r>
          </a:p>
          <a:p>
            <a:pPr lvl="2" eaLnBrk="1" hangingPunct="1"/>
            <a:r>
              <a:rPr lang="en-US" dirty="0" smtClean="0"/>
              <a:t>issues an illegal/undefined instruction?  divides by 0?</a:t>
            </a:r>
          </a:p>
          <a:p>
            <a:pPr eaLnBrk="1" hangingPunct="1"/>
            <a:r>
              <a:rPr lang="en-US" dirty="0" smtClean="0"/>
              <a:t>What do we do to handle problems?</a:t>
            </a:r>
          </a:p>
          <a:p>
            <a:pPr lvl="1" eaLnBrk="1" hangingPunct="1"/>
            <a:r>
              <a:rPr lang="en-US" dirty="0" smtClean="0"/>
              <a:t>state machine that you </a:t>
            </a:r>
            <a:r>
              <a:rPr lang="en-US" i="1" dirty="0" smtClean="0"/>
              <a:t>design</a:t>
            </a:r>
            <a:r>
              <a:rPr lang="en-US" dirty="0" smtClean="0"/>
              <a:t> for processor may have don’t cares </a:t>
            </a:r>
          </a:p>
          <a:p>
            <a:pPr lvl="1" eaLnBrk="1" hangingPunct="1"/>
            <a:r>
              <a:rPr lang="en-US" dirty="0" smtClean="0"/>
              <a:t>state machine that you </a:t>
            </a:r>
            <a:r>
              <a:rPr lang="en-US" i="1" dirty="0" smtClean="0"/>
              <a:t>build</a:t>
            </a:r>
            <a:r>
              <a:rPr lang="en-US" dirty="0" smtClean="0"/>
              <a:t> will do </a:t>
            </a:r>
            <a:r>
              <a:rPr lang="en-US" u="sng" dirty="0" smtClean="0"/>
              <a:t>something</a:t>
            </a:r>
            <a:r>
              <a:rPr lang="en-US" dirty="0" smtClean="0"/>
              <a:t> (may be unknown)</a:t>
            </a:r>
          </a:p>
          <a:p>
            <a:pPr lvl="1" eaLnBrk="1" hangingPunct="1"/>
            <a:r>
              <a:rPr lang="en-US" dirty="0" smtClean="0"/>
              <a:t>so just let it run!  (e.g., 6502 did so… and programmers used!)</a:t>
            </a:r>
            <a:endParaRPr lang="en-US" u="sng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System Calls, Interrupts, and Exceptions </a:t>
            </a:r>
            <a:r>
              <a:rPr lang="en-US" dirty="0" smtClean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9840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a better solution: </a:t>
            </a:r>
            <a:r>
              <a:rPr lang="en-US" b="1" dirty="0" smtClean="0">
                <a:solidFill>
                  <a:schemeClr val="bg1"/>
                </a:solidFill>
              </a:rPr>
              <a:t>exceptions!</a:t>
            </a:r>
          </a:p>
          <a:p>
            <a:pPr lvl="1" eaLnBrk="1" hangingPunct="1"/>
            <a:r>
              <a:rPr lang="en-US" dirty="0" smtClean="0"/>
              <a:t>processor maps each problem to a vector #</a:t>
            </a:r>
          </a:p>
          <a:p>
            <a:pPr lvl="1" eaLnBrk="1" hangingPunct="1"/>
            <a:r>
              <a:rPr lang="en-US" dirty="0" smtClean="0"/>
              <a:t>calls procedure in vector table by #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Where else might we use vector tables?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Consider processor interactions with devices</a:t>
            </a:r>
          </a:p>
          <a:p>
            <a:pPr lvl="1" eaLnBrk="1" hangingPunct="1"/>
            <a:r>
              <a:rPr lang="en-US" dirty="0" smtClean="0"/>
              <a:t>a disk access takes about 10 milliseconds</a:t>
            </a:r>
          </a:p>
          <a:p>
            <a:pPr lvl="1" eaLnBrk="1" hangingPunct="1"/>
            <a:r>
              <a:rPr lang="en-US" dirty="0" smtClean="0"/>
              <a:t>new machines in lab: 10 </a:t>
            </a:r>
            <a:r>
              <a:rPr lang="en-US" dirty="0" err="1" smtClean="0"/>
              <a:t>ms</a:t>
            </a:r>
            <a:r>
              <a:rPr lang="en-US" dirty="0" smtClean="0"/>
              <a:t> = 32 </a:t>
            </a:r>
            <a:r>
              <a:rPr lang="en-US" u="sng" dirty="0" smtClean="0"/>
              <a:t>million</a:t>
            </a:r>
            <a:r>
              <a:rPr lang="en-US" dirty="0" smtClean="0"/>
              <a:t> cycles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should processor sit around asking, “Are my data here yet</a:t>
            </a:r>
            <a:r>
              <a:rPr lang="en-US" dirty="0" smtClean="0">
                <a:solidFill>
                  <a:schemeClr val="bg1"/>
                </a:solidFill>
              </a:rPr>
              <a:t>?”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System Calls, Interrupts, and Exceptions </a:t>
            </a:r>
            <a:r>
              <a:rPr lang="en-US" dirty="0" smtClean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58705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572000"/>
          </a:xfrm>
        </p:spPr>
        <p:txBody>
          <a:bodyPr/>
          <a:lstStyle/>
          <a:p>
            <a:pPr lvl="1" eaLnBrk="1" hangingPunct="1"/>
            <a:r>
              <a:rPr lang="en-US" dirty="0" smtClean="0"/>
              <a:t>analogous to posting a letter to a friend in Europe</a:t>
            </a:r>
          </a:p>
          <a:p>
            <a:pPr lvl="1" eaLnBrk="1" hangingPunct="1"/>
            <a:r>
              <a:rPr lang="en-US" dirty="0" smtClean="0"/>
              <a:t>and checking your mailbox every minute for a reply</a:t>
            </a:r>
          </a:p>
          <a:p>
            <a:pPr lvl="1" eaLnBrk="1" hangingPunct="1"/>
            <a:r>
              <a:rPr lang="en-US" dirty="0" smtClean="0"/>
              <a:t>instead, have your mail carrier ring your doorbell when it arrives</a:t>
            </a:r>
          </a:p>
          <a:p>
            <a:pPr lvl="1" eaLnBrk="1" hangingPunct="1"/>
            <a:r>
              <a:rPr lang="en-US" b="1" dirty="0" smtClean="0">
                <a:solidFill>
                  <a:schemeClr val="bg1"/>
                </a:solidFill>
              </a:rPr>
              <a:t>in a processor, we call that an interrupt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How can we use a vector table for interrupts? </a:t>
            </a:r>
          </a:p>
          <a:p>
            <a:pPr lvl="1" eaLnBrk="1" hangingPunct="1"/>
            <a:r>
              <a:rPr lang="en-US" dirty="0" smtClean="0"/>
              <a:t>each device has a vector #</a:t>
            </a:r>
          </a:p>
          <a:p>
            <a:pPr lvl="1" eaLnBrk="1" hangingPunct="1"/>
            <a:r>
              <a:rPr lang="en-US" dirty="0" smtClean="0"/>
              <a:t>call corresponding procedure in vector table when device generates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x86 ISA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uses one table for all three kinds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called the Interrupt Descriptor Table (IDT)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System Calls, Interrupts, and Exceptions </a:t>
            </a:r>
            <a:r>
              <a:rPr lang="en-US" dirty="0" smtClean="0"/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530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does a processor support interrupts?</a:t>
            </a:r>
          </a:p>
          <a:p>
            <a:pPr eaLnBrk="1" hangingPunct="1"/>
            <a:r>
              <a:rPr lang="en-US" dirty="0" smtClean="0"/>
              <a:t>Logically…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                     </a:t>
            </a:r>
            <a:r>
              <a:rPr lang="en-US" sz="1800" dirty="0" smtClean="0">
                <a:solidFill>
                  <a:schemeClr val="bg1"/>
                </a:solidFill>
              </a:rPr>
              <a:t>N=8 on x86 (and LC-3)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 smtClean="0"/>
              <a:t>How should we change a processor’s state machine to incorporate interrupts?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Processor Support for </a:t>
            </a:r>
            <a:r>
              <a:rPr lang="en-US" dirty="0" smtClean="0"/>
              <a:t>Interrupts (1)</a:t>
            </a:r>
            <a:endParaRPr lang="en-US" dirty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48000" y="2632471"/>
            <a:ext cx="3126317" cy="720329"/>
            <a:chOff x="950" y="1090"/>
            <a:chExt cx="1477" cy="605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50" y="1211"/>
              <a:ext cx="508" cy="4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458" y="1259"/>
              <a:ext cx="5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676" y="1090"/>
              <a:ext cx="22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INTR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1458" y="1453"/>
              <a:ext cx="5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>
              <a:off x="1700" y="1404"/>
              <a:ext cx="49" cy="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680" y="1501"/>
              <a:ext cx="5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chemeClr val="bg1"/>
                  </a:solidFill>
                </a:rPr>
                <a:t>N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894" y="1453"/>
              <a:ext cx="53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which one?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Z. Kalbarczyk</a:t>
            </a:r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ECE391</a:t>
            </a:r>
            <a:endParaRPr lang="en-US" sz="1400" b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7772986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228600"/>
            <a:ext cx="3124200" cy="914400"/>
          </a:xfrm>
        </p:spPr>
        <p:txBody>
          <a:bodyPr/>
          <a:lstStyle/>
          <a:p>
            <a:r>
              <a:rPr lang="en-US" sz="2400" dirty="0"/>
              <a:t>LC-3 state machine</a:t>
            </a:r>
            <a:br>
              <a:rPr lang="en-US" sz="2400" dirty="0"/>
            </a:br>
            <a:r>
              <a:rPr lang="en-US" sz="2400" dirty="0"/>
              <a:t>interrupt support</a:t>
            </a:r>
          </a:p>
        </p:txBody>
      </p:sp>
    </p:spTree>
    <p:extLst>
      <p:ext uri="{BB962C8B-B14F-4D97-AF65-F5344CB8AC3E}">
        <p14:creationId xmlns:p14="http://schemas.microsoft.com/office/powerpoint/2010/main" val="23515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x86 allows software to block interrupts with a status flag (in EFLAGS)</a:t>
            </a:r>
          </a:p>
          <a:p>
            <a:pPr eaLnBrk="1" hangingPunct="1"/>
            <a:r>
              <a:rPr lang="en-US" dirty="0" smtClean="0"/>
              <a:t>normal interrupts occur only when the interrupt </a:t>
            </a:r>
            <a:r>
              <a:rPr lang="en-US" dirty="0" smtClean="0">
                <a:solidFill>
                  <a:schemeClr val="bg1"/>
                </a:solidFill>
              </a:rPr>
              <a:t>enable flag (IF) is set</a:t>
            </a:r>
          </a:p>
          <a:p>
            <a:pPr eaLnBrk="1" hangingPunct="1"/>
            <a:r>
              <a:rPr lang="en-US" dirty="0" smtClean="0"/>
              <a:t>some interrupts are too important</a:t>
            </a:r>
          </a:p>
          <a:p>
            <a:pPr lvl="1" eaLnBrk="1" hangingPunct="1"/>
            <a:r>
              <a:rPr lang="en-US" dirty="0" smtClean="0"/>
              <a:t>e.g., memory errors, power warnings, etc.</a:t>
            </a:r>
          </a:p>
          <a:p>
            <a:pPr lvl="1" eaLnBrk="1" hangingPunct="1"/>
            <a:r>
              <a:rPr lang="en-US" dirty="0" smtClean="0"/>
              <a:t>these are </a:t>
            </a: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 err="1" smtClean="0">
                <a:solidFill>
                  <a:schemeClr val="bg1"/>
                </a:solidFill>
              </a:rPr>
              <a:t>maskable</a:t>
            </a:r>
            <a:r>
              <a:rPr lang="en-US" dirty="0" smtClean="0"/>
              <a:t>, and use a separate input to processor</a:t>
            </a:r>
          </a:p>
          <a:p>
            <a:pPr lvl="1" eaLnBrk="1" hangingPunct="1"/>
            <a:r>
              <a:rPr lang="en-US" dirty="0" smtClean="0"/>
              <a:t>called non-</a:t>
            </a:r>
            <a:r>
              <a:rPr lang="en-US" dirty="0" err="1" smtClean="0"/>
              <a:t>maskable</a:t>
            </a:r>
            <a:r>
              <a:rPr lang="en-US" dirty="0" smtClean="0"/>
              <a:t> interrupts (NMI)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Processor Support for </a:t>
            </a:r>
            <a:r>
              <a:rPr lang="en-US" dirty="0" smtClean="0"/>
              <a:t>Interrupts (2)</a:t>
            </a:r>
          </a:p>
        </p:txBody>
      </p:sp>
      <p:grpSp>
        <p:nvGrpSpPr>
          <p:cNvPr id="11268" name="Group 20"/>
          <p:cNvGrpSpPr>
            <a:grpSpLocks/>
          </p:cNvGrpSpPr>
          <p:nvPr/>
        </p:nvGrpSpPr>
        <p:grpSpPr bwMode="auto">
          <a:xfrm>
            <a:off x="2606675" y="1600200"/>
            <a:ext cx="4142317" cy="812007"/>
            <a:chOff x="515" y="630"/>
            <a:chExt cx="1957" cy="682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515" y="663"/>
              <a:ext cx="508" cy="48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 flipH="1">
              <a:off x="1023" y="711"/>
              <a:ext cx="5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579" y="630"/>
              <a:ext cx="22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INTR</a:t>
              </a: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 flipH="1">
              <a:off x="1023" y="1105"/>
              <a:ext cx="5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1265" y="1056"/>
              <a:ext cx="49" cy="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1245" y="1153"/>
              <a:ext cx="4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200" b="1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459" y="1105"/>
              <a:ext cx="101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which (uses data bus)</a:t>
              </a:r>
            </a:p>
          </p:txBody>
        </p:sp>
        <p:sp>
          <p:nvSpPr>
            <p:cNvPr id="11276" name="Line 15"/>
            <p:cNvSpPr>
              <a:spLocks noChangeShapeType="1"/>
            </p:cNvSpPr>
            <p:nvPr/>
          </p:nvSpPr>
          <p:spPr bwMode="auto">
            <a:xfrm flipH="1">
              <a:off x="1023" y="908"/>
              <a:ext cx="5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1579" y="832"/>
              <a:ext cx="17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NMI</a:t>
              </a:r>
            </a:p>
          </p:txBody>
        </p:sp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>
              <a:off x="666" y="828"/>
              <a:ext cx="1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x86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4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as mentioned earlier</a:t>
            </a:r>
          </a:p>
          <a:p>
            <a:pPr lvl="1" eaLnBrk="1" hangingPunct="1"/>
            <a:r>
              <a:rPr lang="en-US" dirty="0" smtClean="0"/>
              <a:t>x86 uses a single vector table</a:t>
            </a:r>
          </a:p>
          <a:p>
            <a:pPr lvl="1" eaLnBrk="1" hangingPunct="1"/>
            <a:r>
              <a:rPr lang="en-US" dirty="0" smtClean="0"/>
              <a:t>the Interrupt Descriptor Table (IDT)</a:t>
            </a:r>
          </a:p>
          <a:p>
            <a:pPr lvl="1" eaLnBrk="1" hangingPunct="1"/>
            <a:r>
              <a:rPr lang="en-US" dirty="0" smtClean="0">
                <a:solidFill>
                  <a:schemeClr val="bg1"/>
                </a:solidFill>
              </a:rPr>
              <a:t>hold vectors for interrupts, exceptions, and system calls</a:t>
            </a:r>
          </a:p>
          <a:p>
            <a:pPr eaLnBrk="1" hangingPunct="1"/>
            <a:r>
              <a:rPr lang="en-US" dirty="0" smtClean="0"/>
              <a:t>note that this picture is partly OS-specific</a:t>
            </a:r>
          </a:p>
          <a:p>
            <a:pPr lvl="1" eaLnBrk="1" hangingPunct="1"/>
            <a:r>
              <a:rPr lang="en-US" dirty="0" smtClean="0"/>
              <a:t>the exception vector numbers are specified by Intel – </a:t>
            </a:r>
            <a:r>
              <a:rPr lang="en-US" dirty="0" smtClean="0">
                <a:solidFill>
                  <a:schemeClr val="bg1"/>
                </a:solidFill>
              </a:rPr>
              <a:t>Why?</a:t>
            </a:r>
            <a:endParaRPr lang="en-US" dirty="0">
              <a:solidFill>
                <a:schemeClr val="bg1"/>
              </a:solidFill>
            </a:endParaRPr>
          </a:p>
          <a:p>
            <a:pPr lvl="2" eaLnBrk="1" hangingPunct="1"/>
            <a:r>
              <a:rPr lang="en-US" dirty="0" smtClean="0">
                <a:solidFill>
                  <a:schemeClr val="bg1"/>
                </a:solidFill>
              </a:rPr>
              <a:t>A: generated directly by processor’s state machine</a:t>
            </a:r>
          </a:p>
          <a:p>
            <a:pPr lvl="1" eaLnBrk="1" hangingPunct="1"/>
            <a:r>
              <a:rPr lang="en-US" dirty="0" smtClean="0"/>
              <a:t>programmable interrupt controller (PIC) will be discussed later;</a:t>
            </a:r>
          </a:p>
          <a:p>
            <a:pPr lvl="2" eaLnBrk="1" hangingPunct="1"/>
            <a:r>
              <a:rPr lang="en-US" dirty="0" smtClean="0"/>
              <a:t>range of vectors generated is programmable, and is shown for Linux 2.4</a:t>
            </a:r>
          </a:p>
          <a:p>
            <a:pPr lvl="1" eaLnBrk="1" hangingPunct="1"/>
            <a:r>
              <a:rPr lang="en-US" dirty="0" smtClean="0"/>
              <a:t>note that a single entry is used for all system calls in Linux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Interrupt Descriptor Table</a:t>
            </a:r>
          </a:p>
        </p:txBody>
      </p:sp>
    </p:spTree>
    <p:extLst>
      <p:ext uri="{BB962C8B-B14F-4D97-AF65-F5344CB8AC3E}">
        <p14:creationId xmlns:p14="http://schemas.microsoft.com/office/powerpoint/2010/main" val="45006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x86 assembly wrap-up</a:t>
            </a:r>
          </a:p>
          <a:p>
            <a:pPr eaLnBrk="1" hangingPunct="1"/>
            <a:r>
              <a:rPr lang="en-US" dirty="0" smtClean="0"/>
              <a:t>role </a:t>
            </a:r>
            <a:r>
              <a:rPr lang="en-US" dirty="0"/>
              <a:t>of system </a:t>
            </a:r>
            <a:r>
              <a:rPr lang="en-US" dirty="0" smtClean="0"/>
              <a:t>software</a:t>
            </a:r>
            <a:endParaRPr lang="en-US" dirty="0"/>
          </a:p>
          <a:p>
            <a:pPr eaLnBrk="1" hangingPunct="1"/>
            <a:r>
              <a:rPr lang="en-US" dirty="0"/>
              <a:t>system calls, exceptions, &amp; interrupts</a:t>
            </a:r>
          </a:p>
          <a:p>
            <a:pPr eaLnBrk="1" hangingPunct="1"/>
            <a:r>
              <a:rPr lang="en-US" dirty="0" smtClean="0"/>
              <a:t>processor support for interrupts</a:t>
            </a:r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  <a:p>
            <a:pPr>
              <a:buFontTx/>
              <a:buNone/>
              <a:tabLst>
                <a:tab pos="2400300" algn="l"/>
                <a:tab pos="3143250" algn="l"/>
              </a:tabLst>
            </a:pPr>
            <a:endParaRPr lang="en-US" dirty="0"/>
          </a:p>
        </p:txBody>
      </p:sp>
      <p:sp>
        <p:nvSpPr>
          <p:cNvPr id="1331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Lecture Topics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72200" y="228600"/>
            <a:ext cx="2667000" cy="914400"/>
          </a:xfrm>
        </p:spPr>
        <p:txBody>
          <a:bodyPr/>
          <a:lstStyle/>
          <a:p>
            <a:pPr eaLnBrk="1" hangingPunct="1"/>
            <a:r>
              <a:rPr lang="en-US" sz="2800" dirty="0"/>
              <a:t>Interrupt Descriptor Table</a:t>
            </a:r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651"/>
            <a:ext cx="5381625" cy="670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7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smtClean="0"/>
              <a:t>The </a:t>
            </a:r>
            <a:r>
              <a:rPr lang="en-US" altLang="en-US" sz="3200" dirty="0" smtClean="0"/>
              <a:t>question</a:t>
            </a:r>
          </a:p>
          <a:p>
            <a:pPr lvl="1"/>
            <a:r>
              <a:rPr lang="en-US" altLang="en-US" sz="2800" dirty="0" smtClean="0"/>
              <a:t>interrupt handlers and programs share resources</a:t>
            </a:r>
          </a:p>
          <a:p>
            <a:pPr lvl="2"/>
            <a:r>
              <a:rPr lang="en-US" altLang="en-US" sz="2400" dirty="0" smtClean="0"/>
              <a:t>What resources are shared between them?</a:t>
            </a:r>
          </a:p>
          <a:p>
            <a:pPr lvl="2"/>
            <a:r>
              <a:rPr lang="en-US" altLang="en-US" sz="2400" dirty="0" smtClean="0"/>
              <a:t>How might interactions cause problems?</a:t>
            </a:r>
          </a:p>
          <a:p>
            <a:pPr lvl="2"/>
            <a:r>
              <a:rPr lang="en-US" altLang="en-US" sz="2400" dirty="0" smtClean="0"/>
              <a:t>What can we do to fix those problems?</a:t>
            </a:r>
          </a:p>
          <a:p>
            <a:endParaRPr lang="en-US" altLang="en-US" sz="32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Shared Data and Resources </a:t>
            </a:r>
            <a:r>
              <a:rPr lang="en-US" altLang="en-US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78967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Obvious things</a:t>
            </a:r>
          </a:p>
          <a:p>
            <a:pPr lvl="1"/>
            <a:r>
              <a:rPr lang="en-US" altLang="en-US" smtClean="0"/>
              <a:t>registers</a:t>
            </a:r>
          </a:p>
          <a:p>
            <a:pPr lvl="2"/>
            <a:r>
              <a:rPr lang="en-US" altLang="en-US" smtClean="0"/>
              <a:t>solution?   save them to the stack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memory</a:t>
            </a:r>
          </a:p>
          <a:p>
            <a:pPr lvl="2"/>
            <a:r>
              <a:rPr lang="en-US" altLang="en-US" smtClean="0"/>
              <a:t>solution? 	privatize</a:t>
            </a:r>
          </a:p>
          <a:p>
            <a:pPr lvl="2"/>
            <a:r>
              <a:rPr lang="en-US" altLang="en-US" smtClean="0"/>
              <a:t>will still need to share some things; discussed later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(2)</a:t>
            </a:r>
          </a:p>
        </p:txBody>
      </p:sp>
    </p:spTree>
    <p:extLst>
      <p:ext uri="{BB962C8B-B14F-4D97-AF65-F5344CB8AC3E}">
        <p14:creationId xmlns:p14="http://schemas.microsoft.com/office/powerpoint/2010/main" val="344875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Less obvious </a:t>
            </a:r>
          </a:p>
          <a:p>
            <a:pPr lvl="1"/>
            <a:r>
              <a:rPr lang="en-US" altLang="en-US" smtClean="0"/>
              <a:t>condition codes</a:t>
            </a:r>
          </a:p>
          <a:p>
            <a:pPr lvl="2"/>
            <a:r>
              <a:rPr lang="en-US" altLang="en-US" smtClean="0"/>
              <a:t>solution?  again, save them to the stack</a:t>
            </a:r>
          </a:p>
          <a:p>
            <a:pPr lvl="1"/>
            <a:r>
              <a:rPr lang="en-US" altLang="en-US" smtClean="0"/>
              <a:t>shared data</a:t>
            </a:r>
          </a:p>
          <a:p>
            <a:pPr lvl="2"/>
            <a:r>
              <a:rPr lang="en-US" altLang="en-US" smtClean="0"/>
              <a:t>For example MP1/real-time clock driver</a:t>
            </a:r>
          </a:p>
          <a:p>
            <a:pPr lvl="3"/>
            <a:r>
              <a:rPr lang="en-US" altLang="en-US" smtClean="0"/>
              <a:t>shared 4-byte variable holding: interrupt count (high 3 bytes) and last interrupt type (low byte)</a:t>
            </a:r>
          </a:p>
          <a:p>
            <a:pPr lvl="3"/>
            <a:r>
              <a:rPr lang="en-US" altLang="en-US" smtClean="0"/>
              <a:t>interrupt handler counts interrupts and sets type:</a:t>
            </a:r>
            <a:br>
              <a:rPr lang="en-US" altLang="en-US" smtClean="0"/>
            </a:br>
            <a:r>
              <a:rPr lang="en-US" altLang="en-US" smtClean="0"/>
              <a:t>type is alarm clock, periodic, or update (1 sec period)</a:t>
            </a:r>
          </a:p>
          <a:p>
            <a:pPr lvl="3"/>
            <a:r>
              <a:rPr lang="en-US" altLang="en-US" smtClean="0"/>
              <a:t>system call (read)</a:t>
            </a:r>
          </a:p>
          <a:p>
            <a:pPr lvl="4"/>
            <a:r>
              <a:rPr lang="en-US" altLang="en-US" smtClean="0"/>
              <a:t>reads shared variable</a:t>
            </a:r>
          </a:p>
          <a:p>
            <a:pPr lvl="4"/>
            <a:r>
              <a:rPr lang="en-US" altLang="en-US" smtClean="0"/>
              <a:t>resets interrupt count to 0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(3)</a:t>
            </a:r>
          </a:p>
        </p:txBody>
      </p:sp>
    </p:spTree>
    <p:extLst>
      <p:ext uri="{BB962C8B-B14F-4D97-AF65-F5344CB8AC3E}">
        <p14:creationId xmlns:p14="http://schemas.microsoft.com/office/powerpoint/2010/main" val="15968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More subtle</a:t>
            </a:r>
          </a:p>
          <a:p>
            <a:pPr lvl="1"/>
            <a:r>
              <a:rPr lang="en-US" altLang="en-US" smtClean="0"/>
              <a:t>external state (e.g., on devices)</a:t>
            </a:r>
          </a:p>
          <a:p>
            <a:pPr lvl="1"/>
            <a:r>
              <a:rPr lang="en-US" altLang="en-US" smtClean="0"/>
              <a:t>compiler optimization (e.g., volatility)</a:t>
            </a:r>
          </a:p>
          <a:p>
            <a:pPr lvl="1"/>
            <a:r>
              <a:rPr lang="en-US" altLang="en-US" smtClean="0"/>
              <a:t>security leaks</a:t>
            </a:r>
          </a:p>
          <a:p>
            <a:pPr lvl="2"/>
            <a:r>
              <a:rPr lang="en-US" altLang="en-US" smtClean="0"/>
              <a:t>e.g., application waits for interrupt, then observes values written by OS to stack</a:t>
            </a:r>
          </a:p>
          <a:p>
            <a:pPr lvl="2"/>
            <a:r>
              <a:rPr lang="en-US" altLang="en-US" smtClean="0"/>
              <a:t>solution?         use separate stack for kernel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Thought Problem on Shared Resources (4)</a:t>
            </a:r>
          </a:p>
        </p:txBody>
      </p:sp>
    </p:spTree>
    <p:extLst>
      <p:ext uri="{BB962C8B-B14F-4D97-AF65-F5344CB8AC3E}">
        <p14:creationId xmlns:p14="http://schemas.microsoft.com/office/powerpoint/2010/main" val="13469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Aministrivia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b="1" dirty="0" smtClean="0"/>
              <a:t>MP1 </a:t>
            </a:r>
            <a:r>
              <a:rPr lang="en-US" b="1" dirty="0" err="1" smtClean="0"/>
              <a:t>Handin</a:t>
            </a:r>
            <a:r>
              <a:rPr lang="en-US" b="1" dirty="0" smtClean="0"/>
              <a:t> and Demo Schedule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Monday 2/10, 7:00pm</a:t>
            </a:r>
          </a:p>
          <a:p>
            <a:pPr lvl="1" eaLnBrk="1" hangingPunct="1"/>
            <a:r>
              <a:rPr lang="en-US" dirty="0" smtClean="0"/>
              <a:t>students with last </a:t>
            </a:r>
            <a:r>
              <a:rPr lang="en-US" dirty="0"/>
              <a:t>names start with A-G </a:t>
            </a:r>
            <a:endParaRPr lang="en-US" dirty="0" smtClean="0"/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Tuesday 2/11, </a:t>
            </a:r>
            <a:r>
              <a:rPr lang="en-US" dirty="0">
                <a:solidFill>
                  <a:srgbClr val="FF0000"/>
                </a:solidFill>
              </a:rPr>
              <a:t>7:00pm </a:t>
            </a:r>
            <a:endParaRPr lang="en-US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dirty="0"/>
              <a:t>students with last names start with </a:t>
            </a:r>
            <a:r>
              <a:rPr lang="en-US" dirty="0" smtClean="0"/>
              <a:t>H-Q 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Wednesday 2/12, </a:t>
            </a:r>
            <a:r>
              <a:rPr lang="en-US" dirty="0">
                <a:solidFill>
                  <a:srgbClr val="FF0000"/>
                </a:solidFill>
              </a:rPr>
              <a:t>7:00pm </a:t>
            </a:r>
          </a:p>
          <a:p>
            <a:pPr lvl="1" eaLnBrk="1" hangingPunct="1"/>
            <a:r>
              <a:rPr lang="en-US" dirty="0"/>
              <a:t>students with last names start with </a:t>
            </a:r>
            <a:r>
              <a:rPr lang="en-US" dirty="0" smtClean="0"/>
              <a:t>R-Z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You </a:t>
            </a:r>
            <a:r>
              <a:rPr lang="en-US" dirty="0"/>
              <a:t>must be present at </a:t>
            </a:r>
            <a:r>
              <a:rPr lang="en-US" dirty="0" smtClean="0"/>
              <a:t>7:00pm </a:t>
            </a:r>
            <a:r>
              <a:rPr lang="en-US" dirty="0"/>
              <a:t>with an MP1 </a:t>
            </a:r>
            <a:r>
              <a:rPr lang="en-US" dirty="0" err="1"/>
              <a:t>gradesheet</a:t>
            </a:r>
            <a:r>
              <a:rPr lang="en-US" dirty="0"/>
              <a:t> printed in order to </a:t>
            </a:r>
            <a:r>
              <a:rPr lang="en-US" dirty="0" err="1" smtClean="0"/>
              <a:t>handin</a:t>
            </a:r>
            <a:r>
              <a:rPr lang="en-US" dirty="0" smtClean="0"/>
              <a:t> </a:t>
            </a:r>
            <a:endParaRPr lang="en-US" dirty="0"/>
          </a:p>
          <a:p>
            <a:pPr eaLnBrk="1" hangingPunct="1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Memory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addresses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when loading data from or storing data to memory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use address that is multiple of size of data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 smtClean="0">
              <a:solidFill>
                <a:schemeClr val="bg1"/>
              </a:solidFill>
              <a:sym typeface="Symbol" pitchFamily="18" charset="2"/>
            </a:endParaRP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Examples</a:t>
            </a:r>
            <a:endParaRPr lang="en-US" dirty="0">
              <a:solidFill>
                <a:schemeClr val="bg1"/>
              </a:solidFill>
              <a:sym typeface="Symbol" pitchFamily="18" charset="2"/>
            </a:endParaRP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bytes, use any address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words (16-bit), use even addresses only (multiple of 2 bytes)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for longs (32-bit), use multiple-of-4 addresses only</a:t>
            </a:r>
          </a:p>
          <a:p>
            <a:pPr marL="746125" lvl="1" indent="-288925"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Type Alignment (1)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Rationale</a:t>
            </a:r>
            <a:r>
              <a:rPr lang="en-US" dirty="0">
                <a:sym typeface="Symbol" pitchFamily="18" charset="2"/>
              </a:rPr>
              <a:t>: simplifies implementation of processor-memory interface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required by many modern ISAs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optional on x86 (but very slow if you don’t align)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x86 has alignment check flag (AC), but usually turned off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 smtClean="0">
              <a:sym typeface="Symbol" pitchFamily="18" charset="2"/>
            </a:endParaRP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Use </a:t>
            </a:r>
            <a:r>
              <a:rPr lang="en-US" dirty="0">
                <a:sym typeface="Symbol" pitchFamily="18" charset="2"/>
              </a:rPr>
              <a:t>“.ALIGN 4” (number is an argument) to align x86 </a:t>
            </a:r>
            <a:r>
              <a:rPr lang="en-US" dirty="0" smtClean="0">
                <a:sym typeface="Symbol" pitchFamily="18" charset="2"/>
              </a:rPr>
              <a:t>assembly</a:t>
            </a:r>
          </a:p>
          <a:p>
            <a:pPr lvl="1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for </a:t>
            </a:r>
            <a:r>
              <a:rPr lang="en-US" dirty="0">
                <a:sym typeface="Symbol" pitchFamily="18" charset="2"/>
              </a:rPr>
              <a:t>x86 assemblers, you can even do so in the middle of </a:t>
            </a:r>
            <a:r>
              <a:rPr lang="en-US" dirty="0" smtClean="0">
                <a:sym typeface="Symbol" pitchFamily="18" charset="2"/>
              </a:rPr>
              <a:t>code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Data Type Alignment (2)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How </a:t>
            </a:r>
            <a:r>
              <a:rPr lang="en-US" dirty="0">
                <a:sym typeface="Symbol" pitchFamily="18" charset="2"/>
              </a:rPr>
              <a:t>does a processor communicate with </a:t>
            </a:r>
            <a:r>
              <a:rPr lang="en-US" dirty="0" smtClean="0">
                <a:sym typeface="Symbol" pitchFamily="18" charset="2"/>
              </a:rPr>
              <a:t>devices?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Two </a:t>
            </a:r>
            <a:r>
              <a:rPr lang="en-US" dirty="0">
                <a:sym typeface="Symbol" pitchFamily="18" charset="2"/>
              </a:rPr>
              <a:t>possibilities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independent </a:t>
            </a:r>
            <a:r>
              <a:rPr lang="en-US" dirty="0" smtClean="0">
                <a:sym typeface="Symbol" pitchFamily="18" charset="2"/>
              </a:rPr>
              <a:t>I/O — use </a:t>
            </a:r>
            <a:r>
              <a:rPr lang="en-US" dirty="0">
                <a:sym typeface="Symbol" pitchFamily="18" charset="2"/>
              </a:rPr>
              <a:t>special instructions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and a separate I/O port address space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memory-mapped </a:t>
            </a:r>
            <a:r>
              <a:rPr lang="en-US" dirty="0" smtClean="0">
                <a:sym typeface="Symbol" pitchFamily="18" charset="2"/>
              </a:rPr>
              <a:t>I/O — use </a:t>
            </a:r>
            <a:r>
              <a:rPr lang="en-US" dirty="0">
                <a:sym typeface="Symbol" pitchFamily="18" charset="2"/>
              </a:rPr>
              <a:t>loads/stores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and dedicate part of the memory address space to I/O</a:t>
            </a:r>
          </a:p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x86 </a:t>
            </a:r>
            <a:r>
              <a:rPr lang="en-US" dirty="0">
                <a:sym typeface="Symbol" pitchFamily="18" charset="2"/>
              </a:rPr>
              <a:t>originally used only independent </a:t>
            </a:r>
            <a:r>
              <a:rPr lang="en-US" dirty="0" smtClean="0">
                <a:sym typeface="Symbol" pitchFamily="18" charset="2"/>
              </a:rPr>
              <a:t>I/O</a:t>
            </a:r>
            <a:endParaRPr lang="en-US" dirty="0">
              <a:sym typeface="Symbol" pitchFamily="18" charset="2"/>
            </a:endParaRP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but when used in PC, needed a good interface to video memory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solution?  put card on the bus, claim memory addresses!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>
                <a:sym typeface="Symbol" pitchFamily="18" charset="2"/>
              </a:rPr>
              <a:t>now uses both, although ports are somewhat deprecated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572000"/>
          </a:xfrm>
        </p:spPr>
        <p:txBody>
          <a:bodyPr/>
          <a:lstStyle/>
          <a:p>
            <a:pPr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I/O instructions have not evolved since 8086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16-bit port space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byte addressable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little-endian (looks like memory)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instructions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		   IN  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port</a:t>
            </a:r>
            <a:r>
              <a:rPr lang="en-US" dirty="0" smtClean="0">
                <a:sym typeface="Symbol" pitchFamily="18" charset="2"/>
              </a:rPr>
              <a:t>, dest.reg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		OUT  src.reg,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port</a:t>
            </a:r>
          </a:p>
          <a:p>
            <a:pPr marL="746125" lvl="1" indent="-288925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the register operands are NOT general-purpose registers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all data to/from AL, AX, or EAX</a:t>
            </a:r>
          </a:p>
          <a:p>
            <a:pPr marL="1181100" lvl="2" indent="-266700"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r>
              <a:rPr lang="en-US" dirty="0" smtClean="0">
                <a:sym typeface="Symbol" pitchFamily="18" charset="2"/>
              </a:rPr>
              <a:t>port is either an 8-bit immediate </a:t>
            </a:r>
            <a:r>
              <a:rPr lang="en-US" dirty="0" smtClean="0">
                <a:solidFill>
                  <a:schemeClr val="bg1"/>
                </a:solidFill>
                <a:sym typeface="Symbol" pitchFamily="18" charset="2"/>
              </a:rPr>
              <a:t>(not 16!) </a:t>
            </a:r>
            <a:r>
              <a:rPr lang="en-US" dirty="0" smtClean="0">
                <a:sym typeface="Symbol" pitchFamily="18" charset="2"/>
              </a:rPr>
              <a:t>or DX</a:t>
            </a:r>
          </a:p>
          <a:p>
            <a:pPr>
              <a:buFontTx/>
              <a:buNone/>
              <a:tabLst>
                <a:tab pos="746125" algn="l"/>
                <a:tab pos="1376363" algn="l"/>
                <a:tab pos="2290763" algn="l"/>
                <a:tab pos="3825875" algn="l"/>
              </a:tabLst>
            </a:pPr>
            <a:endParaRPr lang="en-US" dirty="0">
              <a:sym typeface="Symbol" pitchFamily="18" charset="2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69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ystem software serves three purposes</a:t>
            </a:r>
          </a:p>
          <a:p>
            <a:pPr lvl="1" eaLnBrk="1" hangingPunct="1"/>
            <a:r>
              <a:rPr lang="en-US" dirty="0" smtClean="0"/>
              <a:t>virtualization</a:t>
            </a:r>
          </a:p>
          <a:p>
            <a:pPr lvl="1" eaLnBrk="1" hangingPunct="1"/>
            <a:r>
              <a:rPr lang="en-US" dirty="0" smtClean="0"/>
              <a:t>protection</a:t>
            </a:r>
          </a:p>
          <a:p>
            <a:pPr lvl="1" eaLnBrk="1" hangingPunct="1"/>
            <a:r>
              <a:rPr lang="en-US" dirty="0" smtClean="0"/>
              <a:t>abstraction (particularly hiding asynchrony)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virtualization: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the illusion of multiple/practically unlimited resources</a:t>
            </a:r>
          </a:p>
          <a:p>
            <a:pPr eaLnBrk="1" hangingPunct="1"/>
            <a:r>
              <a:rPr lang="en-US" dirty="0" smtClean="0"/>
              <a:t>protection:</a:t>
            </a:r>
          </a:p>
          <a:p>
            <a:pPr lvl="1" eaLnBrk="1" hangingPunct="1"/>
            <a:r>
              <a:rPr lang="en-US" dirty="0" smtClean="0"/>
              <a:t>reduce/eliminate the chance of accidental and/or malicious destruction of data/results by another program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Role of System </a:t>
            </a:r>
            <a:r>
              <a:rPr lang="en-US" dirty="0" smtClean="0"/>
              <a:t>Software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7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/>
            <a:r>
              <a:rPr lang="en-US" dirty="0" smtClean="0"/>
              <a:t>abstraction:</a:t>
            </a:r>
          </a:p>
          <a:p>
            <a:pPr lvl="1" eaLnBrk="1" hangingPunct="1"/>
            <a:r>
              <a:rPr lang="en-US" dirty="0" smtClean="0"/>
              <a:t>hide fundamentally asynchronous nature of processor/device interaction</a:t>
            </a:r>
          </a:p>
          <a:p>
            <a:pPr lvl="1" eaLnBrk="1" hangingPunct="1"/>
            <a:r>
              <a:rPr lang="en-US" dirty="0" smtClean="0"/>
              <a:t>provide simpler and more powerful interfaces (integrated w/protection)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Role of System </a:t>
            </a:r>
            <a:r>
              <a:rPr lang="en-US" dirty="0" smtClean="0"/>
              <a:t>Software (2)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83167" y="3936207"/>
            <a:ext cx="7313836" cy="2370913"/>
            <a:chOff x="783167" y="3936207"/>
            <a:chExt cx="7313836" cy="2370913"/>
          </a:xfrm>
        </p:grpSpPr>
        <p:grpSp>
          <p:nvGrpSpPr>
            <p:cNvPr id="5127" name="Group 13"/>
            <p:cNvGrpSpPr>
              <a:grpSpLocks/>
            </p:cNvGrpSpPr>
            <p:nvPr/>
          </p:nvGrpSpPr>
          <p:grpSpPr bwMode="auto">
            <a:xfrm>
              <a:off x="4557184" y="5430440"/>
              <a:ext cx="732367" cy="876680"/>
              <a:chOff x="2784" y="4464"/>
              <a:chExt cx="408" cy="867"/>
            </a:xfrm>
          </p:grpSpPr>
          <p:sp>
            <p:nvSpPr>
              <p:cNvPr id="5191" name="Line 14"/>
              <p:cNvSpPr>
                <a:spLocks noChangeShapeType="1"/>
              </p:cNvSpPr>
              <p:nvPr/>
            </p:nvSpPr>
            <p:spPr bwMode="auto">
              <a:xfrm flipH="1" flipV="1">
                <a:off x="2976" y="4464"/>
                <a:ext cx="4" cy="19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92" name="Freeform 15"/>
              <p:cNvSpPr>
                <a:spLocks/>
              </p:cNvSpPr>
              <p:nvPr/>
            </p:nvSpPr>
            <p:spPr bwMode="auto">
              <a:xfrm>
                <a:off x="2784" y="4971"/>
                <a:ext cx="408" cy="360"/>
              </a:xfrm>
              <a:custGeom>
                <a:avLst/>
                <a:gdLst>
                  <a:gd name="T0" fmla="*/ 65 w 408"/>
                  <a:gd name="T1" fmla="*/ 129 h 360"/>
                  <a:gd name="T2" fmla="*/ 41 w 408"/>
                  <a:gd name="T3" fmla="*/ 72 h 360"/>
                  <a:gd name="T4" fmla="*/ 53 w 408"/>
                  <a:gd name="T5" fmla="*/ 42 h 360"/>
                  <a:gd name="T6" fmla="*/ 71 w 408"/>
                  <a:gd name="T7" fmla="*/ 36 h 360"/>
                  <a:gd name="T8" fmla="*/ 149 w 408"/>
                  <a:gd name="T9" fmla="*/ 0 h 360"/>
                  <a:gd name="T10" fmla="*/ 206 w 408"/>
                  <a:gd name="T11" fmla="*/ 30 h 360"/>
                  <a:gd name="T12" fmla="*/ 203 w 408"/>
                  <a:gd name="T13" fmla="*/ 51 h 360"/>
                  <a:gd name="T14" fmla="*/ 200 w 408"/>
                  <a:gd name="T15" fmla="*/ 63 h 360"/>
                  <a:gd name="T16" fmla="*/ 209 w 408"/>
                  <a:gd name="T17" fmla="*/ 51 h 360"/>
                  <a:gd name="T18" fmla="*/ 227 w 408"/>
                  <a:gd name="T19" fmla="*/ 33 h 360"/>
                  <a:gd name="T20" fmla="*/ 254 w 408"/>
                  <a:gd name="T21" fmla="*/ 21 h 360"/>
                  <a:gd name="T22" fmla="*/ 296 w 408"/>
                  <a:gd name="T23" fmla="*/ 57 h 360"/>
                  <a:gd name="T24" fmla="*/ 305 w 408"/>
                  <a:gd name="T25" fmla="*/ 84 h 360"/>
                  <a:gd name="T26" fmla="*/ 329 w 408"/>
                  <a:gd name="T27" fmla="*/ 93 h 360"/>
                  <a:gd name="T28" fmla="*/ 380 w 408"/>
                  <a:gd name="T29" fmla="*/ 108 h 360"/>
                  <a:gd name="T30" fmla="*/ 347 w 408"/>
                  <a:gd name="T31" fmla="*/ 177 h 360"/>
                  <a:gd name="T32" fmla="*/ 389 w 408"/>
                  <a:gd name="T33" fmla="*/ 225 h 360"/>
                  <a:gd name="T34" fmla="*/ 290 w 408"/>
                  <a:gd name="T35" fmla="*/ 297 h 360"/>
                  <a:gd name="T36" fmla="*/ 212 w 408"/>
                  <a:gd name="T37" fmla="*/ 360 h 360"/>
                  <a:gd name="T38" fmla="*/ 131 w 408"/>
                  <a:gd name="T39" fmla="*/ 345 h 360"/>
                  <a:gd name="T40" fmla="*/ 122 w 408"/>
                  <a:gd name="T41" fmla="*/ 336 h 360"/>
                  <a:gd name="T42" fmla="*/ 113 w 408"/>
                  <a:gd name="T43" fmla="*/ 333 h 360"/>
                  <a:gd name="T44" fmla="*/ 98 w 408"/>
                  <a:gd name="T45" fmla="*/ 315 h 360"/>
                  <a:gd name="T46" fmla="*/ 113 w 408"/>
                  <a:gd name="T47" fmla="*/ 294 h 360"/>
                  <a:gd name="T48" fmla="*/ 104 w 408"/>
                  <a:gd name="T49" fmla="*/ 300 h 360"/>
                  <a:gd name="T50" fmla="*/ 83 w 408"/>
                  <a:gd name="T51" fmla="*/ 306 h 360"/>
                  <a:gd name="T52" fmla="*/ 14 w 408"/>
                  <a:gd name="T53" fmla="*/ 276 h 360"/>
                  <a:gd name="T54" fmla="*/ 14 w 408"/>
                  <a:gd name="T55" fmla="*/ 225 h 360"/>
                  <a:gd name="T56" fmla="*/ 53 w 408"/>
                  <a:gd name="T57" fmla="*/ 210 h 360"/>
                  <a:gd name="T58" fmla="*/ 14 w 408"/>
                  <a:gd name="T59" fmla="*/ 153 h 360"/>
                  <a:gd name="T60" fmla="*/ 65 w 408"/>
                  <a:gd name="T61" fmla="*/ 129 h 36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08"/>
                  <a:gd name="T94" fmla="*/ 0 h 360"/>
                  <a:gd name="T95" fmla="*/ 408 w 408"/>
                  <a:gd name="T96" fmla="*/ 360 h 36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08" h="360">
                    <a:moveTo>
                      <a:pt x="65" y="129"/>
                    </a:moveTo>
                    <a:cubicBezTo>
                      <a:pt x="59" y="110"/>
                      <a:pt x="48" y="92"/>
                      <a:pt x="41" y="72"/>
                    </a:cubicBezTo>
                    <a:cubicBezTo>
                      <a:pt x="43" y="64"/>
                      <a:pt x="45" y="47"/>
                      <a:pt x="53" y="42"/>
                    </a:cubicBezTo>
                    <a:cubicBezTo>
                      <a:pt x="58" y="39"/>
                      <a:pt x="66" y="39"/>
                      <a:pt x="71" y="36"/>
                    </a:cubicBezTo>
                    <a:cubicBezTo>
                      <a:pt x="96" y="21"/>
                      <a:pt x="121" y="7"/>
                      <a:pt x="149" y="0"/>
                    </a:cubicBezTo>
                    <a:cubicBezTo>
                      <a:pt x="181" y="3"/>
                      <a:pt x="190" y="5"/>
                      <a:pt x="206" y="30"/>
                    </a:cubicBezTo>
                    <a:cubicBezTo>
                      <a:pt x="205" y="37"/>
                      <a:pt x="204" y="44"/>
                      <a:pt x="203" y="51"/>
                    </a:cubicBezTo>
                    <a:cubicBezTo>
                      <a:pt x="202" y="55"/>
                      <a:pt x="196" y="63"/>
                      <a:pt x="200" y="63"/>
                    </a:cubicBezTo>
                    <a:cubicBezTo>
                      <a:pt x="205" y="63"/>
                      <a:pt x="206" y="55"/>
                      <a:pt x="209" y="51"/>
                    </a:cubicBezTo>
                    <a:cubicBezTo>
                      <a:pt x="215" y="45"/>
                      <a:pt x="220" y="38"/>
                      <a:pt x="227" y="33"/>
                    </a:cubicBezTo>
                    <a:cubicBezTo>
                      <a:pt x="235" y="28"/>
                      <a:pt x="254" y="21"/>
                      <a:pt x="254" y="21"/>
                    </a:cubicBezTo>
                    <a:cubicBezTo>
                      <a:pt x="283" y="26"/>
                      <a:pt x="281" y="34"/>
                      <a:pt x="296" y="57"/>
                    </a:cubicBezTo>
                    <a:cubicBezTo>
                      <a:pt x="301" y="65"/>
                      <a:pt x="305" y="84"/>
                      <a:pt x="305" y="84"/>
                    </a:cubicBezTo>
                    <a:cubicBezTo>
                      <a:pt x="294" y="117"/>
                      <a:pt x="300" y="99"/>
                      <a:pt x="329" y="93"/>
                    </a:cubicBezTo>
                    <a:cubicBezTo>
                      <a:pt x="355" y="80"/>
                      <a:pt x="363" y="91"/>
                      <a:pt x="380" y="108"/>
                    </a:cubicBezTo>
                    <a:cubicBezTo>
                      <a:pt x="389" y="135"/>
                      <a:pt x="373" y="168"/>
                      <a:pt x="347" y="177"/>
                    </a:cubicBezTo>
                    <a:cubicBezTo>
                      <a:pt x="355" y="197"/>
                      <a:pt x="372" y="212"/>
                      <a:pt x="389" y="225"/>
                    </a:cubicBezTo>
                    <a:cubicBezTo>
                      <a:pt x="408" y="282"/>
                      <a:pt x="323" y="286"/>
                      <a:pt x="290" y="297"/>
                    </a:cubicBezTo>
                    <a:cubicBezTo>
                      <a:pt x="284" y="333"/>
                      <a:pt x="245" y="352"/>
                      <a:pt x="212" y="360"/>
                    </a:cubicBezTo>
                    <a:cubicBezTo>
                      <a:pt x="182" y="358"/>
                      <a:pt x="159" y="352"/>
                      <a:pt x="131" y="345"/>
                    </a:cubicBezTo>
                    <a:cubicBezTo>
                      <a:pt x="128" y="342"/>
                      <a:pt x="126" y="338"/>
                      <a:pt x="122" y="336"/>
                    </a:cubicBezTo>
                    <a:cubicBezTo>
                      <a:pt x="119" y="334"/>
                      <a:pt x="115" y="335"/>
                      <a:pt x="113" y="333"/>
                    </a:cubicBezTo>
                    <a:cubicBezTo>
                      <a:pt x="107" y="328"/>
                      <a:pt x="104" y="321"/>
                      <a:pt x="98" y="315"/>
                    </a:cubicBezTo>
                    <a:cubicBezTo>
                      <a:pt x="103" y="308"/>
                      <a:pt x="113" y="303"/>
                      <a:pt x="113" y="294"/>
                    </a:cubicBezTo>
                    <a:cubicBezTo>
                      <a:pt x="113" y="290"/>
                      <a:pt x="107" y="299"/>
                      <a:pt x="104" y="300"/>
                    </a:cubicBezTo>
                    <a:cubicBezTo>
                      <a:pt x="97" y="303"/>
                      <a:pt x="90" y="304"/>
                      <a:pt x="83" y="306"/>
                    </a:cubicBezTo>
                    <a:cubicBezTo>
                      <a:pt x="48" y="302"/>
                      <a:pt x="44" y="286"/>
                      <a:pt x="14" y="276"/>
                    </a:cubicBezTo>
                    <a:cubicBezTo>
                      <a:pt x="10" y="264"/>
                      <a:pt x="0" y="235"/>
                      <a:pt x="14" y="225"/>
                    </a:cubicBezTo>
                    <a:cubicBezTo>
                      <a:pt x="20" y="221"/>
                      <a:pt x="45" y="212"/>
                      <a:pt x="53" y="210"/>
                    </a:cubicBezTo>
                    <a:cubicBezTo>
                      <a:pt x="40" y="191"/>
                      <a:pt x="27" y="172"/>
                      <a:pt x="14" y="153"/>
                    </a:cubicBezTo>
                    <a:cubicBezTo>
                      <a:pt x="19" y="120"/>
                      <a:pt x="34" y="125"/>
                      <a:pt x="65" y="129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93" name="Rectangle 16"/>
              <p:cNvSpPr>
                <a:spLocks noChangeArrowheads="1"/>
              </p:cNvSpPr>
              <p:nvPr/>
            </p:nvSpPr>
            <p:spPr bwMode="auto">
              <a:xfrm>
                <a:off x="2820" y="4656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ETH</a:t>
                </a:r>
              </a:p>
            </p:txBody>
          </p:sp>
        </p:grpSp>
        <p:grpSp>
          <p:nvGrpSpPr>
            <p:cNvPr id="5128" name="Group 17"/>
            <p:cNvGrpSpPr>
              <a:grpSpLocks/>
            </p:cNvGrpSpPr>
            <p:nvPr/>
          </p:nvGrpSpPr>
          <p:grpSpPr bwMode="auto">
            <a:xfrm>
              <a:off x="3414184" y="5715001"/>
              <a:ext cx="711200" cy="342900"/>
              <a:chOff x="3504" y="4896"/>
              <a:chExt cx="336" cy="288"/>
            </a:xfrm>
          </p:grpSpPr>
          <p:sp>
            <p:nvSpPr>
              <p:cNvPr id="5189" name="Rectangle 18"/>
              <p:cNvSpPr>
                <a:spLocks noChangeArrowheads="1"/>
              </p:cNvSpPr>
              <p:nvPr/>
            </p:nvSpPr>
            <p:spPr bwMode="auto">
              <a:xfrm>
                <a:off x="3504" y="4896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90" name="AutoShape 19"/>
              <p:cNvSpPr>
                <a:spLocks noChangeArrowheads="1"/>
              </p:cNvSpPr>
              <p:nvPr/>
            </p:nvSpPr>
            <p:spPr bwMode="auto">
              <a:xfrm>
                <a:off x="3552" y="4944"/>
                <a:ext cx="240" cy="19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29" name="Group 20"/>
            <p:cNvGrpSpPr>
              <a:grpSpLocks/>
            </p:cNvGrpSpPr>
            <p:nvPr/>
          </p:nvGrpSpPr>
          <p:grpSpPr bwMode="auto">
            <a:xfrm>
              <a:off x="783167" y="5755482"/>
              <a:ext cx="1320800" cy="261938"/>
              <a:chOff x="528" y="4896"/>
              <a:chExt cx="816" cy="288"/>
            </a:xfrm>
          </p:grpSpPr>
          <p:sp>
            <p:nvSpPr>
              <p:cNvPr id="5157" name="Rectangle 21"/>
              <p:cNvSpPr>
                <a:spLocks noChangeArrowheads="1"/>
              </p:cNvSpPr>
              <p:nvPr/>
            </p:nvSpPr>
            <p:spPr bwMode="auto">
              <a:xfrm>
                <a:off x="528" y="4896"/>
                <a:ext cx="816" cy="28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8" name="Rectangle 22"/>
              <p:cNvSpPr>
                <a:spLocks noChangeArrowheads="1"/>
              </p:cNvSpPr>
              <p:nvPr/>
            </p:nvSpPr>
            <p:spPr bwMode="auto">
              <a:xfrm>
                <a:off x="576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9" name="Rectangle 23"/>
              <p:cNvSpPr>
                <a:spLocks noChangeArrowheads="1"/>
              </p:cNvSpPr>
              <p:nvPr/>
            </p:nvSpPr>
            <p:spPr bwMode="auto">
              <a:xfrm>
                <a:off x="643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0" name="Rectangle 24"/>
              <p:cNvSpPr>
                <a:spLocks noChangeArrowheads="1"/>
              </p:cNvSpPr>
              <p:nvPr/>
            </p:nvSpPr>
            <p:spPr bwMode="auto">
              <a:xfrm>
                <a:off x="777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1" name="Rectangle 25"/>
              <p:cNvSpPr>
                <a:spLocks noChangeArrowheads="1"/>
              </p:cNvSpPr>
              <p:nvPr/>
            </p:nvSpPr>
            <p:spPr bwMode="auto">
              <a:xfrm>
                <a:off x="912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2" name="Rectangle 26"/>
              <p:cNvSpPr>
                <a:spLocks noChangeArrowheads="1"/>
              </p:cNvSpPr>
              <p:nvPr/>
            </p:nvSpPr>
            <p:spPr bwMode="auto">
              <a:xfrm>
                <a:off x="1046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3" name="Rectangle 27"/>
              <p:cNvSpPr>
                <a:spLocks noChangeArrowheads="1"/>
              </p:cNvSpPr>
              <p:nvPr/>
            </p:nvSpPr>
            <p:spPr bwMode="auto">
              <a:xfrm>
                <a:off x="1248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4" name="Rectangle 28"/>
              <p:cNvSpPr>
                <a:spLocks noChangeArrowheads="1"/>
              </p:cNvSpPr>
              <p:nvPr/>
            </p:nvSpPr>
            <p:spPr bwMode="auto">
              <a:xfrm>
                <a:off x="1113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5" name="Rectangle 29"/>
              <p:cNvSpPr>
                <a:spLocks noChangeArrowheads="1"/>
              </p:cNvSpPr>
              <p:nvPr/>
            </p:nvSpPr>
            <p:spPr bwMode="auto">
              <a:xfrm>
                <a:off x="710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6" name="Rectangle 30"/>
              <p:cNvSpPr>
                <a:spLocks noChangeArrowheads="1"/>
              </p:cNvSpPr>
              <p:nvPr/>
            </p:nvSpPr>
            <p:spPr bwMode="auto">
              <a:xfrm>
                <a:off x="844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7" name="Rectangle 31"/>
              <p:cNvSpPr>
                <a:spLocks noChangeArrowheads="1"/>
              </p:cNvSpPr>
              <p:nvPr/>
            </p:nvSpPr>
            <p:spPr bwMode="auto">
              <a:xfrm>
                <a:off x="979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68" name="Rectangle 32"/>
              <p:cNvSpPr>
                <a:spLocks noChangeArrowheads="1"/>
              </p:cNvSpPr>
              <p:nvPr/>
            </p:nvSpPr>
            <p:spPr bwMode="auto">
              <a:xfrm>
                <a:off x="1180" y="4944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169" name="Group 33"/>
              <p:cNvGrpSpPr>
                <a:grpSpLocks/>
              </p:cNvGrpSpPr>
              <p:nvPr/>
            </p:nvGrpSpPr>
            <p:grpSpPr bwMode="auto">
              <a:xfrm>
                <a:off x="600" y="5010"/>
                <a:ext cx="653" cy="48"/>
                <a:chOff x="681" y="4752"/>
                <a:chExt cx="653" cy="48"/>
              </a:xfrm>
            </p:grpSpPr>
            <p:sp>
              <p:nvSpPr>
                <p:cNvPr id="5179" name="Rectangle 34"/>
                <p:cNvSpPr>
                  <a:spLocks noChangeArrowheads="1"/>
                </p:cNvSpPr>
                <p:nvPr/>
              </p:nvSpPr>
              <p:spPr bwMode="auto">
                <a:xfrm>
                  <a:off x="681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0" name="Rectangle 35"/>
                <p:cNvSpPr>
                  <a:spLocks noChangeArrowheads="1"/>
                </p:cNvSpPr>
                <p:nvPr/>
              </p:nvSpPr>
              <p:spPr bwMode="auto">
                <a:xfrm>
                  <a:off x="816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1" name="Rectangle 36"/>
                <p:cNvSpPr>
                  <a:spLocks noChangeArrowheads="1"/>
                </p:cNvSpPr>
                <p:nvPr/>
              </p:nvSpPr>
              <p:spPr bwMode="auto">
                <a:xfrm>
                  <a:off x="950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2" name="Rectangle 37"/>
                <p:cNvSpPr>
                  <a:spLocks noChangeArrowheads="1"/>
                </p:cNvSpPr>
                <p:nvPr/>
              </p:nvSpPr>
              <p:spPr bwMode="auto">
                <a:xfrm>
                  <a:off x="1152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3" name="Rectangle 38"/>
                <p:cNvSpPr>
                  <a:spLocks noChangeArrowheads="1"/>
                </p:cNvSpPr>
                <p:nvPr/>
              </p:nvSpPr>
              <p:spPr bwMode="auto">
                <a:xfrm>
                  <a:off x="1017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4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5" name="Rectangle 40"/>
                <p:cNvSpPr>
                  <a:spLocks noChangeArrowheads="1"/>
                </p:cNvSpPr>
                <p:nvPr/>
              </p:nvSpPr>
              <p:spPr bwMode="auto">
                <a:xfrm>
                  <a:off x="883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6" name="Rectangle 41"/>
                <p:cNvSpPr>
                  <a:spLocks noChangeArrowheads="1"/>
                </p:cNvSpPr>
                <p:nvPr/>
              </p:nvSpPr>
              <p:spPr bwMode="auto">
                <a:xfrm>
                  <a:off x="1084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7" name="Rectangle 42"/>
                <p:cNvSpPr>
                  <a:spLocks noChangeArrowheads="1"/>
                </p:cNvSpPr>
                <p:nvPr/>
              </p:nvSpPr>
              <p:spPr bwMode="auto">
                <a:xfrm>
                  <a:off x="1219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8" name="Rectangle 43"/>
                <p:cNvSpPr>
                  <a:spLocks noChangeArrowheads="1"/>
                </p:cNvSpPr>
                <p:nvPr/>
              </p:nvSpPr>
              <p:spPr bwMode="auto">
                <a:xfrm>
                  <a:off x="1286" y="4752"/>
                  <a:ext cx="48" cy="48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70" name="Rectangle 44"/>
              <p:cNvSpPr>
                <a:spLocks noChangeArrowheads="1"/>
              </p:cNvSpPr>
              <p:nvPr/>
            </p:nvSpPr>
            <p:spPr bwMode="auto">
              <a:xfrm>
                <a:off x="636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1" name="Rectangle 45"/>
              <p:cNvSpPr>
                <a:spLocks noChangeArrowheads="1"/>
              </p:cNvSpPr>
              <p:nvPr/>
            </p:nvSpPr>
            <p:spPr bwMode="auto">
              <a:xfrm>
                <a:off x="771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2" name="Rectangle 46"/>
              <p:cNvSpPr>
                <a:spLocks noChangeArrowheads="1"/>
              </p:cNvSpPr>
              <p:nvPr/>
            </p:nvSpPr>
            <p:spPr bwMode="auto">
              <a:xfrm>
                <a:off x="905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3" name="Rectangle 47"/>
              <p:cNvSpPr>
                <a:spLocks noChangeArrowheads="1"/>
              </p:cNvSpPr>
              <p:nvPr/>
            </p:nvSpPr>
            <p:spPr bwMode="auto">
              <a:xfrm>
                <a:off x="1107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4" name="Rectangle 48"/>
              <p:cNvSpPr>
                <a:spLocks noChangeArrowheads="1"/>
              </p:cNvSpPr>
              <p:nvPr/>
            </p:nvSpPr>
            <p:spPr bwMode="auto">
              <a:xfrm>
                <a:off x="972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5" name="Rectangle 49"/>
              <p:cNvSpPr>
                <a:spLocks noChangeArrowheads="1"/>
              </p:cNvSpPr>
              <p:nvPr/>
            </p:nvSpPr>
            <p:spPr bwMode="auto">
              <a:xfrm>
                <a:off x="703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6" name="Rectangle 50"/>
              <p:cNvSpPr>
                <a:spLocks noChangeArrowheads="1"/>
              </p:cNvSpPr>
              <p:nvPr/>
            </p:nvSpPr>
            <p:spPr bwMode="auto">
              <a:xfrm>
                <a:off x="838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7" name="Rectangle 51"/>
              <p:cNvSpPr>
                <a:spLocks noChangeArrowheads="1"/>
              </p:cNvSpPr>
              <p:nvPr/>
            </p:nvSpPr>
            <p:spPr bwMode="auto">
              <a:xfrm>
                <a:off x="1039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78" name="Rectangle 52"/>
              <p:cNvSpPr>
                <a:spLocks noChangeArrowheads="1"/>
              </p:cNvSpPr>
              <p:nvPr/>
            </p:nvSpPr>
            <p:spPr bwMode="auto">
              <a:xfrm>
                <a:off x="1174" y="5082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30" name="Group 53"/>
            <p:cNvGrpSpPr>
              <a:grpSpLocks/>
            </p:cNvGrpSpPr>
            <p:nvPr/>
          </p:nvGrpSpPr>
          <p:grpSpPr bwMode="auto">
            <a:xfrm>
              <a:off x="2442634" y="5760245"/>
              <a:ext cx="345017" cy="285750"/>
              <a:chOff x="2586" y="4926"/>
              <a:chExt cx="228" cy="336"/>
            </a:xfrm>
          </p:grpSpPr>
          <p:sp>
            <p:nvSpPr>
              <p:cNvPr id="5154" name="Oval 54"/>
              <p:cNvSpPr>
                <a:spLocks noChangeArrowheads="1"/>
              </p:cNvSpPr>
              <p:nvPr/>
            </p:nvSpPr>
            <p:spPr bwMode="auto">
              <a:xfrm>
                <a:off x="2586" y="4926"/>
                <a:ext cx="228" cy="336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5" name="Line 55"/>
              <p:cNvSpPr>
                <a:spLocks noChangeShapeType="1"/>
              </p:cNvSpPr>
              <p:nvPr/>
            </p:nvSpPr>
            <p:spPr bwMode="auto">
              <a:xfrm>
                <a:off x="2592" y="5040"/>
                <a:ext cx="21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6" name="Line 56"/>
              <p:cNvSpPr>
                <a:spLocks noChangeShapeType="1"/>
              </p:cNvSpPr>
              <p:nvPr/>
            </p:nvSpPr>
            <p:spPr bwMode="auto">
              <a:xfrm flipV="1">
                <a:off x="2700" y="4929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31" name="Group 72"/>
            <p:cNvGrpSpPr>
              <a:grpSpLocks/>
            </p:cNvGrpSpPr>
            <p:nvPr/>
          </p:nvGrpSpPr>
          <p:grpSpPr bwMode="auto">
            <a:xfrm>
              <a:off x="1155700" y="3936207"/>
              <a:ext cx="4637618" cy="522684"/>
              <a:chOff x="1189" y="3306"/>
              <a:chExt cx="2191" cy="439"/>
            </a:xfrm>
          </p:grpSpPr>
          <p:grpSp>
            <p:nvGrpSpPr>
              <p:cNvPr id="5148" name="Group 68"/>
              <p:cNvGrpSpPr>
                <a:grpSpLocks/>
              </p:cNvGrpSpPr>
              <p:nvPr/>
            </p:nvGrpSpPr>
            <p:grpSpPr bwMode="auto">
              <a:xfrm>
                <a:off x="2544" y="3306"/>
                <a:ext cx="836" cy="439"/>
                <a:chOff x="2348" y="3310"/>
                <a:chExt cx="836" cy="439"/>
              </a:xfrm>
            </p:grpSpPr>
            <p:sp>
              <p:nvSpPr>
                <p:cNvPr id="515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496" y="3310"/>
                  <a:ext cx="539" cy="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 dirty="0">
                      <a:solidFill>
                        <a:schemeClr val="bg1"/>
                      </a:solidFill>
                    </a:rPr>
                    <a:t>someone</a:t>
                  </a:r>
                </a:p>
                <a:p>
                  <a:pPr algn="ctr" eaLnBrk="1" hangingPunct="1"/>
                  <a:r>
                    <a:rPr lang="en-US" sz="1400" dirty="0">
                      <a:solidFill>
                        <a:schemeClr val="bg1"/>
                      </a:solidFill>
                    </a:rPr>
                    <a:t>else’s code</a:t>
                  </a:r>
                </a:p>
              </p:txBody>
            </p:sp>
            <p:sp>
              <p:nvSpPr>
                <p:cNvPr id="5153" name="Rectangle 65"/>
                <p:cNvSpPr>
                  <a:spLocks noChangeArrowheads="1"/>
                </p:cNvSpPr>
                <p:nvPr/>
              </p:nvSpPr>
              <p:spPr bwMode="auto">
                <a:xfrm>
                  <a:off x="2348" y="3310"/>
                  <a:ext cx="836" cy="404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149" name="Group 67"/>
              <p:cNvGrpSpPr>
                <a:grpSpLocks/>
              </p:cNvGrpSpPr>
              <p:nvPr/>
            </p:nvGrpSpPr>
            <p:grpSpPr bwMode="auto">
              <a:xfrm>
                <a:off x="1189" y="3306"/>
                <a:ext cx="836" cy="404"/>
                <a:chOff x="961" y="3407"/>
                <a:chExt cx="836" cy="404"/>
              </a:xfrm>
            </p:grpSpPr>
            <p:sp>
              <p:nvSpPr>
                <p:cNvPr id="515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013" y="3479"/>
                  <a:ext cx="550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chemeClr val="bg1"/>
                      </a:solidFill>
                    </a:rPr>
                    <a:t>your code</a:t>
                  </a:r>
                </a:p>
              </p:txBody>
            </p:sp>
            <p:sp>
              <p:nvSpPr>
                <p:cNvPr id="5151" name="Rectangle 66"/>
                <p:cNvSpPr>
                  <a:spLocks noChangeArrowheads="1"/>
                </p:cNvSpPr>
                <p:nvPr/>
              </p:nvSpPr>
              <p:spPr bwMode="auto">
                <a:xfrm>
                  <a:off x="961" y="3407"/>
                  <a:ext cx="836" cy="404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132" name="Rectangle 71"/>
            <p:cNvSpPr>
              <a:spLocks noChangeArrowheads="1"/>
            </p:cNvSpPr>
            <p:nvPr/>
          </p:nvSpPr>
          <p:spPr bwMode="auto">
            <a:xfrm>
              <a:off x="1659467" y="4799410"/>
              <a:ext cx="3630084" cy="6262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3" name="Line 73"/>
            <p:cNvSpPr>
              <a:spLocks noChangeShapeType="1"/>
            </p:cNvSpPr>
            <p:nvPr/>
          </p:nvSpPr>
          <p:spPr bwMode="auto">
            <a:xfrm>
              <a:off x="3621618" y="4799410"/>
              <a:ext cx="0" cy="6262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134" name="Group 77"/>
            <p:cNvGrpSpPr>
              <a:grpSpLocks/>
            </p:cNvGrpSpPr>
            <p:nvPr/>
          </p:nvGrpSpPr>
          <p:grpSpPr bwMode="auto">
            <a:xfrm>
              <a:off x="1877484" y="5157788"/>
              <a:ext cx="484717" cy="215503"/>
              <a:chOff x="939" y="4178"/>
              <a:chExt cx="229" cy="181"/>
            </a:xfrm>
          </p:grpSpPr>
          <p:sp>
            <p:nvSpPr>
              <p:cNvPr id="5146" name="Text Box 74"/>
              <p:cNvSpPr txBox="1">
                <a:spLocks noChangeArrowheads="1"/>
              </p:cNvSpPr>
              <p:nvPr/>
            </p:nvSpPr>
            <p:spPr bwMode="auto">
              <a:xfrm>
                <a:off x="955" y="4178"/>
                <a:ext cx="13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>
                    <a:solidFill>
                      <a:schemeClr val="bg1"/>
                    </a:solidFill>
                  </a:rPr>
                  <a:t>buf</a:t>
                </a:r>
              </a:p>
            </p:txBody>
          </p:sp>
          <p:sp>
            <p:nvSpPr>
              <p:cNvPr id="5147" name="Rectangle 76"/>
              <p:cNvSpPr>
                <a:spLocks noChangeArrowheads="1"/>
              </p:cNvSpPr>
              <p:nvPr/>
            </p:nvSpPr>
            <p:spPr bwMode="auto">
              <a:xfrm>
                <a:off x="939" y="4178"/>
                <a:ext cx="229" cy="1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35" name="Group 78"/>
            <p:cNvGrpSpPr>
              <a:grpSpLocks/>
            </p:cNvGrpSpPr>
            <p:nvPr/>
          </p:nvGrpSpPr>
          <p:grpSpPr bwMode="auto">
            <a:xfrm>
              <a:off x="2415117" y="5157788"/>
              <a:ext cx="484717" cy="215503"/>
              <a:chOff x="939" y="4178"/>
              <a:chExt cx="229" cy="181"/>
            </a:xfrm>
          </p:grpSpPr>
          <p:sp>
            <p:nvSpPr>
              <p:cNvPr id="5144" name="Text Box 79"/>
              <p:cNvSpPr txBox="1">
                <a:spLocks noChangeArrowheads="1"/>
              </p:cNvSpPr>
              <p:nvPr/>
            </p:nvSpPr>
            <p:spPr bwMode="auto">
              <a:xfrm>
                <a:off x="955" y="4178"/>
                <a:ext cx="13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chemeClr val="bg1"/>
                    </a:solidFill>
                  </a:rPr>
                  <a:t>buf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5" name="Rectangle 80"/>
              <p:cNvSpPr>
                <a:spLocks noChangeArrowheads="1"/>
              </p:cNvSpPr>
              <p:nvPr/>
            </p:nvSpPr>
            <p:spPr bwMode="auto">
              <a:xfrm>
                <a:off x="939" y="4178"/>
                <a:ext cx="229" cy="1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36" name="Group 81"/>
            <p:cNvGrpSpPr>
              <a:grpSpLocks/>
            </p:cNvGrpSpPr>
            <p:nvPr/>
          </p:nvGrpSpPr>
          <p:grpSpPr bwMode="auto">
            <a:xfrm>
              <a:off x="2954867" y="5157788"/>
              <a:ext cx="484717" cy="215503"/>
              <a:chOff x="939" y="4178"/>
              <a:chExt cx="229" cy="181"/>
            </a:xfrm>
          </p:grpSpPr>
          <p:sp>
            <p:nvSpPr>
              <p:cNvPr id="5142" name="Text Box 82"/>
              <p:cNvSpPr txBox="1">
                <a:spLocks noChangeArrowheads="1"/>
              </p:cNvSpPr>
              <p:nvPr/>
            </p:nvSpPr>
            <p:spPr bwMode="auto">
              <a:xfrm>
                <a:off x="955" y="4178"/>
                <a:ext cx="131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400" dirty="0" err="1">
                    <a:solidFill>
                      <a:schemeClr val="bg1"/>
                    </a:solidFill>
                  </a:rPr>
                  <a:t>buf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43" name="Rectangle 83"/>
              <p:cNvSpPr>
                <a:spLocks noChangeArrowheads="1"/>
              </p:cNvSpPr>
              <p:nvPr/>
            </p:nvSpPr>
            <p:spPr bwMode="auto">
              <a:xfrm>
                <a:off x="939" y="4178"/>
                <a:ext cx="229" cy="1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137" name="Line 84"/>
            <p:cNvSpPr>
              <a:spLocks noChangeShapeType="1"/>
            </p:cNvSpPr>
            <p:nvPr/>
          </p:nvSpPr>
          <p:spPr bwMode="auto">
            <a:xfrm flipH="1">
              <a:off x="1661584" y="5341145"/>
              <a:ext cx="442383" cy="4143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8" name="Line 85"/>
            <p:cNvSpPr>
              <a:spLocks noChangeShapeType="1"/>
            </p:cNvSpPr>
            <p:nvPr/>
          </p:nvSpPr>
          <p:spPr bwMode="auto">
            <a:xfrm>
              <a:off x="2616201" y="5341145"/>
              <a:ext cx="0" cy="41433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39" name="Line 86"/>
            <p:cNvSpPr>
              <a:spLocks noChangeShapeType="1"/>
            </p:cNvSpPr>
            <p:nvPr/>
          </p:nvSpPr>
          <p:spPr bwMode="auto">
            <a:xfrm>
              <a:off x="3365501" y="5341145"/>
              <a:ext cx="256117" cy="37385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40" name="Line 87"/>
            <p:cNvSpPr>
              <a:spLocks noChangeShapeType="1"/>
            </p:cNvSpPr>
            <p:nvPr/>
          </p:nvSpPr>
          <p:spPr bwMode="auto">
            <a:xfrm>
              <a:off x="2288117" y="4417220"/>
              <a:ext cx="0" cy="3821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41" name="Line 88"/>
            <p:cNvSpPr>
              <a:spLocks noChangeShapeType="1"/>
            </p:cNvSpPr>
            <p:nvPr/>
          </p:nvSpPr>
          <p:spPr bwMode="auto">
            <a:xfrm>
              <a:off x="4557184" y="4417220"/>
              <a:ext cx="0" cy="38219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25" name="Text Box 89"/>
            <p:cNvSpPr txBox="1">
              <a:spLocks noChangeArrowheads="1"/>
            </p:cNvSpPr>
            <p:nvPr/>
          </p:nvSpPr>
          <p:spPr bwMode="auto">
            <a:xfrm>
              <a:off x="5918201" y="4581525"/>
              <a:ext cx="217880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neither can cross</a:t>
              </a:r>
            </a:p>
            <a:p>
              <a:pPr eaLnBrk="1" hangingPunct="1"/>
              <a:r>
                <a:rPr lang="en-US" sz="1600">
                  <a:solidFill>
                    <a:schemeClr val="bg1"/>
                  </a:solidFill>
                </a:rPr>
                <a:t>protection boundary</a:t>
              </a:r>
            </a:p>
          </p:txBody>
        </p:sp>
        <p:sp>
          <p:nvSpPr>
            <p:cNvPr id="5126" name="Line 91"/>
            <p:cNvSpPr>
              <a:spLocks noChangeShapeType="1"/>
            </p:cNvSpPr>
            <p:nvPr/>
          </p:nvSpPr>
          <p:spPr bwMode="auto">
            <a:xfrm flipH="1">
              <a:off x="3803651" y="4799410"/>
              <a:ext cx="2114549" cy="35837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 flipH="1" flipV="1">
              <a:off x="4937508" y="5798516"/>
              <a:ext cx="7180" cy="1939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12609</TotalTime>
  <Words>1075</Words>
  <Application>Microsoft Office PowerPoint</Application>
  <PresentationFormat>On-screen Show (4:3)</PresentationFormat>
  <Paragraphs>233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Fireball</vt:lpstr>
      <vt:lpstr>ECE391 Computer System Engineering Lecture 5</vt:lpstr>
      <vt:lpstr>Lecture Topics</vt:lpstr>
      <vt:lpstr>Aministrivia</vt:lpstr>
      <vt:lpstr>Data Type Alignment (1) </vt:lpstr>
      <vt:lpstr>Data Type Alignment (2) </vt:lpstr>
      <vt:lpstr>Device I/O</vt:lpstr>
      <vt:lpstr>Device I/O</vt:lpstr>
      <vt:lpstr>Role of System Software (1)</vt:lpstr>
      <vt:lpstr>Role of System Software (2)</vt:lpstr>
      <vt:lpstr>System Calls, Interrupts, and Exceptions (1)</vt:lpstr>
      <vt:lpstr>System Calls, Interrupts, and Exceptions (2)</vt:lpstr>
      <vt:lpstr>System Calls, Interrupts, and Exceptions (3)</vt:lpstr>
      <vt:lpstr>System Calls, Interrupts, and Exceptions (4)</vt:lpstr>
      <vt:lpstr>System Calls, Interrupts, and Exceptions (5)</vt:lpstr>
      <vt:lpstr>System Calls, Interrupts, and Exceptions (6)</vt:lpstr>
      <vt:lpstr>Processor Support for Interrupts (1)</vt:lpstr>
      <vt:lpstr>LC-3 state machine interrupt support</vt:lpstr>
      <vt:lpstr>Processor Support for Interrupts (2)</vt:lpstr>
      <vt:lpstr>Interrupt Descriptor Table</vt:lpstr>
      <vt:lpstr>Interrupt Descriptor Table</vt:lpstr>
      <vt:lpstr>Shared Data and Resources (1)</vt:lpstr>
      <vt:lpstr>Thought Problem on Shared Resources (2)</vt:lpstr>
      <vt:lpstr>Thought Problem on Shared Resources (3)</vt:lpstr>
      <vt:lpstr>Thought Problem on Shared Resources (4)</vt:lpstr>
    </vt:vector>
  </TitlesOfParts>
  <Company>Coordinated Science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ECE291 Computer Engineering II Lecture 1</dc:title>
  <dc:creator>Zbigniew Kalbarczyk</dc:creator>
  <cp:lastModifiedBy>Zbigniew</cp:lastModifiedBy>
  <cp:revision>320</cp:revision>
  <cp:lastPrinted>2012-01-26T14:52:28Z</cp:lastPrinted>
  <dcterms:created xsi:type="dcterms:W3CDTF">1999-08-25T01:21:32Z</dcterms:created>
  <dcterms:modified xsi:type="dcterms:W3CDTF">2014-02-04T18:15:09Z</dcterms:modified>
</cp:coreProperties>
</file>