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674" r:id="rId2"/>
    <p:sldId id="704" r:id="rId3"/>
    <p:sldId id="730" r:id="rId4"/>
    <p:sldId id="731" r:id="rId5"/>
    <p:sldId id="732" r:id="rId6"/>
    <p:sldId id="733" r:id="rId7"/>
    <p:sldId id="707" r:id="rId8"/>
    <p:sldId id="708" r:id="rId9"/>
    <p:sldId id="718" r:id="rId10"/>
    <p:sldId id="720" r:id="rId11"/>
    <p:sldId id="709" r:id="rId12"/>
    <p:sldId id="721" r:id="rId13"/>
    <p:sldId id="710" r:id="rId14"/>
    <p:sldId id="722" r:id="rId15"/>
    <p:sldId id="723" r:id="rId16"/>
    <p:sldId id="711" r:id="rId17"/>
    <p:sldId id="724" r:id="rId18"/>
    <p:sldId id="725" r:id="rId19"/>
    <p:sldId id="712" r:id="rId20"/>
    <p:sldId id="726" r:id="rId21"/>
    <p:sldId id="713" r:id="rId22"/>
    <p:sldId id="727" r:id="rId23"/>
    <p:sldId id="714" r:id="rId24"/>
    <p:sldId id="728" r:id="rId25"/>
    <p:sldId id="715" r:id="rId26"/>
    <p:sldId id="729" r:id="rId27"/>
  </p:sldIdLst>
  <p:sldSz cx="9144000" cy="6858000" type="screen4x3"/>
  <p:notesSz cx="7019925" cy="9305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FFCC"/>
    <a:srgbClr val="FFFF00"/>
    <a:srgbClr val="FFCC00"/>
    <a:srgbClr val="FF8F8F"/>
    <a:srgbClr val="FF0000"/>
    <a:srgbClr val="FFFF99"/>
    <a:srgbClr val="0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16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58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59" tIns="45880" rIns="91759" bIns="45880" numCol="1" anchor="t" anchorCtr="0" compatLnSpc="1">
            <a:prstTxWarp prst="textNoShape">
              <a:avLst/>
            </a:prstTxWarp>
          </a:bodyPr>
          <a:lstStyle>
            <a:lvl1pPr defTabSz="916988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41650" cy="458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59" tIns="45880" rIns="91759" bIns="45880" numCol="1" anchor="t" anchorCtr="0" compatLnSpc="1">
            <a:prstTxWarp prst="textNoShape">
              <a:avLst/>
            </a:prstTxWarp>
          </a:bodyPr>
          <a:lstStyle>
            <a:lvl1pPr algn="r" defTabSz="916988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3013"/>
            <a:ext cx="3041650" cy="4587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59" tIns="45880" rIns="91759" bIns="45880" numCol="1" anchor="b" anchorCtr="0" compatLnSpc="1">
            <a:prstTxWarp prst="textNoShape">
              <a:avLst/>
            </a:prstTxWarp>
          </a:bodyPr>
          <a:lstStyle>
            <a:lvl1pPr defTabSz="916988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3013"/>
            <a:ext cx="3041650" cy="4587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59" tIns="45880" rIns="91759" bIns="45880" numCol="1" anchor="b" anchorCtr="0" compatLnSpc="1">
            <a:prstTxWarp prst="textNoShape">
              <a:avLst/>
            </a:prstTxWarp>
          </a:bodyPr>
          <a:lstStyle>
            <a:lvl1pPr algn="r" defTabSz="916988">
              <a:defRPr sz="1200" b="0"/>
            </a:lvl1pPr>
          </a:lstStyle>
          <a:p>
            <a:pPr>
              <a:defRPr/>
            </a:pPr>
            <a:fld id="{25F5C3C9-00C7-41C9-9ADB-259FAB32A5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3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760" tIns="45880" rIns="91760" bIns="4588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5100" y="0"/>
            <a:ext cx="3043238" cy="465138"/>
          </a:xfrm>
          <a:prstGeom prst="rect">
            <a:avLst/>
          </a:prstGeom>
        </p:spPr>
        <p:txBody>
          <a:bodyPr vert="horz" lIns="91760" tIns="45880" rIns="91760" bIns="45880" rtlCol="0"/>
          <a:lstStyle>
            <a:lvl1pPr algn="r">
              <a:defRPr sz="1200"/>
            </a:lvl1pPr>
          </a:lstStyle>
          <a:p>
            <a:pPr>
              <a:defRPr/>
            </a:pPr>
            <a:fld id="{A1AA33BB-AB7A-40BD-AE45-6C4A443DEEAC}" type="datetimeFigureOut">
              <a:rPr lang="en-US"/>
              <a:pPr>
                <a:defRPr/>
              </a:pPr>
              <a:t>2/6/2014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60" tIns="45880" rIns="91760" bIns="4588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6575" cy="4186237"/>
          </a:xfrm>
          <a:prstGeom prst="rect">
            <a:avLst/>
          </a:prstGeom>
        </p:spPr>
        <p:txBody>
          <a:bodyPr vert="horz" lIns="91760" tIns="45880" rIns="91760" bIns="4588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200"/>
            <a:ext cx="3043238" cy="465138"/>
          </a:xfrm>
          <a:prstGeom prst="rect">
            <a:avLst/>
          </a:prstGeom>
        </p:spPr>
        <p:txBody>
          <a:bodyPr vert="horz" lIns="91760" tIns="45880" rIns="91760" bIns="4588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5100" y="8839200"/>
            <a:ext cx="3043238" cy="465138"/>
          </a:xfrm>
          <a:prstGeom prst="rect">
            <a:avLst/>
          </a:prstGeom>
        </p:spPr>
        <p:txBody>
          <a:bodyPr vert="horz" lIns="91760" tIns="45880" rIns="91760" bIns="45880" rtlCol="0" anchor="b"/>
          <a:lstStyle>
            <a:lvl1pPr algn="r">
              <a:defRPr sz="1200"/>
            </a:lvl1pPr>
          </a:lstStyle>
          <a:p>
            <a:pPr>
              <a:defRPr/>
            </a:pPr>
            <a:fld id="{0606F2BA-A66C-41B8-87FE-AE562A1B9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254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invGray">
          <a:xfrm>
            <a:off x="457200" y="3079750"/>
            <a:ext cx="8534400" cy="19685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7DD7D-4EE3-4312-AF89-D64091499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0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5E28D-5EBD-4ED5-9C53-3AF80D1C460A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08820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92A7E-747E-4307-A774-31203B0C97E0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62451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6"/>
          <p:cNvSpPr>
            <a:spLocks noChangeArrowheads="1"/>
          </p:cNvSpPr>
          <p:nvPr userDrawn="1"/>
        </p:nvSpPr>
        <p:spPr bwMode="invGray">
          <a:xfrm>
            <a:off x="457200" y="1219200"/>
            <a:ext cx="8534400" cy="15240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EF669A81-0F24-4078-9438-0CF634FE35A1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4" r:id="rId1"/>
    <p:sldLayoutId id="2147483702" r:id="rId2"/>
    <p:sldLayoutId id="2147483703" r:id="rId3"/>
  </p:sldLayoutIdLst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400">
          <a:solidFill>
            <a:srgbClr val="3333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–"/>
        <a:defRPr sz="2000">
          <a:solidFill>
            <a:srgbClr val="33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>
          <a:solidFill>
            <a:srgbClr val="3333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–"/>
        <a:defRPr sz="2000">
          <a:solidFill>
            <a:srgbClr val="3333CC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defRPr sz="2000">
          <a:solidFill>
            <a:srgbClr val="3333CC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295400"/>
          </a:xfrm>
        </p:spPr>
        <p:txBody>
          <a:bodyPr/>
          <a:lstStyle/>
          <a:p>
            <a:pPr algn="ctr"/>
            <a:r>
              <a:rPr lang="en-US" altLang="en-US" sz="4000" smtClean="0"/>
              <a:t>ECE391</a:t>
            </a:r>
            <a:br>
              <a:rPr lang="en-US" altLang="en-US" sz="4000" smtClean="0"/>
            </a:br>
            <a:r>
              <a:rPr lang="en-US" altLang="en-US" sz="4000" smtClean="0"/>
              <a:t>Computer System Engineering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z="2000" smtClean="0"/>
              <a:t>Lecture 6</a:t>
            </a:r>
            <a:endParaRPr lang="en-US" alt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2057400"/>
          </a:xfrm>
        </p:spPr>
        <p:txBody>
          <a:bodyPr/>
          <a:lstStyle/>
          <a:p>
            <a:r>
              <a:rPr lang="en-US" altLang="en-US" dirty="0" smtClean="0"/>
              <a:t>Dr. Zbigniew Kalbarczyk</a:t>
            </a:r>
          </a:p>
          <a:p>
            <a:r>
              <a:rPr lang="en-US" altLang="en-US" dirty="0" smtClean="0"/>
              <a:t>University of Illinois at Urbana- Champaign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Spring 2014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Protocol for attribute control register</a:t>
            </a:r>
          </a:p>
          <a:p>
            <a:pPr lvl="1"/>
            <a:r>
              <a:rPr lang="en-US" altLang="en-US" smtClean="0"/>
              <a:t>22 different attributes accessed via this register</a:t>
            </a:r>
          </a:p>
          <a:p>
            <a:pPr lvl="1"/>
            <a:r>
              <a:rPr lang="en-US" altLang="en-US" smtClean="0"/>
              <a:t>first send index</a:t>
            </a:r>
          </a:p>
          <a:p>
            <a:pPr lvl="1"/>
            <a:r>
              <a:rPr lang="en-US" altLang="en-US" smtClean="0"/>
              <a:t>then send data</a:t>
            </a:r>
          </a:p>
          <a:p>
            <a:pPr lvl="1"/>
            <a:r>
              <a:rPr lang="en-US" altLang="en-US" smtClean="0"/>
              <a:t>VGA tracks whether next byte sent is index or data</a:t>
            </a:r>
          </a:p>
          <a:p>
            <a:endParaRPr lang="en-US" altLang="en-US" smtClean="0"/>
          </a:p>
          <a:p>
            <a:r>
              <a:rPr lang="en-US" altLang="en-US" smtClean="0">
                <a:solidFill>
                  <a:schemeClr val="bg1"/>
                </a:solidFill>
              </a:rPr>
              <a:t>Problem: </a:t>
            </a:r>
            <a:r>
              <a:rPr lang="en-US" altLang="en-US" smtClean="0"/>
              <a:t>processor can’t know which one is expected</a:t>
            </a:r>
          </a:p>
          <a:p>
            <a:r>
              <a:rPr lang="en-US" altLang="en-US" smtClean="0">
                <a:solidFill>
                  <a:schemeClr val="bg1"/>
                </a:solidFill>
              </a:rPr>
              <a:t>Solution: </a:t>
            </a:r>
            <a:r>
              <a:rPr lang="en-US" altLang="en-US" smtClean="0"/>
              <a:t>reading from port 0x3DA forces VGA to expect index next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Examples of Shared Resources: </a:t>
            </a:r>
            <a:br>
              <a:rPr lang="en-US" altLang="en-US" smtClean="0"/>
            </a:br>
            <a:r>
              <a:rPr lang="en-US" altLang="en-US" sz="2800" smtClean="0">
                <a:solidFill>
                  <a:schemeClr val="bg1"/>
                </a:solidFill>
              </a:rPr>
              <a:t>Example #2: external state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7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pPr>
              <a:tabLst>
                <a:tab pos="2743200" algn="l"/>
                <a:tab pos="3605213" algn="l"/>
              </a:tabLst>
            </a:pPr>
            <a:r>
              <a:rPr lang="en-US" altLang="en-US" smtClean="0"/>
              <a:t>Consider the program code</a:t>
            </a:r>
          </a:p>
          <a:p>
            <a:pPr lvl="1">
              <a:tabLst>
                <a:tab pos="2743200" algn="l"/>
                <a:tab pos="3605213" algn="l"/>
              </a:tabLst>
            </a:pPr>
            <a:r>
              <a:rPr lang="en-US" altLang="en-US" smtClean="0"/>
              <a:t>the horizontal pixel panning register is register 0x13</a:t>
            </a:r>
          </a:p>
          <a:p>
            <a:pPr lvl="1">
              <a:tabLst>
                <a:tab pos="2743200" algn="l"/>
                <a:tab pos="3605213" algn="l"/>
              </a:tabLst>
            </a:pPr>
            <a:r>
              <a:rPr lang="en-US" altLang="en-US" smtClean="0"/>
              <a:t>assume that the code should write the value 0x03 to it</a:t>
            </a:r>
          </a:p>
          <a:p>
            <a:pPr>
              <a:buFontTx/>
              <a:buNone/>
              <a:tabLst>
                <a:tab pos="2743200" algn="l"/>
                <a:tab pos="3605213" algn="l"/>
              </a:tabLst>
            </a:pPr>
            <a:r>
              <a:rPr lang="en-US" altLang="en-US" sz="2000" smtClean="0">
                <a:solidFill>
                  <a:schemeClr val="bg1"/>
                </a:solidFill>
              </a:rPr>
              <a:t>(discard) </a:t>
            </a:r>
            <a:r>
              <a:rPr lang="en-US" altLang="en-US" sz="2000" smtClean="0">
                <a:solidFill>
                  <a:schemeClr val="bg1"/>
                </a:solidFill>
                <a:sym typeface="Symbol" pitchFamily="18" charset="2"/>
              </a:rPr>
              <a:t> P[0x3DA]	MOVW	$0x3DA, %DX</a:t>
            </a:r>
          </a:p>
          <a:p>
            <a:pPr>
              <a:buFontTx/>
              <a:buNone/>
              <a:tabLst>
                <a:tab pos="2743200" algn="l"/>
                <a:tab pos="3605213" algn="l"/>
              </a:tabLst>
            </a:pPr>
            <a:r>
              <a:rPr lang="en-US" altLang="en-US" sz="2000" smtClean="0">
                <a:solidFill>
                  <a:schemeClr val="bg1"/>
                </a:solidFill>
                <a:sym typeface="Symbol" pitchFamily="18" charset="2"/>
              </a:rPr>
              <a:t>		INB	(%DX),%AL</a:t>
            </a:r>
          </a:p>
          <a:p>
            <a:pPr>
              <a:buFontTx/>
              <a:buNone/>
              <a:tabLst>
                <a:tab pos="2743200" algn="l"/>
                <a:tab pos="3605213" algn="l"/>
              </a:tabLst>
            </a:pPr>
            <a:endParaRPr lang="en-US" altLang="en-US" sz="2000" smtClean="0">
              <a:solidFill>
                <a:schemeClr val="bg1"/>
              </a:solidFill>
              <a:sym typeface="Symbol" pitchFamily="18" charset="2"/>
            </a:endParaRPr>
          </a:p>
          <a:p>
            <a:pPr>
              <a:buFontTx/>
              <a:buNone/>
              <a:tabLst>
                <a:tab pos="2743200" algn="l"/>
                <a:tab pos="3605213" algn="l"/>
              </a:tabLst>
            </a:pPr>
            <a:r>
              <a:rPr lang="en-US" altLang="en-US" sz="2000" smtClean="0">
                <a:solidFill>
                  <a:schemeClr val="bg1"/>
                </a:solidFill>
                <a:sym typeface="Symbol" pitchFamily="18" charset="2"/>
              </a:rPr>
              <a:t>0x13  P[0x3C0]	MOVW	$0x3C0, %DX</a:t>
            </a:r>
          </a:p>
          <a:p>
            <a:pPr>
              <a:buFontTx/>
              <a:buNone/>
              <a:tabLst>
                <a:tab pos="2743200" algn="l"/>
                <a:tab pos="3605213" algn="l"/>
              </a:tabLst>
            </a:pPr>
            <a:r>
              <a:rPr lang="en-US" altLang="en-US" sz="2000" smtClean="0">
                <a:solidFill>
                  <a:schemeClr val="bg1"/>
                </a:solidFill>
                <a:sym typeface="Symbol" pitchFamily="18" charset="2"/>
              </a:rPr>
              <a:t>		MOVB	$0x13, %AL</a:t>
            </a:r>
          </a:p>
          <a:p>
            <a:pPr>
              <a:buFontTx/>
              <a:buNone/>
              <a:tabLst>
                <a:tab pos="2743200" algn="l"/>
                <a:tab pos="3605213" algn="l"/>
              </a:tabLst>
            </a:pPr>
            <a:r>
              <a:rPr lang="en-US" altLang="en-US" sz="2000" smtClean="0">
                <a:solidFill>
                  <a:schemeClr val="bg1"/>
                </a:solidFill>
                <a:sym typeface="Symbol" pitchFamily="18" charset="2"/>
              </a:rPr>
              <a:t>		OUTB	%AL, (%DX)</a:t>
            </a:r>
          </a:p>
          <a:p>
            <a:pPr>
              <a:buFontTx/>
              <a:buNone/>
              <a:tabLst>
                <a:tab pos="2743200" algn="l"/>
                <a:tab pos="3605213" algn="l"/>
              </a:tabLst>
            </a:pPr>
            <a:endParaRPr lang="en-US" altLang="en-US" sz="2000" smtClean="0">
              <a:solidFill>
                <a:schemeClr val="bg1"/>
              </a:solidFill>
              <a:sym typeface="Symbol" pitchFamily="18" charset="2"/>
            </a:endParaRPr>
          </a:p>
          <a:p>
            <a:pPr>
              <a:buFontTx/>
              <a:buNone/>
              <a:tabLst>
                <a:tab pos="2743200" algn="l"/>
                <a:tab pos="3605213" algn="l"/>
              </a:tabLst>
            </a:pPr>
            <a:r>
              <a:rPr lang="en-US" altLang="en-US" sz="2000" smtClean="0">
                <a:solidFill>
                  <a:schemeClr val="bg1"/>
                </a:solidFill>
                <a:sym typeface="Symbol" pitchFamily="18" charset="2"/>
              </a:rPr>
              <a:t>0x03  P[0x3C0] 	MOVB	$0x03, %AL</a:t>
            </a:r>
          </a:p>
          <a:p>
            <a:pPr>
              <a:buFontTx/>
              <a:buNone/>
              <a:tabLst>
                <a:tab pos="2743200" algn="l"/>
                <a:tab pos="3605213" algn="l"/>
              </a:tabLst>
            </a:pPr>
            <a:r>
              <a:rPr lang="en-US" altLang="en-US" sz="2000" smtClean="0">
                <a:solidFill>
                  <a:schemeClr val="bg1"/>
                </a:solidFill>
                <a:sym typeface="Symbol" pitchFamily="18" charset="2"/>
              </a:rPr>
              <a:t>		OUTB	%AL, (%DX)</a:t>
            </a:r>
            <a:endParaRPr lang="en-US" altLang="en-US" smtClean="0">
              <a:sym typeface="Symbol" pitchFamily="18" charset="2"/>
            </a:endParaRPr>
          </a:p>
          <a:p>
            <a:pPr>
              <a:buFontTx/>
              <a:buNone/>
              <a:tabLst>
                <a:tab pos="2743200" algn="l"/>
                <a:tab pos="3605213" algn="l"/>
              </a:tabLst>
            </a:pPr>
            <a:r>
              <a:rPr lang="en-US" altLang="en-US" smtClean="0">
                <a:sym typeface="Symbol" pitchFamily="18" charset="2"/>
              </a:rPr>
              <a:t>	</a:t>
            </a:r>
          </a:p>
          <a:p>
            <a:pPr>
              <a:buFontTx/>
              <a:buNone/>
              <a:tabLst>
                <a:tab pos="2743200" algn="l"/>
                <a:tab pos="3605213" algn="l"/>
              </a:tabLst>
            </a:pPr>
            <a:endParaRPr lang="en-US" altLang="en-US" smtClean="0">
              <a:sym typeface="Symbol" pitchFamily="18" charset="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Examples of Shared Resources: </a:t>
            </a:r>
            <a:br>
              <a:rPr lang="en-US" altLang="en-US" smtClean="0"/>
            </a:br>
            <a:r>
              <a:rPr lang="en-US" altLang="en-US" sz="2800" smtClean="0">
                <a:solidFill>
                  <a:schemeClr val="bg1"/>
                </a:solidFill>
              </a:rPr>
              <a:t>Example #2: external state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9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9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9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9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9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9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9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9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96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96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96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96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743200" algn="l"/>
                <a:tab pos="3605213" algn="l"/>
              </a:tabLst>
            </a:pPr>
            <a:r>
              <a:rPr lang="en-US" altLang="en-US" smtClean="0">
                <a:sym typeface="Symbol" pitchFamily="18" charset="2"/>
              </a:rPr>
              <a:t>What happens if the interrupt occurs after the first write to 0x3C0?</a:t>
            </a:r>
          </a:p>
          <a:p>
            <a:pPr lvl="1">
              <a:tabLst>
                <a:tab pos="2743200" algn="l"/>
                <a:tab pos="3605213" algn="l"/>
              </a:tabLst>
            </a:pPr>
            <a:r>
              <a:rPr lang="en-US" altLang="en-US" smtClean="0">
                <a:sym typeface="Symbol" pitchFamily="18" charset="2"/>
              </a:rPr>
              <a:t>the interrupt handler is executing basically the same code</a:t>
            </a:r>
          </a:p>
          <a:p>
            <a:pPr lvl="1">
              <a:tabLst>
                <a:tab pos="2743200" algn="l"/>
                <a:tab pos="3605213" algn="l"/>
              </a:tabLst>
            </a:pPr>
            <a:r>
              <a:rPr lang="en-US" altLang="en-US" smtClean="0">
                <a:sym typeface="Symbol" pitchFamily="18" charset="2"/>
              </a:rPr>
              <a:t>leaves the VGA expecting an index</a:t>
            </a:r>
          </a:p>
          <a:p>
            <a:pPr>
              <a:tabLst>
                <a:tab pos="2743200" algn="l"/>
                <a:tab pos="3605213" algn="l"/>
              </a:tabLst>
            </a:pPr>
            <a:endParaRPr lang="en-US" altLang="en-US" smtClean="0">
              <a:sym typeface="Symbol" pitchFamily="18" charset="2"/>
            </a:endParaRPr>
          </a:p>
          <a:p>
            <a:pPr>
              <a:tabLst>
                <a:tab pos="2743200" algn="l"/>
                <a:tab pos="3605213" algn="l"/>
              </a:tabLst>
            </a:pPr>
            <a:endParaRPr lang="en-US" altLang="en-US" smtClean="0">
              <a:sym typeface="Symbol" pitchFamily="18" charset="2"/>
            </a:endParaRPr>
          </a:p>
          <a:p>
            <a:pPr>
              <a:tabLst>
                <a:tab pos="2743200" algn="l"/>
                <a:tab pos="3605213" algn="l"/>
              </a:tabLst>
            </a:pPr>
            <a:r>
              <a:rPr lang="en-US" altLang="en-US" smtClean="0">
                <a:sym typeface="Symbol" pitchFamily="18" charset="2"/>
              </a:rPr>
              <a:t>What is the solution?</a:t>
            </a:r>
          </a:p>
          <a:p>
            <a:pPr>
              <a:buFontTx/>
              <a:buNone/>
              <a:tabLst>
                <a:tab pos="2743200" algn="l"/>
                <a:tab pos="3605213" algn="l"/>
              </a:tabLst>
            </a:pPr>
            <a:endParaRPr lang="en-US" altLang="en-US" smtClean="0">
              <a:sym typeface="Symbol" pitchFamily="18" charset="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Examples of Shared Resources: </a:t>
            </a:r>
            <a:br>
              <a:rPr lang="en-US" altLang="en-US" smtClean="0"/>
            </a:br>
            <a:r>
              <a:rPr lang="en-US" altLang="en-US" sz="2800" smtClean="0">
                <a:solidFill>
                  <a:schemeClr val="bg1"/>
                </a:solidFill>
              </a:rPr>
              <a:t>Example #2: external state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9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9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9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9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sym typeface="Symbol" pitchFamily="18" charset="2"/>
              </a:rPr>
              <a:t>A device generates an interrupt after it finishes executing a command</a:t>
            </a:r>
          </a:p>
          <a:p>
            <a:r>
              <a:rPr lang="en-US" altLang="en-US" smtClean="0">
                <a:sym typeface="Symbol" pitchFamily="18" charset="2"/>
              </a:rPr>
              <a:t>Consider the following attempt to synchronize </a:t>
            </a:r>
          </a:p>
          <a:p>
            <a:pPr>
              <a:buFontTx/>
              <a:buNone/>
            </a:pPr>
            <a:endParaRPr lang="en-US" altLang="en-US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en-US" smtClean="0">
                <a:sym typeface="Symbol" pitchFamily="18" charset="2"/>
              </a:rPr>
              <a:t>the shared variable…</a:t>
            </a:r>
          </a:p>
          <a:p>
            <a:pPr lvl="1">
              <a:buFontTx/>
              <a:buNone/>
            </a:pPr>
            <a:r>
              <a:rPr lang="en-US" altLang="en-US" sz="2400" b="1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int device_is_busy = 0;</a:t>
            </a:r>
          </a:p>
          <a:p>
            <a:pPr>
              <a:buFontTx/>
              <a:buNone/>
            </a:pPr>
            <a:endParaRPr lang="en-US" altLang="en-US" b="1" smtClean="0">
              <a:latin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en-US" smtClean="0">
                <a:sym typeface="Symbol" pitchFamily="18" charset="2"/>
              </a:rPr>
              <a:t>the interrupt handler…</a:t>
            </a:r>
          </a:p>
          <a:p>
            <a:pPr lvl="1">
              <a:buFontTx/>
              <a:buNone/>
            </a:pPr>
            <a:r>
              <a:rPr lang="en-US" altLang="en-US" sz="2400" b="1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device_is_busy = 0;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Examples of Shared Resources: </a:t>
            </a:r>
            <a:br>
              <a:rPr lang="en-US" altLang="en-US" smtClean="0"/>
            </a:br>
            <a:r>
              <a:rPr lang="en-US" altLang="en-US" sz="2800" smtClean="0">
                <a:solidFill>
                  <a:schemeClr val="bg1"/>
                </a:solidFill>
              </a:rPr>
              <a:t>Example #3: handshake synchronization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1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1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1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1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1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1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868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 smtClean="0">
                <a:sym typeface="Symbol" pitchFamily="18" charset="2"/>
              </a:rPr>
              <a:t>The program function used to send a command to the device…</a:t>
            </a:r>
          </a:p>
          <a:p>
            <a:pPr>
              <a:buFontTx/>
              <a:buNone/>
            </a:pPr>
            <a:r>
              <a:rPr lang="en-US" altLang="en-US" b="1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while (</a:t>
            </a:r>
            <a:r>
              <a:rPr lang="en-US" altLang="en-US" b="1" dirty="0" err="1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device_is_busy</a:t>
            </a:r>
            <a:r>
              <a:rPr lang="en-US" altLang="en-US" b="1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);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/* wait until device is free */</a:t>
            </a:r>
          </a:p>
          <a:p>
            <a:pPr>
              <a:buFontTx/>
              <a:buNone/>
            </a:pPr>
            <a:r>
              <a:rPr lang="en-US" altLang="en-US" b="1" dirty="0" err="1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device_is_busy</a:t>
            </a:r>
            <a:r>
              <a:rPr lang="en-US" altLang="en-US" b="1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= 1;   </a:t>
            </a:r>
            <a:endParaRPr lang="en-US" altLang="en-US" b="1" dirty="0" smtClean="0">
              <a:solidFill>
                <a:schemeClr val="bg1"/>
              </a:solidFill>
              <a:latin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/* 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send new command to device */</a:t>
            </a:r>
          </a:p>
          <a:p>
            <a:pPr>
              <a:buFontTx/>
              <a:buNone/>
            </a:pPr>
            <a:endParaRPr lang="en-US" altLang="en-US" b="1" dirty="0" smtClean="0">
              <a:latin typeface="Courier New" pitchFamily="49" charset="0"/>
              <a:sym typeface="Symbol" pitchFamily="18" charset="2"/>
            </a:endParaRPr>
          </a:p>
          <a:p>
            <a:r>
              <a:rPr lang="en-US" altLang="en-US" dirty="0" smtClean="0">
                <a:sym typeface="Symbol" pitchFamily="18" charset="2"/>
              </a:rPr>
              <a:t>Q: Does the loop work?</a:t>
            </a:r>
          </a:p>
          <a:p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No.</a:t>
            </a:r>
          </a:p>
          <a:p>
            <a:pPr lvl="1"/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Compiler assumes sequential program.</a:t>
            </a:r>
          </a:p>
          <a:p>
            <a:pPr lvl="1"/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Variables can’t change without code that changes them.</a:t>
            </a:r>
          </a:p>
          <a:p>
            <a:endParaRPr lang="en-US" altLang="en-US" b="1" dirty="0" smtClean="0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Examples of Shared Resources: </a:t>
            </a:r>
            <a:br>
              <a:rPr lang="en-US" altLang="en-US" smtClean="0"/>
            </a:br>
            <a:r>
              <a:rPr lang="en-US" altLang="en-US" sz="2800" smtClean="0">
                <a:solidFill>
                  <a:schemeClr val="bg1"/>
                </a:solidFill>
              </a:rPr>
              <a:t>Example #3: handshake synchronization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1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1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1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1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1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1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1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1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1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1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1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1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868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LOOP:	 MOVL device_is_busy, %EAX</a:t>
            </a:r>
          </a:p>
          <a:p>
            <a:pPr>
              <a:buFontTx/>
              <a:buNone/>
            </a:pPr>
            <a:r>
              <a:rPr lang="en-US" altLang="en-US" b="1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		 CMPL $0, %EAX</a:t>
            </a:r>
          </a:p>
          <a:p>
            <a:pPr>
              <a:buFontTx/>
              <a:buNone/>
            </a:pPr>
            <a:r>
              <a:rPr lang="en-US" altLang="en-US" b="1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		 JNE  LOOP</a:t>
            </a:r>
          </a:p>
          <a:p>
            <a:pPr>
              <a:buFontTx/>
              <a:buNone/>
            </a:pPr>
            <a:endParaRPr lang="en-US" altLang="en-US" smtClean="0">
              <a:sym typeface="Symbol" pitchFamily="18" charset="2"/>
            </a:endParaRPr>
          </a:p>
          <a:p>
            <a:r>
              <a:rPr lang="en-US" altLang="en-US" smtClean="0">
                <a:sym typeface="Symbol" pitchFamily="18" charset="2"/>
              </a:rPr>
              <a:t>Nothing can change variable, so no need to reload (move LOOP down a line).</a:t>
            </a:r>
          </a:p>
          <a:p>
            <a:r>
              <a:rPr lang="en-US" altLang="en-US" smtClean="0">
                <a:sym typeface="Symbol" pitchFamily="18" charset="2"/>
              </a:rPr>
              <a:t>Now nothing can change EAX, so move it down another line (to branch!).</a:t>
            </a:r>
          </a:p>
          <a:p>
            <a:r>
              <a:rPr lang="en-US" altLang="en-US" smtClean="0">
                <a:solidFill>
                  <a:schemeClr val="bg1"/>
                </a:solidFill>
                <a:sym typeface="Symbol" pitchFamily="18" charset="2"/>
              </a:rPr>
              <a:t>Will interrupt handler break you out of the resulting infinite loop?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Examples of Shared Resources: </a:t>
            </a:r>
            <a:br>
              <a:rPr lang="en-US" altLang="en-US" smtClean="0"/>
            </a:br>
            <a:r>
              <a:rPr lang="en-US" altLang="en-US" sz="2800" smtClean="0">
                <a:solidFill>
                  <a:schemeClr val="bg1"/>
                </a:solidFill>
              </a:rPr>
              <a:t>Example #3: handshake synchronization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1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1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1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1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4572000"/>
          </a:xfrm>
        </p:spPr>
        <p:txBody>
          <a:bodyPr/>
          <a:lstStyle/>
          <a:p>
            <a:pPr>
              <a:tabLst>
                <a:tab pos="1376363" algn="l"/>
              </a:tabLst>
            </a:pPr>
            <a:r>
              <a:rPr lang="en-US" altLang="en-US" smtClean="0">
                <a:sym typeface="Symbol" pitchFamily="18" charset="2"/>
              </a:rPr>
              <a:t>Solution</a:t>
            </a:r>
          </a:p>
          <a:p>
            <a:pPr lvl="1">
              <a:tabLst>
                <a:tab pos="1376363" algn="l"/>
              </a:tabLst>
            </a:pPr>
            <a:r>
              <a:rPr lang="en-US" altLang="en-US" smtClean="0">
                <a:sym typeface="Symbol" pitchFamily="18" charset="2"/>
              </a:rPr>
              <a:t>mark variable as volatile</a:t>
            </a:r>
          </a:p>
          <a:p>
            <a:pPr lvl="1">
              <a:tabLst>
                <a:tab pos="1376363" algn="l"/>
              </a:tabLst>
            </a:pPr>
            <a:r>
              <a:rPr lang="en-US" altLang="en-US" smtClean="0">
                <a:sym typeface="Symbol" pitchFamily="18" charset="2"/>
              </a:rPr>
              <a:t>tells compiler to never assume that it hasn’t changed between uses</a:t>
            </a:r>
          </a:p>
          <a:p>
            <a:pPr lvl="1">
              <a:tabLst>
                <a:tab pos="1376363" algn="l"/>
              </a:tabLst>
            </a:pPr>
            <a:endParaRPr lang="en-US" altLang="en-US" smtClean="0">
              <a:sym typeface="Symbol" pitchFamily="18" charset="2"/>
            </a:endParaRPr>
          </a:p>
          <a:p>
            <a:pPr>
              <a:tabLst>
                <a:tab pos="1376363" algn="l"/>
              </a:tabLst>
            </a:pPr>
            <a:r>
              <a:rPr lang="en-US" altLang="en-US" smtClean="0">
                <a:sym typeface="Symbol" pitchFamily="18" charset="2"/>
              </a:rPr>
              <a:t>Why not mark everything volatile?</a:t>
            </a:r>
          </a:p>
          <a:p>
            <a:pPr lvl="1">
              <a:tabLst>
                <a:tab pos="1376363" algn="l"/>
              </a:tabLst>
            </a:pPr>
            <a:r>
              <a:rPr lang="en-US" altLang="en-US" smtClean="0">
                <a:sym typeface="Symbol" pitchFamily="18" charset="2"/>
              </a:rPr>
              <a:t>forces compiler to always re-load variables</a:t>
            </a:r>
          </a:p>
          <a:p>
            <a:pPr lvl="1">
              <a:tabLst>
                <a:tab pos="1376363" algn="l"/>
              </a:tabLst>
            </a:pPr>
            <a:r>
              <a:rPr lang="en-US" altLang="en-US" smtClean="0">
                <a:sym typeface="Symbol" pitchFamily="18" charset="2"/>
              </a:rPr>
              <a:t>more memory operations = slower program</a:t>
            </a:r>
          </a:p>
          <a:p>
            <a:pPr lvl="2">
              <a:tabLst>
                <a:tab pos="1376363" algn="l"/>
              </a:tabLst>
            </a:pPr>
            <a:endParaRPr lang="en-US" altLang="en-US" smtClean="0">
              <a:sym typeface="Symbol" pitchFamily="18" charset="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Examples of Shared Resources: </a:t>
            </a:r>
            <a:br>
              <a:rPr lang="en-US" altLang="en-US" smtClean="0"/>
            </a:br>
            <a:r>
              <a:rPr lang="en-US" altLang="en-US" smtClean="0">
                <a:solidFill>
                  <a:schemeClr val="bg1"/>
                </a:solidFill>
              </a:rPr>
              <a:t>Example #3: handshake synchronization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3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3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3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3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4572000"/>
          </a:xfrm>
        </p:spPr>
        <p:txBody>
          <a:bodyPr/>
          <a:lstStyle/>
          <a:p>
            <a:pPr>
              <a:tabLst>
                <a:tab pos="1376363" algn="l"/>
              </a:tabLst>
            </a:pPr>
            <a:r>
              <a:rPr lang="en-US" altLang="en-US" smtClean="0">
                <a:solidFill>
                  <a:schemeClr val="bg1"/>
                </a:solidFill>
                <a:sym typeface="Symbol" pitchFamily="18" charset="2"/>
              </a:rPr>
              <a:t>Is it ok to swap setting the variable and sending the command?</a:t>
            </a:r>
          </a:p>
          <a:p>
            <a:pPr>
              <a:tabLst>
                <a:tab pos="1376363" algn="l"/>
              </a:tabLst>
            </a:pPr>
            <a:r>
              <a:rPr lang="en-US" altLang="en-US" smtClean="0">
                <a:solidFill>
                  <a:schemeClr val="bg1"/>
                </a:solidFill>
                <a:sym typeface="Symbol" pitchFamily="18" charset="2"/>
              </a:rPr>
              <a:t>No</a:t>
            </a:r>
            <a:r>
              <a:rPr lang="en-US" altLang="en-US" smtClean="0">
                <a:sym typeface="Symbol" pitchFamily="18" charset="2"/>
              </a:rPr>
              <a:t>.</a:t>
            </a:r>
          </a:p>
          <a:p>
            <a:pPr lvl="1">
              <a:tabLst>
                <a:tab pos="1376363" algn="l"/>
              </a:tabLst>
            </a:pPr>
            <a:r>
              <a:rPr lang="en-US" altLang="en-US" smtClean="0">
                <a:solidFill>
                  <a:schemeClr val="bg1"/>
                </a:solidFill>
                <a:sym typeface="Symbol" pitchFamily="18" charset="2"/>
              </a:rPr>
              <a:t>introduces a race condition:</a:t>
            </a:r>
            <a:endParaRPr lang="en-US" altLang="en-US" b="1" smtClean="0">
              <a:solidFill>
                <a:schemeClr val="bg1"/>
              </a:solidFill>
              <a:latin typeface="Courier New" pitchFamily="49" charset="0"/>
              <a:sym typeface="Symbol" pitchFamily="18" charset="2"/>
            </a:endParaRPr>
          </a:p>
          <a:p>
            <a:pPr>
              <a:buFontTx/>
              <a:buNone/>
              <a:tabLst>
                <a:tab pos="1376363" algn="l"/>
              </a:tabLst>
            </a:pPr>
            <a:r>
              <a:rPr lang="en-US" altLang="en-US" b="1" smtClean="0">
                <a:latin typeface="Courier New" pitchFamily="49" charset="0"/>
                <a:sym typeface="Symbol" pitchFamily="18" charset="2"/>
              </a:rPr>
              <a:t>		/* send new command to device */</a:t>
            </a:r>
          </a:p>
          <a:p>
            <a:pPr>
              <a:buFontTx/>
              <a:buNone/>
              <a:tabLst>
                <a:tab pos="1376363" algn="l"/>
              </a:tabLst>
            </a:pPr>
            <a:r>
              <a:rPr lang="en-US" altLang="en-US" b="1" smtClean="0">
                <a:latin typeface="Courier New" pitchFamily="49" charset="0"/>
                <a:sym typeface="Symbol" pitchFamily="18" charset="2"/>
              </a:rPr>
              <a:t>		---- INTERRUPT OCCURS HERE ----</a:t>
            </a:r>
          </a:p>
          <a:p>
            <a:pPr>
              <a:buFontTx/>
              <a:buNone/>
              <a:tabLst>
                <a:tab pos="1376363" algn="l"/>
              </a:tabLst>
            </a:pPr>
            <a:r>
              <a:rPr lang="en-US" altLang="en-US" b="1" smtClean="0">
                <a:latin typeface="Courier New" pitchFamily="49" charset="0"/>
                <a:sym typeface="Symbol" pitchFamily="18" charset="2"/>
              </a:rPr>
              <a:t>		device_is_busy = 1;</a:t>
            </a:r>
          </a:p>
          <a:p>
            <a:pPr lvl="2">
              <a:tabLst>
                <a:tab pos="1376363" algn="l"/>
              </a:tabLst>
            </a:pPr>
            <a:r>
              <a:rPr lang="en-US" altLang="en-US" sz="2000" smtClean="0">
                <a:sym typeface="Symbol" pitchFamily="18" charset="2"/>
              </a:rPr>
              <a:t>Next command call blocks (forever) for device to be free.</a:t>
            </a:r>
          </a:p>
          <a:p>
            <a:pPr lvl="1">
              <a:tabLst>
                <a:tab pos="1376363" algn="l"/>
              </a:tabLst>
            </a:pPr>
            <a:endParaRPr lang="en-US" altLang="en-US" smtClean="0">
              <a:sym typeface="Symbol" pitchFamily="18" charset="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Examples of Shared Resources: </a:t>
            </a:r>
            <a:br>
              <a:rPr lang="en-US" altLang="en-US" smtClean="0"/>
            </a:br>
            <a:r>
              <a:rPr lang="en-US" altLang="en-US" smtClean="0">
                <a:solidFill>
                  <a:schemeClr val="bg1"/>
                </a:solidFill>
              </a:rPr>
              <a:t>Example #3: handshake synchronization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3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3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3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3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3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3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3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3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3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3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3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3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648200"/>
          </a:xfrm>
        </p:spPr>
        <p:txBody>
          <a:bodyPr/>
          <a:lstStyle/>
          <a:p>
            <a:pPr>
              <a:tabLst>
                <a:tab pos="1376363" algn="l"/>
              </a:tabLst>
            </a:pPr>
            <a:r>
              <a:rPr lang="en-US" altLang="en-US" smtClean="0">
                <a:sym typeface="Symbol" pitchFamily="18" charset="2"/>
              </a:rPr>
              <a:t>Unfortunately, writing your code correctly is not enough.</a:t>
            </a:r>
          </a:p>
          <a:p>
            <a:pPr lvl="1">
              <a:tabLst>
                <a:tab pos="1376363" algn="l"/>
              </a:tabLst>
            </a:pPr>
            <a:r>
              <a:rPr lang="en-US" altLang="en-US" smtClean="0">
                <a:sym typeface="Symbol" pitchFamily="18" charset="2"/>
              </a:rPr>
              <a:t>compiler optimization allowed to reorder </a:t>
            </a:r>
          </a:p>
          <a:p>
            <a:pPr lvl="2">
              <a:tabLst>
                <a:tab pos="1376363" algn="l"/>
              </a:tabLst>
            </a:pPr>
            <a:r>
              <a:rPr lang="en-US" altLang="en-US" smtClean="0">
                <a:sym typeface="Symbol" pitchFamily="18" charset="2"/>
              </a:rPr>
              <a:t>so long as code is equivalent</a:t>
            </a:r>
          </a:p>
          <a:p>
            <a:pPr lvl="2">
              <a:tabLst>
                <a:tab pos="1376363" algn="l"/>
              </a:tabLst>
            </a:pPr>
            <a:r>
              <a:rPr lang="en-US" altLang="en-US" u="sng" smtClean="0">
                <a:sym typeface="Symbol" pitchFamily="18" charset="2"/>
              </a:rPr>
              <a:t>assuming sequential program</a:t>
            </a:r>
          </a:p>
          <a:p>
            <a:pPr lvl="1">
              <a:tabLst>
                <a:tab pos="1376363" algn="l"/>
              </a:tabLst>
            </a:pPr>
            <a:r>
              <a:rPr lang="en-US" altLang="en-US" smtClean="0">
                <a:sym typeface="Symbol" pitchFamily="18" charset="2"/>
              </a:rPr>
              <a:t>also (and much more subtly!)</a:t>
            </a:r>
          </a:p>
          <a:p>
            <a:pPr lvl="2">
              <a:tabLst>
                <a:tab pos="1376363" algn="l"/>
              </a:tabLst>
            </a:pPr>
            <a:r>
              <a:rPr lang="en-US" altLang="en-US" smtClean="0">
                <a:sym typeface="Symbol" pitchFamily="18" charset="2"/>
              </a:rPr>
              <a:t>ISA implementation is allowed to reorder</a:t>
            </a:r>
          </a:p>
          <a:p>
            <a:pPr>
              <a:tabLst>
                <a:tab pos="1376363" algn="l"/>
              </a:tabLst>
            </a:pPr>
            <a:endParaRPr lang="en-US" altLang="en-US" u="sng" smtClean="0">
              <a:sym typeface="Symbol" pitchFamily="18" charset="2"/>
            </a:endParaRPr>
          </a:p>
          <a:p>
            <a:pPr>
              <a:tabLst>
                <a:tab pos="1376363" algn="l"/>
              </a:tabLst>
            </a:pPr>
            <a:r>
              <a:rPr lang="en-US" altLang="en-US" smtClean="0">
                <a:solidFill>
                  <a:schemeClr val="bg1"/>
                </a:solidFill>
                <a:sym typeface="Symbol" pitchFamily="18" charset="2"/>
              </a:rPr>
              <a:t>Message</a:t>
            </a:r>
          </a:p>
          <a:p>
            <a:pPr lvl="1">
              <a:tabLst>
                <a:tab pos="1376363" algn="l"/>
              </a:tabLst>
            </a:pPr>
            <a:r>
              <a:rPr lang="en-US" altLang="en-US" smtClean="0">
                <a:sym typeface="Symbol" pitchFamily="18" charset="2"/>
              </a:rPr>
              <a:t>important to think about reordering possibilities by compiler and ISA and to prevent bad reorderings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Examples of Shared Resources: </a:t>
            </a:r>
            <a:br>
              <a:rPr lang="en-US" altLang="en-US" smtClean="0"/>
            </a:br>
            <a:r>
              <a:rPr lang="en-US" altLang="en-US" smtClean="0">
                <a:solidFill>
                  <a:schemeClr val="bg1"/>
                </a:solidFill>
              </a:rPr>
              <a:t>Example #3: handshake synchronization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3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3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3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3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3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3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3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3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3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3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3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3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4724400"/>
          </a:xfrm>
        </p:spPr>
        <p:txBody>
          <a:bodyPr/>
          <a:lstStyle/>
          <a:p>
            <a:pPr>
              <a:tabLst>
                <a:tab pos="1828800" algn="l"/>
                <a:tab pos="2060575" algn="l"/>
              </a:tabLst>
            </a:pPr>
            <a:r>
              <a:rPr lang="en-US" altLang="en-US" smtClean="0">
                <a:sym typeface="Symbol" pitchFamily="18" charset="2"/>
              </a:rPr>
              <a:t>Some parts of program need to appear to execute </a:t>
            </a:r>
            <a:r>
              <a:rPr lang="en-US" altLang="en-US" smtClean="0">
                <a:solidFill>
                  <a:schemeClr val="bg1"/>
                </a:solidFill>
                <a:sym typeface="Symbol" pitchFamily="18" charset="2"/>
              </a:rPr>
              <a:t>atomically</a:t>
            </a:r>
            <a:r>
              <a:rPr lang="en-US" altLang="en-US" smtClean="0">
                <a:sym typeface="Symbol" pitchFamily="18" charset="2"/>
              </a:rPr>
              <a:t>, i.e., without interruption</a:t>
            </a:r>
          </a:p>
          <a:p>
            <a:pPr>
              <a:tabLst>
                <a:tab pos="1828800" algn="l"/>
                <a:tab pos="2060575" algn="l"/>
              </a:tabLst>
            </a:pPr>
            <a:r>
              <a:rPr lang="en-US" altLang="en-US" smtClean="0">
                <a:sym typeface="Symbol" pitchFamily="18" charset="2"/>
              </a:rPr>
              <a:t>Full version: atomic </a:t>
            </a:r>
            <a:r>
              <a:rPr lang="en-US" altLang="en-US" smtClean="0">
                <a:solidFill>
                  <a:schemeClr val="bg1"/>
                </a:solidFill>
                <a:sym typeface="Symbol" pitchFamily="18" charset="2"/>
              </a:rPr>
              <a:t>with respect to code in interrupt handler</a:t>
            </a:r>
          </a:p>
          <a:p>
            <a:pPr lvl="1">
              <a:tabLst>
                <a:tab pos="1828800" algn="l"/>
                <a:tab pos="2060575" algn="l"/>
              </a:tabLst>
            </a:pPr>
            <a:r>
              <a:rPr lang="en-US" altLang="en-US" smtClean="0">
                <a:sym typeface="Symbol" pitchFamily="18" charset="2"/>
              </a:rPr>
              <a:t>for now, the clause is implied i.e., only interrupt handlers can operate during our programs</a:t>
            </a:r>
          </a:p>
          <a:p>
            <a:pPr lvl="1">
              <a:tabLst>
                <a:tab pos="1828800" algn="l"/>
                <a:tab pos="2060575" algn="l"/>
              </a:tabLst>
            </a:pPr>
            <a:r>
              <a:rPr lang="en-US" altLang="en-US" smtClean="0">
                <a:sym typeface="Symbol" pitchFamily="18" charset="2"/>
              </a:rPr>
              <a:t>however, multiprocessors may have &gt;1 program executing at same time</a:t>
            </a:r>
          </a:p>
          <a:p>
            <a:pPr>
              <a:tabLst>
                <a:tab pos="1828800" algn="l"/>
                <a:tab pos="2060575" algn="l"/>
              </a:tabLst>
            </a:pPr>
            <a:endParaRPr lang="en-US" altLang="en-US" smtClean="0">
              <a:sym typeface="Symbol" pitchFamily="18" charset="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1828800" algn="l"/>
                <a:tab pos="2060575" algn="l"/>
              </a:tabLst>
            </a:pPr>
            <a:r>
              <a:rPr lang="en-US" altLang="en-US" smtClean="0">
                <a:sym typeface="Symbol" pitchFamily="18" charset="2"/>
              </a:rPr>
              <a:t>Critical Sections</a:t>
            </a: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3138488" y="305435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Shared resources </a:t>
            </a:r>
          </a:p>
          <a:p>
            <a:r>
              <a:rPr lang="en-US" altLang="en-US" smtClean="0"/>
              <a:t>Critical sections</a:t>
            </a:r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endParaRPr lang="en-US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Lecture Topics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4724400"/>
          </a:xfrm>
        </p:spPr>
        <p:txBody>
          <a:bodyPr/>
          <a:lstStyle/>
          <a:p>
            <a:pPr>
              <a:tabLst>
                <a:tab pos="1828800" algn="l"/>
                <a:tab pos="2060575" algn="l"/>
              </a:tabLst>
            </a:pPr>
            <a:r>
              <a:rPr lang="en-US" altLang="en-US" smtClean="0">
                <a:solidFill>
                  <a:schemeClr val="bg1"/>
                </a:solidFill>
                <a:sym typeface="Symbol" pitchFamily="18" charset="2"/>
              </a:rPr>
              <a:t>Solution?</a:t>
            </a:r>
            <a:r>
              <a:rPr lang="en-US" altLang="en-US" smtClean="0">
                <a:sym typeface="Symbol" pitchFamily="18" charset="2"/>
              </a:rPr>
              <a:t> </a:t>
            </a:r>
          </a:p>
          <a:p>
            <a:pPr lvl="1">
              <a:tabLst>
                <a:tab pos="1828800" algn="l"/>
                <a:tab pos="2060575" algn="l"/>
              </a:tabLst>
            </a:pPr>
            <a:r>
              <a:rPr lang="en-US" altLang="en-US" smtClean="0">
                <a:sym typeface="Symbol" pitchFamily="18" charset="2"/>
              </a:rPr>
              <a:t>IF (the interrupt enable flag)</a:t>
            </a:r>
          </a:p>
          <a:p>
            <a:pPr>
              <a:buFontTx/>
              <a:buNone/>
              <a:tabLst>
                <a:tab pos="1828800" algn="l"/>
                <a:tab pos="2060575" algn="l"/>
              </a:tabLst>
            </a:pPr>
            <a:r>
              <a:rPr lang="en-US" altLang="en-US" smtClean="0">
                <a:sym typeface="Symbol" pitchFamily="18" charset="2"/>
              </a:rPr>
              <a:t>		critical section start (CLI)</a:t>
            </a:r>
          </a:p>
          <a:p>
            <a:pPr>
              <a:buFontTx/>
              <a:buNone/>
              <a:tabLst>
                <a:tab pos="1828800" algn="l"/>
                <a:tab pos="2060575" algn="l"/>
              </a:tabLst>
            </a:pPr>
            <a:r>
              <a:rPr lang="en-US" altLang="en-US" smtClean="0">
                <a:sym typeface="Symbol" pitchFamily="18" charset="2"/>
              </a:rPr>
              <a:t>			(the code to be executed atomically)</a:t>
            </a:r>
          </a:p>
          <a:p>
            <a:pPr>
              <a:buFontTx/>
              <a:buNone/>
              <a:tabLst>
                <a:tab pos="1828800" algn="l"/>
                <a:tab pos="2060575" algn="l"/>
              </a:tabLst>
            </a:pPr>
            <a:r>
              <a:rPr lang="en-US" altLang="en-US" smtClean="0">
                <a:sym typeface="Symbol" pitchFamily="18" charset="2"/>
              </a:rPr>
              <a:t>		critical section end (STI)</a:t>
            </a:r>
          </a:p>
          <a:p>
            <a:pPr>
              <a:tabLst>
                <a:tab pos="1828800" algn="l"/>
                <a:tab pos="2060575" algn="l"/>
              </a:tabLst>
            </a:pPr>
            <a:r>
              <a:rPr lang="en-US" altLang="en-US" smtClean="0">
                <a:solidFill>
                  <a:schemeClr val="bg1"/>
                </a:solidFill>
                <a:sym typeface="Symbol" pitchFamily="18" charset="2"/>
              </a:rPr>
              <a:t>What else must be prevented?</a:t>
            </a:r>
          </a:p>
          <a:p>
            <a:pPr lvl="1">
              <a:tabLst>
                <a:tab pos="1828800" algn="l"/>
                <a:tab pos="2060575" algn="l"/>
              </a:tabLst>
            </a:pPr>
            <a:r>
              <a:rPr lang="en-US" altLang="en-US" smtClean="0">
                <a:sym typeface="Symbol" pitchFamily="18" charset="2"/>
              </a:rPr>
              <a:t>no moving memory ops into or out of critical section!</a:t>
            </a:r>
          </a:p>
          <a:p>
            <a:pPr lvl="1">
              <a:tabLst>
                <a:tab pos="1828800" algn="l"/>
                <a:tab pos="2060575" algn="l"/>
              </a:tabLst>
            </a:pPr>
            <a:endParaRPr lang="en-US" altLang="en-US" smtClean="0">
              <a:sym typeface="Symbol" pitchFamily="18" charset="2"/>
            </a:endParaRPr>
          </a:p>
          <a:p>
            <a:pPr lvl="1">
              <a:tabLst>
                <a:tab pos="1828800" algn="l"/>
                <a:tab pos="2060575" algn="l"/>
              </a:tabLst>
            </a:pPr>
            <a:endParaRPr lang="en-US" altLang="en-US" smtClean="0">
              <a:sym typeface="Symbol" pitchFamily="18" charset="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1828800" algn="l"/>
                <a:tab pos="2060575" algn="l"/>
              </a:tabLst>
            </a:pPr>
            <a:r>
              <a:rPr lang="en-US" altLang="en-US" smtClean="0">
                <a:sym typeface="Symbol" pitchFamily="18" charset="2"/>
              </a:rPr>
              <a:t>Critical Sections</a:t>
            </a: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3138488" y="305435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572000"/>
          </a:xfrm>
        </p:spPr>
        <p:txBody>
          <a:bodyPr/>
          <a:lstStyle/>
          <a:p>
            <a:pPr>
              <a:tabLst>
                <a:tab pos="1082675" algn="l"/>
                <a:tab pos="2060575" algn="l"/>
              </a:tabLst>
              <a:defRPr/>
            </a:pPr>
            <a:r>
              <a:rPr lang="en-US" dirty="0" smtClean="0"/>
              <a:t>Example </a:t>
            </a:r>
            <a:r>
              <a:rPr lang="en-US" dirty="0"/>
              <a:t>#2: external state</a:t>
            </a:r>
          </a:p>
          <a:p>
            <a:pPr>
              <a:buFontTx/>
              <a:buNone/>
              <a:tabLst>
                <a:tab pos="1082675" algn="l"/>
                <a:tab pos="2060575" algn="l"/>
              </a:tabLst>
              <a:defRPr/>
            </a:pPr>
            <a:r>
              <a:rPr lang="en-US" dirty="0">
                <a:sym typeface="Symbol" pitchFamily="18" charset="2"/>
              </a:rPr>
              <a:t>		</a:t>
            </a:r>
            <a:r>
              <a:rPr lang="en-US" sz="2000" dirty="0">
                <a:sym typeface="Symbol" pitchFamily="18" charset="2"/>
              </a:rPr>
              <a:t>MOVW	$0x3DA, %DX</a:t>
            </a:r>
          </a:p>
          <a:p>
            <a:pPr>
              <a:buFontTx/>
              <a:buNone/>
              <a:tabLst>
                <a:tab pos="1082675" algn="l"/>
                <a:tab pos="2060575" algn="l"/>
              </a:tabLst>
              <a:defRPr/>
            </a:pPr>
            <a:r>
              <a:rPr lang="en-US" sz="2000" dirty="0">
                <a:sym typeface="Symbol" pitchFamily="18" charset="2"/>
              </a:rPr>
              <a:t>		INB	(%DX),%AL</a:t>
            </a:r>
          </a:p>
          <a:p>
            <a:pPr>
              <a:buFontTx/>
              <a:buNone/>
              <a:tabLst>
                <a:tab pos="1082675" algn="l"/>
                <a:tab pos="2060575" algn="l"/>
              </a:tabLst>
              <a:defRPr/>
            </a:pPr>
            <a:endParaRPr lang="en-US" sz="2000" dirty="0">
              <a:sym typeface="Symbol" pitchFamily="18" charset="2"/>
            </a:endParaRPr>
          </a:p>
          <a:p>
            <a:pPr>
              <a:buFontTx/>
              <a:buNone/>
              <a:tabLst>
                <a:tab pos="1082675" algn="l"/>
                <a:tab pos="2060575" algn="l"/>
              </a:tabLst>
              <a:defRPr/>
            </a:pPr>
            <a:r>
              <a:rPr lang="en-US" sz="2000" dirty="0">
                <a:sym typeface="Symbol" pitchFamily="18" charset="2"/>
              </a:rPr>
              <a:t>		MOVW	$0x3C0, %DX</a:t>
            </a:r>
          </a:p>
          <a:p>
            <a:pPr>
              <a:buFontTx/>
              <a:buNone/>
              <a:tabLst>
                <a:tab pos="1082675" algn="l"/>
                <a:tab pos="2060575" algn="l"/>
              </a:tabLst>
              <a:defRPr/>
            </a:pPr>
            <a:r>
              <a:rPr lang="en-US" sz="2000" dirty="0">
                <a:sym typeface="Symbol" pitchFamily="18" charset="2"/>
              </a:rPr>
              <a:t>		MOVB	$0x13, %AL</a:t>
            </a:r>
          </a:p>
          <a:p>
            <a:pPr>
              <a:buFontTx/>
              <a:buNone/>
              <a:tabLst>
                <a:tab pos="1082675" algn="l"/>
                <a:tab pos="2060575" algn="l"/>
              </a:tabLst>
              <a:defRPr/>
            </a:pPr>
            <a:endParaRPr lang="en-US" sz="2000" dirty="0">
              <a:sym typeface="Symbol" pitchFamily="18" charset="2"/>
            </a:endParaRPr>
          </a:p>
          <a:p>
            <a:pPr>
              <a:buFontTx/>
              <a:buNone/>
              <a:tabLst>
                <a:tab pos="1082675" algn="l"/>
                <a:tab pos="2060575" algn="l"/>
              </a:tabLst>
              <a:defRPr/>
            </a:pPr>
            <a:r>
              <a:rPr lang="en-US" sz="2000" dirty="0">
                <a:sym typeface="Symbol" pitchFamily="18" charset="2"/>
              </a:rPr>
              <a:t>		OUTB	%AL, (%DX)</a:t>
            </a:r>
          </a:p>
          <a:p>
            <a:pPr>
              <a:buFontTx/>
              <a:buNone/>
              <a:tabLst>
                <a:tab pos="1082675" algn="l"/>
                <a:tab pos="2060575" algn="l"/>
              </a:tabLst>
              <a:defRPr/>
            </a:pPr>
            <a:r>
              <a:rPr lang="en-US" sz="2000" dirty="0">
                <a:sym typeface="Symbol" pitchFamily="18" charset="2"/>
              </a:rPr>
              <a:t>		MOVB	$0x03, %AL</a:t>
            </a:r>
          </a:p>
          <a:p>
            <a:pPr>
              <a:buFontTx/>
              <a:buNone/>
              <a:tabLst>
                <a:tab pos="1082675" algn="l"/>
                <a:tab pos="2060575" algn="l"/>
              </a:tabLst>
              <a:defRPr/>
            </a:pPr>
            <a:r>
              <a:rPr lang="en-US" sz="2000" dirty="0">
                <a:sym typeface="Symbol" pitchFamily="18" charset="2"/>
              </a:rPr>
              <a:t>		OUTB	%AL, (%DX)</a:t>
            </a:r>
          </a:p>
          <a:p>
            <a:pPr marL="0" indent="0">
              <a:buFontTx/>
              <a:buNone/>
              <a:tabLst>
                <a:tab pos="1082675" algn="l"/>
                <a:tab pos="2060575" algn="l"/>
              </a:tabLst>
              <a:defRPr/>
            </a:pPr>
            <a:endParaRPr lang="en-US" dirty="0">
              <a:sym typeface="Symbol" pitchFamily="18" charset="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1082675" algn="l"/>
                <a:tab pos="2060575" algn="l"/>
              </a:tabLst>
            </a:pPr>
            <a:r>
              <a:rPr lang="en-US" altLang="en-US" smtClean="0">
                <a:sym typeface="Symbol" pitchFamily="18" charset="2"/>
              </a:rPr>
              <a:t>Critical Sections in Examples</a:t>
            </a:r>
          </a:p>
        </p:txBody>
      </p:sp>
      <p:grpSp>
        <p:nvGrpSpPr>
          <p:cNvPr id="207892" name="Group 20"/>
          <p:cNvGrpSpPr>
            <a:grpSpLocks/>
          </p:cNvGrpSpPr>
          <p:nvPr/>
        </p:nvGrpSpPr>
        <p:grpSpPr bwMode="auto">
          <a:xfrm>
            <a:off x="3827463" y="2286000"/>
            <a:ext cx="2878137" cy="4010025"/>
            <a:chOff x="2257" y="1226"/>
            <a:chExt cx="1360" cy="1513"/>
          </a:xfrm>
        </p:grpSpPr>
        <p:grpSp>
          <p:nvGrpSpPr>
            <p:cNvPr id="24581" name="Group 10"/>
            <p:cNvGrpSpPr>
              <a:grpSpLocks/>
            </p:cNvGrpSpPr>
            <p:nvPr/>
          </p:nvGrpSpPr>
          <p:grpSpPr bwMode="auto">
            <a:xfrm>
              <a:off x="2257" y="1226"/>
              <a:ext cx="898" cy="207"/>
              <a:chOff x="2257" y="1226"/>
              <a:chExt cx="898" cy="207"/>
            </a:xfrm>
          </p:grpSpPr>
          <p:sp>
            <p:nvSpPr>
              <p:cNvPr id="24586" name="Line 5"/>
              <p:cNvSpPr>
                <a:spLocks noChangeShapeType="1"/>
              </p:cNvSpPr>
              <p:nvPr/>
            </p:nvSpPr>
            <p:spPr bwMode="auto">
              <a:xfrm>
                <a:off x="2257" y="1307"/>
                <a:ext cx="677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7" name="Text Box 7"/>
              <p:cNvSpPr txBox="1">
                <a:spLocks noChangeArrowheads="1"/>
              </p:cNvSpPr>
              <p:nvPr/>
            </p:nvSpPr>
            <p:spPr bwMode="auto">
              <a:xfrm>
                <a:off x="2983" y="1226"/>
                <a:ext cx="172" cy="2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>
                    <a:solidFill>
                      <a:schemeClr val="bg1"/>
                    </a:solidFill>
                  </a:rPr>
                  <a:t>CLI</a:t>
                </a:r>
              </a:p>
            </p:txBody>
          </p:sp>
        </p:grpSp>
        <p:grpSp>
          <p:nvGrpSpPr>
            <p:cNvPr id="24582" name="Group 11"/>
            <p:cNvGrpSpPr>
              <a:grpSpLocks/>
            </p:cNvGrpSpPr>
            <p:nvPr/>
          </p:nvGrpSpPr>
          <p:grpSpPr bwMode="auto">
            <a:xfrm>
              <a:off x="2257" y="2532"/>
              <a:ext cx="857" cy="207"/>
              <a:chOff x="2257" y="2532"/>
              <a:chExt cx="857" cy="207"/>
            </a:xfrm>
          </p:grpSpPr>
          <p:sp>
            <p:nvSpPr>
              <p:cNvPr id="24584" name="Line 6"/>
              <p:cNvSpPr>
                <a:spLocks noChangeShapeType="1"/>
              </p:cNvSpPr>
              <p:nvPr/>
            </p:nvSpPr>
            <p:spPr bwMode="auto">
              <a:xfrm>
                <a:off x="2257" y="2614"/>
                <a:ext cx="677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5" name="Text Box 8"/>
              <p:cNvSpPr txBox="1">
                <a:spLocks noChangeArrowheads="1"/>
              </p:cNvSpPr>
              <p:nvPr/>
            </p:nvSpPr>
            <p:spPr bwMode="auto">
              <a:xfrm>
                <a:off x="2958" y="2532"/>
                <a:ext cx="156" cy="2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>
                    <a:solidFill>
                      <a:schemeClr val="bg1"/>
                    </a:solidFill>
                  </a:rPr>
                  <a:t>STI</a:t>
                </a:r>
              </a:p>
            </p:txBody>
          </p:sp>
        </p:grpSp>
        <p:sp>
          <p:nvSpPr>
            <p:cNvPr id="24583" name="Text Box 9"/>
            <p:cNvSpPr txBox="1">
              <a:spLocks noChangeArrowheads="1"/>
            </p:cNvSpPr>
            <p:nvPr/>
          </p:nvSpPr>
          <p:spPr bwMode="auto">
            <a:xfrm>
              <a:off x="2832" y="1692"/>
              <a:ext cx="785" cy="5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the critical section</a:t>
              </a:r>
            </a:p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should be as short</a:t>
              </a:r>
            </a:p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as possible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724400"/>
          </a:xfrm>
        </p:spPr>
        <p:txBody>
          <a:bodyPr/>
          <a:lstStyle/>
          <a:p>
            <a:pPr>
              <a:tabLst>
                <a:tab pos="1082675" algn="l"/>
                <a:tab pos="2060575" algn="l"/>
              </a:tabLst>
            </a:pPr>
            <a:r>
              <a:rPr lang="en-US" altLang="en-US" smtClean="0">
                <a:sym typeface="Symbol" pitchFamily="18" charset="2"/>
              </a:rPr>
              <a:t>Why should critical sections be short?</a:t>
            </a:r>
          </a:p>
          <a:p>
            <a:pPr lvl="1">
              <a:tabLst>
                <a:tab pos="1082675" algn="l"/>
                <a:tab pos="2060575" algn="l"/>
              </a:tabLst>
            </a:pPr>
            <a:r>
              <a:rPr lang="en-US" altLang="en-US" smtClean="0">
                <a:sym typeface="Symbol" pitchFamily="18" charset="2"/>
              </a:rPr>
              <a:t>avoid delaying device service by interrupt handler</a:t>
            </a:r>
          </a:p>
          <a:p>
            <a:pPr lvl="1">
              <a:tabLst>
                <a:tab pos="1082675" algn="l"/>
                <a:tab pos="2060575" algn="l"/>
              </a:tabLst>
            </a:pPr>
            <a:r>
              <a:rPr lang="en-US" altLang="en-US" smtClean="0">
                <a:sym typeface="Symbol" pitchFamily="18" charset="2"/>
              </a:rPr>
              <a:t>long delays can even crash system (e.g., swap disk driver timeout)</a:t>
            </a:r>
          </a:p>
          <a:p>
            <a:pPr>
              <a:tabLst>
                <a:tab pos="1082675" algn="l"/>
                <a:tab pos="2060575" algn="l"/>
              </a:tabLst>
            </a:pPr>
            <a:r>
              <a:rPr lang="en-US" altLang="en-US" smtClean="0">
                <a:solidFill>
                  <a:schemeClr val="bg1"/>
                </a:solidFill>
              </a:rPr>
              <a:t>Example #1: a shared linked list</a:t>
            </a:r>
          </a:p>
          <a:p>
            <a:pPr>
              <a:buFontTx/>
              <a:buNone/>
              <a:tabLst>
                <a:tab pos="1082675" algn="l"/>
                <a:tab pos="2060575" algn="l"/>
              </a:tabLst>
            </a:pPr>
            <a:r>
              <a:rPr lang="en-US" altLang="en-US" smtClean="0"/>
              <a:t>		</a:t>
            </a:r>
            <a:r>
              <a:rPr lang="en-US" altLang="en-US" sz="2000" b="1" smtClean="0">
                <a:latin typeface="Courier New" pitchFamily="49" charset="0"/>
              </a:rPr>
              <a:t>old_head = head;</a:t>
            </a:r>
          </a:p>
          <a:p>
            <a:pPr>
              <a:buFontTx/>
              <a:buNone/>
              <a:tabLst>
                <a:tab pos="1082675" algn="l"/>
                <a:tab pos="2060575" algn="l"/>
              </a:tabLst>
            </a:pPr>
            <a:r>
              <a:rPr lang="en-US" altLang="en-US" sz="2000" smtClean="0"/>
              <a:t>		</a:t>
            </a:r>
            <a:r>
              <a:rPr lang="en-US" altLang="en-US" sz="2000" b="1" smtClean="0">
                <a:latin typeface="Courier New" pitchFamily="49" charset="0"/>
              </a:rPr>
              <a:t>head = new_elt;</a:t>
            </a:r>
          </a:p>
          <a:p>
            <a:pPr>
              <a:buFontTx/>
              <a:buNone/>
              <a:tabLst>
                <a:tab pos="1082675" algn="l"/>
                <a:tab pos="2060575" algn="l"/>
              </a:tabLst>
            </a:pPr>
            <a:r>
              <a:rPr lang="en-US" altLang="en-US" sz="2000" smtClean="0"/>
              <a:t>		</a:t>
            </a:r>
            <a:r>
              <a:rPr lang="en-US" altLang="en-US" sz="2000" b="1" smtClean="0">
                <a:latin typeface="Courier New" pitchFamily="49" charset="0"/>
              </a:rPr>
              <a:t>new_elt-&gt;next = old_head;</a:t>
            </a:r>
            <a:endParaRPr lang="en-US" altLang="en-US" sz="2000" smtClean="0"/>
          </a:p>
          <a:p>
            <a:pPr>
              <a:spcBef>
                <a:spcPts val="1200"/>
              </a:spcBef>
              <a:tabLst>
                <a:tab pos="1082675" algn="l"/>
                <a:tab pos="2060575" algn="l"/>
              </a:tabLst>
            </a:pPr>
            <a:r>
              <a:rPr lang="en-US" altLang="en-US" smtClean="0">
                <a:sym typeface="Symbol" pitchFamily="18" charset="2"/>
              </a:rPr>
              <a:t>If interrupt handler can change list, too, leaving out first inst. creates race</a:t>
            </a:r>
          </a:p>
          <a:p>
            <a:pPr>
              <a:tabLst>
                <a:tab pos="1082675" algn="l"/>
                <a:tab pos="2060575" algn="l"/>
              </a:tabLst>
            </a:pPr>
            <a:r>
              <a:rPr lang="en-US" altLang="en-US" smtClean="0">
                <a:sym typeface="Symbol" pitchFamily="18" charset="2"/>
              </a:rPr>
              <a:t>Example #3: handshake synchronization—volatile suffices for this 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1082675" algn="l"/>
                <a:tab pos="2060575" algn="l"/>
              </a:tabLst>
            </a:pPr>
            <a:r>
              <a:rPr lang="en-US" altLang="en-US" smtClean="0">
                <a:sym typeface="Symbol" pitchFamily="18" charset="2"/>
              </a:rPr>
              <a:t>Critical Sections in Examples</a:t>
            </a:r>
          </a:p>
        </p:txBody>
      </p:sp>
      <p:grpSp>
        <p:nvGrpSpPr>
          <p:cNvPr id="207891" name="Group 19"/>
          <p:cNvGrpSpPr>
            <a:grpSpLocks/>
          </p:cNvGrpSpPr>
          <p:nvPr/>
        </p:nvGrpSpPr>
        <p:grpSpPr bwMode="auto">
          <a:xfrm>
            <a:off x="4183063" y="3276600"/>
            <a:ext cx="3783012" cy="1462088"/>
            <a:chOff x="2257" y="3944"/>
            <a:chExt cx="1787" cy="1228"/>
          </a:xfrm>
        </p:grpSpPr>
        <p:grpSp>
          <p:nvGrpSpPr>
            <p:cNvPr id="25605" name="Group 12"/>
            <p:cNvGrpSpPr>
              <a:grpSpLocks/>
            </p:cNvGrpSpPr>
            <p:nvPr/>
          </p:nvGrpSpPr>
          <p:grpSpPr bwMode="auto">
            <a:xfrm>
              <a:off x="2257" y="3944"/>
              <a:ext cx="898" cy="207"/>
              <a:chOff x="2257" y="1226"/>
              <a:chExt cx="898" cy="207"/>
            </a:xfrm>
          </p:grpSpPr>
          <p:sp>
            <p:nvSpPr>
              <p:cNvPr id="25608" name="Line 13"/>
              <p:cNvSpPr>
                <a:spLocks noChangeShapeType="1"/>
              </p:cNvSpPr>
              <p:nvPr/>
            </p:nvSpPr>
            <p:spPr bwMode="auto">
              <a:xfrm>
                <a:off x="2257" y="1307"/>
                <a:ext cx="677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9" name="Text Box 14"/>
              <p:cNvSpPr txBox="1">
                <a:spLocks noChangeArrowheads="1"/>
              </p:cNvSpPr>
              <p:nvPr/>
            </p:nvSpPr>
            <p:spPr bwMode="auto">
              <a:xfrm>
                <a:off x="2983" y="1226"/>
                <a:ext cx="172" cy="2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>
                    <a:solidFill>
                      <a:schemeClr val="bg1"/>
                    </a:solidFill>
                  </a:rPr>
                  <a:t>CLI</a:t>
                </a:r>
              </a:p>
            </p:txBody>
          </p:sp>
        </p:grpSp>
        <p:sp>
          <p:nvSpPr>
            <p:cNvPr id="25606" name="Line 16"/>
            <p:cNvSpPr>
              <a:spLocks noChangeShapeType="1"/>
            </p:cNvSpPr>
            <p:nvPr/>
          </p:nvSpPr>
          <p:spPr bwMode="auto">
            <a:xfrm>
              <a:off x="2306" y="5032"/>
              <a:ext cx="67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7" name="Text Box 18"/>
            <p:cNvSpPr txBox="1">
              <a:spLocks noChangeArrowheads="1"/>
            </p:cNvSpPr>
            <p:nvPr/>
          </p:nvSpPr>
          <p:spPr bwMode="auto">
            <a:xfrm>
              <a:off x="2960" y="4138"/>
              <a:ext cx="1084" cy="10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chemeClr val="bg1"/>
                </a:solidFill>
              </a:endParaRPr>
            </a:p>
            <a:p>
              <a:r>
                <a:rPr lang="en-US" altLang="en-US">
                  <a:solidFill>
                    <a:schemeClr val="bg1"/>
                  </a:solidFill>
                </a:rPr>
                <a:t>could skip first statement,</a:t>
              </a:r>
            </a:p>
            <a:p>
              <a:r>
                <a:rPr lang="en-US" altLang="en-US">
                  <a:solidFill>
                    <a:schemeClr val="bg1"/>
                  </a:solidFill>
                </a:rPr>
                <a:t>but including is safer</a:t>
              </a:r>
            </a:p>
            <a:p>
              <a:endParaRPr lang="en-US" altLang="en-US">
                <a:solidFill>
                  <a:schemeClr val="bg1"/>
                </a:solidFill>
              </a:endParaRPr>
            </a:p>
            <a:p>
              <a:r>
                <a:rPr lang="en-US" altLang="en-US">
                  <a:solidFill>
                    <a:schemeClr val="bg1"/>
                  </a:solidFill>
                </a:rPr>
                <a:t>  STI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7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7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7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7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7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7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7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7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7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7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7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US" altLang="en-US" sz="2800" smtClean="0"/>
              <a:t>Consider a queue structure</a:t>
            </a:r>
          </a:p>
          <a:p>
            <a:pPr lvl="1">
              <a:spcAft>
                <a:spcPct val="0"/>
              </a:spcAft>
            </a:pPr>
            <a:r>
              <a:rPr lang="en-US" altLang="en-US" sz="2400" smtClean="0"/>
              <a:t>some structure, </a:t>
            </a:r>
            <a:r>
              <a:rPr lang="en-US" altLang="en-US" sz="2400" smtClean="0">
                <a:solidFill>
                  <a:schemeClr val="bg1"/>
                </a:solidFill>
              </a:rPr>
              <a:t>thing_t</a:t>
            </a:r>
          </a:p>
          <a:p>
            <a:pPr lvl="1">
              <a:spcAft>
                <a:spcPct val="0"/>
              </a:spcAft>
            </a:pPr>
            <a:r>
              <a:rPr lang="en-US" altLang="en-US" sz="2400" smtClean="0">
                <a:sym typeface="Symbol" pitchFamily="18" charset="2"/>
              </a:rPr>
              <a:t>the program produces things</a:t>
            </a:r>
          </a:p>
          <a:p>
            <a:pPr lvl="1"/>
            <a:r>
              <a:rPr lang="en-US" altLang="en-US" sz="2400" smtClean="0">
                <a:sym typeface="Symbol" pitchFamily="18" charset="2"/>
              </a:rPr>
              <a:t>the interrupt handler consumes things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sym typeface="Symbol" pitchFamily="18" charset="2"/>
              </a:rPr>
              <a:t>Critical Sections in Examples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76800" y="1524000"/>
            <a:ext cx="41148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b="1" smtClean="0">
                <a:latin typeface="Courier New" pitchFamily="49" charset="0"/>
                <a:sym typeface="Symbol" pitchFamily="18" charset="2"/>
              </a:rPr>
              <a:t> thing_t* </a:t>
            </a:r>
            <a:r>
              <a:rPr lang="en-US" altLang="en-US" sz="2000" b="1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dequeue</a:t>
            </a:r>
            <a:r>
              <a:rPr lang="en-US" altLang="en-US" sz="2000" b="1" smtClean="0">
                <a:latin typeface="Courier New" pitchFamily="49" charset="0"/>
                <a:sym typeface="Symbol" pitchFamily="18" charset="2"/>
              </a:rPr>
              <a:t> ()</a:t>
            </a:r>
          </a:p>
          <a:p>
            <a:pPr>
              <a:buFontTx/>
              <a:buNone/>
            </a:pPr>
            <a:r>
              <a:rPr lang="en-US" altLang="en-US" sz="2000" b="1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1800" b="1" smtClean="0">
                <a:latin typeface="Courier New" pitchFamily="49" charset="0"/>
                <a:sym typeface="Symbol" pitchFamily="18" charset="2"/>
              </a:rPr>
              <a:t>{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  <a:sym typeface="Symbol" pitchFamily="18" charset="2"/>
              </a:rPr>
              <a:t>    thing_t* thing;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  <a:sym typeface="Symbol" pitchFamily="18" charset="2"/>
              </a:rPr>
              <a:t>    if (q_head == q_tail) {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  <a:sym typeface="Symbol" pitchFamily="18" charset="2"/>
              </a:rPr>
              <a:t>        return NULL;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  <a:sym typeface="Symbol" pitchFamily="18" charset="2"/>
              </a:rPr>
              <a:t>    }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  <a:sym typeface="Symbol" pitchFamily="18" charset="2"/>
              </a:rPr>
              <a:t>    thing = q[q_head % 16];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  <a:sym typeface="Symbol" pitchFamily="18" charset="2"/>
              </a:rPr>
              <a:t>    q_head = q_head + 1;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  <a:sym typeface="Symbol" pitchFamily="18" charset="2"/>
              </a:rPr>
              <a:t>    return thing;</a:t>
            </a:r>
          </a:p>
          <a:p>
            <a:pPr>
              <a:buFontTx/>
              <a:buNone/>
            </a:pPr>
            <a:r>
              <a:rPr lang="en-US" altLang="en-US" sz="1800" b="1" smtClean="0">
                <a:latin typeface="Courier New" pitchFamily="49" charset="0"/>
                <a:sym typeface="Symbol" pitchFamily="18" charset="2"/>
              </a:rPr>
              <a:t> }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sym typeface="Symbol" pitchFamily="18" charset="2"/>
              </a:rPr>
              <a:t>Critical Sections in Examples</a:t>
            </a:r>
            <a:endParaRPr lang="en-US" altLang="en-US" smtClean="0"/>
          </a:p>
        </p:txBody>
      </p:sp>
      <p:sp>
        <p:nvSpPr>
          <p:cNvPr id="27652" name="Rectangle 2"/>
          <p:cNvSpPr txBox="1">
            <a:spLocks noChangeArrowheads="1"/>
          </p:cNvSpPr>
          <p:nvPr/>
        </p:nvSpPr>
        <p:spPr bwMode="auto">
          <a:xfrm>
            <a:off x="152400" y="1709738"/>
            <a:ext cx="4724400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16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thing_t* q[16];</a:t>
            </a:r>
          </a:p>
          <a:p>
            <a:pPr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unsigned int q_head </a:t>
            </a:r>
            <a:r>
              <a:rPr lang="en-US" altLang="en-US" sz="1800">
                <a:solidFill>
                  <a:srgbClr val="3333CC"/>
                </a:solidFill>
                <a:latin typeface="Courier New" pitchFamily="49" charset="0"/>
              </a:rPr>
              <a:t>= 0, </a:t>
            </a:r>
            <a:br>
              <a:rPr lang="en-US" altLang="en-US" sz="1800">
                <a:solidFill>
                  <a:srgbClr val="3333CC"/>
                </a:solidFill>
                <a:latin typeface="Courier New" pitchFamily="49" charset="0"/>
              </a:rPr>
            </a:br>
            <a:r>
              <a:rPr lang="en-US" altLang="en-US" sz="1800">
                <a:solidFill>
                  <a:srgbClr val="3333CC"/>
                </a:solidFill>
                <a:latin typeface="Courier New" pitchFamily="49" charset="0"/>
              </a:rPr>
              <a:t>             </a:t>
            </a: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q_tail</a:t>
            </a:r>
            <a:r>
              <a:rPr lang="en-US" altLang="en-US" sz="1800">
                <a:solidFill>
                  <a:srgbClr val="3333CC"/>
                </a:solidFill>
                <a:latin typeface="Courier New" pitchFamily="49" charset="0"/>
              </a:rPr>
              <a:t> = 0;</a:t>
            </a:r>
          </a:p>
          <a:p>
            <a:pPr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</a:pPr>
            <a:r>
              <a:rPr lang="en-US" altLang="en-US" sz="2000">
                <a:solidFill>
                  <a:srgbClr val="3333CC"/>
                </a:solidFill>
                <a:latin typeface="Courier New" pitchFamily="49" charset="0"/>
              </a:rPr>
              <a:t>void </a:t>
            </a:r>
            <a:r>
              <a:rPr lang="en-US" altLang="en-US" sz="2000">
                <a:solidFill>
                  <a:srgbClr val="000000"/>
                </a:solidFill>
                <a:latin typeface="Courier New" pitchFamily="49" charset="0"/>
              </a:rPr>
              <a:t>queue_thing </a:t>
            </a:r>
            <a:br>
              <a:rPr lang="en-US" altLang="en-US" sz="20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en-US" altLang="en-US" sz="2000">
                <a:solidFill>
                  <a:srgbClr val="3333CC"/>
                </a:solidFill>
                <a:latin typeface="Courier New" pitchFamily="49" charset="0"/>
              </a:rPr>
              <a:t>(thing_t* new_thing)</a:t>
            </a:r>
          </a:p>
          <a:p>
            <a:pPr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</a:pPr>
            <a:r>
              <a:rPr lang="en-US" altLang="en-US" sz="2000">
                <a:solidFill>
                  <a:srgbClr val="3333CC"/>
                </a:solidFill>
                <a:latin typeface="Courier New" pitchFamily="49" charset="0"/>
              </a:rPr>
              <a:t>{  </a:t>
            </a:r>
          </a:p>
          <a:p>
            <a:pPr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</a:pPr>
            <a:r>
              <a:rPr lang="en-US" altLang="en-US" sz="2000">
                <a:solidFill>
                  <a:srgbClr val="3333CC"/>
                </a:solidFill>
                <a:latin typeface="Courier New" pitchFamily="49" charset="0"/>
              </a:rPr>
              <a:t>   </a:t>
            </a:r>
            <a:r>
              <a:rPr lang="en-US" altLang="en-US">
                <a:solidFill>
                  <a:srgbClr val="3333CC"/>
                </a:solidFill>
                <a:latin typeface="Courier New" pitchFamily="49" charset="0"/>
              </a:rPr>
              <a:t>/* If queue is full, wait. */</a:t>
            </a:r>
          </a:p>
          <a:p>
            <a:pPr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</a:pPr>
            <a:r>
              <a:rPr lang="en-US" altLang="en-US" sz="2000">
                <a:solidFill>
                  <a:srgbClr val="3333CC"/>
                </a:solidFill>
                <a:latin typeface="Courier New" pitchFamily="49" charset="0"/>
              </a:rPr>
              <a:t>  </a:t>
            </a:r>
            <a:r>
              <a:rPr lang="en-US" altLang="en-US" sz="1800">
                <a:solidFill>
                  <a:srgbClr val="3333CC"/>
                </a:solidFill>
                <a:latin typeface="Courier New" pitchFamily="49" charset="0"/>
              </a:rPr>
              <a:t>while (q_head + 16 == q_tail);</a:t>
            </a:r>
          </a:p>
          <a:p>
            <a:pPr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</a:pPr>
            <a:r>
              <a:rPr lang="en-US" altLang="en-US" sz="1800">
                <a:solidFill>
                  <a:srgbClr val="3333CC"/>
                </a:solidFill>
                <a:latin typeface="Courier New" pitchFamily="49" charset="0"/>
              </a:rPr>
              <a:t>  q[q_tail % 16] = new_thing;</a:t>
            </a:r>
          </a:p>
          <a:p>
            <a:pPr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</a:pPr>
            <a:r>
              <a:rPr lang="en-US" altLang="en-US" sz="1800">
                <a:solidFill>
                  <a:srgbClr val="3333CC"/>
                </a:solidFill>
                <a:latin typeface="Courier New" pitchFamily="49" charset="0"/>
              </a:rPr>
              <a:t>  q_tail = q_tail + 1;</a:t>
            </a:r>
          </a:p>
          <a:p>
            <a:pPr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</a:pPr>
            <a:r>
              <a:rPr lang="en-US" altLang="en-US" sz="1800">
                <a:solidFill>
                  <a:srgbClr val="3333CC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828800" algn="l"/>
              </a:tabLst>
            </a:pPr>
            <a:r>
              <a:rPr lang="en-US" altLang="en-US" smtClean="0"/>
              <a:t>Where should we add critical sections?</a:t>
            </a:r>
          </a:p>
          <a:p>
            <a:pPr lvl="1">
              <a:tabLst>
                <a:tab pos="1828800" algn="l"/>
              </a:tabLst>
            </a:pPr>
            <a:r>
              <a:rPr lang="en-US" altLang="en-US" smtClean="0">
                <a:sym typeface="Symbol" pitchFamily="18" charset="2"/>
              </a:rPr>
              <a:t>none needed!</a:t>
            </a:r>
          </a:p>
          <a:p>
            <a:pPr lvl="1">
              <a:tabLst>
                <a:tab pos="1828800" algn="l"/>
              </a:tabLst>
            </a:pPr>
            <a:r>
              <a:rPr lang="en-US" altLang="en-US" smtClean="0">
                <a:sym typeface="Symbol" pitchFamily="18" charset="2"/>
              </a:rPr>
              <a:t>but we do need to make </a:t>
            </a:r>
            <a:r>
              <a:rPr lang="en-US" altLang="en-US" smtClean="0">
                <a:solidFill>
                  <a:schemeClr val="bg1"/>
                </a:solidFill>
                <a:sym typeface="Symbol" pitchFamily="18" charset="2"/>
              </a:rPr>
              <a:t>q_head</a:t>
            </a:r>
            <a:r>
              <a:rPr lang="en-US" altLang="en-US" smtClean="0">
                <a:sym typeface="Symbol" pitchFamily="18" charset="2"/>
              </a:rPr>
              <a:t> and </a:t>
            </a:r>
            <a:r>
              <a:rPr lang="en-US" altLang="en-US" smtClean="0">
                <a:solidFill>
                  <a:schemeClr val="bg1"/>
                </a:solidFill>
                <a:sym typeface="Symbol" pitchFamily="18" charset="2"/>
              </a:rPr>
              <a:t>q_tail</a:t>
            </a:r>
            <a:r>
              <a:rPr lang="en-US" altLang="en-US" smtClean="0">
                <a:sym typeface="Symbol" pitchFamily="18" charset="2"/>
              </a:rPr>
              <a:t> volatile</a:t>
            </a:r>
          </a:p>
          <a:p>
            <a:pPr lvl="1">
              <a:tabLst>
                <a:tab pos="1828800" algn="l"/>
              </a:tabLst>
            </a:pPr>
            <a:endParaRPr lang="en-US" altLang="en-US" smtClean="0">
              <a:sym typeface="Symbol" pitchFamily="18" charset="2"/>
            </a:endParaRPr>
          </a:p>
          <a:p>
            <a:pPr>
              <a:tabLst>
                <a:tab pos="1828800" algn="l"/>
              </a:tabLst>
            </a:pPr>
            <a:r>
              <a:rPr lang="en-US" altLang="en-US" smtClean="0">
                <a:sym typeface="Symbol" pitchFamily="18" charset="2"/>
              </a:rPr>
              <a:t>What about program changes?</a:t>
            </a:r>
          </a:p>
          <a:p>
            <a:pPr lvl="1">
              <a:tabLst>
                <a:tab pos="1828800" algn="l"/>
              </a:tabLst>
            </a:pPr>
            <a:r>
              <a:rPr lang="en-US" altLang="en-US" smtClean="0">
                <a:sym typeface="Symbol" pitchFamily="18" charset="2"/>
              </a:rPr>
              <a:t>e.g., replace	</a:t>
            </a:r>
          </a:p>
          <a:p>
            <a:pPr>
              <a:buFontTx/>
              <a:buNone/>
              <a:tabLst>
                <a:tab pos="1828800" algn="l"/>
              </a:tabLst>
            </a:pPr>
            <a:r>
              <a:rPr lang="en-US" altLang="en-US" b="1" smtClean="0">
                <a:latin typeface="Courier New" pitchFamily="49" charset="0"/>
                <a:sym typeface="Symbol" pitchFamily="18" charset="2"/>
              </a:rPr>
              <a:t>		</a:t>
            </a:r>
            <a:r>
              <a:rPr lang="en-US" altLang="en-US" sz="2000" b="1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q[q_tail % 16] = new_thing;</a:t>
            </a:r>
          </a:p>
          <a:p>
            <a:pPr>
              <a:buFontTx/>
              <a:buNone/>
              <a:tabLst>
                <a:tab pos="1828800" algn="l"/>
              </a:tabLst>
            </a:pPr>
            <a:r>
              <a:rPr lang="en-US" altLang="en-US" sz="2000" b="1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		q_tail = q_tail + 1;</a:t>
            </a:r>
          </a:p>
          <a:p>
            <a:pPr lvl="1">
              <a:tabLst>
                <a:tab pos="1828800" algn="l"/>
              </a:tabLst>
            </a:pPr>
            <a:r>
              <a:rPr lang="en-US" altLang="en-US" smtClean="0">
                <a:sym typeface="Symbol" pitchFamily="18" charset="2"/>
              </a:rPr>
              <a:t>with</a:t>
            </a:r>
          </a:p>
          <a:p>
            <a:pPr>
              <a:buFontTx/>
              <a:buNone/>
              <a:tabLst>
                <a:tab pos="1828800" algn="l"/>
              </a:tabLst>
            </a:pPr>
            <a:r>
              <a:rPr lang="en-US" altLang="en-US" b="1" smtClean="0">
                <a:latin typeface="Courier New" pitchFamily="49" charset="0"/>
                <a:sym typeface="Symbol" pitchFamily="18" charset="2"/>
              </a:rPr>
              <a:t>		</a:t>
            </a:r>
            <a:r>
              <a:rPr lang="en-US" altLang="en-US" sz="2000" b="1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q[(q_tail++) % 16] = new_thing;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sym typeface="Symbol" pitchFamily="18" charset="2"/>
              </a:rPr>
              <a:t>Critical Sections in Examples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1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1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1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1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1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1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1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1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1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1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1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1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1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1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572000"/>
          </a:xfrm>
        </p:spPr>
        <p:txBody>
          <a:bodyPr/>
          <a:lstStyle/>
          <a:p>
            <a:pPr>
              <a:buFontTx/>
              <a:buNone/>
              <a:tabLst>
                <a:tab pos="1828800" algn="l"/>
              </a:tabLst>
            </a:pPr>
            <a:endParaRPr lang="en-US" altLang="en-US" b="1" smtClean="0">
              <a:latin typeface="Courier New" pitchFamily="49" charset="0"/>
              <a:sym typeface="Symbol" pitchFamily="18" charset="2"/>
            </a:endParaRPr>
          </a:p>
          <a:p>
            <a:pPr>
              <a:buFontTx/>
              <a:buNone/>
              <a:tabLst>
                <a:tab pos="1828800" algn="l"/>
              </a:tabLst>
            </a:pPr>
            <a:endParaRPr lang="en-US" altLang="en-US" b="1" smtClean="0">
              <a:latin typeface="Courier New" pitchFamily="49" charset="0"/>
              <a:sym typeface="Symbol" pitchFamily="18" charset="2"/>
            </a:endParaRPr>
          </a:p>
          <a:p>
            <a:pPr>
              <a:tabLst>
                <a:tab pos="1828800" algn="l"/>
              </a:tabLst>
            </a:pPr>
            <a:r>
              <a:rPr lang="en-US" altLang="en-US" smtClean="0">
                <a:sym typeface="Symbol" pitchFamily="18" charset="2"/>
              </a:rPr>
              <a:t>Is the code equivalent?</a:t>
            </a:r>
          </a:p>
          <a:p>
            <a:pPr>
              <a:tabLst>
                <a:tab pos="1828800" algn="l"/>
              </a:tabLst>
            </a:pPr>
            <a:endParaRPr lang="en-US" altLang="en-US" smtClean="0">
              <a:sym typeface="Symbol" pitchFamily="18" charset="2"/>
            </a:endParaRPr>
          </a:p>
          <a:p>
            <a:pPr>
              <a:tabLst>
                <a:tab pos="1828800" algn="l"/>
              </a:tabLst>
            </a:pPr>
            <a:r>
              <a:rPr lang="en-US" altLang="en-US" smtClean="0">
                <a:sym typeface="Symbol" pitchFamily="18" charset="2"/>
              </a:rPr>
              <a:t>Does store to </a:t>
            </a:r>
            <a:r>
              <a:rPr lang="en-US" altLang="en-US" smtClean="0">
                <a:solidFill>
                  <a:schemeClr val="bg1"/>
                </a:solidFill>
                <a:sym typeface="Symbol" pitchFamily="18" charset="2"/>
              </a:rPr>
              <a:t>q</a:t>
            </a:r>
            <a:r>
              <a:rPr lang="en-US" altLang="en-US" smtClean="0">
                <a:sym typeface="Symbol" pitchFamily="18" charset="2"/>
              </a:rPr>
              <a:t> or </a:t>
            </a:r>
            <a:r>
              <a:rPr lang="en-US" altLang="en-US" smtClean="0">
                <a:solidFill>
                  <a:schemeClr val="bg1"/>
                </a:solidFill>
                <a:sym typeface="Symbol" pitchFamily="18" charset="2"/>
              </a:rPr>
              <a:t>q_tail</a:t>
            </a:r>
            <a:r>
              <a:rPr lang="en-US" altLang="en-US" smtClean="0">
                <a:sym typeface="Symbol" pitchFamily="18" charset="2"/>
              </a:rPr>
              <a:t> happen first?</a:t>
            </a:r>
          </a:p>
          <a:p>
            <a:pPr>
              <a:tabLst>
                <a:tab pos="1828800" algn="l"/>
              </a:tabLst>
            </a:pPr>
            <a:endParaRPr lang="en-US" altLang="en-US" smtClean="0">
              <a:sym typeface="Symbol" pitchFamily="18" charset="2"/>
            </a:endParaRPr>
          </a:p>
          <a:p>
            <a:pPr>
              <a:tabLst>
                <a:tab pos="1828800" algn="l"/>
              </a:tabLst>
            </a:pPr>
            <a:r>
              <a:rPr lang="en-US" altLang="en-US" smtClean="0">
                <a:sym typeface="Symbol" pitchFamily="18" charset="2"/>
              </a:rPr>
              <a:t>We removed the intervening load of a volatile variable…</a:t>
            </a:r>
          </a:p>
          <a:p>
            <a:pPr>
              <a:tabLst>
                <a:tab pos="1828800" algn="l"/>
              </a:tabLst>
            </a:pPr>
            <a:endParaRPr lang="en-US" altLang="en-US" smtClean="0">
              <a:sym typeface="Symbol" pitchFamily="18" charset="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sym typeface="Symbol" pitchFamily="18" charset="2"/>
              </a:rPr>
              <a:t>Critical Sections in Examples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smtClean="0"/>
              <a:t>The </a:t>
            </a:r>
            <a:r>
              <a:rPr lang="en-US" altLang="en-US" sz="3200" dirty="0" smtClean="0"/>
              <a:t>question</a:t>
            </a:r>
          </a:p>
          <a:p>
            <a:pPr lvl="1"/>
            <a:r>
              <a:rPr lang="en-US" altLang="en-US" sz="2800" dirty="0" smtClean="0"/>
              <a:t>interrupt handlers and programs share resources</a:t>
            </a:r>
          </a:p>
          <a:p>
            <a:pPr lvl="2"/>
            <a:r>
              <a:rPr lang="en-US" altLang="en-US" sz="2400" dirty="0" smtClean="0"/>
              <a:t>What resources are shared between them?</a:t>
            </a:r>
          </a:p>
          <a:p>
            <a:pPr lvl="2"/>
            <a:r>
              <a:rPr lang="en-US" altLang="en-US" sz="2400" dirty="0" smtClean="0"/>
              <a:t>How might interactions cause problems?</a:t>
            </a:r>
          </a:p>
          <a:p>
            <a:pPr lvl="2"/>
            <a:r>
              <a:rPr lang="en-US" altLang="en-US" sz="2400" dirty="0" smtClean="0"/>
              <a:t>What can we do to fix those problems?</a:t>
            </a:r>
          </a:p>
          <a:p>
            <a:endParaRPr lang="en-US" altLang="en-US" sz="32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Shared Data and Resources (1)</a:t>
            </a:r>
          </a:p>
        </p:txBody>
      </p:sp>
    </p:spTree>
    <p:extLst>
      <p:ext uri="{BB962C8B-B14F-4D97-AF65-F5344CB8AC3E}">
        <p14:creationId xmlns:p14="http://schemas.microsoft.com/office/powerpoint/2010/main" val="182942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3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3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3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3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Obvious things</a:t>
            </a:r>
          </a:p>
          <a:p>
            <a:pPr lvl="1"/>
            <a:r>
              <a:rPr lang="en-US" altLang="en-US" smtClean="0"/>
              <a:t>registers</a:t>
            </a:r>
          </a:p>
          <a:p>
            <a:pPr lvl="2"/>
            <a:r>
              <a:rPr lang="en-US" altLang="en-US" smtClean="0"/>
              <a:t>solution?   save them to the stack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memory</a:t>
            </a:r>
          </a:p>
          <a:p>
            <a:pPr lvl="2"/>
            <a:r>
              <a:rPr lang="en-US" altLang="en-US" smtClean="0"/>
              <a:t>solution? 	privatize</a:t>
            </a:r>
          </a:p>
          <a:p>
            <a:pPr lvl="2"/>
            <a:r>
              <a:rPr lang="en-US" altLang="en-US" smtClean="0"/>
              <a:t>will still need to share some things; discussed later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Thought Problem on Shared Resources (2)</a:t>
            </a:r>
          </a:p>
        </p:txBody>
      </p:sp>
    </p:spTree>
    <p:extLst>
      <p:ext uri="{BB962C8B-B14F-4D97-AF65-F5344CB8AC3E}">
        <p14:creationId xmlns:p14="http://schemas.microsoft.com/office/powerpoint/2010/main" val="126847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3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3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3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3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3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3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37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37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Less obvious </a:t>
            </a:r>
          </a:p>
          <a:p>
            <a:pPr lvl="1"/>
            <a:r>
              <a:rPr lang="en-US" altLang="en-US" smtClean="0"/>
              <a:t>condition codes</a:t>
            </a:r>
          </a:p>
          <a:p>
            <a:pPr lvl="2"/>
            <a:r>
              <a:rPr lang="en-US" altLang="en-US" smtClean="0"/>
              <a:t>solution?  again, save them to the stack</a:t>
            </a:r>
          </a:p>
          <a:p>
            <a:pPr lvl="1"/>
            <a:r>
              <a:rPr lang="en-US" altLang="en-US" smtClean="0"/>
              <a:t>shared data</a:t>
            </a:r>
          </a:p>
          <a:p>
            <a:pPr lvl="2"/>
            <a:r>
              <a:rPr lang="en-US" altLang="en-US" smtClean="0"/>
              <a:t>For example MP1/real-time clock driver</a:t>
            </a:r>
          </a:p>
          <a:p>
            <a:pPr lvl="3"/>
            <a:r>
              <a:rPr lang="en-US" altLang="en-US" smtClean="0"/>
              <a:t>shared 4-byte variable holding: interrupt count (high 3 bytes) and last interrupt type (low byte)</a:t>
            </a:r>
          </a:p>
          <a:p>
            <a:pPr lvl="3"/>
            <a:r>
              <a:rPr lang="en-US" altLang="en-US" smtClean="0"/>
              <a:t>interrupt handler counts interrupts and sets type:</a:t>
            </a:r>
            <a:br>
              <a:rPr lang="en-US" altLang="en-US" smtClean="0"/>
            </a:br>
            <a:r>
              <a:rPr lang="en-US" altLang="en-US" smtClean="0"/>
              <a:t>type is alarm clock, periodic, or update (1 sec period)</a:t>
            </a:r>
          </a:p>
          <a:p>
            <a:pPr lvl="3"/>
            <a:r>
              <a:rPr lang="en-US" altLang="en-US" smtClean="0"/>
              <a:t>system call (read)</a:t>
            </a:r>
          </a:p>
          <a:p>
            <a:pPr lvl="4"/>
            <a:r>
              <a:rPr lang="en-US" altLang="en-US" smtClean="0"/>
              <a:t>reads shared variable</a:t>
            </a:r>
          </a:p>
          <a:p>
            <a:pPr lvl="4"/>
            <a:r>
              <a:rPr lang="en-US" altLang="en-US" smtClean="0"/>
              <a:t>resets interrupt count to 0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Thought Problem on Shared Resources (3)</a:t>
            </a:r>
          </a:p>
        </p:txBody>
      </p:sp>
    </p:spTree>
    <p:extLst>
      <p:ext uri="{BB962C8B-B14F-4D97-AF65-F5344CB8AC3E}">
        <p14:creationId xmlns:p14="http://schemas.microsoft.com/office/powerpoint/2010/main" val="212190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1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1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1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1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1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1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1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1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1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1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1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17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17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17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17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buFontTx/>
              <a:buNone/>
            </a:pPr>
            <a:endParaRPr lang="en-US" altLang="en-US" smtClean="0"/>
          </a:p>
          <a:p>
            <a:r>
              <a:rPr lang="en-US" altLang="en-US" smtClean="0"/>
              <a:t>More subtle</a:t>
            </a:r>
          </a:p>
          <a:p>
            <a:pPr lvl="1"/>
            <a:r>
              <a:rPr lang="en-US" altLang="en-US" smtClean="0"/>
              <a:t>external state (e.g., on devices)</a:t>
            </a:r>
          </a:p>
          <a:p>
            <a:pPr lvl="1"/>
            <a:r>
              <a:rPr lang="en-US" altLang="en-US" smtClean="0"/>
              <a:t>compiler optimization (e.g., volatility)</a:t>
            </a:r>
          </a:p>
          <a:p>
            <a:pPr lvl="1"/>
            <a:r>
              <a:rPr lang="en-US" altLang="en-US" smtClean="0"/>
              <a:t>security leaks</a:t>
            </a:r>
          </a:p>
          <a:p>
            <a:pPr lvl="2"/>
            <a:r>
              <a:rPr lang="en-US" altLang="en-US" smtClean="0"/>
              <a:t>e.g., application waits for interrupt, then observes values written by OS to stack</a:t>
            </a:r>
          </a:p>
          <a:p>
            <a:pPr lvl="2"/>
            <a:r>
              <a:rPr lang="en-US" altLang="en-US" smtClean="0"/>
              <a:t>solution?         use separate stack for kernel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Thought Problem on Shared Resources (4)</a:t>
            </a:r>
          </a:p>
        </p:txBody>
      </p:sp>
    </p:spTree>
    <p:extLst>
      <p:ext uri="{BB962C8B-B14F-4D97-AF65-F5344CB8AC3E}">
        <p14:creationId xmlns:p14="http://schemas.microsoft.com/office/powerpoint/2010/main" val="124073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1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1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1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1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1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1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1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9473" y="1524000"/>
            <a:ext cx="8135938" cy="4953000"/>
          </a:xfrm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step 1: </a:t>
            </a:r>
            <a:r>
              <a:rPr lang="en-US" altLang="en-US" b="1" smtClean="0">
                <a:latin typeface="Courier New" pitchFamily="49" charset="0"/>
              </a:rPr>
              <a:t>old_head = head;</a:t>
            </a:r>
          </a:p>
          <a:p>
            <a:pPr>
              <a:buFontTx/>
              <a:buNone/>
            </a:pPr>
            <a:r>
              <a:rPr lang="en-US" altLang="en-US" smtClean="0"/>
              <a:t>step 2: </a:t>
            </a:r>
            <a:r>
              <a:rPr lang="en-US" altLang="en-US" b="1" smtClean="0">
                <a:latin typeface="Courier New" pitchFamily="49" charset="0"/>
              </a:rPr>
              <a:t>head = new_elt;</a:t>
            </a:r>
          </a:p>
          <a:p>
            <a:pPr>
              <a:buFontTx/>
              <a:buNone/>
            </a:pPr>
            <a:r>
              <a:rPr lang="en-US" altLang="en-US" smtClean="0">
                <a:solidFill>
                  <a:schemeClr val="bg1"/>
                </a:solidFill>
              </a:rPr>
              <a:t>Oops! an interrupt!</a:t>
            </a:r>
          </a:p>
          <a:p>
            <a:pPr>
              <a:buFontTx/>
              <a:buNone/>
            </a:pPr>
            <a:r>
              <a:rPr lang="en-US" altLang="en-US" smtClean="0"/>
              <a:t>step 3: </a:t>
            </a:r>
            <a:r>
              <a:rPr lang="en-US" altLang="en-US" b="1" smtClean="0">
                <a:latin typeface="Courier New" pitchFamily="49" charset="0"/>
              </a:rPr>
              <a:t>new_elt-&gt;next = old_head;</a:t>
            </a:r>
            <a:endParaRPr lang="en-US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476250" y="288925"/>
            <a:ext cx="8345488" cy="854075"/>
          </a:xfrm>
          <a:noFill/>
        </p:spPr>
        <p:txBody>
          <a:bodyPr/>
          <a:lstStyle/>
          <a:p>
            <a:r>
              <a:rPr lang="en-US" altLang="en-US" smtClean="0"/>
              <a:t>Examples of Shared Resources: </a:t>
            </a:r>
            <a:br>
              <a:rPr lang="en-US" altLang="en-US" smtClean="0"/>
            </a:br>
            <a:r>
              <a:rPr lang="en-US" altLang="en-US" sz="2800" smtClean="0">
                <a:solidFill>
                  <a:schemeClr val="bg1"/>
                </a:solidFill>
              </a:rPr>
              <a:t>Example #1: a shared linked list</a:t>
            </a:r>
            <a:endParaRPr lang="en-US" altLang="en-US" smtClean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783138" y="2336800"/>
            <a:ext cx="3686175" cy="373063"/>
            <a:chOff x="4782760" y="2667000"/>
            <a:chExt cx="3687234" cy="373856"/>
          </a:xfrm>
        </p:grpSpPr>
        <p:sp>
          <p:nvSpPr>
            <p:cNvPr id="10281" name="Rectangle 5"/>
            <p:cNvSpPr>
              <a:spLocks noChangeArrowheads="1"/>
            </p:cNvSpPr>
            <p:nvPr/>
          </p:nvSpPr>
          <p:spPr bwMode="auto">
            <a:xfrm>
              <a:off x="6164944" y="2667000"/>
              <a:ext cx="922867" cy="37385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chemeClr val="bg1"/>
                </a:solidFill>
              </a:endParaRPr>
            </a:p>
          </p:txBody>
        </p:sp>
        <p:sp>
          <p:nvSpPr>
            <p:cNvPr id="10282" name="Rectangle 6"/>
            <p:cNvSpPr>
              <a:spLocks noChangeArrowheads="1"/>
            </p:cNvSpPr>
            <p:nvPr/>
          </p:nvSpPr>
          <p:spPr bwMode="auto">
            <a:xfrm>
              <a:off x="7547127" y="2667000"/>
              <a:ext cx="922867" cy="37385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chemeClr val="bg1"/>
                </a:solidFill>
              </a:endParaRPr>
            </a:p>
          </p:txBody>
        </p:sp>
        <p:sp>
          <p:nvSpPr>
            <p:cNvPr id="10283" name="Line 7"/>
            <p:cNvSpPr>
              <a:spLocks noChangeShapeType="1"/>
            </p:cNvSpPr>
            <p:nvPr/>
          </p:nvSpPr>
          <p:spPr bwMode="auto">
            <a:xfrm flipV="1">
              <a:off x="5601912" y="2695575"/>
              <a:ext cx="563033" cy="31670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4" name="Line 8"/>
            <p:cNvSpPr>
              <a:spLocks noChangeShapeType="1"/>
            </p:cNvSpPr>
            <p:nvPr/>
          </p:nvSpPr>
          <p:spPr bwMode="auto">
            <a:xfrm flipV="1">
              <a:off x="6984095" y="2695575"/>
              <a:ext cx="563033" cy="31670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285" name="Group 14"/>
            <p:cNvGrpSpPr>
              <a:grpSpLocks/>
            </p:cNvGrpSpPr>
            <p:nvPr/>
          </p:nvGrpSpPr>
          <p:grpSpPr bwMode="auto">
            <a:xfrm>
              <a:off x="4782760" y="2667000"/>
              <a:ext cx="922867" cy="373856"/>
              <a:chOff x="2039" y="3848"/>
              <a:chExt cx="436" cy="314"/>
            </a:xfrm>
          </p:grpSpPr>
          <p:sp>
            <p:nvSpPr>
              <p:cNvPr id="10289" name="Rectangle 4"/>
              <p:cNvSpPr>
                <a:spLocks noChangeArrowheads="1"/>
              </p:cNvSpPr>
              <p:nvPr/>
            </p:nvSpPr>
            <p:spPr bwMode="auto">
              <a:xfrm>
                <a:off x="2039" y="3848"/>
                <a:ext cx="436" cy="31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290" name="Line 9"/>
              <p:cNvSpPr>
                <a:spLocks noChangeShapeType="1"/>
              </p:cNvSpPr>
              <p:nvPr/>
            </p:nvSpPr>
            <p:spPr bwMode="auto">
              <a:xfrm>
                <a:off x="2039" y="4065"/>
                <a:ext cx="43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86" name="Line 10"/>
            <p:cNvSpPr>
              <a:spLocks noChangeShapeType="1"/>
            </p:cNvSpPr>
            <p:nvPr/>
          </p:nvSpPr>
          <p:spPr bwMode="auto">
            <a:xfrm>
              <a:off x="6164944" y="2925364"/>
              <a:ext cx="92286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7" name="Line 11"/>
            <p:cNvSpPr>
              <a:spLocks noChangeShapeType="1"/>
            </p:cNvSpPr>
            <p:nvPr/>
          </p:nvSpPr>
          <p:spPr bwMode="auto">
            <a:xfrm>
              <a:off x="7547127" y="2925364"/>
              <a:ext cx="92286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8" name="Line 12"/>
            <p:cNvSpPr>
              <a:spLocks noChangeShapeType="1"/>
            </p:cNvSpPr>
            <p:nvPr/>
          </p:nvSpPr>
          <p:spPr bwMode="auto">
            <a:xfrm>
              <a:off x="7906961" y="2925364"/>
              <a:ext cx="205317" cy="11549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345113" y="2895600"/>
            <a:ext cx="1670050" cy="563563"/>
            <a:chOff x="5345794" y="3226593"/>
            <a:chExt cx="1669442" cy="563165"/>
          </a:xfrm>
        </p:grpSpPr>
        <p:grpSp>
          <p:nvGrpSpPr>
            <p:cNvPr id="10276" name="Group 15"/>
            <p:cNvGrpSpPr>
              <a:grpSpLocks/>
            </p:cNvGrpSpPr>
            <p:nvPr/>
          </p:nvGrpSpPr>
          <p:grpSpPr bwMode="auto">
            <a:xfrm>
              <a:off x="5345794" y="3415902"/>
              <a:ext cx="922867" cy="373856"/>
              <a:chOff x="2039" y="3848"/>
              <a:chExt cx="436" cy="314"/>
            </a:xfrm>
          </p:grpSpPr>
          <p:sp>
            <p:nvSpPr>
              <p:cNvPr id="10279" name="Rectangle 16"/>
              <p:cNvSpPr>
                <a:spLocks noChangeArrowheads="1"/>
              </p:cNvSpPr>
              <p:nvPr/>
            </p:nvSpPr>
            <p:spPr bwMode="auto">
              <a:xfrm>
                <a:off x="2039" y="3848"/>
                <a:ext cx="436" cy="31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280" name="Line 17"/>
              <p:cNvSpPr>
                <a:spLocks noChangeShapeType="1"/>
              </p:cNvSpPr>
              <p:nvPr/>
            </p:nvSpPr>
            <p:spPr bwMode="auto">
              <a:xfrm>
                <a:off x="2039" y="4065"/>
                <a:ext cx="43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77" name="Line 18"/>
            <p:cNvSpPr>
              <a:spLocks noChangeShapeType="1"/>
            </p:cNvSpPr>
            <p:nvPr/>
          </p:nvSpPr>
          <p:spPr bwMode="auto">
            <a:xfrm flipV="1">
              <a:off x="6215745" y="3415902"/>
              <a:ext cx="563033" cy="31670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Text Box 19"/>
            <p:cNvSpPr txBox="1">
              <a:spLocks noChangeArrowheads="1"/>
            </p:cNvSpPr>
            <p:nvPr/>
          </p:nvSpPr>
          <p:spPr bwMode="auto">
            <a:xfrm>
              <a:off x="6727978" y="3226593"/>
              <a:ext cx="287258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>
                  <a:solidFill>
                    <a:schemeClr val="bg1"/>
                  </a:solidFill>
                </a:rPr>
                <a:t>?</a:t>
              </a:r>
            </a:p>
          </p:txBody>
        </p:sp>
      </p:grpSp>
      <p:sp>
        <p:nvSpPr>
          <p:cNvPr id="195607" name="Line 23"/>
          <p:cNvSpPr>
            <a:spLocks noChangeShapeType="1"/>
          </p:cNvSpPr>
          <p:nvPr/>
        </p:nvSpPr>
        <p:spPr bwMode="auto">
          <a:xfrm flipV="1">
            <a:off x="4014788" y="2392363"/>
            <a:ext cx="768350" cy="4048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033588" y="2171700"/>
            <a:ext cx="2749550" cy="1331913"/>
            <a:chOff x="2033841" y="2502949"/>
            <a:chExt cx="2748919" cy="1331815"/>
          </a:xfrm>
        </p:grpSpPr>
        <p:sp>
          <p:nvSpPr>
            <p:cNvPr id="10270" name="Rectangle 13"/>
            <p:cNvSpPr>
              <a:spLocks noChangeArrowheads="1"/>
            </p:cNvSpPr>
            <p:nvPr/>
          </p:nvSpPr>
          <p:spPr bwMode="auto">
            <a:xfrm>
              <a:off x="3042861" y="2695575"/>
              <a:ext cx="920751" cy="11549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chemeClr val="bg1"/>
                </a:solidFill>
              </a:endParaRPr>
            </a:p>
          </p:txBody>
        </p:sp>
        <p:sp>
          <p:nvSpPr>
            <p:cNvPr id="10271" name="Text Box 20"/>
            <p:cNvSpPr txBox="1">
              <a:spLocks noChangeArrowheads="1"/>
            </p:cNvSpPr>
            <p:nvPr/>
          </p:nvSpPr>
          <p:spPr bwMode="auto">
            <a:xfrm>
              <a:off x="2033841" y="2502949"/>
              <a:ext cx="798295" cy="246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>
                  <a:solidFill>
                    <a:schemeClr val="bg1"/>
                  </a:solidFill>
                </a:rPr>
                <a:t>old_head</a:t>
              </a:r>
            </a:p>
          </p:txBody>
        </p:sp>
        <p:sp>
          <p:nvSpPr>
            <p:cNvPr id="10272" name="Text Box 21"/>
            <p:cNvSpPr txBox="1">
              <a:spLocks noChangeArrowheads="1"/>
            </p:cNvSpPr>
            <p:nvPr/>
          </p:nvSpPr>
          <p:spPr bwMode="auto">
            <a:xfrm>
              <a:off x="2632227" y="3012281"/>
              <a:ext cx="421590" cy="246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>
                  <a:solidFill>
                    <a:schemeClr val="bg1"/>
                  </a:solidFill>
                </a:rPr>
                <a:t>head</a:t>
              </a:r>
            </a:p>
          </p:txBody>
        </p:sp>
        <p:sp>
          <p:nvSpPr>
            <p:cNvPr id="10273" name="Rectangle 22"/>
            <p:cNvSpPr>
              <a:spLocks noChangeArrowheads="1"/>
            </p:cNvSpPr>
            <p:nvPr/>
          </p:nvSpPr>
          <p:spPr bwMode="auto">
            <a:xfrm>
              <a:off x="3349778" y="3069431"/>
              <a:ext cx="920749" cy="11549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chemeClr val="bg1"/>
                </a:solidFill>
              </a:endParaRPr>
            </a:p>
          </p:txBody>
        </p:sp>
        <p:sp>
          <p:nvSpPr>
            <p:cNvPr id="10274" name="Text Box 24"/>
            <p:cNvSpPr txBox="1">
              <a:spLocks noChangeArrowheads="1"/>
            </p:cNvSpPr>
            <p:nvPr/>
          </p:nvSpPr>
          <p:spPr bwMode="auto">
            <a:xfrm>
              <a:off x="3811211" y="3588543"/>
              <a:ext cx="673261" cy="246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>
                  <a:solidFill>
                    <a:schemeClr val="bg1"/>
                  </a:solidFill>
                </a:rPr>
                <a:t>new_elt</a:t>
              </a:r>
            </a:p>
          </p:txBody>
        </p:sp>
        <p:sp>
          <p:nvSpPr>
            <p:cNvPr id="10275" name="Rectangle 25"/>
            <p:cNvSpPr>
              <a:spLocks noChangeArrowheads="1"/>
            </p:cNvSpPr>
            <p:nvPr/>
          </p:nvSpPr>
          <p:spPr bwMode="auto">
            <a:xfrm>
              <a:off x="3862011" y="3474243"/>
              <a:ext cx="920749" cy="11549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95610" name="Line 26"/>
          <p:cNvSpPr>
            <a:spLocks noChangeShapeType="1"/>
          </p:cNvSpPr>
          <p:nvPr/>
        </p:nvSpPr>
        <p:spPr bwMode="auto">
          <a:xfrm flipV="1">
            <a:off x="4529138" y="3171825"/>
            <a:ext cx="819150" cy="285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5630" name="Group 46"/>
          <p:cNvGrpSpPr>
            <a:grpSpLocks/>
          </p:cNvGrpSpPr>
          <p:nvPr/>
        </p:nvGrpSpPr>
        <p:grpSpPr bwMode="auto">
          <a:xfrm>
            <a:off x="3811588" y="2133600"/>
            <a:ext cx="973137" cy="287338"/>
            <a:chOff x="1967" y="3751"/>
            <a:chExt cx="460" cy="242"/>
          </a:xfrm>
        </p:grpSpPr>
        <p:sp>
          <p:nvSpPr>
            <p:cNvPr id="10266" name="Line 28"/>
            <p:cNvSpPr>
              <a:spLocks noChangeShapeType="1"/>
            </p:cNvSpPr>
            <p:nvPr/>
          </p:nvSpPr>
          <p:spPr bwMode="auto">
            <a:xfrm flipV="1">
              <a:off x="1967" y="3945"/>
              <a:ext cx="46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267" name="Group 31"/>
            <p:cNvGrpSpPr>
              <a:grpSpLocks/>
            </p:cNvGrpSpPr>
            <p:nvPr/>
          </p:nvGrpSpPr>
          <p:grpSpPr bwMode="auto">
            <a:xfrm>
              <a:off x="2112" y="3751"/>
              <a:ext cx="194" cy="227"/>
              <a:chOff x="2087" y="3678"/>
              <a:chExt cx="194" cy="227"/>
            </a:xfrm>
          </p:grpSpPr>
          <p:sp>
            <p:nvSpPr>
              <p:cNvPr id="10268" name="Text Box 29"/>
              <p:cNvSpPr txBox="1">
                <a:spLocks noChangeArrowheads="1"/>
              </p:cNvSpPr>
              <p:nvPr/>
            </p:nvSpPr>
            <p:spPr bwMode="auto">
              <a:xfrm>
                <a:off x="2148" y="3698"/>
                <a:ext cx="48" cy="2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0269" name="Oval 30"/>
              <p:cNvSpPr>
                <a:spLocks noChangeArrowheads="1"/>
              </p:cNvSpPr>
              <p:nvPr/>
            </p:nvSpPr>
            <p:spPr bwMode="auto">
              <a:xfrm>
                <a:off x="2087" y="3678"/>
                <a:ext cx="194" cy="194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95631" name="Group 47"/>
          <p:cNvGrpSpPr>
            <a:grpSpLocks/>
          </p:cNvGrpSpPr>
          <p:nvPr/>
        </p:nvGrpSpPr>
        <p:grpSpPr bwMode="auto">
          <a:xfrm>
            <a:off x="4168775" y="2536825"/>
            <a:ext cx="1331913" cy="576263"/>
            <a:chOff x="2136" y="4090"/>
            <a:chExt cx="629" cy="483"/>
          </a:xfrm>
        </p:grpSpPr>
        <p:sp>
          <p:nvSpPr>
            <p:cNvPr id="10259" name="Line 32"/>
            <p:cNvSpPr>
              <a:spLocks noChangeShapeType="1"/>
            </p:cNvSpPr>
            <p:nvPr/>
          </p:nvSpPr>
          <p:spPr bwMode="auto">
            <a:xfrm>
              <a:off x="2136" y="4307"/>
              <a:ext cx="556" cy="26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260" name="Group 33"/>
            <p:cNvGrpSpPr>
              <a:grpSpLocks/>
            </p:cNvGrpSpPr>
            <p:nvPr/>
          </p:nvGrpSpPr>
          <p:grpSpPr bwMode="auto">
            <a:xfrm>
              <a:off x="2571" y="4318"/>
              <a:ext cx="194" cy="227"/>
              <a:chOff x="2087" y="3678"/>
              <a:chExt cx="194" cy="227"/>
            </a:xfrm>
          </p:grpSpPr>
          <p:sp>
            <p:nvSpPr>
              <p:cNvPr id="10264" name="Text Box 34"/>
              <p:cNvSpPr txBox="1">
                <a:spLocks noChangeArrowheads="1"/>
              </p:cNvSpPr>
              <p:nvPr/>
            </p:nvSpPr>
            <p:spPr bwMode="auto">
              <a:xfrm>
                <a:off x="2148" y="3698"/>
                <a:ext cx="48" cy="2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0265" name="Oval 35"/>
              <p:cNvSpPr>
                <a:spLocks noChangeArrowheads="1"/>
              </p:cNvSpPr>
              <p:nvPr/>
            </p:nvSpPr>
            <p:spPr bwMode="auto">
              <a:xfrm>
                <a:off x="2087" y="3678"/>
                <a:ext cx="194" cy="194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261" name="Group 39"/>
            <p:cNvGrpSpPr>
              <a:grpSpLocks/>
            </p:cNvGrpSpPr>
            <p:nvPr/>
          </p:nvGrpSpPr>
          <p:grpSpPr bwMode="auto">
            <a:xfrm>
              <a:off x="2233" y="4090"/>
              <a:ext cx="72" cy="73"/>
              <a:chOff x="3370" y="5009"/>
              <a:chExt cx="72" cy="73"/>
            </a:xfrm>
          </p:grpSpPr>
          <p:sp>
            <p:nvSpPr>
              <p:cNvPr id="10262" name="Line 37"/>
              <p:cNvSpPr>
                <a:spLocks noChangeShapeType="1"/>
              </p:cNvSpPr>
              <p:nvPr/>
            </p:nvSpPr>
            <p:spPr bwMode="auto">
              <a:xfrm>
                <a:off x="3370" y="5009"/>
                <a:ext cx="72" cy="7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3" name="Line 38"/>
              <p:cNvSpPr>
                <a:spLocks noChangeShapeType="1"/>
              </p:cNvSpPr>
              <p:nvPr/>
            </p:nvSpPr>
            <p:spPr bwMode="auto">
              <a:xfrm flipH="1">
                <a:off x="3370" y="5009"/>
                <a:ext cx="72" cy="7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5627" name="Group 43"/>
          <p:cNvGrpSpPr>
            <a:grpSpLocks/>
          </p:cNvGrpSpPr>
          <p:nvPr/>
        </p:nvGrpSpPr>
        <p:grpSpPr bwMode="auto">
          <a:xfrm>
            <a:off x="6421438" y="3267035"/>
            <a:ext cx="409575" cy="269875"/>
            <a:chOff x="2087" y="3678"/>
            <a:chExt cx="194" cy="227"/>
          </a:xfrm>
        </p:grpSpPr>
        <p:sp>
          <p:nvSpPr>
            <p:cNvPr id="10253" name="Text Box 44"/>
            <p:cNvSpPr txBox="1">
              <a:spLocks noChangeArrowheads="1"/>
            </p:cNvSpPr>
            <p:nvPr/>
          </p:nvSpPr>
          <p:spPr bwMode="auto">
            <a:xfrm>
              <a:off x="2148" y="3698"/>
              <a:ext cx="48" cy="2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0254" name="Oval 45"/>
            <p:cNvSpPr>
              <a:spLocks noChangeArrowheads="1"/>
            </p:cNvSpPr>
            <p:nvPr/>
          </p:nvSpPr>
          <p:spPr bwMode="auto">
            <a:xfrm>
              <a:off x="2087" y="3678"/>
              <a:ext cx="194" cy="194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5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5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5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5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5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5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5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5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07" grpId="0" animBg="1"/>
      <p:bldP spid="1956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problem?</a:t>
            </a:r>
          </a:p>
          <a:p>
            <a:pPr lvl="1"/>
            <a:r>
              <a:rPr lang="en-US" altLang="en-US" smtClean="0"/>
              <a:t>linked list structure has invariant</a:t>
            </a:r>
          </a:p>
          <a:p>
            <a:pPr lvl="1"/>
            <a:r>
              <a:rPr lang="en-US" altLang="en-US" smtClean="0"/>
              <a:t>head points to first, chained through last via next field, ends with NULL</a:t>
            </a:r>
          </a:p>
          <a:p>
            <a:pPr lvl="1"/>
            <a:r>
              <a:rPr lang="en-US" altLang="en-US" smtClean="0"/>
              <a:t>complete operation maintains invariant</a:t>
            </a:r>
          </a:p>
          <a:p>
            <a:pPr lvl="1"/>
            <a:r>
              <a:rPr lang="en-US" altLang="en-US" smtClean="0"/>
              <a:t>partial operation does not – </a:t>
            </a:r>
            <a:r>
              <a:rPr lang="en-US" altLang="en-US" smtClean="0">
                <a:solidFill>
                  <a:schemeClr val="bg1"/>
                </a:solidFill>
              </a:rPr>
              <a:t>need atomic update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Examples of Shared Resources: </a:t>
            </a:r>
            <a:br>
              <a:rPr lang="en-US" altLang="en-US" smtClean="0"/>
            </a:br>
            <a:r>
              <a:rPr lang="en-US" altLang="en-US" smtClean="0">
                <a:solidFill>
                  <a:schemeClr val="bg1"/>
                </a:solidFill>
              </a:rPr>
              <a:t>Example #1: a shared linked list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229600" cy="4648200"/>
          </a:xfrm>
        </p:spPr>
        <p:txBody>
          <a:bodyPr/>
          <a:lstStyle/>
          <a:p>
            <a:r>
              <a:rPr lang="en-US" altLang="en-US" smtClean="0"/>
              <a:t>The core problem</a:t>
            </a:r>
          </a:p>
          <a:p>
            <a:pPr lvl="1"/>
            <a:r>
              <a:rPr lang="en-US" altLang="en-US" smtClean="0"/>
              <a:t>devices have state</a:t>
            </a:r>
          </a:p>
          <a:p>
            <a:pPr lvl="1"/>
            <a:r>
              <a:rPr lang="en-US" altLang="en-US" smtClean="0"/>
              <a:t>processors interact with devices using specific protocols</a:t>
            </a:r>
          </a:p>
          <a:p>
            <a:pPr lvl="1"/>
            <a:r>
              <a:rPr lang="en-US" altLang="en-US" smtClean="0"/>
              <a:t>protocol often requires several steps (e.g., I/O instructions)</a:t>
            </a:r>
          </a:p>
          <a:p>
            <a:pPr lvl="1"/>
            <a:r>
              <a:rPr lang="en-US" altLang="en-US" smtClean="0"/>
              <a:t>device cannot differentiate which piece of code performed an operation</a:t>
            </a:r>
          </a:p>
          <a:p>
            <a:r>
              <a:rPr lang="en-US" altLang="en-US" sz="2000" smtClean="0">
                <a:solidFill>
                  <a:schemeClr val="bg1"/>
                </a:solidFill>
              </a:rPr>
              <a:t>Example:</a:t>
            </a:r>
          </a:p>
          <a:p>
            <a:pPr lvl="1"/>
            <a:r>
              <a:rPr lang="en-US" altLang="en-US" smtClean="0"/>
              <a:t>VGA controller operations for scrolling window with color modulation</a:t>
            </a:r>
          </a:p>
          <a:p>
            <a:pPr lvl="1"/>
            <a:r>
              <a:rPr lang="en-US" altLang="en-US" smtClean="0"/>
              <a:t>interrupt handler drives color manipulations</a:t>
            </a:r>
          </a:p>
          <a:p>
            <a:pPr lvl="1"/>
            <a:r>
              <a:rPr lang="en-US" altLang="en-US" smtClean="0"/>
              <a:t>program handles scrolling using pixel shift</a:t>
            </a:r>
          </a:p>
          <a:p>
            <a:pPr lvl="1"/>
            <a:r>
              <a:rPr lang="en-US" altLang="en-US" smtClean="0"/>
              <a:t>both use VGA attribute control register (port 0x3C0)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Examples of Shared Resources: </a:t>
            </a:r>
            <a:br>
              <a:rPr lang="en-US" altLang="en-US" smtClean="0"/>
            </a:br>
            <a:r>
              <a:rPr lang="en-US" altLang="en-US" sz="2800" smtClean="0">
                <a:solidFill>
                  <a:schemeClr val="bg1"/>
                </a:solidFill>
              </a:rPr>
              <a:t>Example #2: external state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7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7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7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7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7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7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7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7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7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7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7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7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7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7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7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ireball">
  <a:themeElements>
    <a:clrScheme name="Fireball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Designs\FIREBALL.POT</Template>
  <TotalTime>14685</TotalTime>
  <Words>970</Words>
  <Application>Microsoft Office PowerPoint</Application>
  <PresentationFormat>On-screen Show (4:3)</PresentationFormat>
  <Paragraphs>249</Paragraphs>
  <Slides>26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Fireball</vt:lpstr>
      <vt:lpstr>ECE391 Computer System Engineering Lecture 6</vt:lpstr>
      <vt:lpstr>Lecture Topics</vt:lpstr>
      <vt:lpstr>Shared Data and Resources (1)</vt:lpstr>
      <vt:lpstr>Thought Problem on Shared Resources (2)</vt:lpstr>
      <vt:lpstr>Thought Problem on Shared Resources (3)</vt:lpstr>
      <vt:lpstr>Thought Problem on Shared Resources (4)</vt:lpstr>
      <vt:lpstr>Examples of Shared Resources:  Example #1: a shared linked list</vt:lpstr>
      <vt:lpstr>Examples of Shared Resources:  Example #1: a shared linked list</vt:lpstr>
      <vt:lpstr>Examples of Shared Resources:  Example #2: external state</vt:lpstr>
      <vt:lpstr>Examples of Shared Resources:  Example #2: external state</vt:lpstr>
      <vt:lpstr>Examples of Shared Resources:  Example #2: external state</vt:lpstr>
      <vt:lpstr>Examples of Shared Resources:  Example #2: external state</vt:lpstr>
      <vt:lpstr>Examples of Shared Resources:  Example #3: handshake synchronization</vt:lpstr>
      <vt:lpstr>Examples of Shared Resources:  Example #3: handshake synchronization</vt:lpstr>
      <vt:lpstr>Examples of Shared Resources:  Example #3: handshake synchronization</vt:lpstr>
      <vt:lpstr>Examples of Shared Resources:  Example #3: handshake synchronization</vt:lpstr>
      <vt:lpstr>Examples of Shared Resources:  Example #3: handshake synchronization</vt:lpstr>
      <vt:lpstr>Examples of Shared Resources:  Example #3: handshake synchronization</vt:lpstr>
      <vt:lpstr>Critical Sections</vt:lpstr>
      <vt:lpstr>Critical Sections</vt:lpstr>
      <vt:lpstr>Critical Sections in Examples</vt:lpstr>
      <vt:lpstr>Critical Sections in Examples</vt:lpstr>
      <vt:lpstr>Critical Sections in Examples</vt:lpstr>
      <vt:lpstr>Critical Sections in Examples</vt:lpstr>
      <vt:lpstr>Critical Sections in Examples</vt:lpstr>
      <vt:lpstr>Critical Sections in Examples</vt:lpstr>
    </vt:vector>
  </TitlesOfParts>
  <Company>Coordinated Science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ECE291 Computer Engineering II Lecture 1</dc:title>
  <dc:creator>Zbigniew Kalbarczyk</dc:creator>
  <cp:lastModifiedBy>Classroom Eng Logon</cp:lastModifiedBy>
  <cp:revision>257</cp:revision>
  <cp:lastPrinted>2012-02-02T15:07:22Z</cp:lastPrinted>
  <dcterms:created xsi:type="dcterms:W3CDTF">1999-08-25T01:21:32Z</dcterms:created>
  <dcterms:modified xsi:type="dcterms:W3CDTF">2014-02-06T22:49:36Z</dcterms:modified>
</cp:coreProperties>
</file>