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5"/>
  </p:notesMasterIdLst>
  <p:handoutMasterIdLst>
    <p:handoutMasterId r:id="rId36"/>
  </p:handoutMasterIdLst>
  <p:sldIdLst>
    <p:sldId id="674" r:id="rId2"/>
    <p:sldId id="704" r:id="rId3"/>
    <p:sldId id="691" r:id="rId4"/>
    <p:sldId id="766" r:id="rId5"/>
    <p:sldId id="763" r:id="rId6"/>
    <p:sldId id="767" r:id="rId7"/>
    <p:sldId id="764" r:id="rId8"/>
    <p:sldId id="768" r:id="rId9"/>
    <p:sldId id="742" r:id="rId10"/>
    <p:sldId id="751" r:id="rId11"/>
    <p:sldId id="743" r:id="rId12"/>
    <p:sldId id="752" r:id="rId13"/>
    <p:sldId id="753" r:id="rId14"/>
    <p:sldId id="744" r:id="rId15"/>
    <p:sldId id="754" r:id="rId16"/>
    <p:sldId id="745" r:id="rId17"/>
    <p:sldId id="755" r:id="rId18"/>
    <p:sldId id="756" r:id="rId19"/>
    <p:sldId id="746" r:id="rId20"/>
    <p:sldId id="758" r:id="rId21"/>
    <p:sldId id="771" r:id="rId22"/>
    <p:sldId id="772" r:id="rId23"/>
    <p:sldId id="773" r:id="rId24"/>
    <p:sldId id="774" r:id="rId25"/>
    <p:sldId id="775" r:id="rId26"/>
    <p:sldId id="776" r:id="rId27"/>
    <p:sldId id="777" r:id="rId28"/>
    <p:sldId id="778" r:id="rId29"/>
    <p:sldId id="779" r:id="rId30"/>
    <p:sldId id="780" r:id="rId31"/>
    <p:sldId id="781" r:id="rId32"/>
    <p:sldId id="782" r:id="rId33"/>
    <p:sldId id="783" r:id="rId34"/>
  </p:sldIdLst>
  <p:sldSz cx="9144000" cy="6858000" type="screen4x3"/>
  <p:notesSz cx="7019925" cy="9305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50000"/>
    <a:srgbClr val="3333CC"/>
    <a:srgbClr val="FFFFCC"/>
    <a:srgbClr val="FFFF00"/>
    <a:srgbClr val="FFCC00"/>
    <a:srgbClr val="FF8F8F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2014" autoAdjust="0"/>
  </p:normalViewPr>
  <p:slideViewPr>
    <p:cSldViewPr>
      <p:cViewPr varScale="1">
        <p:scale>
          <a:sx n="71" d="100"/>
          <a:sy n="71" d="100"/>
        </p:scale>
        <p:origin x="-1446" y="-96"/>
      </p:cViewPr>
      <p:guideLst>
        <p:guide orient="horz" pos="16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0904" cy="4582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59" tIns="45880" rIns="91759" bIns="45880" numCol="1" anchor="t" anchorCtr="0" compatLnSpc="1">
            <a:prstTxWarp prst="textNoShape">
              <a:avLst/>
            </a:prstTxWarp>
          </a:bodyPr>
          <a:lstStyle>
            <a:lvl1pPr defTabSz="916988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900" y="0"/>
            <a:ext cx="3040904" cy="4582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59" tIns="45880" rIns="91759" bIns="45880" numCol="1" anchor="t" anchorCtr="0" compatLnSpc="1">
            <a:prstTxWarp prst="textNoShape">
              <a:avLst/>
            </a:prstTxWarp>
          </a:bodyPr>
          <a:lstStyle>
            <a:lvl1pPr algn="r" defTabSz="916988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3543"/>
            <a:ext cx="3040904" cy="4582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59" tIns="45880" rIns="91759" bIns="45880" numCol="1" anchor="b" anchorCtr="0" compatLnSpc="1">
            <a:prstTxWarp prst="textNoShape">
              <a:avLst/>
            </a:prstTxWarp>
          </a:bodyPr>
          <a:lstStyle>
            <a:lvl1pPr defTabSz="916988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900" y="8863543"/>
            <a:ext cx="3040904" cy="4582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59" tIns="45880" rIns="91759" bIns="45880" numCol="1" anchor="b" anchorCtr="0" compatLnSpc="1">
            <a:prstTxWarp prst="textNoShape">
              <a:avLst/>
            </a:prstTxWarp>
          </a:bodyPr>
          <a:lstStyle>
            <a:lvl1pPr algn="r" defTabSz="916988">
              <a:defRPr sz="1200" b="0"/>
            </a:lvl1pPr>
          </a:lstStyle>
          <a:p>
            <a:pPr>
              <a:defRPr/>
            </a:pPr>
            <a:fld id="{A3AD930E-DD78-4435-BEAC-04F4E1894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17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2500" cy="464660"/>
          </a:xfrm>
          <a:prstGeom prst="rect">
            <a:avLst/>
          </a:prstGeom>
        </p:spPr>
        <p:txBody>
          <a:bodyPr vert="horz" lIns="91760" tIns="45880" rIns="91760" bIns="4588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5831" y="0"/>
            <a:ext cx="3042500" cy="464660"/>
          </a:xfrm>
          <a:prstGeom prst="rect">
            <a:avLst/>
          </a:prstGeom>
        </p:spPr>
        <p:txBody>
          <a:bodyPr vert="horz" lIns="91760" tIns="45880" rIns="91760" bIns="45880" rtlCol="0"/>
          <a:lstStyle>
            <a:lvl1pPr algn="r">
              <a:defRPr sz="1200"/>
            </a:lvl1pPr>
          </a:lstStyle>
          <a:p>
            <a:pPr>
              <a:defRPr/>
            </a:pPr>
            <a:fld id="{42A2976E-4C36-4190-B665-C267E2FAE995}" type="datetimeFigureOut">
              <a:rPr lang="en-US"/>
              <a:pPr>
                <a:defRPr/>
              </a:pPr>
              <a:t>2/6/2014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60" tIns="45880" rIns="91760" bIns="4588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633"/>
            <a:ext cx="5615940" cy="4186712"/>
          </a:xfrm>
          <a:prstGeom prst="rect">
            <a:avLst/>
          </a:prstGeom>
        </p:spPr>
        <p:txBody>
          <a:bodyPr vert="horz" lIns="91760" tIns="45880" rIns="91760" bIns="4588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674"/>
            <a:ext cx="3042500" cy="464660"/>
          </a:xfrm>
          <a:prstGeom prst="rect">
            <a:avLst/>
          </a:prstGeom>
        </p:spPr>
        <p:txBody>
          <a:bodyPr vert="horz" lIns="91760" tIns="45880" rIns="91760" bIns="4588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5831" y="8839674"/>
            <a:ext cx="3042500" cy="464660"/>
          </a:xfrm>
          <a:prstGeom prst="rect">
            <a:avLst/>
          </a:prstGeom>
        </p:spPr>
        <p:txBody>
          <a:bodyPr vert="horz" lIns="91760" tIns="45880" rIns="91760" bIns="45880" rtlCol="0" anchor="b"/>
          <a:lstStyle>
            <a:lvl1pPr algn="r">
              <a:defRPr sz="1200"/>
            </a:lvl1pPr>
          </a:lstStyle>
          <a:p>
            <a:pPr>
              <a:defRPr/>
            </a:pPr>
            <a:fld id="{12D6602F-4FF6-4E04-A8EB-2D80382D8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80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6602F-4FF6-4E04-A8EB-2D80382D89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47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X86 instructions</a:t>
            </a:r>
            <a:r>
              <a:rPr lang="en-US" baseline="0" dirty="0" smtClean="0"/>
              <a:t> are ATOMIC with respect to an interrupt/program on the same processor</a:t>
            </a:r>
          </a:p>
          <a:p>
            <a:r>
              <a:rPr lang="en-US" baseline="0" dirty="0" smtClean="0"/>
              <a:t>Instructions executing on a given processor (P1) are not ATOMIC to an instruction stream which executes on another processor (P2) and which overlay with the initial stream </a:t>
            </a:r>
            <a:r>
              <a:rPr lang="en-US" baseline="0" smtClean="0"/>
              <a:t>on P1.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Why FLAG</a:t>
            </a:r>
            <a:r>
              <a:rPr lang="en-US" b="1" baseline="0" dirty="0" smtClean="0">
                <a:solidFill>
                  <a:schemeClr val="bg1"/>
                </a:solidFill>
                <a:latin typeface="Courier New" pitchFamily="49" charset="0"/>
              </a:rPr>
              <a:t> ?</a:t>
            </a:r>
          </a:p>
          <a:p>
            <a:endParaRPr lang="en-US" b="1" dirty="0" smtClean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Compiler may not produce what you need</a:t>
            </a:r>
            <a:r>
              <a:rPr lang="en-US" b="1" baseline="0" dirty="0" smtClean="0">
                <a:solidFill>
                  <a:schemeClr val="bg1"/>
                </a:solidFill>
                <a:latin typeface="Courier New" pitchFamily="49" charset="0"/>
              </a:rPr>
              <a:t> , therefore y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ou use embedded/inline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</a:rPr>
              <a:t>asm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No portable</a:t>
            </a:r>
          </a:p>
          <a:p>
            <a:endParaRPr lang="en-US" b="1" dirty="0" smtClean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Preprocessor macro (parameterized d form of string replacement)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Any register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Memory can  change</a:t>
            </a:r>
          </a:p>
          <a:p>
            <a:endParaRPr lang="en-US" b="1" dirty="0" smtClean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dirty="0" smtClean="0"/>
              <a:t>On uniprocessor  this is NOP spinlock if you tell the kernel to compile for the uniprocessor</a:t>
            </a:r>
          </a:p>
          <a:p>
            <a:endParaRPr lang="en-US" dirty="0" smtClean="0"/>
          </a:p>
          <a:p>
            <a:r>
              <a:rPr lang="en-US" dirty="0" smtClean="0"/>
              <a:t>Unlock is not a macro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(Notice:</a:t>
            </a:r>
            <a:r>
              <a:rPr lang="en-US" baseline="0" dirty="0" smtClean="0"/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Bit test and set (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</a:rPr>
              <a:t>bts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) alone does not guarantee the atomicity of the operation. 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Needs LOCK</a:t>
            </a:r>
            <a:r>
              <a:rPr lang="en-US" b="1" baseline="0" dirty="0" smtClean="0">
                <a:solidFill>
                  <a:schemeClr val="bg1"/>
                </a:solidFill>
                <a:latin typeface="Courier New" pitchFamily="49" charset="0"/>
              </a:rPr>
              <a:t> prefix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err="1" smtClean="0">
                <a:solidFill>
                  <a:schemeClr val="bg1"/>
                </a:solidFill>
                <a:latin typeface="Courier New" pitchFamily="49" charset="0"/>
              </a:rPr>
              <a:t>xchg</a:t>
            </a:r>
            <a:r>
              <a:rPr lang="en-US" b="1" baseline="0" dirty="0" smtClean="0">
                <a:solidFill>
                  <a:schemeClr val="bg1"/>
                </a:solidFill>
                <a:latin typeface="Courier New" pitchFamily="49" charset="0"/>
              </a:rPr>
              <a:t> is atomic i.e., it always asserts the LOCK signal regardless of the presence or absence of the LOCK prefix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need to compare any two lock</a:t>
            </a:r>
          </a:p>
          <a:p>
            <a:r>
              <a:rPr lang="en-US" dirty="0" smtClean="0"/>
              <a:t>Any</a:t>
            </a:r>
            <a:r>
              <a:rPr lang="en-US" baseline="0" dirty="0" smtClean="0"/>
              <a:t> required by a give piece of code</a:t>
            </a:r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Lockirq</a:t>
            </a:r>
            <a:r>
              <a:rPr lang="en-US" baseline="0" dirty="0" smtClean="0"/>
              <a:t> a </a:t>
            </a:r>
          </a:p>
          <a:p>
            <a:r>
              <a:rPr lang="en-US" baseline="0" dirty="0" smtClean="0"/>
              <a:t>Lock B </a:t>
            </a:r>
            <a:r>
              <a:rPr lang="en-US" baseline="0" dirty="0" err="1" smtClean="0"/>
              <a:t>lockirqsave</a:t>
            </a:r>
            <a:endParaRPr lang="en-US" baseline="0" dirty="0" smtClean="0"/>
          </a:p>
          <a:p>
            <a:r>
              <a:rPr lang="en-US" baseline="0" dirty="0" smtClean="0"/>
              <a:t>Unlock B</a:t>
            </a:r>
          </a:p>
          <a:p>
            <a:endParaRPr lang="en-US" baseline="0" dirty="0" smtClean="0"/>
          </a:p>
          <a:p>
            <a:r>
              <a:rPr lang="en-US" baseline="0" dirty="0" smtClean="0"/>
              <a:t>Critical section in an </a:t>
            </a:r>
            <a:r>
              <a:rPr lang="en-US" baseline="0" dirty="0" err="1" smtClean="0"/>
              <a:t>interupt</a:t>
            </a:r>
            <a:endParaRPr lang="en-US" baseline="0" dirty="0" smtClean="0"/>
          </a:p>
          <a:p>
            <a:r>
              <a:rPr lang="en-US" baseline="0" dirty="0" err="1" smtClean="0"/>
              <a:t>Programio</a:t>
            </a:r>
            <a:r>
              <a:rPr lang="en-US" baseline="0" dirty="0" smtClean="0"/>
              <a:t> control</a:t>
            </a:r>
          </a:p>
          <a:p>
            <a:r>
              <a:rPr lang="en-US" baseline="0" dirty="0" smtClean="0"/>
              <a:t>No critical section in an </a:t>
            </a:r>
            <a:r>
              <a:rPr lang="en-US" baseline="0" dirty="0" err="1" smtClean="0"/>
              <a:t>interrrupt</a:t>
            </a:r>
            <a:r>
              <a:rPr lang="en-US" baseline="0" dirty="0" smtClean="0"/>
              <a:t> handler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unlockA</a:t>
            </a:r>
            <a:endParaRPr lang="en-US" baseline="0" dirty="0" smtClean="0"/>
          </a:p>
          <a:p>
            <a:r>
              <a:rPr lang="en-US" baseline="0" dirty="0" smtClean="0"/>
              <a:t>Save site is to use </a:t>
            </a:r>
            <a:r>
              <a:rPr lang="en-US" baseline="0" dirty="0" err="1" smtClean="0"/>
              <a:t>irqsave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IF 0</a:t>
            </a:r>
          </a:p>
          <a:p>
            <a:r>
              <a:rPr lang="en-US" baseline="0" dirty="0" smtClean="0"/>
              <a:t>IF+1</a:t>
            </a:r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Ignore the parts that do not touch shared data</a:t>
            </a:r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invGray">
          <a:xfrm>
            <a:off x="457200" y="3079750"/>
            <a:ext cx="8534400" cy="19685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76A1C-D2FB-41BF-A6A8-29D3480F7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D42E-2314-4BDD-BFB9-8EC2FE0FAA36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BDD46-A2AB-4E43-8D51-42F5C9FF6B83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AutoShape 6"/>
          <p:cNvSpPr>
            <a:spLocks noChangeArrowheads="1"/>
          </p:cNvSpPr>
          <p:nvPr userDrawn="1"/>
        </p:nvSpPr>
        <p:spPr bwMode="invGray">
          <a:xfrm>
            <a:off x="457200" y="1219200"/>
            <a:ext cx="8534400" cy="15240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C9C512C3-9A3C-4C1C-8239-DF71C3812047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90" r:id="rId2"/>
    <p:sldLayoutId id="2147483691" r:id="rId3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400">
          <a:solidFill>
            <a:srgbClr val="3333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>
          <a:solidFill>
            <a:srgbClr val="3333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defRPr sz="2000">
          <a:solidFill>
            <a:srgbClr val="3333CC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295400"/>
          </a:xfrm>
        </p:spPr>
        <p:txBody>
          <a:bodyPr/>
          <a:lstStyle/>
          <a:p>
            <a:pPr algn="ctr"/>
            <a:r>
              <a:rPr lang="en-US" sz="4000" dirty="0" smtClean="0"/>
              <a:t>ECE391</a:t>
            </a:r>
            <a:br>
              <a:rPr lang="en-US" sz="4000" dirty="0" smtClean="0"/>
            </a:br>
            <a:r>
              <a:rPr lang="en-US" sz="4000" dirty="0" smtClean="0"/>
              <a:t>Computer System Engineering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en-US" sz="2400" dirty="0"/>
              <a:t>Lecture </a:t>
            </a:r>
            <a:r>
              <a:rPr lang="en-US" altLang="en-US" sz="2400" dirty="0" smtClean="0"/>
              <a:t>7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2057400"/>
          </a:xfrm>
        </p:spPr>
        <p:txBody>
          <a:bodyPr/>
          <a:lstStyle/>
          <a:p>
            <a:r>
              <a:rPr lang="en-US" dirty="0" smtClean="0"/>
              <a:t>Dr. Zbigniew Kalbarczyk</a:t>
            </a:r>
          </a:p>
          <a:p>
            <a:r>
              <a:rPr lang="en-US" dirty="0" smtClean="0"/>
              <a:t>University of Illinois at Urbana- Champaign</a:t>
            </a:r>
          </a:p>
          <a:p>
            <a:endParaRPr lang="en-US" dirty="0" smtClean="0"/>
          </a:p>
          <a:p>
            <a:r>
              <a:rPr lang="en-US" dirty="0" smtClean="0"/>
              <a:t>Spring 2014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572000"/>
          </a:xfrm>
        </p:spPr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non-uniform memory architecture (NUMA) machines were </a:t>
            </a:r>
            <a:r>
              <a:rPr lang="en-US" dirty="0" smtClean="0"/>
              <a:t>built</a:t>
            </a:r>
            <a:endParaRPr lang="en-US" dirty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Multiprocessors and Locks (cont.)</a:t>
            </a:r>
            <a:endParaRPr lang="en-US" dirty="0"/>
          </a:p>
        </p:txBody>
      </p:sp>
      <p:grpSp>
        <p:nvGrpSpPr>
          <p:cNvPr id="123" name="Group 40"/>
          <p:cNvGrpSpPr>
            <a:grpSpLocks/>
          </p:cNvGrpSpPr>
          <p:nvPr/>
        </p:nvGrpSpPr>
        <p:grpSpPr bwMode="auto">
          <a:xfrm>
            <a:off x="609600" y="3886200"/>
            <a:ext cx="8191500" cy="1283494"/>
            <a:chOff x="176" y="4114"/>
            <a:chExt cx="3870" cy="1078"/>
          </a:xfrm>
        </p:grpSpPr>
        <p:grpSp>
          <p:nvGrpSpPr>
            <p:cNvPr id="124" name="Group 41"/>
            <p:cNvGrpSpPr>
              <a:grpSpLocks/>
            </p:cNvGrpSpPr>
            <p:nvPr/>
          </p:nvGrpSpPr>
          <p:grpSpPr bwMode="auto">
            <a:xfrm>
              <a:off x="322" y="4114"/>
              <a:ext cx="218" cy="229"/>
              <a:chOff x="781" y="2396"/>
              <a:chExt cx="218" cy="229"/>
            </a:xfrm>
          </p:grpSpPr>
          <p:sp>
            <p:nvSpPr>
              <p:cNvPr id="202" name="Rectangle 42"/>
              <p:cNvSpPr>
                <a:spLocks noChangeArrowheads="1"/>
              </p:cNvSpPr>
              <p:nvPr/>
            </p:nvSpPr>
            <p:spPr bwMode="auto">
              <a:xfrm>
                <a:off x="781" y="2396"/>
                <a:ext cx="218" cy="21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Text Box 43"/>
              <p:cNvSpPr txBox="1">
                <a:spLocks noChangeArrowheads="1"/>
              </p:cNvSpPr>
              <p:nvPr/>
            </p:nvSpPr>
            <p:spPr bwMode="auto">
              <a:xfrm>
                <a:off x="842" y="2418"/>
                <a:ext cx="59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grpSp>
          <p:nvGrpSpPr>
            <p:cNvPr id="125" name="Group 44"/>
            <p:cNvGrpSpPr>
              <a:grpSpLocks/>
            </p:cNvGrpSpPr>
            <p:nvPr/>
          </p:nvGrpSpPr>
          <p:grpSpPr bwMode="auto">
            <a:xfrm>
              <a:off x="654" y="4114"/>
              <a:ext cx="218" cy="229"/>
              <a:chOff x="781" y="2396"/>
              <a:chExt cx="218" cy="229"/>
            </a:xfrm>
          </p:grpSpPr>
          <p:sp>
            <p:nvSpPr>
              <p:cNvPr id="200" name="Rectangle 45"/>
              <p:cNvSpPr>
                <a:spLocks noChangeArrowheads="1"/>
              </p:cNvSpPr>
              <p:nvPr/>
            </p:nvSpPr>
            <p:spPr bwMode="auto">
              <a:xfrm>
                <a:off x="781" y="2396"/>
                <a:ext cx="218" cy="21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1" name="Text Box 46"/>
              <p:cNvSpPr txBox="1">
                <a:spLocks noChangeArrowheads="1"/>
              </p:cNvSpPr>
              <p:nvPr/>
            </p:nvSpPr>
            <p:spPr bwMode="auto">
              <a:xfrm>
                <a:off x="842" y="2418"/>
                <a:ext cx="59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grpSp>
          <p:nvGrpSpPr>
            <p:cNvPr id="126" name="Group 47"/>
            <p:cNvGrpSpPr>
              <a:grpSpLocks/>
            </p:cNvGrpSpPr>
            <p:nvPr/>
          </p:nvGrpSpPr>
          <p:grpSpPr bwMode="auto">
            <a:xfrm>
              <a:off x="987" y="4114"/>
              <a:ext cx="218" cy="229"/>
              <a:chOff x="781" y="2396"/>
              <a:chExt cx="218" cy="229"/>
            </a:xfrm>
          </p:grpSpPr>
          <p:sp>
            <p:nvSpPr>
              <p:cNvPr id="198" name="Rectangle 48"/>
              <p:cNvSpPr>
                <a:spLocks noChangeArrowheads="1"/>
              </p:cNvSpPr>
              <p:nvPr/>
            </p:nvSpPr>
            <p:spPr bwMode="auto">
              <a:xfrm>
                <a:off x="781" y="2396"/>
                <a:ext cx="218" cy="21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9" name="Text Box 49"/>
              <p:cNvSpPr txBox="1">
                <a:spLocks noChangeArrowheads="1"/>
              </p:cNvSpPr>
              <p:nvPr/>
            </p:nvSpPr>
            <p:spPr bwMode="auto">
              <a:xfrm>
                <a:off x="842" y="2418"/>
                <a:ext cx="59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grpSp>
          <p:nvGrpSpPr>
            <p:cNvPr id="127" name="Group 50"/>
            <p:cNvGrpSpPr>
              <a:grpSpLocks/>
            </p:cNvGrpSpPr>
            <p:nvPr/>
          </p:nvGrpSpPr>
          <p:grpSpPr bwMode="auto">
            <a:xfrm>
              <a:off x="1320" y="4114"/>
              <a:ext cx="218" cy="229"/>
              <a:chOff x="781" y="2396"/>
              <a:chExt cx="218" cy="229"/>
            </a:xfrm>
          </p:grpSpPr>
          <p:sp>
            <p:nvSpPr>
              <p:cNvPr id="196" name="Rectangle 51"/>
              <p:cNvSpPr>
                <a:spLocks noChangeArrowheads="1"/>
              </p:cNvSpPr>
              <p:nvPr/>
            </p:nvSpPr>
            <p:spPr bwMode="auto">
              <a:xfrm>
                <a:off x="781" y="2396"/>
                <a:ext cx="218" cy="21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7" name="Text Box 52"/>
              <p:cNvSpPr txBox="1">
                <a:spLocks noChangeArrowheads="1"/>
              </p:cNvSpPr>
              <p:nvPr/>
            </p:nvSpPr>
            <p:spPr bwMode="auto">
              <a:xfrm>
                <a:off x="842" y="2418"/>
                <a:ext cx="59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sp>
          <p:nvSpPr>
            <p:cNvPr id="128" name="Line 53"/>
            <p:cNvSpPr>
              <a:spLocks noChangeShapeType="1"/>
            </p:cNvSpPr>
            <p:nvPr/>
          </p:nvSpPr>
          <p:spPr bwMode="auto">
            <a:xfrm>
              <a:off x="431" y="4332"/>
              <a:ext cx="0" cy="1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9" name="Line 54"/>
            <p:cNvSpPr>
              <a:spLocks noChangeShapeType="1"/>
            </p:cNvSpPr>
            <p:nvPr/>
          </p:nvSpPr>
          <p:spPr bwMode="auto">
            <a:xfrm>
              <a:off x="763" y="4332"/>
              <a:ext cx="0" cy="1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" name="Line 55"/>
            <p:cNvSpPr>
              <a:spLocks noChangeShapeType="1"/>
            </p:cNvSpPr>
            <p:nvPr/>
          </p:nvSpPr>
          <p:spPr bwMode="auto">
            <a:xfrm>
              <a:off x="1096" y="4332"/>
              <a:ext cx="0" cy="1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Line 56"/>
            <p:cNvSpPr>
              <a:spLocks noChangeShapeType="1"/>
            </p:cNvSpPr>
            <p:nvPr/>
          </p:nvSpPr>
          <p:spPr bwMode="auto">
            <a:xfrm>
              <a:off x="1429" y="4332"/>
              <a:ext cx="0" cy="1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2" name="Line 57"/>
            <p:cNvSpPr>
              <a:spLocks noChangeShapeType="1"/>
            </p:cNvSpPr>
            <p:nvPr/>
          </p:nvSpPr>
          <p:spPr bwMode="auto">
            <a:xfrm>
              <a:off x="225" y="4453"/>
              <a:ext cx="181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3" name="Text Box 58"/>
            <p:cNvSpPr txBox="1">
              <a:spLocks noChangeArrowheads="1"/>
            </p:cNvSpPr>
            <p:nvPr/>
          </p:nvSpPr>
          <p:spPr bwMode="auto">
            <a:xfrm>
              <a:off x="176" y="4501"/>
              <a:ext cx="145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bus</a:t>
              </a:r>
            </a:p>
          </p:txBody>
        </p:sp>
        <p:grpSp>
          <p:nvGrpSpPr>
            <p:cNvPr id="134" name="Group 59"/>
            <p:cNvGrpSpPr>
              <a:grpSpLocks/>
            </p:cNvGrpSpPr>
            <p:nvPr/>
          </p:nvGrpSpPr>
          <p:grpSpPr bwMode="auto">
            <a:xfrm>
              <a:off x="1507" y="4598"/>
              <a:ext cx="266" cy="229"/>
              <a:chOff x="2160" y="2928"/>
              <a:chExt cx="266" cy="229"/>
            </a:xfrm>
          </p:grpSpPr>
          <p:sp>
            <p:nvSpPr>
              <p:cNvPr id="194" name="Rectangle 60"/>
              <p:cNvSpPr>
                <a:spLocks noChangeArrowheads="1"/>
              </p:cNvSpPr>
              <p:nvPr/>
            </p:nvSpPr>
            <p:spPr bwMode="auto">
              <a:xfrm>
                <a:off x="2160" y="2928"/>
                <a:ext cx="266" cy="21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5" name="Text Box 61"/>
              <p:cNvSpPr txBox="1">
                <a:spLocks noChangeArrowheads="1"/>
              </p:cNvSpPr>
              <p:nvPr/>
            </p:nvSpPr>
            <p:spPr bwMode="auto">
              <a:xfrm>
                <a:off x="2197" y="2950"/>
                <a:ext cx="141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I/O</a:t>
                </a:r>
              </a:p>
            </p:txBody>
          </p:sp>
        </p:grpSp>
        <p:sp>
          <p:nvSpPr>
            <p:cNvPr id="135" name="Line 62"/>
            <p:cNvSpPr>
              <a:spLocks noChangeShapeType="1"/>
            </p:cNvSpPr>
            <p:nvPr/>
          </p:nvSpPr>
          <p:spPr bwMode="auto">
            <a:xfrm>
              <a:off x="1640" y="4453"/>
              <a:ext cx="0" cy="14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6" name="Line 63"/>
            <p:cNvSpPr>
              <a:spLocks noChangeShapeType="1"/>
            </p:cNvSpPr>
            <p:nvPr/>
          </p:nvSpPr>
          <p:spPr bwMode="auto">
            <a:xfrm>
              <a:off x="1640" y="4816"/>
              <a:ext cx="0" cy="14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7" name="Line 64"/>
            <p:cNvSpPr>
              <a:spLocks noChangeShapeType="1"/>
            </p:cNvSpPr>
            <p:nvPr/>
          </p:nvSpPr>
          <p:spPr bwMode="auto">
            <a:xfrm>
              <a:off x="1095" y="4961"/>
              <a:ext cx="75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8" name="Text Box 65"/>
            <p:cNvSpPr txBox="1">
              <a:spLocks noChangeArrowheads="1"/>
            </p:cNvSpPr>
            <p:nvPr/>
          </p:nvSpPr>
          <p:spPr bwMode="auto">
            <a:xfrm>
              <a:off x="1240" y="4985"/>
              <a:ext cx="311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I/O bus</a:t>
              </a:r>
            </a:p>
          </p:txBody>
        </p:sp>
        <p:grpSp>
          <p:nvGrpSpPr>
            <p:cNvPr id="139" name="Group 66"/>
            <p:cNvGrpSpPr>
              <a:grpSpLocks/>
            </p:cNvGrpSpPr>
            <p:nvPr/>
          </p:nvGrpSpPr>
          <p:grpSpPr bwMode="auto">
            <a:xfrm>
              <a:off x="467" y="4453"/>
              <a:ext cx="218" cy="374"/>
              <a:chOff x="926" y="2735"/>
              <a:chExt cx="218" cy="374"/>
            </a:xfrm>
          </p:grpSpPr>
          <p:grpSp>
            <p:nvGrpSpPr>
              <p:cNvPr id="190" name="Group 67"/>
              <p:cNvGrpSpPr>
                <a:grpSpLocks/>
              </p:cNvGrpSpPr>
              <p:nvPr/>
            </p:nvGrpSpPr>
            <p:grpSpPr bwMode="auto">
              <a:xfrm>
                <a:off x="926" y="2880"/>
                <a:ext cx="218" cy="229"/>
                <a:chOff x="781" y="2904"/>
                <a:chExt cx="218" cy="229"/>
              </a:xfrm>
            </p:grpSpPr>
            <p:sp>
              <p:nvSpPr>
                <p:cNvPr id="192" name="Rectangle 68"/>
                <p:cNvSpPr>
                  <a:spLocks noChangeArrowheads="1"/>
                </p:cNvSpPr>
                <p:nvPr/>
              </p:nvSpPr>
              <p:spPr bwMode="auto">
                <a:xfrm>
                  <a:off x="781" y="2904"/>
                  <a:ext cx="218" cy="218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3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830" y="2926"/>
                  <a:ext cx="92" cy="2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>
                      <a:solidFill>
                        <a:schemeClr val="bg1"/>
                      </a:solidFill>
                    </a:rPr>
                    <a:t>M</a:t>
                  </a:r>
                </a:p>
              </p:txBody>
            </p:sp>
          </p:grpSp>
          <p:sp>
            <p:nvSpPr>
              <p:cNvPr id="191" name="Line 70"/>
              <p:cNvSpPr>
                <a:spLocks noChangeShapeType="1"/>
              </p:cNvSpPr>
              <p:nvPr/>
            </p:nvSpPr>
            <p:spPr bwMode="auto">
              <a:xfrm flipV="1">
                <a:off x="1035" y="2735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0" name="Group 71"/>
            <p:cNvGrpSpPr>
              <a:grpSpLocks/>
            </p:cNvGrpSpPr>
            <p:nvPr/>
          </p:nvGrpSpPr>
          <p:grpSpPr bwMode="auto">
            <a:xfrm>
              <a:off x="878" y="4453"/>
              <a:ext cx="218" cy="374"/>
              <a:chOff x="926" y="2735"/>
              <a:chExt cx="218" cy="374"/>
            </a:xfrm>
          </p:grpSpPr>
          <p:grpSp>
            <p:nvGrpSpPr>
              <p:cNvPr id="186" name="Group 72"/>
              <p:cNvGrpSpPr>
                <a:grpSpLocks/>
              </p:cNvGrpSpPr>
              <p:nvPr/>
            </p:nvGrpSpPr>
            <p:grpSpPr bwMode="auto">
              <a:xfrm>
                <a:off x="926" y="2880"/>
                <a:ext cx="218" cy="229"/>
                <a:chOff x="781" y="2904"/>
                <a:chExt cx="218" cy="229"/>
              </a:xfrm>
            </p:grpSpPr>
            <p:sp>
              <p:nvSpPr>
                <p:cNvPr id="188" name="Rectangle 73"/>
                <p:cNvSpPr>
                  <a:spLocks noChangeArrowheads="1"/>
                </p:cNvSpPr>
                <p:nvPr/>
              </p:nvSpPr>
              <p:spPr bwMode="auto">
                <a:xfrm>
                  <a:off x="781" y="2904"/>
                  <a:ext cx="218" cy="218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9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830" y="2926"/>
                  <a:ext cx="92" cy="2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>
                      <a:solidFill>
                        <a:schemeClr val="bg1"/>
                      </a:solidFill>
                    </a:rPr>
                    <a:t>M</a:t>
                  </a:r>
                </a:p>
              </p:txBody>
            </p:sp>
          </p:grpSp>
          <p:sp>
            <p:nvSpPr>
              <p:cNvPr id="187" name="Line 75"/>
              <p:cNvSpPr>
                <a:spLocks noChangeShapeType="1"/>
              </p:cNvSpPr>
              <p:nvPr/>
            </p:nvSpPr>
            <p:spPr bwMode="auto">
              <a:xfrm flipV="1">
                <a:off x="1035" y="2735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1" name="Group 76"/>
            <p:cNvGrpSpPr>
              <a:grpSpLocks/>
            </p:cNvGrpSpPr>
            <p:nvPr/>
          </p:nvGrpSpPr>
          <p:grpSpPr bwMode="auto">
            <a:xfrm>
              <a:off x="1724" y="4114"/>
              <a:ext cx="339" cy="229"/>
              <a:chOff x="1845" y="4356"/>
              <a:chExt cx="339" cy="229"/>
            </a:xfrm>
          </p:grpSpPr>
          <p:sp>
            <p:nvSpPr>
              <p:cNvPr id="184" name="Rectangle 77"/>
              <p:cNvSpPr>
                <a:spLocks noChangeArrowheads="1"/>
              </p:cNvSpPr>
              <p:nvPr/>
            </p:nvSpPr>
            <p:spPr bwMode="auto">
              <a:xfrm>
                <a:off x="1845" y="4356"/>
                <a:ext cx="339" cy="21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5" name="Text Box 78"/>
              <p:cNvSpPr txBox="1">
                <a:spLocks noChangeArrowheads="1"/>
              </p:cNvSpPr>
              <p:nvPr/>
            </p:nvSpPr>
            <p:spPr bwMode="auto">
              <a:xfrm>
                <a:off x="1882" y="4378"/>
                <a:ext cx="173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com</a:t>
                </a:r>
              </a:p>
            </p:txBody>
          </p:sp>
        </p:grpSp>
        <p:sp>
          <p:nvSpPr>
            <p:cNvPr id="142" name="Line 79"/>
            <p:cNvSpPr>
              <a:spLocks noChangeShapeType="1"/>
            </p:cNvSpPr>
            <p:nvPr/>
          </p:nvSpPr>
          <p:spPr bwMode="auto">
            <a:xfrm>
              <a:off x="1893" y="4332"/>
              <a:ext cx="0" cy="1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43" name="Group 80"/>
            <p:cNvGrpSpPr>
              <a:grpSpLocks/>
            </p:cNvGrpSpPr>
            <p:nvPr/>
          </p:nvGrpSpPr>
          <p:grpSpPr bwMode="auto">
            <a:xfrm flipH="1">
              <a:off x="2208" y="4114"/>
              <a:ext cx="1838" cy="1078"/>
              <a:chOff x="346" y="4307"/>
              <a:chExt cx="1838" cy="1078"/>
            </a:xfrm>
          </p:grpSpPr>
          <p:grpSp>
            <p:nvGrpSpPr>
              <p:cNvPr id="145" name="Group 81"/>
              <p:cNvGrpSpPr>
                <a:grpSpLocks/>
              </p:cNvGrpSpPr>
              <p:nvPr/>
            </p:nvGrpSpPr>
            <p:grpSpPr bwMode="auto">
              <a:xfrm>
                <a:off x="443" y="4307"/>
                <a:ext cx="218" cy="229"/>
                <a:chOff x="781" y="2396"/>
                <a:chExt cx="218" cy="229"/>
              </a:xfrm>
            </p:grpSpPr>
            <p:sp>
              <p:nvSpPr>
                <p:cNvPr id="182" name="Rectangle 82"/>
                <p:cNvSpPr>
                  <a:spLocks noChangeArrowheads="1"/>
                </p:cNvSpPr>
                <p:nvPr/>
              </p:nvSpPr>
              <p:spPr bwMode="auto">
                <a:xfrm>
                  <a:off x="781" y="2396"/>
                  <a:ext cx="218" cy="218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879" y="2418"/>
                  <a:ext cx="59" cy="2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>
                      <a:solidFill>
                        <a:schemeClr val="bg1"/>
                      </a:solidFill>
                    </a:rPr>
                    <a:t>P</a:t>
                  </a:r>
                </a:p>
              </p:txBody>
            </p:sp>
          </p:grpSp>
          <p:grpSp>
            <p:nvGrpSpPr>
              <p:cNvPr id="146" name="Group 84"/>
              <p:cNvGrpSpPr>
                <a:grpSpLocks/>
              </p:cNvGrpSpPr>
              <p:nvPr/>
            </p:nvGrpSpPr>
            <p:grpSpPr bwMode="auto">
              <a:xfrm>
                <a:off x="775" y="4307"/>
                <a:ext cx="218" cy="229"/>
                <a:chOff x="781" y="2396"/>
                <a:chExt cx="218" cy="229"/>
              </a:xfrm>
            </p:grpSpPr>
            <p:sp>
              <p:nvSpPr>
                <p:cNvPr id="180" name="Rectangle 85"/>
                <p:cNvSpPr>
                  <a:spLocks noChangeArrowheads="1"/>
                </p:cNvSpPr>
                <p:nvPr/>
              </p:nvSpPr>
              <p:spPr bwMode="auto">
                <a:xfrm>
                  <a:off x="781" y="2396"/>
                  <a:ext cx="218" cy="218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1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879" y="2418"/>
                  <a:ext cx="59" cy="2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>
                      <a:solidFill>
                        <a:schemeClr val="bg1"/>
                      </a:solidFill>
                    </a:rPr>
                    <a:t>P</a:t>
                  </a:r>
                </a:p>
              </p:txBody>
            </p:sp>
          </p:grpSp>
          <p:grpSp>
            <p:nvGrpSpPr>
              <p:cNvPr id="147" name="Group 87"/>
              <p:cNvGrpSpPr>
                <a:grpSpLocks/>
              </p:cNvGrpSpPr>
              <p:nvPr/>
            </p:nvGrpSpPr>
            <p:grpSpPr bwMode="auto">
              <a:xfrm>
                <a:off x="1108" y="4307"/>
                <a:ext cx="218" cy="229"/>
                <a:chOff x="781" y="2396"/>
                <a:chExt cx="218" cy="229"/>
              </a:xfrm>
            </p:grpSpPr>
            <p:sp>
              <p:nvSpPr>
                <p:cNvPr id="178" name="Rectangle 88"/>
                <p:cNvSpPr>
                  <a:spLocks noChangeArrowheads="1"/>
                </p:cNvSpPr>
                <p:nvPr/>
              </p:nvSpPr>
              <p:spPr bwMode="auto">
                <a:xfrm>
                  <a:off x="781" y="2396"/>
                  <a:ext cx="218" cy="218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9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879" y="2418"/>
                  <a:ext cx="59" cy="2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>
                      <a:solidFill>
                        <a:schemeClr val="bg1"/>
                      </a:solidFill>
                    </a:rPr>
                    <a:t>P</a:t>
                  </a:r>
                </a:p>
              </p:txBody>
            </p:sp>
          </p:grpSp>
          <p:grpSp>
            <p:nvGrpSpPr>
              <p:cNvPr id="148" name="Group 90"/>
              <p:cNvGrpSpPr>
                <a:grpSpLocks/>
              </p:cNvGrpSpPr>
              <p:nvPr/>
            </p:nvGrpSpPr>
            <p:grpSpPr bwMode="auto">
              <a:xfrm>
                <a:off x="1441" y="4307"/>
                <a:ext cx="218" cy="229"/>
                <a:chOff x="781" y="2396"/>
                <a:chExt cx="218" cy="229"/>
              </a:xfrm>
            </p:grpSpPr>
            <p:sp>
              <p:nvSpPr>
                <p:cNvPr id="176" name="Rectangle 91"/>
                <p:cNvSpPr>
                  <a:spLocks noChangeArrowheads="1"/>
                </p:cNvSpPr>
                <p:nvPr/>
              </p:nvSpPr>
              <p:spPr bwMode="auto">
                <a:xfrm>
                  <a:off x="781" y="2396"/>
                  <a:ext cx="218" cy="218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7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879" y="2418"/>
                  <a:ext cx="59" cy="2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P</a:t>
                  </a:r>
                </a:p>
              </p:txBody>
            </p:sp>
          </p:grpSp>
          <p:sp>
            <p:nvSpPr>
              <p:cNvPr id="149" name="Line 93"/>
              <p:cNvSpPr>
                <a:spLocks noChangeShapeType="1"/>
              </p:cNvSpPr>
              <p:nvPr/>
            </p:nvSpPr>
            <p:spPr bwMode="auto">
              <a:xfrm>
                <a:off x="552" y="4525"/>
                <a:ext cx="0" cy="12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Line 94"/>
              <p:cNvSpPr>
                <a:spLocks noChangeShapeType="1"/>
              </p:cNvSpPr>
              <p:nvPr/>
            </p:nvSpPr>
            <p:spPr bwMode="auto">
              <a:xfrm>
                <a:off x="884" y="4525"/>
                <a:ext cx="0" cy="12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Line 95"/>
              <p:cNvSpPr>
                <a:spLocks noChangeShapeType="1"/>
              </p:cNvSpPr>
              <p:nvPr/>
            </p:nvSpPr>
            <p:spPr bwMode="auto">
              <a:xfrm>
                <a:off x="1217" y="4525"/>
                <a:ext cx="0" cy="12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Line 96"/>
              <p:cNvSpPr>
                <a:spLocks noChangeShapeType="1"/>
              </p:cNvSpPr>
              <p:nvPr/>
            </p:nvSpPr>
            <p:spPr bwMode="auto">
              <a:xfrm>
                <a:off x="1550" y="4525"/>
                <a:ext cx="0" cy="12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3" name="Line 97"/>
              <p:cNvSpPr>
                <a:spLocks noChangeShapeType="1"/>
              </p:cNvSpPr>
              <p:nvPr/>
            </p:nvSpPr>
            <p:spPr bwMode="auto">
              <a:xfrm>
                <a:off x="346" y="4646"/>
                <a:ext cx="181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Text Box 98"/>
              <p:cNvSpPr txBox="1">
                <a:spLocks noChangeArrowheads="1"/>
              </p:cNvSpPr>
              <p:nvPr/>
            </p:nvSpPr>
            <p:spPr bwMode="auto">
              <a:xfrm>
                <a:off x="384" y="4694"/>
                <a:ext cx="145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bus</a:t>
                </a:r>
              </a:p>
            </p:txBody>
          </p:sp>
          <p:grpSp>
            <p:nvGrpSpPr>
              <p:cNvPr id="155" name="Group 99"/>
              <p:cNvGrpSpPr>
                <a:grpSpLocks/>
              </p:cNvGrpSpPr>
              <p:nvPr/>
            </p:nvGrpSpPr>
            <p:grpSpPr bwMode="auto">
              <a:xfrm>
                <a:off x="1628" y="4791"/>
                <a:ext cx="266" cy="229"/>
                <a:chOff x="2160" y="2928"/>
                <a:chExt cx="266" cy="229"/>
              </a:xfrm>
            </p:grpSpPr>
            <p:sp>
              <p:nvSpPr>
                <p:cNvPr id="174" name="Rectangle 100"/>
                <p:cNvSpPr>
                  <a:spLocks noChangeArrowheads="1"/>
                </p:cNvSpPr>
                <p:nvPr/>
              </p:nvSpPr>
              <p:spPr bwMode="auto">
                <a:xfrm>
                  <a:off x="2160" y="2928"/>
                  <a:ext cx="266" cy="218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5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2248" y="2950"/>
                  <a:ext cx="141" cy="2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>
                      <a:solidFill>
                        <a:schemeClr val="bg1"/>
                      </a:solidFill>
                    </a:rPr>
                    <a:t>I/O</a:t>
                  </a:r>
                </a:p>
              </p:txBody>
            </p:sp>
          </p:grpSp>
          <p:sp>
            <p:nvSpPr>
              <p:cNvPr id="156" name="Line 102"/>
              <p:cNvSpPr>
                <a:spLocks noChangeShapeType="1"/>
              </p:cNvSpPr>
              <p:nvPr/>
            </p:nvSpPr>
            <p:spPr bwMode="auto">
              <a:xfrm>
                <a:off x="1761" y="4646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Line 103"/>
              <p:cNvSpPr>
                <a:spLocks noChangeShapeType="1"/>
              </p:cNvSpPr>
              <p:nvPr/>
            </p:nvSpPr>
            <p:spPr bwMode="auto">
              <a:xfrm>
                <a:off x="1761" y="5009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Line 104"/>
              <p:cNvSpPr>
                <a:spLocks noChangeShapeType="1"/>
              </p:cNvSpPr>
              <p:nvPr/>
            </p:nvSpPr>
            <p:spPr bwMode="auto">
              <a:xfrm>
                <a:off x="1216" y="5154"/>
                <a:ext cx="75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9" name="Text Box 105"/>
              <p:cNvSpPr txBox="1">
                <a:spLocks noChangeArrowheads="1"/>
              </p:cNvSpPr>
              <p:nvPr/>
            </p:nvSpPr>
            <p:spPr bwMode="auto">
              <a:xfrm>
                <a:off x="1514" y="5178"/>
                <a:ext cx="311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I/O bus</a:t>
                </a:r>
              </a:p>
            </p:txBody>
          </p:sp>
          <p:grpSp>
            <p:nvGrpSpPr>
              <p:cNvPr id="160" name="Group 106"/>
              <p:cNvGrpSpPr>
                <a:grpSpLocks/>
              </p:cNvGrpSpPr>
              <p:nvPr/>
            </p:nvGrpSpPr>
            <p:grpSpPr bwMode="auto">
              <a:xfrm>
                <a:off x="588" y="4646"/>
                <a:ext cx="218" cy="374"/>
                <a:chOff x="926" y="2735"/>
                <a:chExt cx="218" cy="374"/>
              </a:xfrm>
            </p:grpSpPr>
            <p:grpSp>
              <p:nvGrpSpPr>
                <p:cNvPr id="170" name="Group 107"/>
                <p:cNvGrpSpPr>
                  <a:grpSpLocks/>
                </p:cNvGrpSpPr>
                <p:nvPr/>
              </p:nvGrpSpPr>
              <p:grpSpPr bwMode="auto">
                <a:xfrm>
                  <a:off x="926" y="2880"/>
                  <a:ext cx="218" cy="229"/>
                  <a:chOff x="781" y="2904"/>
                  <a:chExt cx="218" cy="229"/>
                </a:xfrm>
              </p:grpSpPr>
              <p:sp>
                <p:nvSpPr>
                  <p:cNvPr id="172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781" y="2904"/>
                    <a:ext cx="218" cy="218"/>
                  </a:xfrm>
                  <a:prstGeom prst="rect">
                    <a:avLst/>
                  </a:prstGeom>
                  <a:noFill/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73" name="Text 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8" y="2926"/>
                    <a:ext cx="92" cy="20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M</a:t>
                    </a:r>
                  </a:p>
                </p:txBody>
              </p:sp>
            </p:grpSp>
            <p:sp>
              <p:nvSpPr>
                <p:cNvPr id="171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1035" y="2735"/>
                  <a:ext cx="0" cy="145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61" name="Group 111"/>
              <p:cNvGrpSpPr>
                <a:grpSpLocks/>
              </p:cNvGrpSpPr>
              <p:nvPr/>
            </p:nvGrpSpPr>
            <p:grpSpPr bwMode="auto">
              <a:xfrm>
                <a:off x="999" y="4646"/>
                <a:ext cx="218" cy="374"/>
                <a:chOff x="926" y="2735"/>
                <a:chExt cx="218" cy="374"/>
              </a:xfrm>
            </p:grpSpPr>
            <p:grpSp>
              <p:nvGrpSpPr>
                <p:cNvPr id="166" name="Group 112"/>
                <p:cNvGrpSpPr>
                  <a:grpSpLocks/>
                </p:cNvGrpSpPr>
                <p:nvPr/>
              </p:nvGrpSpPr>
              <p:grpSpPr bwMode="auto">
                <a:xfrm>
                  <a:off x="926" y="2880"/>
                  <a:ext cx="218" cy="229"/>
                  <a:chOff x="781" y="2904"/>
                  <a:chExt cx="218" cy="229"/>
                </a:xfrm>
              </p:grpSpPr>
              <p:sp>
                <p:nvSpPr>
                  <p:cNvPr id="168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781" y="2904"/>
                    <a:ext cx="218" cy="218"/>
                  </a:xfrm>
                  <a:prstGeom prst="rect">
                    <a:avLst/>
                  </a:prstGeom>
                  <a:noFill/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69" name="Text Box 1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8" y="2926"/>
                    <a:ext cx="92" cy="20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M</a:t>
                    </a:r>
                  </a:p>
                </p:txBody>
              </p:sp>
            </p:grpSp>
            <p:sp>
              <p:nvSpPr>
                <p:cNvPr id="167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1035" y="2735"/>
                  <a:ext cx="0" cy="145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62" name="Group 116"/>
              <p:cNvGrpSpPr>
                <a:grpSpLocks/>
              </p:cNvGrpSpPr>
              <p:nvPr/>
            </p:nvGrpSpPr>
            <p:grpSpPr bwMode="auto">
              <a:xfrm>
                <a:off x="1845" y="4307"/>
                <a:ext cx="339" cy="229"/>
                <a:chOff x="1845" y="4356"/>
                <a:chExt cx="339" cy="229"/>
              </a:xfrm>
            </p:grpSpPr>
            <p:sp>
              <p:nvSpPr>
                <p:cNvPr id="164" name="Rectangle 117"/>
                <p:cNvSpPr>
                  <a:spLocks noChangeArrowheads="1"/>
                </p:cNvSpPr>
                <p:nvPr/>
              </p:nvSpPr>
              <p:spPr bwMode="auto">
                <a:xfrm>
                  <a:off x="1845" y="4356"/>
                  <a:ext cx="339" cy="218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5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1981" y="4378"/>
                  <a:ext cx="173" cy="2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>
                      <a:solidFill>
                        <a:schemeClr val="bg1"/>
                      </a:solidFill>
                    </a:rPr>
                    <a:t>com</a:t>
                  </a:r>
                </a:p>
              </p:txBody>
            </p:sp>
          </p:grpSp>
          <p:sp>
            <p:nvSpPr>
              <p:cNvPr id="163" name="Line 119"/>
              <p:cNvSpPr>
                <a:spLocks noChangeShapeType="1"/>
              </p:cNvSpPr>
              <p:nvPr/>
            </p:nvSpPr>
            <p:spPr bwMode="auto">
              <a:xfrm>
                <a:off x="2014" y="4525"/>
                <a:ext cx="0" cy="12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4" name="Line 120"/>
            <p:cNvSpPr>
              <a:spLocks noChangeShapeType="1"/>
            </p:cNvSpPr>
            <p:nvPr/>
          </p:nvSpPr>
          <p:spPr bwMode="auto">
            <a:xfrm>
              <a:off x="2063" y="4223"/>
              <a:ext cx="14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657600" algn="l"/>
              </a:tabLst>
            </a:pPr>
            <a:r>
              <a:rPr lang="en-US" dirty="0" smtClean="0"/>
              <a:t>Multithreaded code is not protected by </a:t>
            </a:r>
            <a:r>
              <a:rPr lang="en-US" b="1" i="1" dirty="0" smtClean="0"/>
              <a:t>IF</a:t>
            </a:r>
          </a:p>
          <a:p>
            <a:pPr>
              <a:tabLst>
                <a:tab pos="3657600" algn="l"/>
              </a:tabLst>
            </a:pPr>
            <a:r>
              <a:rPr lang="en-US" dirty="0" smtClean="0"/>
              <a:t>Why </a:t>
            </a:r>
            <a:r>
              <a:rPr lang="en-US" dirty="0"/>
              <a:t>haven’t we solved the atomicity problem on multiprocessors? </a:t>
            </a:r>
          </a:p>
          <a:p>
            <a:pPr lvl="1">
              <a:tabLst>
                <a:tab pos="3657600" algn="l"/>
              </a:tabLst>
            </a:pPr>
            <a:r>
              <a:rPr lang="en-US" dirty="0"/>
              <a:t>interrupts </a:t>
            </a:r>
            <a:r>
              <a:rPr lang="en-US" dirty="0" smtClean="0">
                <a:solidFill>
                  <a:srgbClr val="FF0000"/>
                </a:solidFill>
              </a:rPr>
              <a:t>are masked </a:t>
            </a:r>
            <a:r>
              <a:rPr lang="en-US" dirty="0" smtClean="0"/>
              <a:t>if </a:t>
            </a:r>
            <a:r>
              <a:rPr lang="en-US" b="1" i="1" dirty="0" err="1"/>
              <a:t>IF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 smtClean="0"/>
              <a:t>cleared</a:t>
            </a:r>
            <a:r>
              <a:rPr lang="en-US" dirty="0"/>
              <a:t>!</a:t>
            </a:r>
          </a:p>
          <a:p>
            <a:pPr lvl="1">
              <a:tabLst>
                <a:tab pos="3657600" algn="l"/>
              </a:tabLst>
            </a:pPr>
            <a:r>
              <a:rPr lang="en-US" u="sng" dirty="0"/>
              <a:t>answer: </a:t>
            </a:r>
            <a:r>
              <a:rPr lang="en-US" dirty="0" smtClean="0"/>
              <a:t>  </a:t>
            </a:r>
            <a:r>
              <a:rPr lang="en-US" b="1" i="1" dirty="0" smtClean="0"/>
              <a:t>IF</a:t>
            </a:r>
            <a:r>
              <a:rPr lang="en-US" dirty="0" smtClean="0"/>
              <a:t> is </a:t>
            </a:r>
            <a:r>
              <a:rPr lang="en-US" dirty="0">
                <a:solidFill>
                  <a:srgbClr val="FF0000"/>
                </a:solidFill>
              </a:rPr>
              <a:t>not cleared </a:t>
            </a:r>
            <a:r>
              <a:rPr lang="en-US" dirty="0"/>
              <a:t>on other processors!</a:t>
            </a:r>
          </a:p>
          <a:p>
            <a:pPr lvl="1">
              <a:tabLst>
                <a:tab pos="3657600" algn="l"/>
              </a:tabLst>
            </a:pPr>
            <a:r>
              <a:rPr lang="en-US" dirty="0"/>
              <a:t>just tell other processors to clear IF, too?</a:t>
            </a:r>
          </a:p>
          <a:p>
            <a:pPr lvl="2">
              <a:tabLst>
                <a:tab pos="3657600" algn="l"/>
              </a:tabLst>
            </a:pPr>
            <a:r>
              <a:rPr lang="en-US" dirty="0"/>
              <a:t>too slow</a:t>
            </a:r>
          </a:p>
          <a:p>
            <a:pPr lvl="2">
              <a:tabLst>
                <a:tab pos="3657600" algn="l"/>
              </a:tabLst>
            </a:pPr>
            <a:r>
              <a:rPr lang="en-US" dirty="0" smtClean="0"/>
              <a:t>requires </a:t>
            </a:r>
            <a:r>
              <a:rPr lang="en-US" dirty="0"/>
              <a:t>an interrupt</a:t>
            </a:r>
            <a:r>
              <a:rPr lang="en-US" dirty="0" smtClean="0"/>
              <a:t>!</a:t>
            </a:r>
            <a:endParaRPr lang="en-US" dirty="0"/>
          </a:p>
          <a:p>
            <a:pPr lvl="1">
              <a:tabLst>
                <a:tab pos="3657600" algn="l"/>
              </a:tabLst>
            </a:pPr>
            <a:endParaRPr lang="en-US" dirty="0"/>
          </a:p>
          <a:p>
            <a:pPr>
              <a:tabLst>
                <a:tab pos="3657600" algn="l"/>
              </a:tabLst>
            </a:pPr>
            <a:r>
              <a:rPr lang="en-US" dirty="0" smtClean="0"/>
              <a:t>We </a:t>
            </a:r>
            <a:r>
              <a:rPr lang="en-US" dirty="0"/>
              <a:t>need to use shared memory to synchronize…</a:t>
            </a:r>
          </a:p>
          <a:p>
            <a:pPr>
              <a:buFontTx/>
              <a:buNone/>
              <a:tabLst>
                <a:tab pos="3657600" algn="l"/>
              </a:tabLst>
            </a:pPr>
            <a:endParaRPr lang="en-US" dirty="0"/>
          </a:p>
          <a:p>
            <a:pPr>
              <a:buFontTx/>
              <a:buNone/>
              <a:tabLst>
                <a:tab pos="3657600" algn="l"/>
              </a:tabLst>
            </a:pPr>
            <a:r>
              <a:rPr lang="en-US" dirty="0"/>
              <a:t>				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Multiprocessors and Locks (cont.)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7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77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77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77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77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77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77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77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657600" algn="l"/>
              </a:tabLst>
            </a:pPr>
            <a:r>
              <a:rPr lang="en-US" dirty="0" smtClean="0"/>
              <a:t>Logically</a:t>
            </a:r>
            <a:r>
              <a:rPr lang="en-US" dirty="0"/>
              <a:t>, we use a lock</a:t>
            </a:r>
          </a:p>
          <a:p>
            <a:pPr lvl="1">
              <a:tabLst>
                <a:tab pos="3657600" algn="l"/>
              </a:tabLst>
            </a:pPr>
            <a:r>
              <a:rPr lang="en-US" dirty="0"/>
              <a:t>when we want to access a piece of shared </a:t>
            </a:r>
            <a:r>
              <a:rPr lang="en-US" dirty="0" smtClean="0"/>
              <a:t>data </a:t>
            </a:r>
            <a:br>
              <a:rPr lang="en-US" dirty="0" smtClean="0"/>
            </a:br>
            <a:r>
              <a:rPr lang="en-US" dirty="0" smtClean="0"/>
              <a:t>we </a:t>
            </a:r>
            <a:r>
              <a:rPr lang="en-US" dirty="0"/>
              <a:t>first look at the lock</a:t>
            </a:r>
          </a:p>
          <a:p>
            <a:pPr lvl="1">
              <a:tabLst>
                <a:tab pos="3657600" algn="l"/>
              </a:tabLst>
            </a:pPr>
            <a:r>
              <a:rPr lang="en-US" dirty="0"/>
              <a:t>if it’s locked, we wait until it’s unlocked</a:t>
            </a:r>
          </a:p>
          <a:p>
            <a:pPr lvl="1">
              <a:tabLst>
                <a:tab pos="3657600" algn="l"/>
              </a:tabLst>
            </a:pPr>
            <a:endParaRPr lang="en-US" dirty="0"/>
          </a:p>
          <a:p>
            <a:pPr lvl="1">
              <a:tabLst>
                <a:tab pos="3657600" algn="l"/>
              </a:tabLst>
            </a:pPr>
            <a:endParaRPr lang="en-US" dirty="0"/>
          </a:p>
          <a:p>
            <a:pPr lvl="1">
              <a:tabLst>
                <a:tab pos="3657600" algn="l"/>
              </a:tabLst>
            </a:pPr>
            <a:endParaRPr lang="en-US" dirty="0"/>
          </a:p>
          <a:p>
            <a:pPr lvl="1">
              <a:tabLst>
                <a:tab pos="3657600" algn="l"/>
              </a:tabLst>
            </a:pPr>
            <a:r>
              <a:rPr lang="en-US" dirty="0" smtClean="0"/>
              <a:t>once </a:t>
            </a:r>
            <a:r>
              <a:rPr lang="en-US" dirty="0"/>
              <a:t>it’s unlocked</a:t>
            </a:r>
          </a:p>
          <a:p>
            <a:pPr lvl="2">
              <a:tabLst>
                <a:tab pos="3657600" algn="l"/>
              </a:tabLst>
            </a:pPr>
            <a:r>
              <a:rPr lang="en-US" dirty="0"/>
              <a:t>we lock it</a:t>
            </a:r>
          </a:p>
          <a:p>
            <a:pPr lvl="2">
              <a:tabLst>
                <a:tab pos="3657600" algn="l"/>
              </a:tabLst>
            </a:pPr>
            <a:r>
              <a:rPr lang="en-US" dirty="0"/>
              <a:t>access the data</a:t>
            </a:r>
          </a:p>
          <a:p>
            <a:pPr lvl="2">
              <a:tabLst>
                <a:tab pos="3657600" algn="l"/>
              </a:tabLst>
            </a:pPr>
            <a:r>
              <a:rPr lang="en-US" dirty="0"/>
              <a:t>then unlock </a:t>
            </a:r>
            <a:r>
              <a:rPr lang="en-US" dirty="0" smtClean="0"/>
              <a:t>it</a:t>
            </a:r>
            <a:endParaRPr lang="en-US" dirty="0"/>
          </a:p>
          <a:p>
            <a:pPr>
              <a:buFontTx/>
              <a:buNone/>
              <a:tabLst>
                <a:tab pos="3657600" algn="l"/>
              </a:tabLst>
            </a:pPr>
            <a:r>
              <a:rPr lang="en-US" dirty="0"/>
              <a:t>				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Multiprocessors and Locks (cont.)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3276600"/>
            <a:ext cx="2582333" cy="1134666"/>
            <a:chOff x="563" y="2517"/>
            <a:chExt cx="1220" cy="95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63" y="3000"/>
              <a:ext cx="557" cy="470"/>
              <a:chOff x="563" y="3000"/>
              <a:chExt cx="557" cy="470"/>
            </a:xfrm>
          </p:grpSpPr>
          <p:sp>
            <p:nvSpPr>
              <p:cNvPr id="377862" name="Rectangle 6"/>
              <p:cNvSpPr>
                <a:spLocks noChangeArrowheads="1"/>
              </p:cNvSpPr>
              <p:nvPr/>
            </p:nvSpPr>
            <p:spPr bwMode="auto">
              <a:xfrm>
                <a:off x="563" y="3000"/>
                <a:ext cx="557" cy="459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7863" name="Text Box 7"/>
              <p:cNvSpPr txBox="1">
                <a:spLocks noChangeArrowheads="1"/>
              </p:cNvSpPr>
              <p:nvPr/>
            </p:nvSpPr>
            <p:spPr bwMode="auto">
              <a:xfrm>
                <a:off x="622" y="3056"/>
                <a:ext cx="278" cy="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shared</a:t>
                </a:r>
              </a:p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data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757" y="2565"/>
              <a:ext cx="169" cy="314"/>
              <a:chOff x="539" y="4090"/>
              <a:chExt cx="169" cy="314"/>
            </a:xfrm>
          </p:grpSpPr>
          <p:sp>
            <p:nvSpPr>
              <p:cNvPr id="377865" name="Rectangle 9"/>
              <p:cNvSpPr>
                <a:spLocks noChangeArrowheads="1"/>
              </p:cNvSpPr>
              <p:nvPr/>
            </p:nvSpPr>
            <p:spPr bwMode="auto">
              <a:xfrm>
                <a:off x="539" y="4235"/>
                <a:ext cx="169" cy="169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7866" name="Line 10"/>
              <p:cNvSpPr>
                <a:spLocks noChangeShapeType="1"/>
              </p:cNvSpPr>
              <p:nvPr/>
            </p:nvSpPr>
            <p:spPr bwMode="auto">
              <a:xfrm>
                <a:off x="623" y="4307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7867" name="Arc 11"/>
              <p:cNvSpPr>
                <a:spLocks/>
              </p:cNvSpPr>
              <p:nvPr/>
            </p:nvSpPr>
            <p:spPr bwMode="auto">
              <a:xfrm>
                <a:off x="539" y="4090"/>
                <a:ext cx="169" cy="140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0 h 21600"/>
                  <a:gd name="T2" fmla="*/ 43200 w 43200"/>
                  <a:gd name="T3" fmla="*/ 21600 h 21600"/>
                  <a:gd name="T4" fmla="*/ 21600 w 432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0" fill="none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7868" name="Text Box 12"/>
            <p:cNvSpPr txBox="1">
              <a:spLocks noChangeArrowheads="1"/>
            </p:cNvSpPr>
            <p:nvPr/>
          </p:nvSpPr>
          <p:spPr bwMode="auto">
            <a:xfrm>
              <a:off x="950" y="2517"/>
              <a:ext cx="833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(locked state is</a:t>
              </a:r>
            </a:p>
            <a:p>
              <a:r>
                <a:rPr lang="en-US" sz="1600" dirty="0">
                  <a:solidFill>
                    <a:schemeClr val="bg1"/>
                  </a:solidFill>
                </a:rPr>
                <a:t> often represented</a:t>
              </a:r>
            </a:p>
            <a:p>
              <a:r>
                <a:rPr lang="en-US" sz="1600" dirty="0">
                  <a:solidFill>
                    <a:schemeClr val="bg1"/>
                  </a:solidFill>
                </a:rPr>
                <a:t>      as 1)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029200" y="3429000"/>
            <a:ext cx="2582334" cy="1134666"/>
            <a:chOff x="1870" y="4138"/>
            <a:chExt cx="1220" cy="953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1870" y="4621"/>
              <a:ext cx="557" cy="470"/>
              <a:chOff x="1313" y="4114"/>
              <a:chExt cx="557" cy="470"/>
            </a:xfrm>
          </p:grpSpPr>
          <p:sp>
            <p:nvSpPr>
              <p:cNvPr id="377871" name="Rectangle 15"/>
              <p:cNvSpPr>
                <a:spLocks noChangeArrowheads="1"/>
              </p:cNvSpPr>
              <p:nvPr/>
            </p:nvSpPr>
            <p:spPr bwMode="auto">
              <a:xfrm>
                <a:off x="1313" y="4114"/>
                <a:ext cx="557" cy="459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7872" name="Text Box 16"/>
              <p:cNvSpPr txBox="1">
                <a:spLocks noChangeArrowheads="1"/>
              </p:cNvSpPr>
              <p:nvPr/>
            </p:nvSpPr>
            <p:spPr bwMode="auto">
              <a:xfrm>
                <a:off x="1372" y="4170"/>
                <a:ext cx="278" cy="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shared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data</a:t>
                </a: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1894" y="4186"/>
              <a:ext cx="339" cy="314"/>
              <a:chOff x="1894" y="4186"/>
              <a:chExt cx="339" cy="314"/>
            </a:xfrm>
          </p:grpSpPr>
          <p:sp>
            <p:nvSpPr>
              <p:cNvPr id="377874" name="Rectangle 18"/>
              <p:cNvSpPr>
                <a:spLocks noChangeArrowheads="1"/>
              </p:cNvSpPr>
              <p:nvPr/>
            </p:nvSpPr>
            <p:spPr bwMode="auto">
              <a:xfrm>
                <a:off x="2064" y="4331"/>
                <a:ext cx="169" cy="169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7875" name="Line 19"/>
              <p:cNvSpPr>
                <a:spLocks noChangeShapeType="1"/>
              </p:cNvSpPr>
              <p:nvPr/>
            </p:nvSpPr>
            <p:spPr bwMode="auto">
              <a:xfrm>
                <a:off x="2148" y="4403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7876" name="Arc 20"/>
              <p:cNvSpPr>
                <a:spLocks/>
              </p:cNvSpPr>
              <p:nvPr/>
            </p:nvSpPr>
            <p:spPr bwMode="auto">
              <a:xfrm flipH="1">
                <a:off x="1894" y="4186"/>
                <a:ext cx="169" cy="140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0 h 21600"/>
                  <a:gd name="T2" fmla="*/ 43200 w 43200"/>
                  <a:gd name="T3" fmla="*/ 21600 h 21600"/>
                  <a:gd name="T4" fmla="*/ 21600 w 432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0" fill="none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7877" name="Text Box 21"/>
            <p:cNvSpPr txBox="1">
              <a:spLocks noChangeArrowheads="1"/>
            </p:cNvSpPr>
            <p:nvPr/>
          </p:nvSpPr>
          <p:spPr bwMode="auto">
            <a:xfrm>
              <a:off x="2257" y="4138"/>
              <a:ext cx="833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(unlocked state is</a:t>
              </a:r>
            </a:p>
            <a:p>
              <a:r>
                <a:rPr lang="en-US" sz="1600" dirty="0">
                  <a:solidFill>
                    <a:schemeClr val="bg1"/>
                  </a:solidFill>
                </a:rPr>
                <a:t> often represented</a:t>
              </a:r>
            </a:p>
            <a:p>
              <a:r>
                <a:rPr lang="en-US" sz="1600" dirty="0">
                  <a:solidFill>
                    <a:schemeClr val="bg1"/>
                  </a:solidFill>
                </a:rPr>
                <a:t>      as 0)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7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77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77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77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77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77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778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334000"/>
          </a:xfrm>
        </p:spPr>
        <p:txBody>
          <a:bodyPr/>
          <a:lstStyle/>
          <a:p>
            <a:pPr>
              <a:tabLst>
                <a:tab pos="3657600" algn="l"/>
              </a:tabLst>
            </a:pPr>
            <a:r>
              <a:rPr lang="en-US" dirty="0" smtClean="0"/>
              <a:t>Locking </a:t>
            </a:r>
            <a:r>
              <a:rPr lang="en-US" dirty="0"/>
              <a:t>must be atomic with respect to other processors</a:t>
            </a:r>
            <a:r>
              <a:rPr lang="en-US" dirty="0" smtClean="0"/>
              <a:t>! </a:t>
            </a:r>
          </a:p>
          <a:p>
            <a:pPr>
              <a:buFontTx/>
              <a:buNone/>
              <a:tabLst>
                <a:tab pos="3657600" algn="l"/>
              </a:tabLst>
            </a:pPr>
            <a:endParaRPr lang="en-US" dirty="0" smtClean="0"/>
          </a:p>
          <a:p>
            <a:pPr>
              <a:buFontTx/>
              <a:buNone/>
              <a:tabLst>
                <a:tab pos="3657600" algn="l"/>
              </a:tabLst>
            </a:pPr>
            <a:endParaRPr lang="en-US" dirty="0"/>
          </a:p>
          <a:p>
            <a:pPr>
              <a:buFontTx/>
              <a:buNone/>
              <a:tabLst>
                <a:tab pos="3657600" algn="l"/>
              </a:tabLst>
            </a:pPr>
            <a:r>
              <a:rPr lang="en-US" dirty="0"/>
              <a:t>	</a:t>
            </a:r>
            <a:endParaRPr lang="en-US" dirty="0" smtClean="0"/>
          </a:p>
          <a:p>
            <a:pPr>
              <a:buFontTx/>
              <a:buNone/>
              <a:tabLst>
                <a:tab pos="3657600" algn="l"/>
              </a:tabLst>
            </a:pPr>
            <a:endParaRPr lang="en-US" dirty="0" smtClean="0"/>
          </a:p>
          <a:p>
            <a:pPr>
              <a:buFontTx/>
              <a:buNone/>
              <a:tabLst>
                <a:tab pos="3657600" algn="l"/>
              </a:tabLst>
            </a:pPr>
            <a:r>
              <a:rPr lang="en-US" dirty="0" smtClean="0"/>
              <a:t>INCL (%EAX)</a:t>
            </a:r>
          </a:p>
          <a:p>
            <a:pPr>
              <a:buFontTx/>
              <a:buNone/>
              <a:tabLst>
                <a:tab pos="3657600" algn="l"/>
              </a:tabLst>
            </a:pPr>
            <a:r>
              <a:rPr lang="en-US" dirty="0" smtClean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3657600" algn="l"/>
              </a:tabLst>
            </a:pPr>
            <a:r>
              <a:rPr lang="en-US" dirty="0"/>
              <a:t> </a:t>
            </a:r>
            <a:r>
              <a:rPr lang="en-US" dirty="0" smtClean="0"/>
              <a:t>  read EAX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3657600" algn="l"/>
              </a:tabLst>
            </a:pPr>
            <a:r>
              <a:rPr lang="en-US" dirty="0" smtClean="0"/>
              <a:t>   add  1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3657600" algn="l"/>
              </a:tabLst>
            </a:pPr>
            <a:r>
              <a:rPr lang="en-US" dirty="0" smtClean="0"/>
              <a:t>   put it back</a:t>
            </a:r>
            <a:r>
              <a:rPr lang="en-US" dirty="0"/>
              <a:t>			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Multiprocessors and Locks (cont.)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2614082" y="2971800"/>
            <a:ext cx="3481918" cy="934643"/>
            <a:chOff x="935567" y="7543800"/>
            <a:chExt cx="3481918" cy="934643"/>
          </a:xfrm>
        </p:grpSpPr>
        <p:sp>
          <p:nvSpPr>
            <p:cNvPr id="377879" name="Rectangle 23"/>
            <p:cNvSpPr>
              <a:spLocks noChangeArrowheads="1"/>
            </p:cNvSpPr>
            <p:nvPr/>
          </p:nvSpPr>
          <p:spPr bwMode="auto">
            <a:xfrm flipH="1">
              <a:off x="1955801" y="7629527"/>
              <a:ext cx="461433" cy="25955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7880" name="Text Box 24"/>
            <p:cNvSpPr txBox="1">
              <a:spLocks noChangeArrowheads="1"/>
            </p:cNvSpPr>
            <p:nvPr/>
          </p:nvSpPr>
          <p:spPr bwMode="auto">
            <a:xfrm flipH="1">
              <a:off x="2084918" y="7655721"/>
              <a:ext cx="124883" cy="246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377882" name="Rectangle 26"/>
            <p:cNvSpPr>
              <a:spLocks noChangeArrowheads="1"/>
            </p:cNvSpPr>
            <p:nvPr/>
          </p:nvSpPr>
          <p:spPr bwMode="auto">
            <a:xfrm flipH="1">
              <a:off x="1253068" y="7629527"/>
              <a:ext cx="461433" cy="25955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7883" name="Text Box 27"/>
            <p:cNvSpPr txBox="1">
              <a:spLocks noChangeArrowheads="1"/>
            </p:cNvSpPr>
            <p:nvPr/>
          </p:nvSpPr>
          <p:spPr bwMode="auto">
            <a:xfrm flipH="1">
              <a:off x="1382185" y="7655721"/>
              <a:ext cx="124883" cy="246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377884" name="Line 28"/>
            <p:cNvSpPr>
              <a:spLocks noChangeShapeType="1"/>
            </p:cNvSpPr>
            <p:nvPr/>
          </p:nvSpPr>
          <p:spPr bwMode="auto">
            <a:xfrm flipH="1">
              <a:off x="2186517" y="7889082"/>
              <a:ext cx="0" cy="14406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7885" name="Line 29"/>
            <p:cNvSpPr>
              <a:spLocks noChangeShapeType="1"/>
            </p:cNvSpPr>
            <p:nvPr/>
          </p:nvSpPr>
          <p:spPr bwMode="auto">
            <a:xfrm flipH="1">
              <a:off x="1483784" y="7889082"/>
              <a:ext cx="0" cy="14406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7886" name="Line 30"/>
            <p:cNvSpPr>
              <a:spLocks noChangeShapeType="1"/>
            </p:cNvSpPr>
            <p:nvPr/>
          </p:nvSpPr>
          <p:spPr bwMode="auto">
            <a:xfrm flipH="1">
              <a:off x="935567" y="8033147"/>
              <a:ext cx="168698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0" name="Group 31"/>
            <p:cNvGrpSpPr>
              <a:grpSpLocks/>
            </p:cNvGrpSpPr>
            <p:nvPr/>
          </p:nvGrpSpPr>
          <p:grpSpPr bwMode="auto">
            <a:xfrm flipH="1">
              <a:off x="1648885" y="8033149"/>
              <a:ext cx="461433" cy="445294"/>
              <a:chOff x="926" y="2735"/>
              <a:chExt cx="218" cy="374"/>
            </a:xfrm>
          </p:grpSpPr>
          <p:grpSp>
            <p:nvGrpSpPr>
              <p:cNvPr id="11" name="Group 32"/>
              <p:cNvGrpSpPr>
                <a:grpSpLocks/>
              </p:cNvGrpSpPr>
              <p:nvPr/>
            </p:nvGrpSpPr>
            <p:grpSpPr bwMode="auto">
              <a:xfrm>
                <a:off x="926" y="2880"/>
                <a:ext cx="218" cy="229"/>
                <a:chOff x="781" y="2904"/>
                <a:chExt cx="218" cy="229"/>
              </a:xfrm>
            </p:grpSpPr>
            <p:sp>
              <p:nvSpPr>
                <p:cNvPr id="377889" name="Rectangle 33"/>
                <p:cNvSpPr>
                  <a:spLocks noChangeArrowheads="1"/>
                </p:cNvSpPr>
                <p:nvPr/>
              </p:nvSpPr>
              <p:spPr bwMode="auto">
                <a:xfrm>
                  <a:off x="781" y="2904"/>
                  <a:ext cx="218" cy="218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789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858" y="2926"/>
                  <a:ext cx="92" cy="2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M</a:t>
                  </a:r>
                </a:p>
              </p:txBody>
            </p:sp>
          </p:grpSp>
          <p:sp>
            <p:nvSpPr>
              <p:cNvPr id="377891" name="Line 35"/>
              <p:cNvSpPr>
                <a:spLocks noChangeShapeType="1"/>
              </p:cNvSpPr>
              <p:nvPr/>
            </p:nvSpPr>
            <p:spPr bwMode="auto">
              <a:xfrm flipV="1">
                <a:off x="1035" y="2735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36"/>
            <p:cNvGrpSpPr>
              <a:grpSpLocks/>
            </p:cNvGrpSpPr>
            <p:nvPr/>
          </p:nvGrpSpPr>
          <p:grpSpPr bwMode="auto">
            <a:xfrm flipH="1">
              <a:off x="2112433" y="7889080"/>
              <a:ext cx="622301" cy="477441"/>
              <a:chOff x="802" y="4791"/>
              <a:chExt cx="294" cy="401"/>
            </a:xfrm>
          </p:grpSpPr>
          <p:sp>
            <p:nvSpPr>
              <p:cNvPr id="377893" name="Text Box 37"/>
              <p:cNvSpPr txBox="1">
                <a:spLocks noChangeArrowheads="1"/>
              </p:cNvSpPr>
              <p:nvPr/>
            </p:nvSpPr>
            <p:spPr bwMode="auto">
              <a:xfrm>
                <a:off x="802" y="4985"/>
                <a:ext cx="187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read</a:t>
                </a:r>
              </a:p>
            </p:txBody>
          </p:sp>
          <p:sp>
            <p:nvSpPr>
              <p:cNvPr id="377894" name="Freeform 38"/>
              <p:cNvSpPr>
                <a:spLocks/>
              </p:cNvSpPr>
              <p:nvPr/>
            </p:nvSpPr>
            <p:spPr bwMode="auto">
              <a:xfrm>
                <a:off x="959" y="4791"/>
                <a:ext cx="137" cy="291"/>
              </a:xfrm>
              <a:custGeom>
                <a:avLst/>
                <a:gdLst/>
                <a:ahLst/>
                <a:cxnLst>
                  <a:cxn ang="0">
                    <a:pos x="112" y="266"/>
                  </a:cxn>
                  <a:cxn ang="0">
                    <a:pos x="16" y="121"/>
                  </a:cxn>
                  <a:cxn ang="0">
                    <a:pos x="16" y="0"/>
                  </a:cxn>
                </a:cxnLst>
                <a:rect l="0" t="0" r="r" b="b"/>
                <a:pathLst>
                  <a:path w="112" h="266">
                    <a:moveTo>
                      <a:pt x="112" y="266"/>
                    </a:moveTo>
                    <a:cubicBezTo>
                      <a:pt x="72" y="215"/>
                      <a:pt x="32" y="165"/>
                      <a:pt x="16" y="121"/>
                    </a:cubicBezTo>
                    <a:cubicBezTo>
                      <a:pt x="0" y="77"/>
                      <a:pt x="8" y="38"/>
                      <a:pt x="16" y="0"/>
                    </a:cubicBezTo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7896" name="Freeform 40"/>
            <p:cNvSpPr>
              <a:spLocks/>
            </p:cNvSpPr>
            <p:nvPr/>
          </p:nvSpPr>
          <p:spPr bwMode="auto">
            <a:xfrm flipH="1">
              <a:off x="1720850" y="7860505"/>
              <a:ext cx="239183" cy="3452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7" y="169"/>
                </a:cxn>
                <a:cxn ang="0">
                  <a:pos x="97" y="290"/>
                </a:cxn>
              </a:cxnLst>
              <a:rect l="0" t="0" r="r" b="b"/>
              <a:pathLst>
                <a:path w="113" h="290">
                  <a:moveTo>
                    <a:pt x="0" y="0"/>
                  </a:moveTo>
                  <a:cubicBezTo>
                    <a:pt x="40" y="60"/>
                    <a:pt x="81" y="121"/>
                    <a:pt x="97" y="169"/>
                  </a:cubicBezTo>
                  <a:cubicBezTo>
                    <a:pt x="113" y="217"/>
                    <a:pt x="105" y="253"/>
                    <a:pt x="97" y="290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7897" name="Text Box 41"/>
            <p:cNvSpPr txBox="1">
              <a:spLocks noChangeArrowheads="1"/>
            </p:cNvSpPr>
            <p:nvPr/>
          </p:nvSpPr>
          <p:spPr bwMode="auto">
            <a:xfrm flipH="1">
              <a:off x="1164167" y="8091486"/>
              <a:ext cx="457200" cy="246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write</a:t>
              </a:r>
            </a:p>
          </p:txBody>
        </p:sp>
        <p:grpSp>
          <p:nvGrpSpPr>
            <p:cNvPr id="14" name="Group 43"/>
            <p:cNvGrpSpPr>
              <a:grpSpLocks/>
            </p:cNvGrpSpPr>
            <p:nvPr/>
          </p:nvGrpSpPr>
          <p:grpSpPr bwMode="auto">
            <a:xfrm>
              <a:off x="1498601" y="7543800"/>
              <a:ext cx="2918884" cy="576263"/>
              <a:chOff x="708" y="4549"/>
              <a:chExt cx="1379" cy="484"/>
            </a:xfrm>
          </p:grpSpPr>
          <p:sp>
            <p:nvSpPr>
              <p:cNvPr id="377900" name="Line 44"/>
              <p:cNvSpPr>
                <a:spLocks noChangeShapeType="1"/>
              </p:cNvSpPr>
              <p:nvPr/>
            </p:nvSpPr>
            <p:spPr bwMode="auto">
              <a:xfrm flipV="1">
                <a:off x="708" y="4888"/>
                <a:ext cx="97" cy="145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5" name="Group 45"/>
              <p:cNvGrpSpPr>
                <a:grpSpLocks/>
              </p:cNvGrpSpPr>
              <p:nvPr/>
            </p:nvGrpSpPr>
            <p:grpSpPr bwMode="auto">
              <a:xfrm>
                <a:off x="1216" y="4549"/>
                <a:ext cx="871" cy="435"/>
                <a:chOff x="1216" y="4549"/>
                <a:chExt cx="871" cy="435"/>
              </a:xfrm>
            </p:grpSpPr>
            <p:sp>
              <p:nvSpPr>
                <p:cNvPr id="377902" name="Text Box 46"/>
                <p:cNvSpPr txBox="1">
                  <a:spLocks noChangeArrowheads="1"/>
                </p:cNvSpPr>
                <p:nvPr/>
              </p:nvSpPr>
              <p:spPr bwMode="auto">
                <a:xfrm flipH="1">
                  <a:off x="1378" y="4688"/>
                  <a:ext cx="494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1400" b="1" dirty="0">
                      <a:solidFill>
                        <a:schemeClr val="bg1"/>
                      </a:solidFill>
                    </a:rPr>
                    <a:t>It’s MY BUS</a:t>
                  </a:r>
                  <a:r>
                    <a:rPr lang="en-US" sz="1400" b="1" dirty="0" smtClean="0">
                      <a:solidFill>
                        <a:schemeClr val="bg1"/>
                      </a:solidFill>
                    </a:rPr>
                    <a:t>!</a:t>
                  </a:r>
                  <a:endParaRPr 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7903" name="Oval 47"/>
                <p:cNvSpPr>
                  <a:spLocks noChangeArrowheads="1"/>
                </p:cNvSpPr>
                <p:nvPr/>
              </p:nvSpPr>
              <p:spPr bwMode="auto">
                <a:xfrm>
                  <a:off x="1216" y="4549"/>
                  <a:ext cx="871" cy="435"/>
                </a:xfrm>
                <a:prstGeom prst="ellips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77904" name="Line 48"/>
              <p:cNvSpPr>
                <a:spLocks noChangeShapeType="1"/>
              </p:cNvSpPr>
              <p:nvPr/>
            </p:nvSpPr>
            <p:spPr bwMode="auto">
              <a:xfrm>
                <a:off x="1144" y="4670"/>
                <a:ext cx="12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5102860" y="4724400"/>
            <a:ext cx="3657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Tx/>
              <a:buNone/>
              <a:tabLst>
                <a:tab pos="3657600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LOCK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dirty="0" smtClean="0">
                <a:solidFill>
                  <a:schemeClr val="bg1"/>
                </a:solidFill>
              </a:rPr>
              <a:t>Prefix - execute </a:t>
            </a:r>
            <a:r>
              <a:rPr lang="en-US" sz="2000" dirty="0">
                <a:solidFill>
                  <a:schemeClr val="bg1"/>
                </a:solidFill>
              </a:rPr>
              <a:t>following  </a:t>
            </a:r>
            <a:r>
              <a:rPr lang="en-US" sz="2000" dirty="0" smtClean="0">
                <a:solidFill>
                  <a:schemeClr val="bg1"/>
                </a:solidFill>
              </a:rPr>
              <a:t>instruction with </a:t>
            </a:r>
            <a:r>
              <a:rPr lang="en-US" sz="2000" dirty="0">
                <a:solidFill>
                  <a:schemeClr val="bg1"/>
                </a:solidFill>
              </a:rPr>
              <a:t>bus locked</a:t>
            </a:r>
          </a:p>
          <a:p>
            <a:pPr>
              <a:spcAft>
                <a:spcPts val="600"/>
              </a:spcAft>
              <a:buFontTx/>
              <a:buNone/>
              <a:tabLst>
                <a:tab pos="3657600" algn="l"/>
              </a:tabLst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  <a:buFontTx/>
              <a:buNone/>
              <a:tabLst>
                <a:tab pos="3657600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LOCK  INCL (%</a:t>
            </a:r>
            <a:r>
              <a:rPr lang="en-US" sz="2000" dirty="0">
                <a:solidFill>
                  <a:schemeClr val="bg1"/>
                </a:solidFill>
              </a:rPr>
              <a:t>EAX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Down Arrow 3"/>
          <p:cNvSpPr/>
          <p:nvPr/>
        </p:nvSpPr>
        <p:spPr bwMode="auto">
          <a:xfrm>
            <a:off x="1550670" y="4914900"/>
            <a:ext cx="381000" cy="381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724400"/>
          </a:xfrm>
        </p:spPr>
        <p:txBody>
          <a:bodyPr/>
          <a:lstStyle/>
          <a:p>
            <a:pPr>
              <a:tabLst>
                <a:tab pos="1482725" algn="l"/>
                <a:tab pos="2060575" algn="l"/>
              </a:tabLst>
            </a:pPr>
            <a:r>
              <a:rPr lang="en-US" dirty="0" smtClean="0"/>
              <a:t>The </a:t>
            </a:r>
            <a:r>
              <a:rPr lang="en-US" dirty="0"/>
              <a:t>simplest lock</a:t>
            </a:r>
          </a:p>
          <a:p>
            <a:pPr lvl="1">
              <a:tabLst>
                <a:tab pos="1482725" algn="l"/>
                <a:tab pos="2060575" algn="l"/>
              </a:tabLst>
            </a:pPr>
            <a:r>
              <a:rPr lang="en-US" dirty="0"/>
              <a:t>spin lock</a:t>
            </a:r>
          </a:p>
          <a:p>
            <a:pPr lvl="1">
              <a:tabLst>
                <a:tab pos="1482725" algn="l"/>
                <a:tab pos="2060575" algn="l"/>
              </a:tabLst>
            </a:pPr>
            <a:r>
              <a:rPr lang="en-US" dirty="0"/>
              <a:t>lock op</a:t>
            </a:r>
          </a:p>
          <a:p>
            <a:pPr>
              <a:buFontTx/>
              <a:buNone/>
              <a:tabLst>
                <a:tab pos="1482725" algn="l"/>
                <a:tab pos="2060575" algn="l"/>
              </a:tabLst>
            </a:pPr>
            <a:r>
              <a:rPr lang="en-US" dirty="0"/>
              <a:t>		</a:t>
            </a:r>
            <a:r>
              <a:rPr lang="en-US" sz="2000" dirty="0">
                <a:solidFill>
                  <a:srgbClr val="FF0000"/>
                </a:solidFill>
              </a:rPr>
              <a:t>do {</a:t>
            </a:r>
          </a:p>
          <a:p>
            <a:pPr>
              <a:buFontTx/>
              <a:buNone/>
              <a:tabLst>
                <a:tab pos="1482725" algn="l"/>
                <a:tab pos="2060575" algn="l"/>
              </a:tabLst>
            </a:pPr>
            <a:r>
              <a:rPr lang="en-US" sz="2000" dirty="0"/>
              <a:t>			try to change lock variable from 0 to 1</a:t>
            </a:r>
          </a:p>
          <a:p>
            <a:pPr>
              <a:buFontTx/>
              <a:buNone/>
              <a:tabLst>
                <a:tab pos="1482725" algn="l"/>
                <a:tab pos="2060575" algn="l"/>
              </a:tabLst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FF0000"/>
                </a:solidFill>
              </a:rPr>
              <a:t>}</a:t>
            </a:r>
            <a:r>
              <a:rPr lang="en-US" sz="2000" dirty="0"/>
              <a:t> while (attempt failed);</a:t>
            </a:r>
          </a:p>
          <a:p>
            <a:pPr lvl="1">
              <a:tabLst>
                <a:tab pos="1482725" algn="l"/>
                <a:tab pos="2060575" algn="l"/>
              </a:tabLst>
            </a:pPr>
            <a:endParaRPr lang="en-US" dirty="0" smtClean="0"/>
          </a:p>
          <a:p>
            <a:pPr lvl="1">
              <a:tabLst>
                <a:tab pos="1482725" algn="l"/>
                <a:tab pos="2060575" algn="l"/>
              </a:tabLst>
            </a:pPr>
            <a:r>
              <a:rPr lang="en-US" dirty="0" smtClean="0"/>
              <a:t>other </a:t>
            </a:r>
            <a:r>
              <a:rPr lang="en-US" dirty="0"/>
              <a:t>work to do?  ignore it!</a:t>
            </a:r>
          </a:p>
          <a:p>
            <a:pPr lvl="1">
              <a:tabLst>
                <a:tab pos="1482725" algn="l"/>
                <a:tab pos="2060575" algn="l"/>
              </a:tabLst>
            </a:pPr>
            <a:r>
              <a:rPr lang="en-US" dirty="0"/>
              <a:t>spin in a tight loop on the lock </a:t>
            </a:r>
            <a:r>
              <a:rPr lang="en-US" dirty="0" smtClean="0"/>
              <a:t>(hence </a:t>
            </a:r>
            <a:r>
              <a:rPr lang="en-US" dirty="0"/>
              <a:t>the </a:t>
            </a:r>
            <a:r>
              <a:rPr lang="en-US" dirty="0" smtClean="0"/>
              <a:t>name)</a:t>
            </a:r>
            <a:endParaRPr lang="en-US" dirty="0"/>
          </a:p>
          <a:p>
            <a:pPr>
              <a:tabLst>
                <a:tab pos="1482725" algn="l"/>
                <a:tab pos="2060575" algn="l"/>
              </a:tabLst>
            </a:pPr>
            <a:r>
              <a:rPr lang="en-US" dirty="0" smtClean="0"/>
              <a:t>Once </a:t>
            </a:r>
            <a:r>
              <a:rPr lang="en-US" dirty="0"/>
              <a:t>successful, program/interrupt handler </a:t>
            </a:r>
            <a:r>
              <a:rPr lang="en-US" dirty="0">
                <a:solidFill>
                  <a:srgbClr val="FF0000"/>
                </a:solidFill>
              </a:rPr>
              <a:t>owns</a:t>
            </a:r>
            <a:r>
              <a:rPr lang="en-US" dirty="0"/>
              <a:t> the </a:t>
            </a:r>
            <a:r>
              <a:rPr lang="en-US" dirty="0" smtClean="0"/>
              <a:t>lock</a:t>
            </a:r>
            <a:endParaRPr lang="en-US" dirty="0"/>
          </a:p>
          <a:p>
            <a:pPr>
              <a:tabLst>
                <a:tab pos="1482725" algn="l"/>
                <a:tab pos="2060575" algn="l"/>
              </a:tabLst>
            </a:pPr>
            <a:endParaRPr lang="en-US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Spin Locks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2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2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22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22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22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22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22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22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22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05800" cy="4724400"/>
          </a:xfrm>
        </p:spPr>
        <p:txBody>
          <a:bodyPr/>
          <a:lstStyle/>
          <a:p>
            <a:pPr>
              <a:tabLst>
                <a:tab pos="1482725" algn="l"/>
                <a:tab pos="2060575" algn="l"/>
              </a:tabLst>
            </a:pPr>
            <a:r>
              <a:rPr lang="en-US" dirty="0" smtClean="0"/>
              <a:t>Only </a:t>
            </a:r>
            <a:r>
              <a:rPr lang="en-US" dirty="0"/>
              <a:t>the owner can unlock</a:t>
            </a:r>
          </a:p>
          <a:p>
            <a:pPr lvl="1">
              <a:spcBef>
                <a:spcPts val="0"/>
              </a:spcBef>
              <a:spcAft>
                <a:spcPts val="0"/>
              </a:spcAft>
              <a:tabLst>
                <a:tab pos="1482725" algn="l"/>
                <a:tab pos="2060575" algn="l"/>
              </a:tabLst>
            </a:pPr>
            <a:r>
              <a:rPr lang="en-US" dirty="0" smtClean="0"/>
              <a:t>How</a:t>
            </a:r>
            <a:r>
              <a:rPr lang="en-US" dirty="0"/>
              <a:t>? </a:t>
            </a:r>
            <a:endParaRPr lang="en-US" dirty="0" smtClean="0"/>
          </a:p>
          <a:p>
            <a:pPr lvl="2">
              <a:spcBef>
                <a:spcPts val="0"/>
              </a:spcBef>
              <a:spcAft>
                <a:spcPts val="0"/>
              </a:spcAft>
              <a:tabLst>
                <a:tab pos="1482725" algn="l"/>
                <a:tab pos="2060575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(change </a:t>
            </a:r>
            <a:r>
              <a:rPr lang="en-US" dirty="0">
                <a:solidFill>
                  <a:srgbClr val="FF0000"/>
                </a:solidFill>
              </a:rPr>
              <a:t>lock variable to </a:t>
            </a:r>
            <a:r>
              <a:rPr lang="en-US" dirty="0" smtClean="0">
                <a:solidFill>
                  <a:srgbClr val="FF0000"/>
                </a:solidFill>
              </a:rPr>
              <a:t>0)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tabLst>
                <a:tab pos="1482725" algn="l"/>
                <a:tab pos="2060575" algn="l"/>
              </a:tabLst>
            </a:pPr>
            <a:r>
              <a:rPr lang="en-US" dirty="0" smtClean="0"/>
              <a:t>Need to be atomic?  </a:t>
            </a:r>
          </a:p>
          <a:p>
            <a:pPr lvl="2">
              <a:spcBef>
                <a:spcPts val="0"/>
              </a:spcBef>
              <a:spcAft>
                <a:spcPts val="0"/>
              </a:spcAft>
              <a:tabLst>
                <a:tab pos="1482725" algn="l"/>
                <a:tab pos="2060575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(no</a:t>
            </a:r>
            <a:r>
              <a:rPr lang="en-US" dirty="0">
                <a:solidFill>
                  <a:srgbClr val="FF0000"/>
                </a:solidFill>
              </a:rPr>
              <a:t>, only owner can change when </a:t>
            </a:r>
            <a:r>
              <a:rPr lang="en-US" dirty="0" smtClean="0">
                <a:solidFill>
                  <a:srgbClr val="FF0000"/>
                </a:solidFill>
              </a:rPr>
              <a:t>locked)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tabLst>
                <a:tab pos="1482725" algn="l"/>
                <a:tab pos="2060575" algn="l"/>
              </a:tabLst>
            </a:pPr>
            <a:r>
              <a:rPr lang="en-US" dirty="0" smtClean="0"/>
              <a:t>What </a:t>
            </a:r>
            <a:r>
              <a:rPr lang="en-US" dirty="0"/>
              <a:t>about memory op reordering?  </a:t>
            </a:r>
            <a:endParaRPr lang="en-US" dirty="0" smtClean="0"/>
          </a:p>
          <a:p>
            <a:pPr lvl="2">
              <a:tabLst>
                <a:tab pos="1482725" algn="l"/>
                <a:tab pos="2060575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(must </a:t>
            </a:r>
            <a:r>
              <a:rPr lang="en-US" dirty="0">
                <a:solidFill>
                  <a:srgbClr val="FF0000"/>
                </a:solidFill>
              </a:rPr>
              <a:t>be avoided</a:t>
            </a:r>
            <a:r>
              <a:rPr lang="en-US" dirty="0" smtClean="0">
                <a:solidFill>
                  <a:srgbClr val="FF0000"/>
                </a:solidFill>
              </a:rPr>
              <a:t>!)</a:t>
            </a:r>
            <a:endParaRPr lang="en-US" dirty="0">
              <a:solidFill>
                <a:srgbClr val="FF0000"/>
              </a:solidFill>
            </a:endParaRPr>
          </a:p>
          <a:p>
            <a:pPr>
              <a:tabLst>
                <a:tab pos="1482725" algn="l"/>
                <a:tab pos="2060575" algn="l"/>
              </a:tabLst>
            </a:pPr>
            <a:r>
              <a:rPr lang="en-US" dirty="0" smtClean="0"/>
              <a:t>Why </a:t>
            </a:r>
            <a:r>
              <a:rPr lang="en-US" dirty="0"/>
              <a:t>keep asking the last question?</a:t>
            </a:r>
          </a:p>
          <a:p>
            <a:pPr lvl="1">
              <a:tabLst>
                <a:tab pos="1482725" algn="l"/>
                <a:tab pos="2060575" algn="l"/>
              </a:tabLst>
            </a:pPr>
            <a:r>
              <a:rPr lang="en-US" dirty="0"/>
              <a:t>reordering leads to subtle bugs</a:t>
            </a:r>
          </a:p>
          <a:p>
            <a:pPr lvl="1">
              <a:tabLst>
                <a:tab pos="1482725" algn="l"/>
                <a:tab pos="2060575" algn="l"/>
              </a:tabLst>
            </a:pPr>
            <a:r>
              <a:rPr lang="en-US" dirty="0"/>
              <a:t>unlikely to happen often</a:t>
            </a:r>
          </a:p>
          <a:p>
            <a:pPr lvl="1">
              <a:tabLst>
                <a:tab pos="1482725" algn="l"/>
                <a:tab pos="2060575" algn="l"/>
              </a:tabLst>
            </a:pPr>
            <a:r>
              <a:rPr lang="en-US" dirty="0"/>
              <a:t>unlikely to be repeatable</a:t>
            </a:r>
          </a:p>
          <a:p>
            <a:pPr lvl="1">
              <a:tabLst>
                <a:tab pos="1482725" algn="l"/>
                <a:tab pos="2060575" algn="l"/>
              </a:tabLst>
            </a:pPr>
            <a:r>
              <a:rPr lang="en-US" dirty="0"/>
              <a:t>very hard to find!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Spin Locks (cont.)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2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2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2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2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22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2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2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22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2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2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22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22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22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22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222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572000"/>
          </a:xfrm>
        </p:spPr>
        <p:txBody>
          <a:bodyPr/>
          <a:lstStyle/>
          <a:p>
            <a:pPr>
              <a:tabLst>
                <a:tab pos="1482725" algn="l"/>
                <a:tab pos="1881188" algn="l"/>
              </a:tabLst>
            </a:pPr>
            <a:r>
              <a:rPr lang="en-US" dirty="0" smtClean="0"/>
              <a:t>Static </a:t>
            </a:r>
            <a:r>
              <a:rPr lang="en-US" dirty="0"/>
              <a:t>initialization</a:t>
            </a:r>
          </a:p>
          <a:p>
            <a:pPr>
              <a:buFontTx/>
              <a:buNone/>
              <a:tabLst>
                <a:tab pos="1482725" algn="l"/>
                <a:tab pos="1881188" algn="l"/>
              </a:tabLst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static </a:t>
            </a:r>
            <a:r>
              <a:rPr lang="en-US" dirty="0" err="1">
                <a:solidFill>
                  <a:srgbClr val="FF0000"/>
                </a:solidFill>
              </a:rPr>
              <a:t>spinlock_t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a_lock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SPIN_LOCK_UNLOCKED;</a:t>
            </a:r>
          </a:p>
          <a:p>
            <a:pPr>
              <a:tabLst>
                <a:tab pos="1482725" algn="l"/>
                <a:tab pos="1881188" algn="l"/>
              </a:tabLst>
            </a:pPr>
            <a:endParaRPr lang="en-US" dirty="0" smtClean="0"/>
          </a:p>
          <a:p>
            <a:pPr>
              <a:tabLst>
                <a:tab pos="1482725" algn="l"/>
                <a:tab pos="1881188" algn="l"/>
              </a:tabLst>
            </a:pPr>
            <a:r>
              <a:rPr lang="en-US" dirty="0" smtClean="0"/>
              <a:t>Dynamic </a:t>
            </a:r>
            <a:r>
              <a:rPr lang="en-US" dirty="0"/>
              <a:t>initialization</a:t>
            </a:r>
          </a:p>
          <a:p>
            <a:pPr>
              <a:buFontTx/>
              <a:buNone/>
              <a:tabLst>
                <a:tab pos="1482725" algn="l"/>
                <a:tab pos="1881188" algn="l"/>
              </a:tabLst>
            </a:pPr>
            <a:r>
              <a:rPr lang="en-US" dirty="0"/>
              <a:t>			</a:t>
            </a:r>
            <a:r>
              <a:rPr lang="en-US" dirty="0" err="1">
                <a:solidFill>
                  <a:srgbClr val="FF0000"/>
                </a:solidFill>
              </a:rPr>
              <a:t>spin_lock_init</a:t>
            </a:r>
            <a:r>
              <a:rPr lang="en-US" dirty="0">
                <a:solidFill>
                  <a:srgbClr val="FF0000"/>
                </a:solidFill>
              </a:rPr>
              <a:t> (&amp;</a:t>
            </a:r>
            <a:r>
              <a:rPr lang="en-US" dirty="0" err="1">
                <a:solidFill>
                  <a:srgbClr val="FF0000"/>
                </a:solidFill>
              </a:rPr>
              <a:t>a_lock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>
              <a:tabLst>
                <a:tab pos="1482725" algn="l"/>
                <a:tab pos="1881188" algn="l"/>
              </a:tabLst>
            </a:pPr>
            <a:endParaRPr lang="en-US" dirty="0"/>
          </a:p>
          <a:p>
            <a:pPr>
              <a:tabLst>
                <a:tab pos="1482725" algn="l"/>
                <a:tab pos="1881188" algn="l"/>
              </a:tabLst>
            </a:pPr>
            <a:r>
              <a:rPr lang="en-US" dirty="0" smtClean="0"/>
              <a:t>When </a:t>
            </a:r>
            <a:r>
              <a:rPr lang="en-US" dirty="0"/>
              <a:t>is dynamic </a:t>
            </a:r>
            <a:r>
              <a:rPr lang="en-US" dirty="0" smtClean="0"/>
              <a:t>initialization </a:t>
            </a:r>
            <a:r>
              <a:rPr lang="en-US" dirty="0"/>
              <a:t>safe?</a:t>
            </a:r>
          </a:p>
          <a:p>
            <a:pPr lvl="1">
              <a:tabLst>
                <a:tab pos="1482725" algn="l"/>
                <a:tab pos="1881188" algn="l"/>
              </a:tabLst>
            </a:pPr>
            <a:r>
              <a:rPr lang="en-US" dirty="0"/>
              <a:t>lock must not be in use (race condition!)</a:t>
            </a:r>
          </a:p>
          <a:p>
            <a:pPr lvl="1">
              <a:tabLst>
                <a:tab pos="1482725" algn="l"/>
                <a:tab pos="1881188" algn="l"/>
              </a:tabLst>
            </a:pPr>
            <a:r>
              <a:rPr lang="en-US" dirty="0"/>
              <a:t>other synchronization method must prevent use</a:t>
            </a:r>
          </a:p>
          <a:p>
            <a:pPr lvl="1">
              <a:tabLst>
                <a:tab pos="1482725" algn="l"/>
                <a:tab pos="1881188" algn="l"/>
              </a:tabLst>
            </a:pPr>
            <a:endParaRPr lang="en-US" dirty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Linux Spin Lock API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4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4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24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24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24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24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24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572000"/>
          </a:xfrm>
        </p:spPr>
        <p:txBody>
          <a:bodyPr/>
          <a:lstStyle/>
          <a:p>
            <a:pPr>
              <a:buFontTx/>
              <a:buNone/>
              <a:tabLst>
                <a:tab pos="1482725" algn="l"/>
                <a:tab pos="1881188" algn="l"/>
              </a:tabLst>
            </a:pPr>
            <a:r>
              <a:rPr lang="en-US" sz="2800" dirty="0"/>
              <a:t>	</a:t>
            </a:r>
            <a:endParaRPr lang="en-US" sz="2800" dirty="0" smtClean="0"/>
          </a:p>
          <a:p>
            <a:pPr>
              <a:buFontTx/>
              <a:buNone/>
              <a:tabLst>
                <a:tab pos="1482725" algn="l"/>
                <a:tab pos="1881188" algn="l"/>
              </a:tabLst>
            </a:pP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 void 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</a:rPr>
              <a:t>spin_lock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 (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</a:rPr>
              <a:t>spinlock_t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* lock);</a:t>
            </a:r>
          </a:p>
          <a:p>
            <a:pPr>
              <a:buFontTx/>
              <a:buNone/>
              <a:tabLst>
                <a:tab pos="1482725" algn="l"/>
                <a:tab pos="1881188" algn="l"/>
              </a:tabLst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endParaRPr lang="en-US" sz="28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Tx/>
              <a:buNone/>
              <a:tabLst>
                <a:tab pos="1482725" algn="l"/>
                <a:tab pos="1881188" algn="l"/>
              </a:tabLst>
            </a:pP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 void 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</a:rPr>
              <a:t>spin_unlock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 (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</a:rPr>
              <a:t>spinlock_t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* lock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  <a:endParaRPr lang="en-US" sz="28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Linux Spin Lock API – Basic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4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4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5720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  <a:buFontTx/>
              <a:buNone/>
              <a:tabLst>
                <a:tab pos="1482725" algn="l"/>
                <a:tab pos="1881188" algn="l"/>
              </a:tabLst>
            </a:pPr>
            <a:r>
              <a:rPr lang="en-US" dirty="0"/>
              <a:t>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spin_is_locked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spinlock_t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* lock);</a:t>
            </a:r>
          </a:p>
          <a:p>
            <a:pPr algn="r">
              <a:spcBef>
                <a:spcPts val="0"/>
              </a:spcBef>
              <a:spcAft>
                <a:spcPts val="1200"/>
              </a:spcAft>
              <a:buFontTx/>
              <a:buNone/>
              <a:tabLst>
                <a:tab pos="1482725" algn="l"/>
                <a:tab pos="1881188" algn="l"/>
              </a:tabLst>
            </a:pPr>
            <a:r>
              <a:rPr lang="en-US" dirty="0"/>
              <a:t>		</a:t>
            </a:r>
            <a:r>
              <a:rPr lang="en-US" sz="1800" dirty="0"/>
              <a:t>returns 1 if held, 0 if not, but beware of races</a:t>
            </a:r>
            <a:r>
              <a:rPr lang="en-US" sz="1800" dirty="0" smtClean="0"/>
              <a:t>!</a:t>
            </a:r>
          </a:p>
          <a:p>
            <a:pPr algn="r">
              <a:spcBef>
                <a:spcPts val="0"/>
              </a:spcBef>
              <a:spcAft>
                <a:spcPts val="1200"/>
              </a:spcAft>
              <a:buFontTx/>
              <a:buNone/>
              <a:tabLst>
                <a:tab pos="1482725" algn="l"/>
                <a:tab pos="1881188" algn="l"/>
              </a:tabLst>
            </a:pP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  <a:buFontTx/>
              <a:buNone/>
              <a:tabLst>
                <a:tab pos="1482725" algn="l"/>
                <a:tab pos="188118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spin_trylock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spinlock_t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* lock);</a:t>
            </a:r>
          </a:p>
          <a:p>
            <a:pPr algn="r">
              <a:spcBef>
                <a:spcPts val="0"/>
              </a:spcBef>
              <a:spcAft>
                <a:spcPts val="1200"/>
              </a:spcAft>
              <a:buFontTx/>
              <a:buNone/>
              <a:tabLst>
                <a:tab pos="1482725" algn="l"/>
                <a:tab pos="1881188" algn="l"/>
              </a:tabLst>
            </a:pPr>
            <a:r>
              <a:rPr lang="en-US" b="1" dirty="0">
                <a:latin typeface="Courier New" pitchFamily="49" charset="0"/>
              </a:rPr>
              <a:t>		</a:t>
            </a:r>
            <a:r>
              <a:rPr lang="en-US" sz="1800" dirty="0"/>
              <a:t>make one attempt; returns 1 on success, 0 on </a:t>
            </a:r>
            <a:r>
              <a:rPr lang="en-US" sz="1800" dirty="0" smtClean="0"/>
              <a:t>failure</a:t>
            </a:r>
          </a:p>
          <a:p>
            <a:pPr algn="r">
              <a:spcBef>
                <a:spcPts val="0"/>
              </a:spcBef>
              <a:spcAft>
                <a:spcPts val="1200"/>
              </a:spcAft>
              <a:buFontTx/>
              <a:buNone/>
              <a:tabLst>
                <a:tab pos="1482725" algn="l"/>
                <a:tab pos="1881188" algn="l"/>
              </a:tabLst>
            </a:pP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  <a:buFontTx/>
              <a:buNone/>
              <a:tabLst>
                <a:tab pos="1482725" algn="l"/>
                <a:tab pos="188118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spin_unlock_wait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spinlock_t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* lock);</a:t>
            </a:r>
          </a:p>
          <a:p>
            <a:pPr algn="r">
              <a:spcBef>
                <a:spcPts val="0"/>
              </a:spcBef>
              <a:spcAft>
                <a:spcPts val="1200"/>
              </a:spcAft>
              <a:buFontTx/>
              <a:buNone/>
              <a:tabLst>
                <a:tab pos="1482725" algn="l"/>
                <a:tab pos="1881188" algn="l"/>
              </a:tabLst>
            </a:pPr>
            <a:r>
              <a:rPr lang="en-US" b="1" dirty="0">
                <a:latin typeface="Courier New" pitchFamily="49" charset="0"/>
              </a:rPr>
              <a:t>		</a:t>
            </a:r>
            <a:r>
              <a:rPr lang="en-US" sz="1800" dirty="0"/>
              <a:t>wait until available (race condition again</a:t>
            </a:r>
            <a:r>
              <a:rPr lang="en-US" sz="1800" dirty="0" smtClean="0"/>
              <a:t>!)</a:t>
            </a:r>
            <a:endParaRPr lang="en-US" sz="2000" dirty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Linux Spin Lock API – Testing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4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4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24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24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24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24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482725" algn="l"/>
                <a:tab pos="1881188" algn="l"/>
              </a:tabLst>
            </a:pPr>
            <a:r>
              <a:rPr lang="en-US" dirty="0" smtClean="0"/>
              <a:t>Is </a:t>
            </a:r>
            <a:r>
              <a:rPr lang="en-US" dirty="0"/>
              <a:t>spinlock enough to protect a critical section?</a:t>
            </a:r>
          </a:p>
          <a:p>
            <a:pPr>
              <a:tabLst>
                <a:tab pos="1482725" algn="l"/>
                <a:tab pos="1881188" algn="l"/>
              </a:tabLst>
            </a:pPr>
            <a:endParaRPr lang="en-US" dirty="0"/>
          </a:p>
          <a:p>
            <a:pPr>
              <a:tabLst>
                <a:tab pos="1482725" algn="l"/>
                <a:tab pos="1881188" algn="l"/>
              </a:tabLst>
            </a:pPr>
            <a:endParaRPr lang="en-US" dirty="0"/>
          </a:p>
          <a:p>
            <a:pPr>
              <a:tabLst>
                <a:tab pos="1482725" algn="l"/>
                <a:tab pos="1881188" algn="l"/>
              </a:tabLst>
            </a:pPr>
            <a:endParaRPr lang="en-US" dirty="0"/>
          </a:p>
          <a:p>
            <a:pPr>
              <a:tabLst>
                <a:tab pos="1482725" algn="l"/>
                <a:tab pos="1881188" algn="l"/>
              </a:tabLst>
            </a:pPr>
            <a:endParaRPr lang="en-US" dirty="0"/>
          </a:p>
          <a:p>
            <a:pPr>
              <a:tabLst>
                <a:tab pos="1482725" algn="l"/>
                <a:tab pos="1881188" algn="l"/>
              </a:tabLst>
            </a:pPr>
            <a:endParaRPr lang="en-US" dirty="0"/>
          </a:p>
          <a:p>
            <a:pPr>
              <a:tabLst>
                <a:tab pos="1482725" algn="l"/>
                <a:tab pos="1881188" algn="l"/>
              </a:tabLst>
            </a:pPr>
            <a:endParaRPr lang="en-US" dirty="0"/>
          </a:p>
          <a:p>
            <a:pPr>
              <a:tabLst>
                <a:tab pos="1482725" algn="l"/>
                <a:tab pos="1881188" algn="l"/>
              </a:tabLst>
            </a:pPr>
            <a:endParaRPr lang="en-US" dirty="0"/>
          </a:p>
          <a:p>
            <a:pPr>
              <a:tabLst>
                <a:tab pos="1482725" algn="l"/>
                <a:tab pos="1881188" algn="l"/>
              </a:tabLst>
            </a:pPr>
            <a:endParaRPr lang="en-US" dirty="0"/>
          </a:p>
          <a:p>
            <a:pPr>
              <a:tabLst>
                <a:tab pos="1482725" algn="l"/>
                <a:tab pos="1881188" algn="l"/>
              </a:tabLst>
            </a:pPr>
            <a:endParaRPr lang="en-US" dirty="0"/>
          </a:p>
          <a:p>
            <a:pPr>
              <a:tabLst>
                <a:tab pos="1482725" algn="l"/>
                <a:tab pos="1881188" algn="l"/>
              </a:tabLst>
            </a:pPr>
            <a:endParaRPr lang="en-US" dirty="0"/>
          </a:p>
          <a:p>
            <a:pPr>
              <a:tabLst>
                <a:tab pos="1482725" algn="l"/>
                <a:tab pos="1881188" algn="l"/>
              </a:tabLst>
            </a:pPr>
            <a:endParaRPr lang="en-US" dirty="0"/>
          </a:p>
          <a:p>
            <a:pPr>
              <a:tabLst>
                <a:tab pos="1482725" algn="l"/>
                <a:tab pos="1881188" algn="l"/>
              </a:tabLst>
            </a:pPr>
            <a:endParaRPr lang="en-US" dirty="0"/>
          </a:p>
          <a:p>
            <a:pPr>
              <a:tabLst>
                <a:tab pos="1482725" algn="l"/>
                <a:tab pos="1881188" algn="l"/>
              </a:tabLst>
            </a:pPr>
            <a:r>
              <a:rPr lang="en-US" dirty="0"/>
              <a:t>[let them try to come up with the problem]</a:t>
            </a:r>
          </a:p>
          <a:p>
            <a:pPr>
              <a:tabLst>
                <a:tab pos="1482725" algn="l"/>
                <a:tab pos="1881188" algn="l"/>
              </a:tabLst>
            </a:pPr>
            <a:endParaRPr lang="en-US" dirty="0"/>
          </a:p>
          <a:p>
            <a:pPr>
              <a:tabLst>
                <a:tab pos="1482725" algn="l"/>
                <a:tab pos="1881188" algn="l"/>
              </a:tabLst>
            </a:pPr>
            <a:r>
              <a:rPr lang="en-US" dirty="0"/>
              <a:t>what about</a:t>
            </a:r>
          </a:p>
          <a:p>
            <a:pPr>
              <a:tabLst>
                <a:tab pos="1482725" algn="l"/>
                <a:tab pos="1881188" algn="l"/>
              </a:tabLst>
            </a:pPr>
            <a:endParaRPr lang="en-US" dirty="0"/>
          </a:p>
          <a:p>
            <a:pPr>
              <a:tabLst>
                <a:tab pos="1482725" algn="l"/>
                <a:tab pos="1881188" algn="l"/>
              </a:tabLst>
            </a:pPr>
            <a:endParaRPr lang="en-US" dirty="0"/>
          </a:p>
          <a:p>
            <a:pPr>
              <a:tabLst>
                <a:tab pos="1482725" algn="l"/>
                <a:tab pos="1881188" algn="l"/>
              </a:tabLst>
            </a:pPr>
            <a:endParaRPr lang="en-US" dirty="0"/>
          </a:p>
          <a:p>
            <a:pPr>
              <a:tabLst>
                <a:tab pos="1482725" algn="l"/>
                <a:tab pos="1881188" algn="l"/>
              </a:tabLst>
            </a:pPr>
            <a:endParaRPr lang="en-US" dirty="0"/>
          </a:p>
          <a:p>
            <a:pPr>
              <a:tabLst>
                <a:tab pos="1482725" algn="l"/>
                <a:tab pos="1881188" algn="l"/>
              </a:tabLst>
            </a:pPr>
            <a:endParaRPr lang="en-US" dirty="0"/>
          </a:p>
          <a:p>
            <a:pPr>
              <a:tabLst>
                <a:tab pos="1482725" algn="l"/>
                <a:tab pos="1881188" algn="l"/>
              </a:tabLst>
            </a:pPr>
            <a:endParaRPr lang="en-US" dirty="0"/>
          </a:p>
          <a:p>
            <a:pPr>
              <a:tabLst>
                <a:tab pos="1482725" algn="l"/>
                <a:tab pos="1881188" algn="l"/>
              </a:tabLst>
            </a:pPr>
            <a:endParaRPr lang="en-US" dirty="0"/>
          </a:p>
          <a:p>
            <a:pPr>
              <a:tabLst>
                <a:tab pos="1482725" algn="l"/>
                <a:tab pos="1881188" algn="l"/>
              </a:tabLst>
            </a:pPr>
            <a:endParaRPr lang="en-US" dirty="0"/>
          </a:p>
          <a:p>
            <a:pPr>
              <a:tabLst>
                <a:tab pos="1482725" algn="l"/>
                <a:tab pos="1881188" algn="l"/>
              </a:tabLst>
            </a:pPr>
            <a:endParaRPr lang="en-US" dirty="0"/>
          </a:p>
          <a:p>
            <a:pPr>
              <a:tabLst>
                <a:tab pos="1482725" algn="l"/>
                <a:tab pos="1881188" algn="l"/>
              </a:tabLst>
            </a:pPr>
            <a:r>
              <a:rPr lang="en-US" dirty="0"/>
              <a:t>still need CLI/STI</a:t>
            </a:r>
          </a:p>
          <a:p>
            <a:pPr>
              <a:tabLst>
                <a:tab pos="1482725" algn="l"/>
                <a:tab pos="1881188" algn="l"/>
              </a:tabLst>
            </a:pPr>
            <a:r>
              <a:rPr lang="en-US" dirty="0"/>
              <a:t>which is first, CLI or lock? [ask]</a:t>
            </a:r>
          </a:p>
          <a:p>
            <a:pPr lvl="1">
              <a:tabLst>
                <a:tab pos="1482725" algn="l"/>
                <a:tab pos="1881188" algn="l"/>
              </a:tabLst>
            </a:pPr>
            <a:r>
              <a:rPr lang="en-US" dirty="0"/>
              <a:t>CLI first</a:t>
            </a:r>
          </a:p>
          <a:p>
            <a:pPr lvl="1">
              <a:tabLst>
                <a:tab pos="1482725" algn="l"/>
                <a:tab pos="1881188" algn="l"/>
              </a:tabLst>
            </a:pPr>
            <a:r>
              <a:rPr lang="en-US" dirty="0"/>
              <a:t>interrupt may occur between them, leading to second scenario above</a:t>
            </a:r>
          </a:p>
          <a:p>
            <a:pPr>
              <a:buFontTx/>
              <a:buNone/>
              <a:tabLst>
                <a:tab pos="1482725" algn="l"/>
                <a:tab pos="1881188" algn="l"/>
              </a:tabLst>
            </a:pPr>
            <a:endParaRPr 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Linux Spin Lock API (cont.)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62201" y="2501503"/>
            <a:ext cx="563033" cy="316706"/>
            <a:chOff x="636" y="1791"/>
            <a:chExt cx="266" cy="266"/>
          </a:xfrm>
        </p:grpSpPr>
        <p:sp>
          <p:nvSpPr>
            <p:cNvPr id="226309" name="Text Box 5"/>
            <p:cNvSpPr txBox="1">
              <a:spLocks noChangeArrowheads="1"/>
            </p:cNvSpPr>
            <p:nvPr/>
          </p:nvSpPr>
          <p:spPr bwMode="auto">
            <a:xfrm>
              <a:off x="690" y="1838"/>
              <a:ext cx="101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6310" name="Rectangle 6"/>
            <p:cNvSpPr>
              <a:spLocks noChangeArrowheads="1"/>
            </p:cNvSpPr>
            <p:nvPr/>
          </p:nvSpPr>
          <p:spPr bwMode="auto">
            <a:xfrm>
              <a:off x="636" y="1791"/>
              <a:ext cx="266" cy="2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205817" y="2501503"/>
            <a:ext cx="563033" cy="316706"/>
            <a:chOff x="636" y="1791"/>
            <a:chExt cx="266" cy="266"/>
          </a:xfrm>
        </p:grpSpPr>
        <p:sp>
          <p:nvSpPr>
            <p:cNvPr id="226313" name="Text Box 9"/>
            <p:cNvSpPr txBox="1">
              <a:spLocks noChangeArrowheads="1"/>
            </p:cNvSpPr>
            <p:nvPr/>
          </p:nvSpPr>
          <p:spPr bwMode="auto">
            <a:xfrm>
              <a:off x="690" y="1838"/>
              <a:ext cx="101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6314" name="Rectangle 10"/>
            <p:cNvSpPr>
              <a:spLocks noChangeArrowheads="1"/>
            </p:cNvSpPr>
            <p:nvPr/>
          </p:nvSpPr>
          <p:spPr bwMode="auto">
            <a:xfrm>
              <a:off x="636" y="1791"/>
              <a:ext cx="266" cy="2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26321" name="Text Box 17"/>
          <p:cNvSpPr txBox="1">
            <a:spLocks noChangeArrowheads="1"/>
          </p:cNvSpPr>
          <p:nvPr/>
        </p:nvSpPr>
        <p:spPr bwMode="auto">
          <a:xfrm>
            <a:off x="4205816" y="3625453"/>
            <a:ext cx="134440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try to get lock</a:t>
            </a:r>
          </a:p>
          <a:p>
            <a:r>
              <a:rPr lang="en-US">
                <a:solidFill>
                  <a:schemeClr val="bg1"/>
                </a:solidFill>
              </a:rPr>
              <a:t>(forced to wait)</a:t>
            </a:r>
            <a:endParaRPr lang="en-US" sz="1400">
              <a:solidFill>
                <a:schemeClr val="bg1"/>
              </a:solidFill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799166" y="3481382"/>
            <a:ext cx="5926667" cy="246460"/>
            <a:chOff x="660" y="1719"/>
            <a:chExt cx="2800" cy="207"/>
          </a:xfrm>
        </p:grpSpPr>
        <p:sp>
          <p:nvSpPr>
            <p:cNvPr id="226318" name="Text Box 14"/>
            <p:cNvSpPr txBox="1">
              <a:spLocks noChangeArrowheads="1"/>
            </p:cNvSpPr>
            <p:nvPr/>
          </p:nvSpPr>
          <p:spPr bwMode="auto">
            <a:xfrm>
              <a:off x="2886" y="1719"/>
              <a:ext cx="574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interrupt (P</a:t>
              </a:r>
              <a:r>
                <a:rPr lang="en-US" sz="1400" dirty="0">
                  <a:solidFill>
                    <a:schemeClr val="bg1"/>
                  </a:solidFill>
                </a:rPr>
                <a:t>2</a:t>
              </a:r>
              <a:r>
                <a:rPr lang="en-US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226323" name="Line 19"/>
            <p:cNvSpPr>
              <a:spLocks noChangeShapeType="1"/>
            </p:cNvSpPr>
            <p:nvPr/>
          </p:nvSpPr>
          <p:spPr bwMode="auto">
            <a:xfrm>
              <a:off x="660" y="1816"/>
              <a:ext cx="217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2313516" y="2905123"/>
            <a:ext cx="1892300" cy="707231"/>
            <a:chOff x="903" y="1235"/>
            <a:chExt cx="894" cy="594"/>
          </a:xfrm>
        </p:grpSpPr>
        <p:sp>
          <p:nvSpPr>
            <p:cNvPr id="226316" name="Text Box 12"/>
            <p:cNvSpPr txBox="1">
              <a:spLocks noChangeArrowheads="1"/>
            </p:cNvSpPr>
            <p:nvPr/>
          </p:nvSpPr>
          <p:spPr bwMode="auto">
            <a:xfrm>
              <a:off x="903" y="1235"/>
              <a:ext cx="189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code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226319" name="Text Box 15"/>
            <p:cNvSpPr txBox="1">
              <a:spLocks noChangeArrowheads="1"/>
            </p:cNvSpPr>
            <p:nvPr/>
          </p:nvSpPr>
          <p:spPr bwMode="auto">
            <a:xfrm>
              <a:off x="903" y="1622"/>
              <a:ext cx="173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lock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26320" name="Line 16"/>
            <p:cNvSpPr>
              <a:spLocks noChangeShapeType="1"/>
            </p:cNvSpPr>
            <p:nvPr/>
          </p:nvSpPr>
          <p:spPr bwMode="auto">
            <a:xfrm>
              <a:off x="926" y="1404"/>
              <a:ext cx="0" cy="21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6326" name="Line 22"/>
            <p:cNvSpPr>
              <a:spLocks noChangeShapeType="1"/>
            </p:cNvSpPr>
            <p:nvPr/>
          </p:nvSpPr>
          <p:spPr bwMode="auto">
            <a:xfrm>
              <a:off x="1797" y="1283"/>
              <a:ext cx="0" cy="48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2362200" y="4114800"/>
            <a:ext cx="2552700" cy="460772"/>
            <a:chOff x="926" y="2251"/>
            <a:chExt cx="1206" cy="387"/>
          </a:xfrm>
        </p:grpSpPr>
        <p:sp>
          <p:nvSpPr>
            <p:cNvPr id="226325" name="Line 21"/>
            <p:cNvSpPr>
              <a:spLocks noChangeShapeType="1"/>
            </p:cNvSpPr>
            <p:nvPr/>
          </p:nvSpPr>
          <p:spPr bwMode="auto">
            <a:xfrm>
              <a:off x="926" y="2275"/>
              <a:ext cx="0" cy="36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1773" y="2251"/>
              <a:ext cx="359" cy="387"/>
              <a:chOff x="1773" y="2251"/>
              <a:chExt cx="359" cy="387"/>
            </a:xfrm>
          </p:grpSpPr>
          <p:sp>
            <p:nvSpPr>
              <p:cNvPr id="226322" name="Text Box 18"/>
              <p:cNvSpPr txBox="1">
                <a:spLocks noChangeArrowheads="1"/>
              </p:cNvSpPr>
              <p:nvPr/>
            </p:nvSpPr>
            <p:spPr bwMode="auto">
              <a:xfrm>
                <a:off x="1773" y="2251"/>
                <a:ext cx="359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gets lock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6327" name="Line 23"/>
              <p:cNvSpPr>
                <a:spLocks noChangeShapeType="1"/>
              </p:cNvSpPr>
              <p:nvPr/>
            </p:nvSpPr>
            <p:spPr bwMode="auto">
              <a:xfrm>
                <a:off x="1797" y="2445"/>
                <a:ext cx="0" cy="193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1799167" y="3613546"/>
            <a:ext cx="4607983" cy="541734"/>
            <a:chOff x="660" y="1830"/>
            <a:chExt cx="2177" cy="455"/>
          </a:xfrm>
        </p:grpSpPr>
        <p:sp>
          <p:nvSpPr>
            <p:cNvPr id="226324" name="Line 20"/>
            <p:cNvSpPr>
              <a:spLocks noChangeShapeType="1"/>
            </p:cNvSpPr>
            <p:nvPr/>
          </p:nvSpPr>
          <p:spPr bwMode="auto">
            <a:xfrm>
              <a:off x="660" y="2251"/>
              <a:ext cx="217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6328" name="Text Box 24"/>
            <p:cNvSpPr txBox="1">
              <a:spLocks noChangeArrowheads="1"/>
            </p:cNvSpPr>
            <p:nvPr/>
          </p:nvSpPr>
          <p:spPr bwMode="auto">
            <a:xfrm>
              <a:off x="903" y="1830"/>
              <a:ext cx="448" cy="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   crit. sect.</a:t>
              </a:r>
            </a:p>
            <a:p>
              <a:pPr>
                <a:spcBef>
                  <a:spcPct val="2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unlock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Queue example</a:t>
            </a:r>
          </a:p>
          <a:p>
            <a:r>
              <a:rPr lang="en-US" dirty="0" smtClean="0"/>
              <a:t>Multiprocessors and locks</a:t>
            </a:r>
          </a:p>
          <a:p>
            <a:r>
              <a:rPr lang="en-US" dirty="0" smtClean="0"/>
              <a:t>Spin locks</a:t>
            </a:r>
          </a:p>
          <a:p>
            <a:r>
              <a:rPr lang="en-US" dirty="0" smtClean="0"/>
              <a:t>Synchronization issues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</p:txBody>
      </p:sp>
      <p:sp>
        <p:nvSpPr>
          <p:cNvPr id="13312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Lecture Topics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00600"/>
          </a:xfrm>
          <a:solidFill>
            <a:schemeClr val="accent2"/>
          </a:solidFill>
        </p:spPr>
        <p:txBody>
          <a:bodyPr/>
          <a:lstStyle/>
          <a:p>
            <a:pPr>
              <a:tabLst>
                <a:tab pos="1482725" algn="l"/>
                <a:tab pos="1881188" algn="l"/>
              </a:tabLst>
            </a:pPr>
            <a:r>
              <a:rPr lang="en-US" dirty="0" smtClean="0">
                <a:solidFill>
                  <a:srgbClr val="FFFFFF"/>
                </a:solidFill>
              </a:rPr>
              <a:t>What about ?</a:t>
            </a:r>
            <a:endParaRPr lang="en-US" dirty="0">
              <a:solidFill>
                <a:srgbClr val="FFFFFF"/>
              </a:solidFill>
            </a:endParaRPr>
          </a:p>
          <a:p>
            <a:pPr>
              <a:tabLst>
                <a:tab pos="1482725" algn="l"/>
                <a:tab pos="1881188" algn="l"/>
              </a:tabLst>
            </a:pPr>
            <a:endParaRPr lang="en-US" dirty="0"/>
          </a:p>
          <a:p>
            <a:pPr>
              <a:tabLst>
                <a:tab pos="1482725" algn="l"/>
                <a:tab pos="1881188" algn="l"/>
              </a:tabLst>
            </a:pPr>
            <a:endParaRPr lang="en-US" dirty="0"/>
          </a:p>
          <a:p>
            <a:pPr>
              <a:tabLst>
                <a:tab pos="1482725" algn="l"/>
                <a:tab pos="1881188" algn="l"/>
              </a:tabLst>
            </a:pPr>
            <a:endParaRPr lang="en-US" dirty="0"/>
          </a:p>
          <a:p>
            <a:pPr>
              <a:tabLst>
                <a:tab pos="1482725" algn="l"/>
                <a:tab pos="1881188" algn="l"/>
              </a:tabLst>
            </a:pPr>
            <a:endParaRPr lang="en-US" dirty="0"/>
          </a:p>
          <a:p>
            <a:pPr>
              <a:tabLst>
                <a:tab pos="1482725" algn="l"/>
                <a:tab pos="1881188" algn="l"/>
              </a:tabLst>
            </a:pPr>
            <a:r>
              <a:rPr lang="en-US" dirty="0" smtClean="0">
                <a:solidFill>
                  <a:srgbClr val="FFFFFF"/>
                </a:solidFill>
              </a:rPr>
              <a:t>Still </a:t>
            </a:r>
            <a:r>
              <a:rPr lang="en-US" dirty="0">
                <a:solidFill>
                  <a:srgbClr val="FFFFFF"/>
                </a:solidFill>
              </a:rPr>
              <a:t>need CLI/STI</a:t>
            </a:r>
          </a:p>
          <a:p>
            <a:pPr>
              <a:tabLst>
                <a:tab pos="1482725" algn="l"/>
                <a:tab pos="1881188" algn="l"/>
              </a:tabLst>
            </a:pPr>
            <a:r>
              <a:rPr lang="en-US" dirty="0" smtClean="0">
                <a:solidFill>
                  <a:srgbClr val="FFFFFF"/>
                </a:solidFill>
              </a:rPr>
              <a:t>Which </a:t>
            </a:r>
            <a:r>
              <a:rPr lang="en-US" dirty="0">
                <a:solidFill>
                  <a:srgbClr val="FFFFFF"/>
                </a:solidFill>
              </a:rPr>
              <a:t>is first, CLI or lock? </a:t>
            </a:r>
          </a:p>
          <a:p>
            <a:pPr lvl="1">
              <a:tabLst>
                <a:tab pos="1482725" algn="l"/>
                <a:tab pos="1881188" algn="l"/>
              </a:tabLst>
            </a:pPr>
            <a:r>
              <a:rPr lang="en-US" dirty="0">
                <a:solidFill>
                  <a:srgbClr val="FFFFFF"/>
                </a:solidFill>
              </a:rPr>
              <a:t>CLI first</a:t>
            </a:r>
          </a:p>
          <a:p>
            <a:pPr lvl="1">
              <a:tabLst>
                <a:tab pos="1482725" algn="l"/>
                <a:tab pos="1881188" algn="l"/>
              </a:tabLst>
            </a:pPr>
            <a:r>
              <a:rPr lang="en-US" dirty="0">
                <a:solidFill>
                  <a:srgbClr val="FFFFFF"/>
                </a:solidFill>
              </a:rPr>
              <a:t>interrupt may occur between them, leading to </a:t>
            </a:r>
            <a:r>
              <a:rPr lang="en-US" dirty="0" smtClean="0">
                <a:solidFill>
                  <a:srgbClr val="FFFFFF"/>
                </a:solidFill>
              </a:rPr>
              <a:t>scenario </a:t>
            </a:r>
            <a:r>
              <a:rPr lang="en-US" dirty="0">
                <a:solidFill>
                  <a:srgbClr val="FFFFFF"/>
                </a:solidFill>
              </a:rPr>
              <a:t>above</a:t>
            </a:r>
          </a:p>
          <a:p>
            <a:pPr>
              <a:buFontTx/>
              <a:buNone/>
              <a:tabLst>
                <a:tab pos="1482725" algn="l"/>
                <a:tab pos="1881188" algn="l"/>
              </a:tabLst>
            </a:pPr>
            <a:endParaRPr 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Linux Spin Lock API (cont.)</a:t>
            </a:r>
            <a:endParaRPr lang="en-US" dirty="0"/>
          </a:p>
        </p:txBody>
      </p: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2419352" y="2286000"/>
            <a:ext cx="563033" cy="316706"/>
            <a:chOff x="636" y="1791"/>
            <a:chExt cx="266" cy="266"/>
          </a:xfrm>
        </p:grpSpPr>
        <p:sp>
          <p:nvSpPr>
            <p:cNvPr id="226335" name="Text Box 31"/>
            <p:cNvSpPr txBox="1">
              <a:spLocks noChangeArrowheads="1"/>
            </p:cNvSpPr>
            <p:nvPr/>
          </p:nvSpPr>
          <p:spPr bwMode="auto">
            <a:xfrm>
              <a:off x="690" y="1838"/>
              <a:ext cx="101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P</a:t>
              </a:r>
              <a:r>
                <a:rPr lang="en-US" sz="1400"/>
                <a:t>1</a:t>
              </a:r>
            </a:p>
          </p:txBody>
        </p:sp>
        <p:sp>
          <p:nvSpPr>
            <p:cNvPr id="226336" name="Rectangle 32"/>
            <p:cNvSpPr>
              <a:spLocks noChangeArrowheads="1"/>
            </p:cNvSpPr>
            <p:nvPr/>
          </p:nvSpPr>
          <p:spPr bwMode="auto">
            <a:xfrm>
              <a:off x="636" y="1791"/>
              <a:ext cx="266" cy="2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6340" name="Text Box 36"/>
          <p:cNvSpPr txBox="1">
            <a:spLocks noChangeArrowheads="1"/>
          </p:cNvSpPr>
          <p:nvPr/>
        </p:nvSpPr>
        <p:spPr bwMode="auto">
          <a:xfrm>
            <a:off x="2370667" y="3409950"/>
            <a:ext cx="135081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/>
              <a:t>try to get lock</a:t>
            </a:r>
          </a:p>
          <a:p>
            <a:r>
              <a:rPr lang="en-US"/>
              <a:t>(waits forever!)</a:t>
            </a:r>
            <a:endParaRPr lang="en-US" sz="1400"/>
          </a:p>
        </p:txBody>
      </p:sp>
      <p:grpSp>
        <p:nvGrpSpPr>
          <p:cNvPr id="10" name="Group 53"/>
          <p:cNvGrpSpPr>
            <a:grpSpLocks/>
          </p:cNvGrpSpPr>
          <p:nvPr/>
        </p:nvGrpSpPr>
        <p:grpSpPr bwMode="auto">
          <a:xfrm>
            <a:off x="1856318" y="3265874"/>
            <a:ext cx="4186767" cy="246460"/>
            <a:chOff x="877" y="4235"/>
            <a:chExt cx="1978" cy="207"/>
          </a:xfrm>
        </p:grpSpPr>
        <p:sp>
          <p:nvSpPr>
            <p:cNvPr id="226342" name="Text Box 38"/>
            <p:cNvSpPr txBox="1">
              <a:spLocks noChangeArrowheads="1"/>
            </p:cNvSpPr>
            <p:nvPr/>
          </p:nvSpPr>
          <p:spPr bwMode="auto">
            <a:xfrm>
              <a:off x="2281" y="4235"/>
              <a:ext cx="574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interrupt (P</a:t>
              </a:r>
              <a:r>
                <a:rPr lang="en-US" sz="1400"/>
                <a:t>1</a:t>
              </a:r>
              <a:r>
                <a:rPr lang="en-US"/>
                <a:t>)</a:t>
              </a:r>
            </a:p>
          </p:txBody>
        </p:sp>
        <p:sp>
          <p:nvSpPr>
            <p:cNvPr id="226343" name="Line 39"/>
            <p:cNvSpPr>
              <a:spLocks noChangeShapeType="1"/>
            </p:cNvSpPr>
            <p:nvPr/>
          </p:nvSpPr>
          <p:spPr bwMode="auto">
            <a:xfrm>
              <a:off x="877" y="4332"/>
              <a:ext cx="1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2370667" y="2689619"/>
            <a:ext cx="400050" cy="707231"/>
            <a:chOff x="1120" y="3751"/>
            <a:chExt cx="189" cy="594"/>
          </a:xfrm>
        </p:grpSpPr>
        <p:sp>
          <p:nvSpPr>
            <p:cNvPr id="226345" name="Text Box 41"/>
            <p:cNvSpPr txBox="1">
              <a:spLocks noChangeArrowheads="1"/>
            </p:cNvSpPr>
            <p:nvPr/>
          </p:nvSpPr>
          <p:spPr bwMode="auto">
            <a:xfrm>
              <a:off x="1120" y="3751"/>
              <a:ext cx="189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code</a:t>
              </a:r>
              <a:endParaRPr lang="en-US" sz="1400"/>
            </a:p>
          </p:txBody>
        </p:sp>
        <p:sp>
          <p:nvSpPr>
            <p:cNvPr id="226346" name="Text Box 42"/>
            <p:cNvSpPr txBox="1">
              <a:spLocks noChangeArrowheads="1"/>
            </p:cNvSpPr>
            <p:nvPr/>
          </p:nvSpPr>
          <p:spPr bwMode="auto">
            <a:xfrm>
              <a:off x="1120" y="4138"/>
              <a:ext cx="173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/>
                <a:t>lock</a:t>
              </a:r>
              <a:endParaRPr lang="en-US" sz="1400"/>
            </a:p>
          </p:txBody>
        </p:sp>
        <p:sp>
          <p:nvSpPr>
            <p:cNvPr id="226347" name="Line 43"/>
            <p:cNvSpPr>
              <a:spLocks noChangeShapeType="1"/>
            </p:cNvSpPr>
            <p:nvPr/>
          </p:nvSpPr>
          <p:spPr bwMode="auto">
            <a:xfrm>
              <a:off x="1143" y="3920"/>
              <a:ext cx="0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6383" name="Text Box 79"/>
          <p:cNvSpPr txBox="1">
            <a:spLocks noChangeArrowheads="1"/>
          </p:cNvSpPr>
          <p:nvPr/>
        </p:nvSpPr>
        <p:spPr bwMode="auto">
          <a:xfrm>
            <a:off x="5596467" y="2372915"/>
            <a:ext cx="78707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/>
              <a:t>called a</a:t>
            </a:r>
          </a:p>
          <a:p>
            <a:r>
              <a:rPr lang="en-US"/>
              <a:t>deadlock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26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26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26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26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40" grpId="0"/>
      <p:bldP spid="2263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2209800"/>
          </a:xfrm>
          <a:noFill/>
        </p:spPr>
        <p:txBody>
          <a:bodyPr/>
          <a:lstStyle/>
          <a:p>
            <a:pPr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static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spinlock_t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</a:rPr>
              <a:t>the_lock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= SPIN_LOCK_UNLOCKED;</a:t>
            </a:r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unsigned long flags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l"/>
                <a:tab pos="2060575" algn="l"/>
              </a:tabLst>
            </a:pPr>
            <a:endParaRPr lang="en-US" sz="2000" b="1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</a:rPr>
              <a:t>spin_lock_irqsave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(&amp;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the_lock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, flags);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/* the critical section */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spin_unlock_irqrestore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(&amp;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the_lock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, flags);</a:t>
            </a:r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asm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volatile ("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			PUSHFL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			POPL %0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			CLI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		" : "=g" (flags)    /* outputs  */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		  :                 /* inputs   */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		  : "memory"        /* clobbers */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		);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		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spin_lock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(&amp;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the_lock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		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Linux’ Lock/CLI Combo</a:t>
            </a:r>
            <a:endParaRPr lang="en-US" dirty="0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1676400" y="3886200"/>
            <a:ext cx="5579533" cy="2743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8360" name="Line 8"/>
          <p:cNvSpPr>
            <a:spLocks noChangeShapeType="1"/>
          </p:cNvSpPr>
          <p:nvPr/>
        </p:nvSpPr>
        <p:spPr bwMode="auto">
          <a:xfrm>
            <a:off x="6477000" y="2819400"/>
            <a:ext cx="1227667" cy="144066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8361" name="Line 9"/>
          <p:cNvSpPr>
            <a:spLocks noChangeShapeType="1"/>
          </p:cNvSpPr>
          <p:nvPr/>
        </p:nvSpPr>
        <p:spPr bwMode="auto">
          <a:xfrm flipH="1">
            <a:off x="7162800" y="2971800"/>
            <a:ext cx="53340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4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7" grpId="0" animBg="1"/>
      <p:bldP spid="228360" grpId="0" animBg="1"/>
      <p:bldP spid="2283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None/>
              <a:tabLst>
                <a:tab pos="1376363" algn="l"/>
                <a:tab pos="2060575" algn="l"/>
              </a:tabLst>
            </a:pPr>
            <a:endParaRPr lang="en-US" sz="2000" b="1" dirty="0">
              <a:latin typeface="Courier New" pitchFamily="49" charset="0"/>
            </a:endParaRPr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>
                <a:latin typeface="Courier New" pitchFamily="49" charset="0"/>
              </a:rPr>
              <a:t>	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spin_unlock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(&amp;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the_lock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	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asm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volatile ("</a:t>
            </a:r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			PUSHL %0</a:t>
            </a:r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			POPFL</a:t>
            </a:r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		" :                 /* outputs  */</a:t>
            </a:r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		  : "g" (flags)     /* inputs   */</a:t>
            </a:r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		  : "memory", "cc"  /* clobbers */</a:t>
            </a:r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		);</a:t>
            </a:r>
          </a:p>
          <a:p>
            <a:pPr>
              <a:buFontTx/>
              <a:buNone/>
              <a:tabLst>
                <a:tab pos="1376363" algn="l"/>
                <a:tab pos="206057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		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Linux’ Lock/CLI Combo (cont)</a:t>
            </a:r>
            <a:endParaRPr lang="en-US" dirty="0"/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1752600" y="1905000"/>
            <a:ext cx="6096000" cy="3810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572000"/>
          </a:xfrm>
        </p:spPr>
        <p:txBody>
          <a:bodyPr/>
          <a:lstStyle/>
          <a:p>
            <a:pPr>
              <a:tabLst>
                <a:tab pos="1376363" algn="l"/>
                <a:tab pos="2060575" algn="l"/>
              </a:tabLst>
            </a:pPr>
            <a:r>
              <a:rPr lang="en-US" sz="2000" dirty="0" smtClean="0"/>
              <a:t>Notice </a:t>
            </a:r>
            <a:r>
              <a:rPr lang="en-US" sz="2000" dirty="0"/>
              <a:t>that </a:t>
            </a:r>
            <a:r>
              <a:rPr lang="en-US" sz="2000" i="1" dirty="0" err="1">
                <a:solidFill>
                  <a:srgbClr val="FF0000"/>
                </a:solidFill>
              </a:rPr>
              <a:t>spin_lock_irqsave</a:t>
            </a:r>
            <a:r>
              <a:rPr lang="en-US" sz="2000" dirty="0"/>
              <a:t> changes the flags argument </a:t>
            </a:r>
            <a:r>
              <a:rPr lang="en-US" sz="1800" dirty="0"/>
              <a:t>(it’s a macro)</a:t>
            </a:r>
            <a:endParaRPr lang="en-US" sz="2000" dirty="0"/>
          </a:p>
          <a:p>
            <a:pPr>
              <a:tabLst>
                <a:tab pos="1376363" algn="l"/>
                <a:tab pos="2060575" algn="l"/>
              </a:tabLst>
            </a:pPr>
            <a:r>
              <a:rPr lang="en-US" sz="2000" dirty="0" smtClean="0"/>
              <a:t>The </a:t>
            </a:r>
            <a:r>
              <a:rPr lang="en-US" sz="2000" dirty="0"/>
              <a:t>“memory” </a:t>
            </a:r>
            <a:r>
              <a:rPr lang="en-US" sz="2000" dirty="0" smtClean="0"/>
              <a:t>argument</a:t>
            </a:r>
            <a:endParaRPr lang="en-US" sz="2000" dirty="0"/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sz="1800" dirty="0"/>
              <a:t>tells compiler that all memory is written by assembly block</a:t>
            </a:r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sz="1800" dirty="0"/>
              <a:t>prevents compiler from moving memory ops across assembly</a:t>
            </a:r>
          </a:p>
          <a:p>
            <a:pPr>
              <a:tabLst>
                <a:tab pos="1376363" algn="l"/>
                <a:tab pos="2060575" algn="l"/>
              </a:tabLst>
            </a:pPr>
            <a:r>
              <a:rPr lang="en-US" sz="2000" dirty="0" smtClean="0"/>
              <a:t>The </a:t>
            </a:r>
            <a:r>
              <a:rPr lang="en-US" sz="2000" dirty="0"/>
              <a:t>“cc” </a:t>
            </a:r>
            <a:r>
              <a:rPr lang="en-US" sz="2000" dirty="0" smtClean="0"/>
              <a:t>argument</a:t>
            </a:r>
            <a:endParaRPr lang="en-US" sz="2000" dirty="0"/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sz="1800" dirty="0"/>
              <a:t>condition codes change</a:t>
            </a:r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sz="1800" dirty="0"/>
              <a:t>can lead to subtle bugs if left out!</a:t>
            </a:r>
          </a:p>
          <a:p>
            <a:pPr>
              <a:tabLst>
                <a:tab pos="1376363" algn="l"/>
                <a:tab pos="2060575" algn="l"/>
              </a:tabLst>
            </a:pPr>
            <a:r>
              <a:rPr lang="en-US" sz="2000" i="1" dirty="0" err="1"/>
              <a:t>spin_lock</a:t>
            </a:r>
            <a:r>
              <a:rPr lang="en-US" sz="2000" dirty="0"/>
              <a:t> and </a:t>
            </a:r>
            <a:r>
              <a:rPr lang="en-US" sz="2000" i="1" dirty="0" err="1"/>
              <a:t>spin_unlock</a:t>
            </a:r>
            <a:r>
              <a:rPr lang="en-US" sz="2000" dirty="0"/>
              <a:t> calls</a:t>
            </a:r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sz="1800" dirty="0"/>
              <a:t>become NOPs on </a:t>
            </a:r>
            <a:r>
              <a:rPr lang="en-US" sz="1800" dirty="0" err="1"/>
              <a:t>uniprocessors</a:t>
            </a:r>
            <a:endParaRPr lang="en-US" sz="1800" dirty="0"/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sz="1800" dirty="0"/>
              <a:t>in that case, calls just change IF</a:t>
            </a:r>
          </a:p>
          <a:p>
            <a:pPr>
              <a:tabLst>
                <a:tab pos="1376363" algn="l"/>
                <a:tab pos="2060575" algn="l"/>
              </a:tabLst>
            </a:pPr>
            <a:r>
              <a:rPr lang="en-US" sz="2000" dirty="0" smtClean="0"/>
              <a:t>Restore </a:t>
            </a:r>
            <a:r>
              <a:rPr lang="en-US" sz="2000" dirty="0"/>
              <a:t>rationale: may have had IF=0 on entry; if so, STI is </a:t>
            </a:r>
            <a:r>
              <a:rPr lang="en-US" sz="2000" dirty="0" smtClean="0"/>
              <a:t>unsafe</a:t>
            </a:r>
            <a:endParaRPr lang="en-US" sz="2000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Comments on code</a:t>
            </a:r>
            <a:endParaRPr lang="en-US" dirty="0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4878918" y="3515916"/>
            <a:ext cx="3636433" cy="1957388"/>
            <a:chOff x="2329" y="2832"/>
            <a:chExt cx="1718" cy="1644"/>
          </a:xfrm>
        </p:grpSpPr>
        <p:sp>
          <p:nvSpPr>
            <p:cNvPr id="230410" name="Oval 10"/>
            <p:cNvSpPr>
              <a:spLocks noChangeArrowheads="1"/>
            </p:cNvSpPr>
            <p:nvPr/>
          </p:nvSpPr>
          <p:spPr bwMode="auto">
            <a:xfrm>
              <a:off x="2692" y="3219"/>
              <a:ext cx="992" cy="9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3042" y="2832"/>
              <a:ext cx="291" cy="290"/>
              <a:chOff x="2837" y="4501"/>
              <a:chExt cx="291" cy="290"/>
            </a:xfrm>
          </p:grpSpPr>
          <p:sp>
            <p:nvSpPr>
              <p:cNvPr id="230411" name="Rectangle 11"/>
              <p:cNvSpPr>
                <a:spLocks noChangeArrowheads="1"/>
              </p:cNvSpPr>
              <p:nvPr/>
            </p:nvSpPr>
            <p:spPr bwMode="auto">
              <a:xfrm>
                <a:off x="2837" y="4501"/>
                <a:ext cx="291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12" name="Arc 12"/>
              <p:cNvSpPr>
                <a:spLocks/>
              </p:cNvSpPr>
              <p:nvPr/>
            </p:nvSpPr>
            <p:spPr bwMode="auto">
              <a:xfrm>
                <a:off x="2862" y="4573"/>
                <a:ext cx="242" cy="21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65 w 43200"/>
                  <a:gd name="T1" fmla="*/ 23269 h 23811"/>
                  <a:gd name="T2" fmla="*/ 43087 w 43200"/>
                  <a:gd name="T3" fmla="*/ 23811 h 23811"/>
                  <a:gd name="T4" fmla="*/ 21600 w 43200"/>
                  <a:gd name="T5" fmla="*/ 21600 h 23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811" fill="none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</a:path>
                  <a:path w="43200" h="23811" stroke="0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442" y="3340"/>
              <a:ext cx="605" cy="1136"/>
              <a:chOff x="3442" y="3340"/>
              <a:chExt cx="605" cy="1136"/>
            </a:xfrm>
          </p:grpSpPr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 rot="4261708">
                <a:off x="3756" y="3341"/>
                <a:ext cx="291" cy="290"/>
                <a:chOff x="2837" y="4501"/>
                <a:chExt cx="291" cy="290"/>
              </a:xfrm>
            </p:grpSpPr>
            <p:sp>
              <p:nvSpPr>
                <p:cNvPr id="230415" name="Rectangle 15"/>
                <p:cNvSpPr>
                  <a:spLocks noChangeArrowheads="1"/>
                </p:cNvSpPr>
                <p:nvPr/>
              </p:nvSpPr>
              <p:spPr bwMode="auto">
                <a:xfrm>
                  <a:off x="2837" y="4501"/>
                  <a:ext cx="291" cy="29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0416" name="Arc 16"/>
                <p:cNvSpPr>
                  <a:spLocks/>
                </p:cNvSpPr>
                <p:nvPr/>
              </p:nvSpPr>
              <p:spPr bwMode="auto">
                <a:xfrm>
                  <a:off x="2862" y="4573"/>
                  <a:ext cx="242" cy="215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65 w 43200"/>
                    <a:gd name="T1" fmla="*/ 23269 h 23811"/>
                    <a:gd name="T2" fmla="*/ 43087 w 43200"/>
                    <a:gd name="T3" fmla="*/ 23811 h 23811"/>
                    <a:gd name="T4" fmla="*/ 21600 w 43200"/>
                    <a:gd name="T5" fmla="*/ 21600 h 23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3811" fill="none" extrusionOk="0">
                      <a:moveTo>
                        <a:pt x="64" y="23269"/>
                      </a:moveTo>
                      <a:cubicBezTo>
                        <a:pt x="21" y="22713"/>
                        <a:pt x="0" y="2215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338"/>
                        <a:pt x="43162" y="23076"/>
                        <a:pt x="43086" y="23810"/>
                      </a:cubicBezTo>
                    </a:path>
                    <a:path w="43200" h="23811" stroke="0" extrusionOk="0">
                      <a:moveTo>
                        <a:pt x="64" y="23269"/>
                      </a:moveTo>
                      <a:cubicBezTo>
                        <a:pt x="21" y="22713"/>
                        <a:pt x="0" y="2215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338"/>
                        <a:pt x="43162" y="23076"/>
                        <a:pt x="43086" y="2381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7"/>
              <p:cNvGrpSpPr>
                <a:grpSpLocks/>
              </p:cNvGrpSpPr>
              <p:nvPr/>
            </p:nvGrpSpPr>
            <p:grpSpPr bwMode="auto">
              <a:xfrm rot="8584870">
                <a:off x="3442" y="4186"/>
                <a:ext cx="291" cy="290"/>
                <a:chOff x="2837" y="4501"/>
                <a:chExt cx="291" cy="290"/>
              </a:xfrm>
            </p:grpSpPr>
            <p:sp>
              <p:nvSpPr>
                <p:cNvPr id="230418" name="Rectangle 18"/>
                <p:cNvSpPr>
                  <a:spLocks noChangeArrowheads="1"/>
                </p:cNvSpPr>
                <p:nvPr/>
              </p:nvSpPr>
              <p:spPr bwMode="auto">
                <a:xfrm>
                  <a:off x="2837" y="4501"/>
                  <a:ext cx="291" cy="29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0419" name="Arc 19"/>
                <p:cNvSpPr>
                  <a:spLocks/>
                </p:cNvSpPr>
                <p:nvPr/>
              </p:nvSpPr>
              <p:spPr bwMode="auto">
                <a:xfrm>
                  <a:off x="2862" y="4573"/>
                  <a:ext cx="242" cy="215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65 w 43200"/>
                    <a:gd name="T1" fmla="*/ 23269 h 23811"/>
                    <a:gd name="T2" fmla="*/ 43087 w 43200"/>
                    <a:gd name="T3" fmla="*/ 23811 h 23811"/>
                    <a:gd name="T4" fmla="*/ 21600 w 43200"/>
                    <a:gd name="T5" fmla="*/ 21600 h 23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3811" fill="none" extrusionOk="0">
                      <a:moveTo>
                        <a:pt x="64" y="23269"/>
                      </a:moveTo>
                      <a:cubicBezTo>
                        <a:pt x="21" y="22713"/>
                        <a:pt x="0" y="2215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338"/>
                        <a:pt x="43162" y="23076"/>
                        <a:pt x="43086" y="23810"/>
                      </a:cubicBezTo>
                    </a:path>
                    <a:path w="43200" h="23811" stroke="0" extrusionOk="0">
                      <a:moveTo>
                        <a:pt x="64" y="23269"/>
                      </a:moveTo>
                      <a:cubicBezTo>
                        <a:pt x="21" y="22713"/>
                        <a:pt x="0" y="2215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338"/>
                        <a:pt x="43162" y="23076"/>
                        <a:pt x="43086" y="2381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 rot="17338292" flipH="1">
              <a:off x="2328" y="3341"/>
              <a:ext cx="291" cy="290"/>
              <a:chOff x="2837" y="4501"/>
              <a:chExt cx="291" cy="290"/>
            </a:xfrm>
          </p:grpSpPr>
          <p:sp>
            <p:nvSpPr>
              <p:cNvPr id="230423" name="Rectangle 23"/>
              <p:cNvSpPr>
                <a:spLocks noChangeArrowheads="1"/>
              </p:cNvSpPr>
              <p:nvPr/>
            </p:nvSpPr>
            <p:spPr bwMode="auto">
              <a:xfrm>
                <a:off x="2837" y="4501"/>
                <a:ext cx="291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24" name="Arc 24"/>
              <p:cNvSpPr>
                <a:spLocks/>
              </p:cNvSpPr>
              <p:nvPr/>
            </p:nvSpPr>
            <p:spPr bwMode="auto">
              <a:xfrm>
                <a:off x="2862" y="4573"/>
                <a:ext cx="242" cy="21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65 w 43200"/>
                  <a:gd name="T1" fmla="*/ 23269 h 23811"/>
                  <a:gd name="T2" fmla="*/ 43087 w 43200"/>
                  <a:gd name="T3" fmla="*/ 23811 h 23811"/>
                  <a:gd name="T4" fmla="*/ 21600 w 43200"/>
                  <a:gd name="T5" fmla="*/ 21600 h 23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811" fill="none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</a:path>
                  <a:path w="43200" h="23811" stroke="0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5"/>
            <p:cNvGrpSpPr>
              <a:grpSpLocks/>
            </p:cNvGrpSpPr>
            <p:nvPr/>
          </p:nvGrpSpPr>
          <p:grpSpPr bwMode="auto">
            <a:xfrm rot="13015130" flipH="1">
              <a:off x="2643" y="4186"/>
              <a:ext cx="291" cy="290"/>
              <a:chOff x="2837" y="4501"/>
              <a:chExt cx="291" cy="290"/>
            </a:xfrm>
          </p:grpSpPr>
          <p:sp>
            <p:nvSpPr>
              <p:cNvPr id="230426" name="Rectangle 26"/>
              <p:cNvSpPr>
                <a:spLocks noChangeArrowheads="1"/>
              </p:cNvSpPr>
              <p:nvPr/>
            </p:nvSpPr>
            <p:spPr bwMode="auto">
              <a:xfrm>
                <a:off x="2837" y="4501"/>
                <a:ext cx="291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27" name="Arc 27"/>
              <p:cNvSpPr>
                <a:spLocks/>
              </p:cNvSpPr>
              <p:nvPr/>
            </p:nvSpPr>
            <p:spPr bwMode="auto">
              <a:xfrm>
                <a:off x="2862" y="4573"/>
                <a:ext cx="242" cy="21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65 w 43200"/>
                  <a:gd name="T1" fmla="*/ 23269 h 23811"/>
                  <a:gd name="T2" fmla="*/ 43087 w 43200"/>
                  <a:gd name="T3" fmla="*/ 23811 h 23811"/>
                  <a:gd name="T4" fmla="*/ 21600 w 43200"/>
                  <a:gd name="T5" fmla="*/ 21600 h 23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811" fill="none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</a:path>
                  <a:path w="43200" h="23811" stroke="0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0429" name="Line 29"/>
            <p:cNvSpPr>
              <a:spLocks noChangeShapeType="1"/>
            </p:cNvSpPr>
            <p:nvPr/>
          </p:nvSpPr>
          <p:spPr bwMode="auto">
            <a:xfrm>
              <a:off x="2910" y="3388"/>
              <a:ext cx="73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430" name="Line 30"/>
            <p:cNvSpPr>
              <a:spLocks noChangeShapeType="1"/>
            </p:cNvSpPr>
            <p:nvPr/>
          </p:nvSpPr>
          <p:spPr bwMode="auto">
            <a:xfrm flipH="1">
              <a:off x="3370" y="3388"/>
              <a:ext cx="73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431" name="Line 31"/>
            <p:cNvSpPr>
              <a:spLocks noChangeShapeType="1"/>
            </p:cNvSpPr>
            <p:nvPr/>
          </p:nvSpPr>
          <p:spPr bwMode="auto">
            <a:xfrm rot="5240720" flipH="1">
              <a:off x="3466" y="3775"/>
              <a:ext cx="73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432" name="Line 32"/>
            <p:cNvSpPr>
              <a:spLocks noChangeShapeType="1"/>
            </p:cNvSpPr>
            <p:nvPr/>
          </p:nvSpPr>
          <p:spPr bwMode="auto">
            <a:xfrm rot="-5240720">
              <a:off x="2837" y="3775"/>
              <a:ext cx="73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433" name="Line 33"/>
            <p:cNvSpPr>
              <a:spLocks noChangeShapeType="1"/>
            </p:cNvSpPr>
            <p:nvPr/>
          </p:nvSpPr>
          <p:spPr bwMode="auto">
            <a:xfrm rot="9075792" flipH="1">
              <a:off x="3152" y="3993"/>
              <a:ext cx="73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474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3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3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3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3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3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3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3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3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648200"/>
          </a:xfrm>
          <a:noFill/>
        </p:spPr>
        <p:txBody>
          <a:bodyPr/>
          <a:lstStyle/>
          <a:p>
            <a:pPr>
              <a:tabLst>
                <a:tab pos="1376363" algn="l"/>
                <a:tab pos="2060575" algn="l"/>
              </a:tabLst>
            </a:pPr>
            <a:r>
              <a:rPr lang="en-US" sz="2000" dirty="0" smtClean="0"/>
              <a:t>Synchronization issues</a:t>
            </a:r>
            <a:endParaRPr lang="en-US" sz="2000" dirty="0"/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sz="1600" dirty="0"/>
              <a:t>five hungry philosophers</a:t>
            </a:r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sz="1600" dirty="0"/>
              <a:t>five chopsticks</a:t>
            </a:r>
          </a:p>
          <a:p>
            <a:pPr>
              <a:tabLst>
                <a:tab pos="1376363" algn="l"/>
                <a:tab pos="2060575" algn="l"/>
              </a:tabLst>
            </a:pPr>
            <a:endParaRPr lang="en-US" sz="2000" dirty="0"/>
          </a:p>
          <a:p>
            <a:pPr>
              <a:tabLst>
                <a:tab pos="1376363" algn="l"/>
                <a:tab pos="2060575" algn="l"/>
              </a:tabLst>
            </a:pPr>
            <a:r>
              <a:rPr lang="en-US" sz="2000" dirty="0" smtClean="0"/>
              <a:t>Protocol</a:t>
            </a:r>
            <a:endParaRPr lang="en-US" sz="2000" dirty="0"/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sz="1800" dirty="0"/>
              <a:t>take left chopstick (or wait)</a:t>
            </a:r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sz="1800" dirty="0"/>
              <a:t>take right chopstick (or wait)</a:t>
            </a:r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sz="1800" dirty="0"/>
              <a:t>eat</a:t>
            </a:r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sz="1800" dirty="0"/>
              <a:t>release right chopstick</a:t>
            </a:r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sz="1800" dirty="0"/>
              <a:t>release left chopstick</a:t>
            </a:r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sz="1800" dirty="0"/>
              <a:t>digest</a:t>
            </a:r>
          </a:p>
          <a:p>
            <a:pPr lvl="1">
              <a:tabLst>
                <a:tab pos="1376363" algn="l"/>
                <a:tab pos="2060575" algn="l"/>
              </a:tabLst>
            </a:pPr>
            <a:r>
              <a:rPr lang="en-US" sz="1800" dirty="0" smtClean="0"/>
              <a:t>repeat				</a:t>
            </a:r>
          </a:p>
          <a:p>
            <a:pPr lvl="1">
              <a:buNone/>
              <a:tabLst>
                <a:tab pos="1376363" algn="l"/>
                <a:tab pos="2060575" algn="l"/>
              </a:tabLst>
            </a:pPr>
            <a:r>
              <a:rPr lang="en-US" sz="1800" dirty="0" smtClean="0">
                <a:solidFill>
                  <a:srgbClr val="FF0000"/>
                </a:solidFill>
              </a:rPr>
              <a:t>				</a:t>
            </a:r>
            <a:r>
              <a:rPr lang="en-US" sz="2000" dirty="0" smtClean="0">
                <a:solidFill>
                  <a:srgbClr val="FF0000"/>
                </a:solidFill>
              </a:rPr>
              <a:t>problems</a:t>
            </a:r>
            <a:r>
              <a:rPr lang="en-US" sz="2000" dirty="0">
                <a:solidFill>
                  <a:srgbClr val="FF0000"/>
                </a:solidFill>
              </a:rPr>
              <a:t>?   deadlock! 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Another Philosophy Lesson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181600" y="2286000"/>
            <a:ext cx="3636433" cy="1957388"/>
            <a:chOff x="2329" y="2832"/>
            <a:chExt cx="1718" cy="1644"/>
          </a:xfrm>
        </p:grpSpPr>
        <p:sp>
          <p:nvSpPr>
            <p:cNvPr id="230410" name="Oval 10"/>
            <p:cNvSpPr>
              <a:spLocks noChangeArrowheads="1"/>
            </p:cNvSpPr>
            <p:nvPr/>
          </p:nvSpPr>
          <p:spPr bwMode="auto">
            <a:xfrm>
              <a:off x="2692" y="3219"/>
              <a:ext cx="992" cy="99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3042" y="2832"/>
              <a:ext cx="291" cy="290"/>
              <a:chOff x="2837" y="4501"/>
              <a:chExt cx="291" cy="290"/>
            </a:xfrm>
          </p:grpSpPr>
          <p:sp>
            <p:nvSpPr>
              <p:cNvPr id="230411" name="Rectangle 11"/>
              <p:cNvSpPr>
                <a:spLocks noChangeArrowheads="1"/>
              </p:cNvSpPr>
              <p:nvPr/>
            </p:nvSpPr>
            <p:spPr bwMode="auto">
              <a:xfrm>
                <a:off x="2837" y="4501"/>
                <a:ext cx="291" cy="29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12" name="Arc 12"/>
              <p:cNvSpPr>
                <a:spLocks/>
              </p:cNvSpPr>
              <p:nvPr/>
            </p:nvSpPr>
            <p:spPr bwMode="auto">
              <a:xfrm>
                <a:off x="2862" y="4573"/>
                <a:ext cx="242" cy="21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65 w 43200"/>
                  <a:gd name="T1" fmla="*/ 23269 h 23811"/>
                  <a:gd name="T2" fmla="*/ 43087 w 43200"/>
                  <a:gd name="T3" fmla="*/ 23811 h 23811"/>
                  <a:gd name="T4" fmla="*/ 21600 w 43200"/>
                  <a:gd name="T5" fmla="*/ 21600 h 23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811" fill="none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</a:path>
                  <a:path w="43200" h="23811" stroke="0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442" y="3340"/>
              <a:ext cx="605" cy="1136"/>
              <a:chOff x="3442" y="3340"/>
              <a:chExt cx="605" cy="1136"/>
            </a:xfrm>
          </p:grpSpPr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 rot="4261708">
                <a:off x="3756" y="3341"/>
                <a:ext cx="291" cy="290"/>
                <a:chOff x="2837" y="4501"/>
                <a:chExt cx="291" cy="290"/>
              </a:xfrm>
            </p:grpSpPr>
            <p:sp>
              <p:nvSpPr>
                <p:cNvPr id="230415" name="Rectangle 15"/>
                <p:cNvSpPr>
                  <a:spLocks noChangeArrowheads="1"/>
                </p:cNvSpPr>
                <p:nvPr/>
              </p:nvSpPr>
              <p:spPr bwMode="auto">
                <a:xfrm>
                  <a:off x="2837" y="4501"/>
                  <a:ext cx="291" cy="29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0416" name="Arc 16"/>
                <p:cNvSpPr>
                  <a:spLocks/>
                </p:cNvSpPr>
                <p:nvPr/>
              </p:nvSpPr>
              <p:spPr bwMode="auto">
                <a:xfrm>
                  <a:off x="2862" y="4573"/>
                  <a:ext cx="242" cy="215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65 w 43200"/>
                    <a:gd name="T1" fmla="*/ 23269 h 23811"/>
                    <a:gd name="T2" fmla="*/ 43087 w 43200"/>
                    <a:gd name="T3" fmla="*/ 23811 h 23811"/>
                    <a:gd name="T4" fmla="*/ 21600 w 43200"/>
                    <a:gd name="T5" fmla="*/ 21600 h 23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3811" fill="none" extrusionOk="0">
                      <a:moveTo>
                        <a:pt x="64" y="23269"/>
                      </a:moveTo>
                      <a:cubicBezTo>
                        <a:pt x="21" y="22713"/>
                        <a:pt x="0" y="2215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338"/>
                        <a:pt x="43162" y="23076"/>
                        <a:pt x="43086" y="23810"/>
                      </a:cubicBezTo>
                    </a:path>
                    <a:path w="43200" h="23811" stroke="0" extrusionOk="0">
                      <a:moveTo>
                        <a:pt x="64" y="23269"/>
                      </a:moveTo>
                      <a:cubicBezTo>
                        <a:pt x="21" y="22713"/>
                        <a:pt x="0" y="2215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338"/>
                        <a:pt x="43162" y="23076"/>
                        <a:pt x="43086" y="2381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7"/>
              <p:cNvGrpSpPr>
                <a:grpSpLocks/>
              </p:cNvGrpSpPr>
              <p:nvPr/>
            </p:nvGrpSpPr>
            <p:grpSpPr bwMode="auto">
              <a:xfrm rot="8584870">
                <a:off x="3442" y="4186"/>
                <a:ext cx="291" cy="290"/>
                <a:chOff x="2837" y="4501"/>
                <a:chExt cx="291" cy="290"/>
              </a:xfrm>
            </p:grpSpPr>
            <p:sp>
              <p:nvSpPr>
                <p:cNvPr id="230418" name="Rectangle 18"/>
                <p:cNvSpPr>
                  <a:spLocks noChangeArrowheads="1"/>
                </p:cNvSpPr>
                <p:nvPr/>
              </p:nvSpPr>
              <p:spPr bwMode="auto">
                <a:xfrm>
                  <a:off x="2837" y="4501"/>
                  <a:ext cx="291" cy="29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0419" name="Arc 19"/>
                <p:cNvSpPr>
                  <a:spLocks/>
                </p:cNvSpPr>
                <p:nvPr/>
              </p:nvSpPr>
              <p:spPr bwMode="auto">
                <a:xfrm>
                  <a:off x="2862" y="4573"/>
                  <a:ext cx="242" cy="215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65 w 43200"/>
                    <a:gd name="T1" fmla="*/ 23269 h 23811"/>
                    <a:gd name="T2" fmla="*/ 43087 w 43200"/>
                    <a:gd name="T3" fmla="*/ 23811 h 23811"/>
                    <a:gd name="T4" fmla="*/ 21600 w 43200"/>
                    <a:gd name="T5" fmla="*/ 21600 h 23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3811" fill="none" extrusionOk="0">
                      <a:moveTo>
                        <a:pt x="64" y="23269"/>
                      </a:moveTo>
                      <a:cubicBezTo>
                        <a:pt x="21" y="22713"/>
                        <a:pt x="0" y="2215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338"/>
                        <a:pt x="43162" y="23076"/>
                        <a:pt x="43086" y="23810"/>
                      </a:cubicBezTo>
                    </a:path>
                    <a:path w="43200" h="23811" stroke="0" extrusionOk="0">
                      <a:moveTo>
                        <a:pt x="64" y="23269"/>
                      </a:moveTo>
                      <a:cubicBezTo>
                        <a:pt x="21" y="22713"/>
                        <a:pt x="0" y="2215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338"/>
                        <a:pt x="43162" y="23076"/>
                        <a:pt x="43086" y="2381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 rot="17338292" flipH="1">
              <a:off x="2328" y="3341"/>
              <a:ext cx="291" cy="290"/>
              <a:chOff x="2837" y="4501"/>
              <a:chExt cx="291" cy="290"/>
            </a:xfrm>
          </p:grpSpPr>
          <p:sp>
            <p:nvSpPr>
              <p:cNvPr id="230423" name="Rectangle 23"/>
              <p:cNvSpPr>
                <a:spLocks noChangeArrowheads="1"/>
              </p:cNvSpPr>
              <p:nvPr/>
            </p:nvSpPr>
            <p:spPr bwMode="auto">
              <a:xfrm>
                <a:off x="2837" y="4501"/>
                <a:ext cx="291" cy="29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24" name="Arc 24"/>
              <p:cNvSpPr>
                <a:spLocks/>
              </p:cNvSpPr>
              <p:nvPr/>
            </p:nvSpPr>
            <p:spPr bwMode="auto">
              <a:xfrm>
                <a:off x="2862" y="4573"/>
                <a:ext cx="242" cy="21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65 w 43200"/>
                  <a:gd name="T1" fmla="*/ 23269 h 23811"/>
                  <a:gd name="T2" fmla="*/ 43087 w 43200"/>
                  <a:gd name="T3" fmla="*/ 23811 h 23811"/>
                  <a:gd name="T4" fmla="*/ 21600 w 43200"/>
                  <a:gd name="T5" fmla="*/ 21600 h 23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811" fill="none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</a:path>
                  <a:path w="43200" h="23811" stroke="0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5"/>
            <p:cNvGrpSpPr>
              <a:grpSpLocks/>
            </p:cNvGrpSpPr>
            <p:nvPr/>
          </p:nvGrpSpPr>
          <p:grpSpPr bwMode="auto">
            <a:xfrm rot="13015130" flipH="1">
              <a:off x="2643" y="4186"/>
              <a:ext cx="291" cy="290"/>
              <a:chOff x="2837" y="4501"/>
              <a:chExt cx="291" cy="290"/>
            </a:xfrm>
          </p:grpSpPr>
          <p:sp>
            <p:nvSpPr>
              <p:cNvPr id="230426" name="Rectangle 26"/>
              <p:cNvSpPr>
                <a:spLocks noChangeArrowheads="1"/>
              </p:cNvSpPr>
              <p:nvPr/>
            </p:nvSpPr>
            <p:spPr bwMode="auto">
              <a:xfrm>
                <a:off x="2837" y="4501"/>
                <a:ext cx="291" cy="29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27" name="Arc 27"/>
              <p:cNvSpPr>
                <a:spLocks/>
              </p:cNvSpPr>
              <p:nvPr/>
            </p:nvSpPr>
            <p:spPr bwMode="auto">
              <a:xfrm>
                <a:off x="2862" y="4573"/>
                <a:ext cx="242" cy="21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65 w 43200"/>
                  <a:gd name="T1" fmla="*/ 23269 h 23811"/>
                  <a:gd name="T2" fmla="*/ 43087 w 43200"/>
                  <a:gd name="T3" fmla="*/ 23811 h 23811"/>
                  <a:gd name="T4" fmla="*/ 21600 w 43200"/>
                  <a:gd name="T5" fmla="*/ 21600 h 23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811" fill="none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</a:path>
                  <a:path w="43200" h="23811" stroke="0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0429" name="Line 29"/>
            <p:cNvSpPr>
              <a:spLocks noChangeShapeType="1"/>
            </p:cNvSpPr>
            <p:nvPr/>
          </p:nvSpPr>
          <p:spPr bwMode="auto">
            <a:xfrm>
              <a:off x="2910" y="3388"/>
              <a:ext cx="73" cy="1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430" name="Line 30"/>
            <p:cNvSpPr>
              <a:spLocks noChangeShapeType="1"/>
            </p:cNvSpPr>
            <p:nvPr/>
          </p:nvSpPr>
          <p:spPr bwMode="auto">
            <a:xfrm flipH="1">
              <a:off x="3370" y="3388"/>
              <a:ext cx="73" cy="1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431" name="Line 31"/>
            <p:cNvSpPr>
              <a:spLocks noChangeShapeType="1"/>
            </p:cNvSpPr>
            <p:nvPr/>
          </p:nvSpPr>
          <p:spPr bwMode="auto">
            <a:xfrm rot="5240720" flipH="1">
              <a:off x="3466" y="3775"/>
              <a:ext cx="73" cy="1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432" name="Line 32"/>
            <p:cNvSpPr>
              <a:spLocks noChangeShapeType="1"/>
            </p:cNvSpPr>
            <p:nvPr/>
          </p:nvSpPr>
          <p:spPr bwMode="auto">
            <a:xfrm rot="-5240720">
              <a:off x="2837" y="3775"/>
              <a:ext cx="73" cy="1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433" name="Line 33"/>
            <p:cNvSpPr>
              <a:spLocks noChangeShapeType="1"/>
            </p:cNvSpPr>
            <p:nvPr/>
          </p:nvSpPr>
          <p:spPr bwMode="auto">
            <a:xfrm rot="9075792" flipH="1">
              <a:off x="3152" y="3993"/>
              <a:ext cx="73" cy="1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92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3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3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3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3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3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05800" cy="4572000"/>
          </a:xfrm>
        </p:spPr>
        <p:txBody>
          <a:bodyPr/>
          <a:lstStyle/>
          <a:p>
            <a:pPr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How about the following protocol?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/>
              <a:t>take </a:t>
            </a:r>
            <a:r>
              <a:rPr lang="en-US" dirty="0"/>
              <a:t>left chopstick (or wait)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/>
              <a:t>if </a:t>
            </a:r>
            <a:r>
              <a:rPr lang="en-US" dirty="0"/>
              <a:t>right chopstick is free, take it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else release left chopstick and start over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/>
              <a:t>eat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release right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release left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digest</a:t>
            </a:r>
          </a:p>
          <a:p>
            <a:pPr lvl="1">
              <a:spcBef>
                <a:spcPts val="0"/>
              </a:spcBef>
              <a:spcAft>
                <a:spcPts val="0"/>
              </a:spcAft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repeat</a:t>
            </a: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endParaRPr lang="en-US" dirty="0"/>
          </a:p>
          <a:p>
            <a:pPr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>
                <a:solidFill>
                  <a:srgbClr val="FF0000"/>
                </a:solidFill>
              </a:rPr>
              <a:t>Does this work?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Another Philosophy Lesson (cont.)</a:t>
            </a:r>
            <a:endParaRPr lang="en-US" dirty="0"/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5029200" y="3657600"/>
            <a:ext cx="3636433" cy="1957388"/>
            <a:chOff x="2329" y="2832"/>
            <a:chExt cx="1718" cy="1644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2692" y="3219"/>
              <a:ext cx="992" cy="99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042" y="2832"/>
              <a:ext cx="291" cy="290"/>
              <a:chOff x="2837" y="4501"/>
              <a:chExt cx="291" cy="290"/>
            </a:xfrm>
          </p:grpSpPr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2837" y="4501"/>
                <a:ext cx="291" cy="29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Arc 12"/>
              <p:cNvSpPr>
                <a:spLocks/>
              </p:cNvSpPr>
              <p:nvPr/>
            </p:nvSpPr>
            <p:spPr bwMode="auto">
              <a:xfrm>
                <a:off x="2862" y="4573"/>
                <a:ext cx="242" cy="21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65 w 43200"/>
                  <a:gd name="T1" fmla="*/ 23269 h 23811"/>
                  <a:gd name="T2" fmla="*/ 43087 w 43200"/>
                  <a:gd name="T3" fmla="*/ 23811 h 23811"/>
                  <a:gd name="T4" fmla="*/ 21600 w 43200"/>
                  <a:gd name="T5" fmla="*/ 21600 h 23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811" fill="none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</a:path>
                  <a:path w="43200" h="23811" stroke="0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3442" y="3340"/>
              <a:ext cx="605" cy="1136"/>
              <a:chOff x="3442" y="3340"/>
              <a:chExt cx="605" cy="1136"/>
            </a:xfrm>
          </p:grpSpPr>
          <p:grpSp>
            <p:nvGrpSpPr>
              <p:cNvPr id="22" name="Group 14"/>
              <p:cNvGrpSpPr>
                <a:grpSpLocks/>
              </p:cNvGrpSpPr>
              <p:nvPr/>
            </p:nvGrpSpPr>
            <p:grpSpPr bwMode="auto">
              <a:xfrm rot="4261708">
                <a:off x="3756" y="3341"/>
                <a:ext cx="291" cy="290"/>
                <a:chOff x="2837" y="4501"/>
                <a:chExt cx="291" cy="290"/>
              </a:xfrm>
            </p:grpSpPr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2837" y="4501"/>
                  <a:ext cx="291" cy="29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16"/>
                <p:cNvSpPr>
                  <a:spLocks/>
                </p:cNvSpPr>
                <p:nvPr/>
              </p:nvSpPr>
              <p:spPr bwMode="auto">
                <a:xfrm>
                  <a:off x="2862" y="4573"/>
                  <a:ext cx="242" cy="215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65 w 43200"/>
                    <a:gd name="T1" fmla="*/ 23269 h 23811"/>
                    <a:gd name="T2" fmla="*/ 43087 w 43200"/>
                    <a:gd name="T3" fmla="*/ 23811 h 23811"/>
                    <a:gd name="T4" fmla="*/ 21600 w 43200"/>
                    <a:gd name="T5" fmla="*/ 21600 h 23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3811" fill="none" extrusionOk="0">
                      <a:moveTo>
                        <a:pt x="64" y="23269"/>
                      </a:moveTo>
                      <a:cubicBezTo>
                        <a:pt x="21" y="22713"/>
                        <a:pt x="0" y="2215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338"/>
                        <a:pt x="43162" y="23076"/>
                        <a:pt x="43086" y="23810"/>
                      </a:cubicBezTo>
                    </a:path>
                    <a:path w="43200" h="23811" stroke="0" extrusionOk="0">
                      <a:moveTo>
                        <a:pt x="64" y="23269"/>
                      </a:moveTo>
                      <a:cubicBezTo>
                        <a:pt x="21" y="22713"/>
                        <a:pt x="0" y="2215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338"/>
                        <a:pt x="43162" y="23076"/>
                        <a:pt x="43086" y="2381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22"/>
              <p:cNvGrpSpPr>
                <a:grpSpLocks/>
              </p:cNvGrpSpPr>
              <p:nvPr/>
            </p:nvGrpSpPr>
            <p:grpSpPr bwMode="auto">
              <a:xfrm rot="8584870">
                <a:off x="3442" y="4186"/>
                <a:ext cx="291" cy="290"/>
                <a:chOff x="2837" y="4501"/>
                <a:chExt cx="291" cy="290"/>
              </a:xfrm>
            </p:grpSpPr>
            <p:sp>
              <p:nvSpPr>
                <p:cNvPr id="24" name="Rectangle 18"/>
                <p:cNvSpPr>
                  <a:spLocks noChangeArrowheads="1"/>
                </p:cNvSpPr>
                <p:nvPr/>
              </p:nvSpPr>
              <p:spPr bwMode="auto">
                <a:xfrm>
                  <a:off x="2837" y="4501"/>
                  <a:ext cx="291" cy="29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Arc 19"/>
                <p:cNvSpPr>
                  <a:spLocks/>
                </p:cNvSpPr>
                <p:nvPr/>
              </p:nvSpPr>
              <p:spPr bwMode="auto">
                <a:xfrm>
                  <a:off x="2862" y="4573"/>
                  <a:ext cx="242" cy="215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65 w 43200"/>
                    <a:gd name="T1" fmla="*/ 23269 h 23811"/>
                    <a:gd name="T2" fmla="*/ 43087 w 43200"/>
                    <a:gd name="T3" fmla="*/ 23811 h 23811"/>
                    <a:gd name="T4" fmla="*/ 21600 w 43200"/>
                    <a:gd name="T5" fmla="*/ 21600 h 23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3811" fill="none" extrusionOk="0">
                      <a:moveTo>
                        <a:pt x="64" y="23269"/>
                      </a:moveTo>
                      <a:cubicBezTo>
                        <a:pt x="21" y="22713"/>
                        <a:pt x="0" y="2215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338"/>
                        <a:pt x="43162" y="23076"/>
                        <a:pt x="43086" y="23810"/>
                      </a:cubicBezTo>
                    </a:path>
                    <a:path w="43200" h="23811" stroke="0" extrusionOk="0">
                      <a:moveTo>
                        <a:pt x="64" y="23269"/>
                      </a:moveTo>
                      <a:cubicBezTo>
                        <a:pt x="21" y="22713"/>
                        <a:pt x="0" y="2215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338"/>
                        <a:pt x="43162" y="23076"/>
                        <a:pt x="43086" y="2381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 rot="17338292" flipH="1">
              <a:off x="2328" y="3341"/>
              <a:ext cx="291" cy="290"/>
              <a:chOff x="2837" y="4501"/>
              <a:chExt cx="291" cy="290"/>
            </a:xfrm>
          </p:grpSpPr>
          <p:sp>
            <p:nvSpPr>
              <p:cNvPr id="20" name="Rectangle 23"/>
              <p:cNvSpPr>
                <a:spLocks noChangeArrowheads="1"/>
              </p:cNvSpPr>
              <p:nvPr/>
            </p:nvSpPr>
            <p:spPr bwMode="auto">
              <a:xfrm>
                <a:off x="2837" y="4501"/>
                <a:ext cx="291" cy="29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rc 24"/>
              <p:cNvSpPr>
                <a:spLocks/>
              </p:cNvSpPr>
              <p:nvPr/>
            </p:nvSpPr>
            <p:spPr bwMode="auto">
              <a:xfrm>
                <a:off x="2862" y="4573"/>
                <a:ext cx="242" cy="21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65 w 43200"/>
                  <a:gd name="T1" fmla="*/ 23269 h 23811"/>
                  <a:gd name="T2" fmla="*/ 43087 w 43200"/>
                  <a:gd name="T3" fmla="*/ 23811 h 23811"/>
                  <a:gd name="T4" fmla="*/ 21600 w 43200"/>
                  <a:gd name="T5" fmla="*/ 21600 h 23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811" fill="none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</a:path>
                  <a:path w="43200" h="23811" stroke="0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25"/>
            <p:cNvGrpSpPr>
              <a:grpSpLocks/>
            </p:cNvGrpSpPr>
            <p:nvPr/>
          </p:nvGrpSpPr>
          <p:grpSpPr bwMode="auto">
            <a:xfrm rot="13015130" flipH="1">
              <a:off x="2643" y="4186"/>
              <a:ext cx="291" cy="290"/>
              <a:chOff x="2837" y="4501"/>
              <a:chExt cx="291" cy="290"/>
            </a:xfrm>
          </p:grpSpPr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2837" y="4501"/>
                <a:ext cx="291" cy="29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Arc 27"/>
              <p:cNvSpPr>
                <a:spLocks/>
              </p:cNvSpPr>
              <p:nvPr/>
            </p:nvSpPr>
            <p:spPr bwMode="auto">
              <a:xfrm>
                <a:off x="2862" y="4573"/>
                <a:ext cx="242" cy="21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65 w 43200"/>
                  <a:gd name="T1" fmla="*/ 23269 h 23811"/>
                  <a:gd name="T2" fmla="*/ 43087 w 43200"/>
                  <a:gd name="T3" fmla="*/ 23811 h 23811"/>
                  <a:gd name="T4" fmla="*/ 21600 w 43200"/>
                  <a:gd name="T5" fmla="*/ 21600 h 23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811" fill="none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</a:path>
                  <a:path w="43200" h="23811" stroke="0" extrusionOk="0">
                    <a:moveTo>
                      <a:pt x="64" y="23269"/>
                    </a:moveTo>
                    <a:cubicBezTo>
                      <a:pt x="21" y="22713"/>
                      <a:pt x="0" y="2215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38"/>
                      <a:pt x="43162" y="23076"/>
                      <a:pt x="43086" y="238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>
              <a:off x="2910" y="3388"/>
              <a:ext cx="73" cy="1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0"/>
            <p:cNvSpPr>
              <a:spLocks noChangeShapeType="1"/>
            </p:cNvSpPr>
            <p:nvPr/>
          </p:nvSpPr>
          <p:spPr bwMode="auto">
            <a:xfrm flipH="1">
              <a:off x="3370" y="3388"/>
              <a:ext cx="73" cy="1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1"/>
            <p:cNvSpPr>
              <a:spLocks noChangeShapeType="1"/>
            </p:cNvSpPr>
            <p:nvPr/>
          </p:nvSpPr>
          <p:spPr bwMode="auto">
            <a:xfrm rot="5240720" flipH="1">
              <a:off x="3466" y="3775"/>
              <a:ext cx="73" cy="1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32"/>
            <p:cNvSpPr>
              <a:spLocks noChangeShapeType="1"/>
            </p:cNvSpPr>
            <p:nvPr/>
          </p:nvSpPr>
          <p:spPr bwMode="auto">
            <a:xfrm rot="-5240720">
              <a:off x="2837" y="3775"/>
              <a:ext cx="73" cy="1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3"/>
            <p:cNvSpPr>
              <a:spLocks noChangeShapeType="1"/>
            </p:cNvSpPr>
            <p:nvPr/>
          </p:nvSpPr>
          <p:spPr bwMode="auto">
            <a:xfrm rot="9075792" flipH="1">
              <a:off x="3152" y="3993"/>
              <a:ext cx="73" cy="1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848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2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32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32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32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32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32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32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05800" cy="4572000"/>
          </a:xfrm>
        </p:spPr>
        <p:txBody>
          <a:bodyPr/>
          <a:lstStyle/>
          <a:p>
            <a:pPr>
              <a:spcAft>
                <a:spcPts val="1800"/>
              </a:spcAft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/>
              <a:t>What </a:t>
            </a:r>
            <a:r>
              <a:rPr lang="en-US" dirty="0"/>
              <a:t>if all philosophers act in lock-step (same speed)?</a:t>
            </a:r>
          </a:p>
          <a:p>
            <a:pPr>
              <a:spcAft>
                <a:spcPts val="0"/>
              </a:spcAft>
              <a:buFontTx/>
              <a:buNone/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		left	</a:t>
            </a:r>
            <a:r>
              <a:rPr lang="en-US" dirty="0" smtClean="0"/>
              <a:t>   </a:t>
            </a:r>
            <a:r>
              <a:rPr lang="en-US" dirty="0" err="1" smtClean="0"/>
              <a:t>left</a:t>
            </a:r>
            <a:r>
              <a:rPr lang="en-US" dirty="0"/>
              <a:t>	</a:t>
            </a:r>
            <a:r>
              <a:rPr lang="en-US" dirty="0" smtClean="0"/>
              <a:t>          </a:t>
            </a:r>
            <a:r>
              <a:rPr lang="en-US" dirty="0" err="1" smtClean="0"/>
              <a:t>left</a:t>
            </a:r>
            <a:r>
              <a:rPr lang="en-US" dirty="0"/>
              <a:t>	</a:t>
            </a:r>
            <a:r>
              <a:rPr lang="en-US" dirty="0" smtClean="0"/>
              <a:t>         </a:t>
            </a:r>
            <a:r>
              <a:rPr lang="en-US" dirty="0" err="1" smtClean="0"/>
              <a:t>left</a:t>
            </a:r>
            <a:r>
              <a:rPr lang="en-US" dirty="0"/>
              <a:t>	</a:t>
            </a:r>
            <a:r>
              <a:rPr lang="en-US" dirty="0" smtClean="0"/>
              <a:t>        </a:t>
            </a:r>
            <a:r>
              <a:rPr lang="en-US" dirty="0" err="1" smtClean="0"/>
              <a:t>left</a:t>
            </a:r>
            <a:endParaRPr lang="en-US" dirty="0"/>
          </a:p>
          <a:p>
            <a:pPr>
              <a:spcAft>
                <a:spcPts val="0"/>
              </a:spcAft>
              <a:buFontTx/>
              <a:buNone/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		release	</a:t>
            </a:r>
            <a:r>
              <a:rPr lang="en-US" dirty="0" smtClean="0"/>
              <a:t>  </a:t>
            </a:r>
            <a:r>
              <a:rPr lang="en-US" dirty="0" err="1" smtClean="0"/>
              <a:t>release</a:t>
            </a: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 err="1" smtClean="0"/>
              <a:t>release</a:t>
            </a:r>
            <a:r>
              <a:rPr lang="en-US" dirty="0" smtClean="0"/>
              <a:t>  </a:t>
            </a:r>
            <a:r>
              <a:rPr lang="en-US" dirty="0" err="1" smtClean="0"/>
              <a:t>release</a:t>
            </a:r>
            <a:r>
              <a:rPr lang="en-US" dirty="0"/>
              <a:t>	release</a:t>
            </a:r>
          </a:p>
          <a:p>
            <a:pPr>
              <a:spcAft>
                <a:spcPts val="0"/>
              </a:spcAft>
              <a:buFontTx/>
              <a:buNone/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		left	</a:t>
            </a:r>
            <a:r>
              <a:rPr lang="en-US" dirty="0" smtClean="0"/>
              <a:t>   </a:t>
            </a:r>
            <a:r>
              <a:rPr lang="en-US" dirty="0" err="1" smtClean="0"/>
              <a:t>left</a:t>
            </a:r>
            <a:r>
              <a:rPr lang="en-US" dirty="0"/>
              <a:t>	</a:t>
            </a:r>
            <a:r>
              <a:rPr lang="en-US" dirty="0" smtClean="0"/>
              <a:t>          </a:t>
            </a:r>
            <a:r>
              <a:rPr lang="en-US" dirty="0" err="1" smtClean="0"/>
              <a:t>left</a:t>
            </a:r>
            <a:r>
              <a:rPr lang="en-US" dirty="0"/>
              <a:t>	</a:t>
            </a:r>
            <a:r>
              <a:rPr lang="en-US" dirty="0" smtClean="0"/>
              <a:t>         </a:t>
            </a:r>
            <a:r>
              <a:rPr lang="en-US" dirty="0" err="1" smtClean="0"/>
              <a:t>left</a:t>
            </a:r>
            <a:r>
              <a:rPr lang="en-US" dirty="0"/>
              <a:t>	</a:t>
            </a:r>
            <a:r>
              <a:rPr lang="en-US" dirty="0" smtClean="0"/>
              <a:t>         </a:t>
            </a:r>
            <a:r>
              <a:rPr lang="en-US" dirty="0" err="1" smtClean="0"/>
              <a:t>left</a:t>
            </a:r>
            <a:endParaRPr lang="en-US" dirty="0"/>
          </a:p>
          <a:p>
            <a:pPr>
              <a:spcAft>
                <a:spcPts val="0"/>
              </a:spcAft>
              <a:buFontTx/>
              <a:buNone/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		release	</a:t>
            </a:r>
            <a:r>
              <a:rPr lang="en-US" dirty="0" smtClean="0"/>
              <a:t>  </a:t>
            </a:r>
            <a:r>
              <a:rPr lang="en-US" dirty="0" err="1" smtClean="0"/>
              <a:t>release</a:t>
            </a: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 err="1" smtClean="0"/>
              <a:t>release</a:t>
            </a:r>
            <a:r>
              <a:rPr lang="en-US" dirty="0" smtClean="0"/>
              <a:t>  </a:t>
            </a:r>
            <a:r>
              <a:rPr lang="en-US" dirty="0" err="1" smtClean="0"/>
              <a:t>release</a:t>
            </a:r>
            <a:r>
              <a:rPr lang="en-US" dirty="0"/>
              <a:t>	release</a:t>
            </a:r>
          </a:p>
          <a:p>
            <a:pPr>
              <a:spcAft>
                <a:spcPts val="0"/>
              </a:spcAft>
              <a:buFontTx/>
              <a:buNone/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		left	</a:t>
            </a:r>
            <a:r>
              <a:rPr lang="en-US" dirty="0" smtClean="0"/>
              <a:t>   </a:t>
            </a:r>
            <a:r>
              <a:rPr lang="en-US" dirty="0" err="1" smtClean="0"/>
              <a:t>left</a:t>
            </a:r>
            <a:r>
              <a:rPr lang="en-US" dirty="0"/>
              <a:t>	</a:t>
            </a:r>
            <a:r>
              <a:rPr lang="en-US" dirty="0" smtClean="0"/>
              <a:t>           </a:t>
            </a:r>
            <a:r>
              <a:rPr lang="en-US" dirty="0" err="1" smtClean="0"/>
              <a:t>left</a:t>
            </a:r>
            <a:r>
              <a:rPr lang="en-US" dirty="0"/>
              <a:t>	</a:t>
            </a:r>
            <a:r>
              <a:rPr lang="en-US" dirty="0" smtClean="0"/>
              <a:t>        </a:t>
            </a:r>
            <a:r>
              <a:rPr lang="en-US" dirty="0" err="1" smtClean="0"/>
              <a:t>left</a:t>
            </a:r>
            <a:r>
              <a:rPr lang="en-US" dirty="0"/>
              <a:t>	</a:t>
            </a:r>
            <a:r>
              <a:rPr lang="en-US" dirty="0" smtClean="0"/>
              <a:t>         </a:t>
            </a:r>
            <a:r>
              <a:rPr lang="en-US" dirty="0" err="1" smtClean="0"/>
              <a:t>left</a:t>
            </a:r>
            <a:endParaRPr lang="en-US" dirty="0"/>
          </a:p>
          <a:p>
            <a:pPr>
              <a:buFontTx/>
              <a:buNone/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				(ad infinitum)</a:t>
            </a:r>
          </a:p>
          <a:p>
            <a:pPr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endParaRPr lang="en-US" dirty="0"/>
          </a:p>
          <a:p>
            <a:pPr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>
                <a:solidFill>
                  <a:srgbClr val="FF0000"/>
                </a:solidFill>
              </a:rPr>
              <a:t>Called 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err="1">
                <a:solidFill>
                  <a:srgbClr val="FF0000"/>
                </a:solidFill>
              </a:rPr>
              <a:t>livelock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endParaRPr lang="en-US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Another Philosophy Lesson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7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2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/>
              <a:t>To </a:t>
            </a:r>
            <a:r>
              <a:rPr lang="en-US" dirty="0"/>
              <a:t>solve the problem, need (partial) lock ordering</a:t>
            </a: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e.g., call chopsticks #1 through #5</a:t>
            </a: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>
                <a:solidFill>
                  <a:srgbClr val="FF0000"/>
                </a:solidFill>
              </a:rPr>
              <a:t>protocol: </a:t>
            </a:r>
            <a:r>
              <a:rPr lang="en-US" dirty="0"/>
              <a:t>take lower-numbered, then take higher-numbered</a:t>
            </a: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two philosophers try to get #1 first</a:t>
            </a: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can’t form a loop of waiting philosophers</a:t>
            </a: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thus someone will be able to eat</a:t>
            </a: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endParaRPr lang="en-US" dirty="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Another Philosophy Lesson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7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3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4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34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34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34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4648200"/>
          </a:xfrm>
        </p:spPr>
        <p:txBody>
          <a:bodyPr/>
          <a:lstStyle/>
          <a:p>
            <a:pPr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/>
              <a:t>Given </a:t>
            </a:r>
            <a:r>
              <a:rPr lang="en-US" dirty="0"/>
              <a:t>code in left column</a:t>
            </a: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/>
              <a:t>Which </a:t>
            </a:r>
            <a:r>
              <a:rPr lang="en-US" dirty="0"/>
              <a:t>other columns are compatible (i.e., can’t lead to deadlock)?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#0	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              #</a:t>
            </a:r>
            <a:r>
              <a:rPr lang="en-US" dirty="0"/>
              <a:t>1	</a:t>
            </a:r>
            <a:r>
              <a:rPr lang="en-US" dirty="0" smtClean="0"/>
              <a:t> #</a:t>
            </a:r>
            <a:r>
              <a:rPr lang="en-US" dirty="0"/>
              <a:t>2	</a:t>
            </a:r>
            <a:r>
              <a:rPr lang="en-US" dirty="0" smtClean="0"/>
              <a:t>                #</a:t>
            </a:r>
            <a:r>
              <a:rPr lang="en-US" dirty="0"/>
              <a:t>3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lock A	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        lock </a:t>
            </a:r>
            <a:r>
              <a:rPr lang="en-US" dirty="0"/>
              <a:t>B	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lock B	</a:t>
            </a:r>
            <a:r>
              <a:rPr lang="en-US" dirty="0" smtClean="0"/>
              <a:t>          lock </a:t>
            </a:r>
            <a:r>
              <a:rPr lang="en-US" dirty="0"/>
              <a:t>A	</a:t>
            </a:r>
            <a:r>
              <a:rPr lang="en-US" dirty="0" smtClean="0"/>
              <a:t>    lock </a:t>
            </a:r>
            <a:r>
              <a:rPr lang="en-US" dirty="0"/>
              <a:t>A	</a:t>
            </a:r>
            <a:r>
              <a:rPr lang="en-US" dirty="0" smtClean="0"/>
              <a:t>        lock </a:t>
            </a:r>
            <a:r>
              <a:rPr lang="en-US" dirty="0"/>
              <a:t>B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		.	</a:t>
            </a:r>
            <a:r>
              <a:rPr lang="en-US" dirty="0" smtClean="0"/>
              <a:t>	.</a:t>
            </a:r>
            <a:r>
              <a:rPr lang="en-US" dirty="0"/>
              <a:t>	</a:t>
            </a:r>
            <a:r>
              <a:rPr lang="en-US" dirty="0" smtClean="0"/>
              <a:t>  .</a:t>
            </a:r>
            <a:r>
              <a:rPr lang="en-US" dirty="0"/>
              <a:t>	</a:t>
            </a:r>
            <a:r>
              <a:rPr lang="en-US" dirty="0" smtClean="0"/>
              <a:t>                 .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		.		.	</a:t>
            </a:r>
            <a:r>
              <a:rPr lang="en-US" dirty="0" smtClean="0"/>
              <a:t>  .</a:t>
            </a:r>
            <a:r>
              <a:rPr lang="en-US" dirty="0"/>
              <a:t>	</a:t>
            </a:r>
            <a:r>
              <a:rPr lang="en-US" dirty="0" smtClean="0"/>
              <a:t>                 .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		.		.	</a:t>
            </a:r>
            <a:r>
              <a:rPr lang="en-US" dirty="0" smtClean="0"/>
              <a:t>  .</a:t>
            </a:r>
            <a:r>
              <a:rPr lang="en-US" dirty="0"/>
              <a:t>	</a:t>
            </a:r>
            <a:r>
              <a:rPr lang="en-US" dirty="0" smtClean="0"/>
              <a:t>                 .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unlock B</a:t>
            </a:r>
            <a:r>
              <a:rPr lang="en-US" dirty="0"/>
              <a:t>		unlock A	</a:t>
            </a:r>
            <a:r>
              <a:rPr lang="en-US" dirty="0" smtClean="0"/>
              <a:t>  unlock A   unlock </a:t>
            </a:r>
            <a:r>
              <a:rPr lang="en-US" dirty="0"/>
              <a:t>B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unlock A</a:t>
            </a:r>
            <a:r>
              <a:rPr lang="en-US" dirty="0"/>
              <a:t>		unlock B</a:t>
            </a:r>
          </a:p>
          <a:p>
            <a:pPr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endParaRPr lang="en-US" dirty="0"/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/>
              <a:t>Columns </a:t>
            </a:r>
            <a:r>
              <a:rPr lang="en-US" dirty="0"/>
              <a:t>2 and 3 are compatible with column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 of Code Understanding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296400" y="304800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9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44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/>
              <a:t>Getting </a:t>
            </a:r>
            <a:r>
              <a:rPr lang="en-US" dirty="0"/>
              <a:t>synchronization correct can be hard</a:t>
            </a: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it’s the focus of several research communities</a:t>
            </a:r>
          </a:p>
          <a:p>
            <a:pPr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endParaRPr lang="en-US" dirty="0" smtClean="0"/>
          </a:p>
          <a:p>
            <a:pPr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/>
              <a:t>On </a:t>
            </a:r>
            <a:r>
              <a:rPr lang="en-US" dirty="0" err="1"/>
              <a:t>uniprocessor</a:t>
            </a:r>
            <a:endParaRPr lang="en-US" dirty="0"/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mentally insert handler code</a:t>
            </a:r>
            <a:br>
              <a:rPr lang="en-US" dirty="0"/>
            </a:br>
            <a:r>
              <a:rPr lang="en-US" dirty="0"/>
              <a:t>between every pair of adjacent</a:t>
            </a:r>
            <a:br>
              <a:rPr lang="en-US" dirty="0"/>
            </a:br>
            <a:r>
              <a:rPr lang="en-US" dirty="0"/>
              <a:t>instructions</a:t>
            </a: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ask whether anything bad can</a:t>
            </a:r>
            <a:br>
              <a:rPr lang="en-US" dirty="0"/>
            </a:br>
            <a:r>
              <a:rPr lang="en-US" dirty="0"/>
              <a:t>happen</a:t>
            </a: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if so, prevent with </a:t>
            </a:r>
            <a:r>
              <a:rPr lang="en-US" dirty="0" smtClean="0"/>
              <a:t>CLI/STI</a:t>
            </a:r>
            <a:endParaRPr lang="en-US" dirty="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Conservative Synchronization Design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86400" y="3962400"/>
            <a:ext cx="3481916" cy="921544"/>
            <a:chOff x="2329" y="1356"/>
            <a:chExt cx="1645" cy="77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26" y="1356"/>
              <a:ext cx="556" cy="774"/>
              <a:chOff x="467" y="1525"/>
              <a:chExt cx="556" cy="774"/>
            </a:xfrm>
          </p:grpSpPr>
          <p:sp>
            <p:nvSpPr>
              <p:cNvPr id="379910" name="Line 6"/>
              <p:cNvSpPr>
                <a:spLocks noChangeShapeType="1"/>
              </p:cNvSpPr>
              <p:nvPr/>
            </p:nvSpPr>
            <p:spPr bwMode="auto">
              <a:xfrm>
                <a:off x="467" y="1525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11" name="Line 7"/>
              <p:cNvSpPr>
                <a:spLocks noChangeShapeType="1"/>
              </p:cNvSpPr>
              <p:nvPr/>
            </p:nvSpPr>
            <p:spPr bwMode="auto">
              <a:xfrm>
                <a:off x="467" y="1622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12" name="Line 8"/>
              <p:cNvSpPr>
                <a:spLocks noChangeShapeType="1"/>
              </p:cNvSpPr>
              <p:nvPr/>
            </p:nvSpPr>
            <p:spPr bwMode="auto">
              <a:xfrm>
                <a:off x="467" y="2299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13" name="Line 9"/>
              <p:cNvSpPr>
                <a:spLocks noChangeShapeType="1"/>
              </p:cNvSpPr>
              <p:nvPr/>
            </p:nvSpPr>
            <p:spPr bwMode="auto">
              <a:xfrm>
                <a:off x="467" y="1719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14" name="Line 10"/>
              <p:cNvSpPr>
                <a:spLocks noChangeShapeType="1"/>
              </p:cNvSpPr>
              <p:nvPr/>
            </p:nvSpPr>
            <p:spPr bwMode="auto">
              <a:xfrm>
                <a:off x="467" y="1816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15" name="Line 11"/>
              <p:cNvSpPr>
                <a:spLocks noChangeShapeType="1"/>
              </p:cNvSpPr>
              <p:nvPr/>
            </p:nvSpPr>
            <p:spPr bwMode="auto">
              <a:xfrm>
                <a:off x="467" y="1913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16" name="Line 12"/>
              <p:cNvSpPr>
                <a:spLocks noChangeShapeType="1"/>
              </p:cNvSpPr>
              <p:nvPr/>
            </p:nvSpPr>
            <p:spPr bwMode="auto">
              <a:xfrm>
                <a:off x="467" y="2010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17" name="Line 13"/>
              <p:cNvSpPr>
                <a:spLocks noChangeShapeType="1"/>
              </p:cNvSpPr>
              <p:nvPr/>
            </p:nvSpPr>
            <p:spPr bwMode="auto">
              <a:xfrm>
                <a:off x="467" y="2107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18" name="Line 14"/>
              <p:cNvSpPr>
                <a:spLocks noChangeShapeType="1"/>
              </p:cNvSpPr>
              <p:nvPr/>
            </p:nvSpPr>
            <p:spPr bwMode="auto">
              <a:xfrm>
                <a:off x="467" y="2204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3418" y="1356"/>
              <a:ext cx="556" cy="774"/>
              <a:chOff x="467" y="1525"/>
              <a:chExt cx="556" cy="774"/>
            </a:xfrm>
          </p:grpSpPr>
          <p:sp>
            <p:nvSpPr>
              <p:cNvPr id="379920" name="Line 16"/>
              <p:cNvSpPr>
                <a:spLocks noChangeShapeType="1"/>
              </p:cNvSpPr>
              <p:nvPr/>
            </p:nvSpPr>
            <p:spPr bwMode="auto">
              <a:xfrm>
                <a:off x="467" y="1525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21" name="Line 17"/>
              <p:cNvSpPr>
                <a:spLocks noChangeShapeType="1"/>
              </p:cNvSpPr>
              <p:nvPr/>
            </p:nvSpPr>
            <p:spPr bwMode="auto">
              <a:xfrm>
                <a:off x="467" y="1622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22" name="Line 18"/>
              <p:cNvSpPr>
                <a:spLocks noChangeShapeType="1"/>
              </p:cNvSpPr>
              <p:nvPr/>
            </p:nvSpPr>
            <p:spPr bwMode="auto">
              <a:xfrm>
                <a:off x="467" y="2299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23" name="Line 19"/>
              <p:cNvSpPr>
                <a:spLocks noChangeShapeType="1"/>
              </p:cNvSpPr>
              <p:nvPr/>
            </p:nvSpPr>
            <p:spPr bwMode="auto">
              <a:xfrm>
                <a:off x="467" y="1719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24" name="Line 20"/>
              <p:cNvSpPr>
                <a:spLocks noChangeShapeType="1"/>
              </p:cNvSpPr>
              <p:nvPr/>
            </p:nvSpPr>
            <p:spPr bwMode="auto">
              <a:xfrm>
                <a:off x="467" y="1816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25" name="Line 21"/>
              <p:cNvSpPr>
                <a:spLocks noChangeShapeType="1"/>
              </p:cNvSpPr>
              <p:nvPr/>
            </p:nvSpPr>
            <p:spPr bwMode="auto">
              <a:xfrm>
                <a:off x="467" y="1913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26" name="Line 22"/>
              <p:cNvSpPr>
                <a:spLocks noChangeShapeType="1"/>
              </p:cNvSpPr>
              <p:nvPr/>
            </p:nvSpPr>
            <p:spPr bwMode="auto">
              <a:xfrm>
                <a:off x="467" y="2010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27" name="Line 23"/>
              <p:cNvSpPr>
                <a:spLocks noChangeShapeType="1"/>
              </p:cNvSpPr>
              <p:nvPr/>
            </p:nvSpPr>
            <p:spPr bwMode="auto">
              <a:xfrm>
                <a:off x="467" y="2107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28" name="Line 24"/>
              <p:cNvSpPr>
                <a:spLocks noChangeShapeType="1"/>
              </p:cNvSpPr>
              <p:nvPr/>
            </p:nvSpPr>
            <p:spPr bwMode="auto">
              <a:xfrm>
                <a:off x="467" y="2204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929" name="Rectangle 25"/>
            <p:cNvSpPr>
              <a:spLocks noChangeArrowheads="1"/>
            </p:cNvSpPr>
            <p:nvPr/>
          </p:nvSpPr>
          <p:spPr bwMode="auto">
            <a:xfrm>
              <a:off x="2329" y="1598"/>
              <a:ext cx="750" cy="29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30" name="Line 26"/>
            <p:cNvSpPr>
              <a:spLocks noChangeShapeType="1"/>
            </p:cNvSpPr>
            <p:nvPr/>
          </p:nvSpPr>
          <p:spPr bwMode="auto">
            <a:xfrm flipV="1">
              <a:off x="3104" y="1356"/>
              <a:ext cx="266" cy="21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1" name="Line 27"/>
            <p:cNvSpPr>
              <a:spLocks noChangeShapeType="1"/>
            </p:cNvSpPr>
            <p:nvPr/>
          </p:nvSpPr>
          <p:spPr bwMode="auto">
            <a:xfrm>
              <a:off x="3104" y="1912"/>
              <a:ext cx="266" cy="21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768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9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79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7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79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79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79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Aministrivia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r>
              <a:rPr lang="en-US" dirty="0" smtClean="0"/>
              <a:t>PS2 </a:t>
            </a:r>
            <a:r>
              <a:rPr lang="en-US" dirty="0" smtClean="0"/>
              <a:t>out  </a:t>
            </a:r>
          </a:p>
          <a:p>
            <a:pPr lvl="1"/>
            <a:r>
              <a:rPr lang="en-US" dirty="0" smtClean="0"/>
              <a:t>experience with locks; </a:t>
            </a:r>
          </a:p>
          <a:p>
            <a:pPr lvl="1"/>
            <a:r>
              <a:rPr lang="en-US" dirty="0" smtClean="0"/>
              <a:t>read documentation VGA (video graphic array)</a:t>
            </a:r>
            <a:r>
              <a:rPr lang="en-US" dirty="0"/>
              <a:t> </a:t>
            </a:r>
            <a:r>
              <a:rPr lang="en-US" dirty="0" smtClean="0"/>
              <a:t>needed for your MP2</a:t>
            </a:r>
          </a:p>
          <a:p>
            <a:r>
              <a:rPr lang="en-US" dirty="0" smtClean="0"/>
              <a:t>MP2 soon to be released </a:t>
            </a:r>
          </a:p>
          <a:p>
            <a:endParaRPr lang="en-US" dirty="0" smtClean="0"/>
          </a:p>
          <a:p>
            <a:r>
              <a:rPr lang="en-US" dirty="0" smtClean="0"/>
              <a:t>Tips: Inside VM you may use</a:t>
            </a:r>
          </a:p>
          <a:p>
            <a:pPr lvl="1"/>
            <a:r>
              <a:rPr lang="en-US" i="1" dirty="0" err="1"/>
              <a:t>g</a:t>
            </a:r>
            <a:r>
              <a:rPr lang="en-US" i="1" dirty="0" err="1" smtClean="0"/>
              <a:t>rep</a:t>
            </a:r>
            <a:r>
              <a:rPr lang="en-US" i="1" dirty="0" smtClean="0"/>
              <a:t> &amp; find </a:t>
            </a:r>
            <a:r>
              <a:rPr lang="en-US" dirty="0" smtClean="0"/>
              <a:t>to find definitions of functions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/>
              <a:t>On </a:t>
            </a:r>
            <a:r>
              <a:rPr lang="en-US" dirty="0"/>
              <a:t>a multiprocessor</a:t>
            </a: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consider all possible </a:t>
            </a:r>
            <a:r>
              <a:rPr lang="en-US" dirty="0" err="1"/>
              <a:t>interleavings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of instructions</a:t>
            </a: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amongst all pieces of (possibly</a:t>
            </a:r>
            <a:br>
              <a:rPr lang="en-US" dirty="0"/>
            </a:br>
            <a:r>
              <a:rPr lang="en-US" dirty="0"/>
              <a:t>concurrent) code</a:t>
            </a: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ask whether anything bad can</a:t>
            </a:r>
            <a:br>
              <a:rPr lang="en-US" dirty="0"/>
            </a:br>
            <a:r>
              <a:rPr lang="en-US" dirty="0"/>
              <a:t>happen</a:t>
            </a: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if so, use a lock to force</a:t>
            </a:r>
            <a:br>
              <a:rPr lang="en-US" dirty="0"/>
            </a:br>
            <a:r>
              <a:rPr lang="en-US" dirty="0"/>
              <a:t>serialization</a:t>
            </a: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/>
              <a:t>good luck!</a:t>
            </a:r>
          </a:p>
          <a:p>
            <a:pPr lvl="1"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endParaRPr lang="en-US" dirty="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Conservative Synchronization Design (cont)</a:t>
            </a:r>
            <a:endParaRPr lang="en-US" dirty="0"/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486400" y="2971800"/>
            <a:ext cx="3276600" cy="950119"/>
            <a:chOff x="1628" y="2493"/>
            <a:chExt cx="1548" cy="798"/>
          </a:xfrm>
        </p:grpSpPr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1628" y="2517"/>
              <a:ext cx="556" cy="774"/>
              <a:chOff x="467" y="1525"/>
              <a:chExt cx="556" cy="774"/>
            </a:xfrm>
          </p:grpSpPr>
          <p:sp>
            <p:nvSpPr>
              <p:cNvPr id="379934" name="Line 30"/>
              <p:cNvSpPr>
                <a:spLocks noChangeShapeType="1"/>
              </p:cNvSpPr>
              <p:nvPr/>
            </p:nvSpPr>
            <p:spPr bwMode="auto">
              <a:xfrm>
                <a:off x="467" y="1525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35" name="Line 31"/>
              <p:cNvSpPr>
                <a:spLocks noChangeShapeType="1"/>
              </p:cNvSpPr>
              <p:nvPr/>
            </p:nvSpPr>
            <p:spPr bwMode="auto">
              <a:xfrm>
                <a:off x="467" y="1622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36" name="Line 32"/>
              <p:cNvSpPr>
                <a:spLocks noChangeShapeType="1"/>
              </p:cNvSpPr>
              <p:nvPr/>
            </p:nvSpPr>
            <p:spPr bwMode="auto">
              <a:xfrm>
                <a:off x="467" y="2299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37" name="Line 33"/>
              <p:cNvSpPr>
                <a:spLocks noChangeShapeType="1"/>
              </p:cNvSpPr>
              <p:nvPr/>
            </p:nvSpPr>
            <p:spPr bwMode="auto">
              <a:xfrm>
                <a:off x="467" y="1719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38" name="Line 34"/>
              <p:cNvSpPr>
                <a:spLocks noChangeShapeType="1"/>
              </p:cNvSpPr>
              <p:nvPr/>
            </p:nvSpPr>
            <p:spPr bwMode="auto">
              <a:xfrm>
                <a:off x="467" y="1816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39" name="Line 35"/>
              <p:cNvSpPr>
                <a:spLocks noChangeShapeType="1"/>
              </p:cNvSpPr>
              <p:nvPr/>
            </p:nvSpPr>
            <p:spPr bwMode="auto">
              <a:xfrm>
                <a:off x="467" y="1913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40" name="Line 36"/>
              <p:cNvSpPr>
                <a:spLocks noChangeShapeType="1"/>
              </p:cNvSpPr>
              <p:nvPr/>
            </p:nvSpPr>
            <p:spPr bwMode="auto">
              <a:xfrm>
                <a:off x="467" y="2010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41" name="Line 37"/>
              <p:cNvSpPr>
                <a:spLocks noChangeShapeType="1"/>
              </p:cNvSpPr>
              <p:nvPr/>
            </p:nvSpPr>
            <p:spPr bwMode="auto">
              <a:xfrm>
                <a:off x="467" y="2107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42" name="Line 38"/>
              <p:cNvSpPr>
                <a:spLocks noChangeShapeType="1"/>
              </p:cNvSpPr>
              <p:nvPr/>
            </p:nvSpPr>
            <p:spPr bwMode="auto">
              <a:xfrm>
                <a:off x="467" y="2204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2620" y="2517"/>
              <a:ext cx="556" cy="774"/>
              <a:chOff x="467" y="1525"/>
              <a:chExt cx="556" cy="774"/>
            </a:xfrm>
          </p:grpSpPr>
          <p:sp>
            <p:nvSpPr>
              <p:cNvPr id="379944" name="Line 40"/>
              <p:cNvSpPr>
                <a:spLocks noChangeShapeType="1"/>
              </p:cNvSpPr>
              <p:nvPr/>
            </p:nvSpPr>
            <p:spPr bwMode="auto">
              <a:xfrm>
                <a:off x="467" y="1525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45" name="Line 41"/>
              <p:cNvSpPr>
                <a:spLocks noChangeShapeType="1"/>
              </p:cNvSpPr>
              <p:nvPr/>
            </p:nvSpPr>
            <p:spPr bwMode="auto">
              <a:xfrm>
                <a:off x="467" y="1622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46" name="Line 42"/>
              <p:cNvSpPr>
                <a:spLocks noChangeShapeType="1"/>
              </p:cNvSpPr>
              <p:nvPr/>
            </p:nvSpPr>
            <p:spPr bwMode="auto">
              <a:xfrm>
                <a:off x="467" y="2299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47" name="Line 43"/>
              <p:cNvSpPr>
                <a:spLocks noChangeShapeType="1"/>
              </p:cNvSpPr>
              <p:nvPr/>
            </p:nvSpPr>
            <p:spPr bwMode="auto">
              <a:xfrm>
                <a:off x="467" y="1719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48" name="Line 44"/>
              <p:cNvSpPr>
                <a:spLocks noChangeShapeType="1"/>
              </p:cNvSpPr>
              <p:nvPr/>
            </p:nvSpPr>
            <p:spPr bwMode="auto">
              <a:xfrm>
                <a:off x="467" y="1816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49" name="Line 45"/>
              <p:cNvSpPr>
                <a:spLocks noChangeShapeType="1"/>
              </p:cNvSpPr>
              <p:nvPr/>
            </p:nvSpPr>
            <p:spPr bwMode="auto">
              <a:xfrm>
                <a:off x="467" y="1913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50" name="Line 46"/>
              <p:cNvSpPr>
                <a:spLocks noChangeShapeType="1"/>
              </p:cNvSpPr>
              <p:nvPr/>
            </p:nvSpPr>
            <p:spPr bwMode="auto">
              <a:xfrm>
                <a:off x="467" y="2010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51" name="Line 47"/>
              <p:cNvSpPr>
                <a:spLocks noChangeShapeType="1"/>
              </p:cNvSpPr>
              <p:nvPr/>
            </p:nvSpPr>
            <p:spPr bwMode="auto">
              <a:xfrm>
                <a:off x="467" y="2107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52" name="Line 48"/>
              <p:cNvSpPr>
                <a:spLocks noChangeShapeType="1"/>
              </p:cNvSpPr>
              <p:nvPr/>
            </p:nvSpPr>
            <p:spPr bwMode="auto">
              <a:xfrm>
                <a:off x="467" y="2204"/>
                <a:ext cx="5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953" name="Line 49"/>
            <p:cNvSpPr>
              <a:spLocks noChangeShapeType="1"/>
            </p:cNvSpPr>
            <p:nvPr/>
          </p:nvSpPr>
          <p:spPr bwMode="auto">
            <a:xfrm>
              <a:off x="2233" y="2493"/>
              <a:ext cx="314" cy="9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54" name="Line 50"/>
            <p:cNvSpPr>
              <a:spLocks noChangeShapeType="1"/>
            </p:cNvSpPr>
            <p:nvPr/>
          </p:nvSpPr>
          <p:spPr bwMode="auto">
            <a:xfrm>
              <a:off x="2547" y="2614"/>
              <a:ext cx="0" cy="19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55" name="Line 51"/>
            <p:cNvSpPr>
              <a:spLocks noChangeShapeType="1"/>
            </p:cNvSpPr>
            <p:nvPr/>
          </p:nvSpPr>
          <p:spPr bwMode="auto">
            <a:xfrm flipH="1" flipV="1">
              <a:off x="2233" y="2614"/>
              <a:ext cx="266" cy="14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56" name="Line 52"/>
            <p:cNvSpPr>
              <a:spLocks noChangeShapeType="1"/>
            </p:cNvSpPr>
            <p:nvPr/>
          </p:nvSpPr>
          <p:spPr bwMode="auto">
            <a:xfrm>
              <a:off x="2233" y="2662"/>
              <a:ext cx="0" cy="33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57" name="Line 53"/>
            <p:cNvSpPr>
              <a:spLocks noChangeShapeType="1"/>
            </p:cNvSpPr>
            <p:nvPr/>
          </p:nvSpPr>
          <p:spPr bwMode="auto">
            <a:xfrm flipV="1">
              <a:off x="2281" y="2904"/>
              <a:ext cx="266" cy="7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58" name="Line 54"/>
            <p:cNvSpPr>
              <a:spLocks noChangeShapeType="1"/>
            </p:cNvSpPr>
            <p:nvPr/>
          </p:nvSpPr>
          <p:spPr bwMode="auto">
            <a:xfrm>
              <a:off x="2547" y="2953"/>
              <a:ext cx="0" cy="33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59" name="Line 55"/>
            <p:cNvSpPr>
              <a:spLocks noChangeShapeType="1"/>
            </p:cNvSpPr>
            <p:nvPr/>
          </p:nvSpPr>
          <p:spPr bwMode="auto">
            <a:xfrm flipH="1">
              <a:off x="2281" y="2493"/>
              <a:ext cx="24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0" name="Line 56"/>
            <p:cNvSpPr>
              <a:spLocks noChangeShapeType="1"/>
            </p:cNvSpPr>
            <p:nvPr/>
          </p:nvSpPr>
          <p:spPr bwMode="auto">
            <a:xfrm flipH="1" flipV="1">
              <a:off x="2233" y="3098"/>
              <a:ext cx="266" cy="16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1" name="Line 57"/>
            <p:cNvSpPr>
              <a:spLocks noChangeShapeType="1"/>
            </p:cNvSpPr>
            <p:nvPr/>
          </p:nvSpPr>
          <p:spPr bwMode="auto">
            <a:xfrm>
              <a:off x="2233" y="3122"/>
              <a:ext cx="0" cy="16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19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79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79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7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79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79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/>
              <a:t>What </a:t>
            </a:r>
            <a:r>
              <a:rPr lang="en-US" dirty="0"/>
              <a:t>does “bad” mean, anyway?</a:t>
            </a:r>
          </a:p>
          <a:p>
            <a:pPr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endParaRPr lang="en-US" dirty="0"/>
          </a:p>
          <a:p>
            <a:pPr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/>
              <a:t>A </a:t>
            </a:r>
            <a:r>
              <a:rPr lang="en-US" u="sng" dirty="0"/>
              <a:t>conservative</a:t>
            </a:r>
            <a:r>
              <a:rPr lang="en-US" dirty="0"/>
              <a:t> but </a:t>
            </a:r>
            <a:r>
              <a:rPr lang="en-US" u="sng" dirty="0"/>
              <a:t>systematic</a:t>
            </a:r>
            <a:r>
              <a:rPr lang="en-US" dirty="0"/>
              <a:t> definition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buNone/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/>
              <a:t> if </a:t>
            </a:r>
            <a:r>
              <a:rPr lang="en-US" dirty="0"/>
              <a:t>any data written by one piece of </a:t>
            </a:r>
            <a:r>
              <a:rPr lang="en-US" dirty="0" smtClean="0"/>
              <a:t>code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buNone/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/>
              <a:t>are </a:t>
            </a:r>
            <a:r>
              <a:rPr lang="en-US" dirty="0"/>
              <a:t>also read </a:t>
            </a:r>
            <a:r>
              <a:rPr lang="en-US" u="sng" dirty="0"/>
              <a:t>or</a:t>
            </a:r>
            <a:r>
              <a:rPr lang="en-US" dirty="0"/>
              <a:t> written by another piece of </a:t>
            </a:r>
            <a:r>
              <a:rPr lang="en-US" dirty="0" smtClean="0"/>
              <a:t>code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buNone/>
              <a:tabLst>
                <a:tab pos="1376363" algn="ctr"/>
                <a:tab pos="2290763" algn="ctr"/>
                <a:tab pos="3205163" algn="ctr"/>
                <a:tab pos="4119563" algn="ctr"/>
                <a:tab pos="5033963" algn="ctr"/>
              </a:tabLst>
            </a:pPr>
            <a:r>
              <a:rPr lang="en-US" dirty="0" smtClean="0"/>
              <a:t>these </a:t>
            </a:r>
            <a:r>
              <a:rPr lang="en-US" dirty="0"/>
              <a:t>two pieces </a:t>
            </a:r>
            <a:r>
              <a:rPr lang="en-US" u="sng" dirty="0"/>
              <a:t>must be </a:t>
            </a:r>
            <a:r>
              <a:rPr lang="en-US" u="sng" dirty="0" smtClean="0"/>
              <a:t>atomic </a:t>
            </a:r>
            <a:r>
              <a:rPr lang="en-US" dirty="0" smtClean="0"/>
              <a:t> with </a:t>
            </a:r>
            <a:r>
              <a:rPr lang="en-US" dirty="0"/>
              <a:t>respect to each </a:t>
            </a:r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Conservative Synchronization Design (cont)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5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9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7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79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79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746125" algn="l"/>
                <a:tab pos="1376363" algn="l"/>
                <a:tab pos="3773488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Consider </a:t>
            </a:r>
            <a:r>
              <a:rPr lang="en-US" dirty="0">
                <a:solidFill>
                  <a:schemeClr val="bg1"/>
                </a:solidFill>
              </a:rPr>
              <a:t>the following two pieces of code…</a:t>
            </a:r>
          </a:p>
          <a:p>
            <a:pPr>
              <a:spcAft>
                <a:spcPts val="0"/>
              </a:spcAft>
              <a:buFontTx/>
              <a:buNone/>
              <a:tabLst>
                <a:tab pos="746125" algn="l"/>
                <a:tab pos="1376363" algn="l"/>
                <a:tab pos="3773488" algn="l"/>
              </a:tabLst>
            </a:pPr>
            <a:r>
              <a:rPr lang="en-US" dirty="0">
                <a:solidFill>
                  <a:schemeClr val="bg1"/>
                </a:solidFill>
              </a:rPr>
              <a:t>			</a:t>
            </a:r>
            <a:r>
              <a:rPr lang="en-US" sz="2000" dirty="0">
                <a:solidFill>
                  <a:schemeClr val="bg1"/>
                </a:solidFill>
              </a:rPr>
              <a:t>write X	</a:t>
            </a:r>
            <a:r>
              <a:rPr lang="en-US" sz="2000" dirty="0" smtClean="0">
                <a:solidFill>
                  <a:schemeClr val="bg1"/>
                </a:solidFill>
              </a:rPr>
              <a:t>write </a:t>
            </a:r>
            <a:r>
              <a:rPr lang="en-US" sz="2000" dirty="0">
                <a:solidFill>
                  <a:schemeClr val="bg1"/>
                </a:solidFill>
              </a:rPr>
              <a:t>Q</a:t>
            </a:r>
          </a:p>
          <a:p>
            <a:pPr>
              <a:spcAft>
                <a:spcPts val="0"/>
              </a:spcAft>
              <a:buFontTx/>
              <a:buNone/>
              <a:tabLst>
                <a:tab pos="746125" algn="l"/>
                <a:tab pos="1376363" algn="l"/>
                <a:tab pos="3773488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		read A	read A</a:t>
            </a:r>
          </a:p>
          <a:p>
            <a:pPr>
              <a:spcAft>
                <a:spcPts val="0"/>
              </a:spcAft>
              <a:buFontTx/>
              <a:buNone/>
              <a:tabLst>
                <a:tab pos="746125" algn="l"/>
                <a:tab pos="1376363" algn="l"/>
                <a:tab pos="3773488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		compare A, 4	read B</a:t>
            </a:r>
          </a:p>
          <a:p>
            <a:pPr>
              <a:spcAft>
                <a:spcPts val="0"/>
              </a:spcAft>
              <a:buFontTx/>
              <a:buNone/>
              <a:tabLst>
                <a:tab pos="746125" algn="l"/>
                <a:tab pos="1376363" algn="l"/>
                <a:tab pos="3773488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		</a:t>
            </a:r>
            <a:r>
              <a:rPr lang="en-US" sz="2000" dirty="0" err="1">
                <a:solidFill>
                  <a:schemeClr val="bg1"/>
                </a:solidFill>
              </a:rPr>
              <a:t>jne</a:t>
            </a:r>
            <a:r>
              <a:rPr lang="en-US" sz="2000" dirty="0">
                <a:solidFill>
                  <a:schemeClr val="bg1"/>
                </a:solidFill>
              </a:rPr>
              <a:t> target	multiply A by B</a:t>
            </a:r>
          </a:p>
          <a:p>
            <a:pPr>
              <a:spcAft>
                <a:spcPts val="0"/>
              </a:spcAft>
              <a:buFontTx/>
              <a:buNone/>
              <a:tabLst>
                <a:tab pos="746125" algn="l"/>
                <a:tab pos="1376363" algn="l"/>
                <a:tab pos="3773488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		read B	write A</a:t>
            </a:r>
          </a:p>
          <a:p>
            <a:pPr>
              <a:spcAft>
                <a:spcPts val="0"/>
              </a:spcAft>
              <a:buFontTx/>
              <a:buNone/>
              <a:tabLst>
                <a:tab pos="746125" algn="l"/>
                <a:tab pos="1376363" algn="l"/>
                <a:tab pos="3773488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		add 1 to B	read R</a:t>
            </a:r>
          </a:p>
          <a:p>
            <a:pPr>
              <a:spcAft>
                <a:spcPts val="0"/>
              </a:spcAft>
              <a:buFontTx/>
              <a:buNone/>
              <a:tabLst>
                <a:tab pos="746125" algn="l"/>
                <a:tab pos="1376363" algn="l"/>
                <a:tab pos="3773488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		write B	write S</a:t>
            </a:r>
          </a:p>
          <a:p>
            <a:pPr>
              <a:spcAft>
                <a:spcPts val="0"/>
              </a:spcAft>
              <a:buFontTx/>
              <a:buNone/>
              <a:tabLst>
                <a:tab pos="746125" algn="l"/>
                <a:tab pos="1376363" algn="l"/>
                <a:tab pos="3773488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target:     read </a:t>
            </a:r>
            <a:r>
              <a:rPr lang="en-US" sz="2000" dirty="0">
                <a:solidFill>
                  <a:schemeClr val="bg1"/>
                </a:solidFill>
              </a:rPr>
              <a:t>Y</a:t>
            </a:r>
          </a:p>
          <a:p>
            <a:pPr>
              <a:spcAft>
                <a:spcPts val="0"/>
              </a:spcAft>
              <a:buFontTx/>
              <a:buNone/>
              <a:tabLst>
                <a:tab pos="746125" algn="l"/>
                <a:tab pos="1376363" algn="l"/>
                <a:tab pos="3773488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		read B</a:t>
            </a:r>
          </a:p>
          <a:p>
            <a:pPr>
              <a:spcAft>
                <a:spcPts val="0"/>
              </a:spcAft>
              <a:buFontTx/>
              <a:buNone/>
              <a:tabLst>
                <a:tab pos="746125" algn="l"/>
                <a:tab pos="1376363" algn="l"/>
                <a:tab pos="3773488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		write Z</a:t>
            </a:r>
          </a:p>
          <a:p>
            <a:pPr>
              <a:buFontTx/>
              <a:buNone/>
              <a:tabLst>
                <a:tab pos="746125" algn="l"/>
                <a:tab pos="1376363" algn="l"/>
                <a:tab pos="3773488" algn="l"/>
              </a:tabLst>
            </a:pPr>
            <a:r>
              <a:rPr lang="en-US" dirty="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Conservative Synchronization Design (cont)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62567" y="2133600"/>
            <a:ext cx="2876549" cy="308372"/>
            <a:chOff x="535" y="735"/>
            <a:chExt cx="1359" cy="259"/>
          </a:xfrm>
        </p:grpSpPr>
        <p:sp>
          <p:nvSpPr>
            <p:cNvPr id="381957" name="Line 5"/>
            <p:cNvSpPr>
              <a:spLocks noChangeShapeType="1"/>
            </p:cNvSpPr>
            <p:nvPr/>
          </p:nvSpPr>
          <p:spPr bwMode="auto">
            <a:xfrm>
              <a:off x="612" y="969"/>
              <a:ext cx="128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1958" name="Text Box 6"/>
            <p:cNvSpPr txBox="1">
              <a:spLocks noChangeArrowheads="1"/>
            </p:cNvSpPr>
            <p:nvPr/>
          </p:nvSpPr>
          <p:spPr bwMode="auto">
            <a:xfrm>
              <a:off x="535" y="735"/>
              <a:ext cx="47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not shared</a:t>
              </a:r>
            </a:p>
          </p:txBody>
        </p:sp>
        <p:sp>
          <p:nvSpPr>
            <p:cNvPr id="381959" name="Line 7"/>
            <p:cNvSpPr>
              <a:spLocks noChangeShapeType="1"/>
            </p:cNvSpPr>
            <p:nvPr/>
          </p:nvSpPr>
          <p:spPr bwMode="auto">
            <a:xfrm flipV="1">
              <a:off x="999" y="799"/>
              <a:ext cx="0" cy="17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601633" y="2209800"/>
            <a:ext cx="2103967" cy="308372"/>
            <a:chOff x="2547" y="763"/>
            <a:chExt cx="994" cy="259"/>
          </a:xfrm>
        </p:grpSpPr>
        <p:sp>
          <p:nvSpPr>
            <p:cNvPr id="381961" name="Line 9"/>
            <p:cNvSpPr>
              <a:spLocks noChangeShapeType="1"/>
            </p:cNvSpPr>
            <p:nvPr/>
          </p:nvSpPr>
          <p:spPr bwMode="auto">
            <a:xfrm flipH="1">
              <a:off x="2547" y="994"/>
              <a:ext cx="91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1962" name="Text Box 10"/>
            <p:cNvSpPr txBox="1">
              <a:spLocks noChangeArrowheads="1"/>
            </p:cNvSpPr>
            <p:nvPr/>
          </p:nvSpPr>
          <p:spPr bwMode="auto">
            <a:xfrm flipH="1">
              <a:off x="3071" y="763"/>
              <a:ext cx="47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not shared</a:t>
              </a:r>
            </a:p>
          </p:txBody>
        </p:sp>
        <p:sp>
          <p:nvSpPr>
            <p:cNvPr id="381963" name="Line 11"/>
            <p:cNvSpPr>
              <a:spLocks noChangeShapeType="1"/>
            </p:cNvSpPr>
            <p:nvPr/>
          </p:nvSpPr>
          <p:spPr bwMode="auto">
            <a:xfrm flipH="1" flipV="1">
              <a:off x="3079" y="824"/>
              <a:ext cx="0" cy="17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79451" y="951310"/>
            <a:ext cx="1894416" cy="308372"/>
            <a:chOff x="321" y="799"/>
            <a:chExt cx="895" cy="259"/>
          </a:xfrm>
        </p:grpSpPr>
        <p:sp>
          <p:nvSpPr>
            <p:cNvPr id="381965" name="Line 13"/>
            <p:cNvSpPr>
              <a:spLocks noChangeShapeType="1"/>
            </p:cNvSpPr>
            <p:nvPr/>
          </p:nvSpPr>
          <p:spPr bwMode="auto">
            <a:xfrm>
              <a:off x="612" y="969"/>
              <a:ext cx="6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1966" name="Text Box 14"/>
            <p:cNvSpPr txBox="1">
              <a:spLocks noChangeArrowheads="1"/>
            </p:cNvSpPr>
            <p:nvPr/>
          </p:nvSpPr>
          <p:spPr bwMode="auto">
            <a:xfrm>
              <a:off x="321" y="799"/>
              <a:ext cx="47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not shared</a:t>
              </a:r>
            </a:p>
          </p:txBody>
        </p:sp>
        <p:sp>
          <p:nvSpPr>
            <p:cNvPr id="381967" name="Line 15"/>
            <p:cNvSpPr>
              <a:spLocks noChangeShapeType="1"/>
            </p:cNvSpPr>
            <p:nvPr/>
          </p:nvSpPr>
          <p:spPr bwMode="auto">
            <a:xfrm flipV="1">
              <a:off x="999" y="799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495801" y="3932629"/>
            <a:ext cx="2103967" cy="308371"/>
            <a:chOff x="2124" y="3278"/>
            <a:chExt cx="994" cy="259"/>
          </a:xfrm>
        </p:grpSpPr>
        <p:sp>
          <p:nvSpPr>
            <p:cNvPr id="381969" name="Line 17"/>
            <p:cNvSpPr>
              <a:spLocks noChangeShapeType="1"/>
            </p:cNvSpPr>
            <p:nvPr/>
          </p:nvSpPr>
          <p:spPr bwMode="auto">
            <a:xfrm flipH="1">
              <a:off x="2124" y="3303"/>
              <a:ext cx="91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1970" name="Text Box 18"/>
            <p:cNvSpPr txBox="1">
              <a:spLocks noChangeArrowheads="1"/>
            </p:cNvSpPr>
            <p:nvPr/>
          </p:nvSpPr>
          <p:spPr bwMode="auto">
            <a:xfrm flipH="1">
              <a:off x="2648" y="3278"/>
              <a:ext cx="47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not shared</a:t>
              </a:r>
            </a:p>
          </p:txBody>
        </p:sp>
        <p:sp>
          <p:nvSpPr>
            <p:cNvPr id="381971" name="Line 19"/>
            <p:cNvSpPr>
              <a:spLocks noChangeShapeType="1"/>
            </p:cNvSpPr>
            <p:nvPr/>
          </p:nvSpPr>
          <p:spPr bwMode="auto">
            <a:xfrm flipH="1">
              <a:off x="2656" y="3301"/>
              <a:ext cx="0" cy="17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831851" y="5380443"/>
            <a:ext cx="2901949" cy="307182"/>
            <a:chOff x="393" y="4519"/>
            <a:chExt cx="1371" cy="258"/>
          </a:xfrm>
        </p:grpSpPr>
        <p:sp>
          <p:nvSpPr>
            <p:cNvPr id="381973" name="Line 21"/>
            <p:cNvSpPr>
              <a:spLocks noChangeShapeType="1"/>
            </p:cNvSpPr>
            <p:nvPr/>
          </p:nvSpPr>
          <p:spPr bwMode="auto">
            <a:xfrm>
              <a:off x="482" y="4544"/>
              <a:ext cx="128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1974" name="Text Box 22"/>
            <p:cNvSpPr txBox="1">
              <a:spLocks noChangeArrowheads="1"/>
            </p:cNvSpPr>
            <p:nvPr/>
          </p:nvSpPr>
          <p:spPr bwMode="auto">
            <a:xfrm>
              <a:off x="393" y="4519"/>
              <a:ext cx="470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not shared</a:t>
              </a:r>
            </a:p>
          </p:txBody>
        </p:sp>
        <p:sp>
          <p:nvSpPr>
            <p:cNvPr id="381975" name="Line 23"/>
            <p:cNvSpPr>
              <a:spLocks noChangeShapeType="1"/>
            </p:cNvSpPr>
            <p:nvPr/>
          </p:nvSpPr>
          <p:spPr bwMode="auto">
            <a:xfrm>
              <a:off x="869" y="4542"/>
              <a:ext cx="0" cy="17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1977" name="Text Box 25"/>
          <p:cNvSpPr txBox="1">
            <a:spLocks noChangeArrowheads="1"/>
          </p:cNvSpPr>
          <p:nvPr/>
        </p:nvSpPr>
        <p:spPr bwMode="auto">
          <a:xfrm>
            <a:off x="3048000" y="4648200"/>
            <a:ext cx="11801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reading B is </a:t>
            </a:r>
            <a:br>
              <a:rPr lang="en-US" sz="1400" b="1" dirty="0">
                <a:solidFill>
                  <a:srgbClr val="FF0000"/>
                </a:solidFill>
              </a:rPr>
            </a:br>
            <a:r>
              <a:rPr lang="en-US" sz="1400" b="1" dirty="0">
                <a:solidFill>
                  <a:srgbClr val="FF0000"/>
                </a:solidFill>
              </a:rPr>
              <a:t>not a conflict</a:t>
            </a:r>
          </a:p>
        </p:txBody>
      </p:sp>
      <p:sp>
        <p:nvSpPr>
          <p:cNvPr id="381978" name="Line 26"/>
          <p:cNvSpPr>
            <a:spLocks noChangeShapeType="1"/>
          </p:cNvSpPr>
          <p:nvPr/>
        </p:nvSpPr>
        <p:spPr bwMode="auto">
          <a:xfrm>
            <a:off x="2997200" y="4648201"/>
            <a:ext cx="0" cy="202406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30" name="Straight Connector 29"/>
          <p:cNvCxnSpPr/>
          <p:nvPr/>
        </p:nvCxnSpPr>
        <p:spPr bwMode="auto">
          <a:xfrm rot="10800000">
            <a:off x="2209800" y="4648200"/>
            <a:ext cx="19812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791200" y="6019800"/>
            <a:ext cx="3118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+mn-lt"/>
              </a:rPr>
              <a:t>Methodology courtesy of </a:t>
            </a:r>
          </a:p>
          <a:p>
            <a:r>
              <a:rPr lang="en-US" sz="1400" b="0" dirty="0" smtClean="0">
                <a:solidFill>
                  <a:schemeClr val="bg1"/>
                </a:solidFill>
                <a:latin typeface="+mn-lt"/>
              </a:rPr>
              <a:t>Andrew </a:t>
            </a:r>
            <a:r>
              <a:rPr lang="en-US" sz="1400" b="0" dirty="0" err="1" smtClean="0">
                <a:solidFill>
                  <a:schemeClr val="bg1"/>
                </a:solidFill>
                <a:latin typeface="+mn-lt"/>
              </a:rPr>
              <a:t>Chien’s</a:t>
            </a:r>
            <a:r>
              <a:rPr lang="en-US" sz="1400" b="0" dirty="0" smtClean="0">
                <a:solidFill>
                  <a:schemeClr val="bg1"/>
                </a:solidFill>
                <a:latin typeface="+mn-lt"/>
              </a:rPr>
              <a:t> Concert work in 90s]</a:t>
            </a:r>
          </a:p>
        </p:txBody>
      </p:sp>
    </p:spTree>
    <p:extLst>
      <p:ext uri="{BB962C8B-B14F-4D97-AF65-F5344CB8AC3E}">
        <p14:creationId xmlns:p14="http://schemas.microsoft.com/office/powerpoint/2010/main" val="226984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8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77" grpId="0"/>
      <p:bldP spid="381978" grpId="0" animBg="1"/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648200"/>
          </a:xfrm>
          <a:noFill/>
        </p:spPr>
        <p:txBody>
          <a:bodyPr/>
          <a:lstStyle/>
          <a:p>
            <a:pPr>
              <a:tabLst>
                <a:tab pos="746125" algn="l"/>
                <a:tab pos="1376363" algn="l"/>
                <a:tab pos="3773488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What </a:t>
            </a:r>
            <a:r>
              <a:rPr lang="en-US" dirty="0">
                <a:solidFill>
                  <a:schemeClr val="bg1"/>
                </a:solidFill>
              </a:rPr>
              <a:t>variables are shared?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A and B]</a:t>
            </a:r>
          </a:p>
          <a:p>
            <a:pPr>
              <a:spcAft>
                <a:spcPts val="400"/>
              </a:spcAft>
              <a:tabLst>
                <a:tab pos="746125" algn="l"/>
                <a:tab pos="1376363" algn="l"/>
                <a:tab pos="3773488" algn="l"/>
              </a:tabLst>
            </a:pPr>
            <a:r>
              <a:rPr lang="en-US" sz="2000" i="1" dirty="0"/>
              <a:t>step 0: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ignore the parts that don’t touch shared data</a:t>
            </a:r>
          </a:p>
          <a:p>
            <a:pPr>
              <a:spcAft>
                <a:spcPts val="400"/>
              </a:spcAft>
              <a:tabLst>
                <a:tab pos="746125" algn="l"/>
                <a:tab pos="1376363" algn="l"/>
                <a:tab pos="3773488" algn="l"/>
              </a:tabLst>
            </a:pPr>
            <a:r>
              <a:rPr lang="en-US" sz="2000" i="1" dirty="0" smtClean="0"/>
              <a:t>step </a:t>
            </a:r>
            <a:r>
              <a:rPr lang="en-US" sz="2000" i="1" dirty="0"/>
              <a:t>1: </a:t>
            </a:r>
            <a:r>
              <a:rPr lang="en-US" sz="2000" dirty="0">
                <a:solidFill>
                  <a:schemeClr val="bg1"/>
                </a:solidFill>
              </a:rPr>
              <a:t>calculate read &amp; write sets</a:t>
            </a:r>
          </a:p>
          <a:p>
            <a:pPr>
              <a:spcAft>
                <a:spcPts val="400"/>
              </a:spcAft>
              <a:buFontTx/>
              <a:buNone/>
              <a:tabLst>
                <a:tab pos="746125" algn="l"/>
                <a:tab pos="1376363" algn="l"/>
                <a:tab pos="3773488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		</a:t>
            </a:r>
            <a:r>
              <a:rPr lang="en-US" sz="2000" dirty="0">
                <a:solidFill>
                  <a:srgbClr val="FF0000"/>
                </a:solidFill>
              </a:rPr>
              <a:t>A: read	</a:t>
            </a:r>
            <a:r>
              <a:rPr lang="en-US" sz="2000" dirty="0" smtClean="0">
                <a:solidFill>
                  <a:srgbClr val="FF0000"/>
                </a:solidFill>
              </a:rPr>
              <a:t>  A</a:t>
            </a:r>
            <a:r>
              <a:rPr lang="en-US" sz="2000" dirty="0">
                <a:solidFill>
                  <a:srgbClr val="FF0000"/>
                </a:solidFill>
              </a:rPr>
              <a:t>: read &amp; written</a:t>
            </a:r>
          </a:p>
          <a:p>
            <a:pPr>
              <a:spcAft>
                <a:spcPts val="400"/>
              </a:spcAft>
              <a:buFontTx/>
              <a:buNone/>
              <a:tabLst>
                <a:tab pos="746125" algn="l"/>
                <a:tab pos="1376363" algn="l"/>
                <a:tab pos="3773488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		</a:t>
            </a:r>
            <a:r>
              <a:rPr lang="en-US" sz="2000" dirty="0">
                <a:solidFill>
                  <a:srgbClr val="FF0000"/>
                </a:solidFill>
              </a:rPr>
              <a:t>B: read &amp; written	</a:t>
            </a:r>
            <a:r>
              <a:rPr lang="en-US" sz="2000" dirty="0" smtClean="0">
                <a:solidFill>
                  <a:srgbClr val="FF0000"/>
                </a:solidFill>
              </a:rPr>
              <a:t>  B</a:t>
            </a:r>
            <a:r>
              <a:rPr lang="en-US" sz="2000" dirty="0">
                <a:solidFill>
                  <a:srgbClr val="FF0000"/>
                </a:solidFill>
              </a:rPr>
              <a:t>: read</a:t>
            </a:r>
          </a:p>
          <a:p>
            <a:pPr>
              <a:spcAft>
                <a:spcPts val="400"/>
              </a:spcAft>
              <a:tabLst>
                <a:tab pos="746125" algn="l"/>
                <a:tab pos="1376363" algn="l"/>
                <a:tab pos="3773488" algn="l"/>
              </a:tabLst>
            </a:pPr>
            <a:r>
              <a:rPr lang="en-US" sz="2000" i="1" dirty="0" smtClean="0"/>
              <a:t>step </a:t>
            </a:r>
            <a:r>
              <a:rPr lang="en-US" sz="2000" i="1" dirty="0"/>
              <a:t>2: </a:t>
            </a:r>
            <a:r>
              <a:rPr lang="en-US" sz="2000" dirty="0">
                <a:solidFill>
                  <a:schemeClr val="bg1"/>
                </a:solidFill>
              </a:rPr>
              <a:t>check for R/W, W/W relationships</a:t>
            </a:r>
          </a:p>
          <a:p>
            <a:pPr lvl="1">
              <a:spcAft>
                <a:spcPts val="400"/>
              </a:spcAft>
              <a:tabLst>
                <a:tab pos="746125" algn="l"/>
                <a:tab pos="1376363" algn="l"/>
                <a:tab pos="3773488" algn="l"/>
              </a:tabLst>
            </a:pPr>
            <a:r>
              <a:rPr lang="en-US" sz="1800" dirty="0">
                <a:solidFill>
                  <a:srgbClr val="FF0000"/>
                </a:solidFill>
              </a:rPr>
              <a:t>A written by right side, read by left</a:t>
            </a:r>
          </a:p>
          <a:p>
            <a:pPr lvl="1">
              <a:spcAft>
                <a:spcPts val="400"/>
              </a:spcAft>
              <a:tabLst>
                <a:tab pos="746125" algn="l"/>
                <a:tab pos="1376363" algn="l"/>
                <a:tab pos="3773488" algn="l"/>
              </a:tabLst>
            </a:pPr>
            <a:r>
              <a:rPr lang="en-US" sz="1800" dirty="0">
                <a:solidFill>
                  <a:srgbClr val="FF0000"/>
                </a:solidFill>
              </a:rPr>
              <a:t>B written by left side, read by right</a:t>
            </a:r>
          </a:p>
          <a:p>
            <a:pPr lvl="1">
              <a:spcAft>
                <a:spcPts val="400"/>
              </a:spcAft>
              <a:tabLst>
                <a:tab pos="746125" algn="l"/>
                <a:tab pos="1376363" algn="l"/>
                <a:tab pos="3773488" algn="l"/>
              </a:tabLst>
            </a:pPr>
            <a:r>
              <a:rPr lang="en-US" sz="1800" dirty="0"/>
              <a:t>must be atomic!  </a:t>
            </a:r>
          </a:p>
          <a:p>
            <a:pPr>
              <a:spcAft>
                <a:spcPts val="400"/>
              </a:spcAft>
              <a:tabLst>
                <a:tab pos="746125" algn="l"/>
                <a:tab pos="1376363" algn="l"/>
                <a:tab pos="3773488" algn="l"/>
              </a:tabLst>
            </a:pPr>
            <a:r>
              <a:rPr lang="en-US" sz="2000" i="1" dirty="0"/>
              <a:t>step 3: </a:t>
            </a:r>
            <a:r>
              <a:rPr lang="en-US" sz="2000" dirty="0">
                <a:solidFill>
                  <a:schemeClr val="bg1"/>
                </a:solidFill>
              </a:rPr>
              <a:t>add </a:t>
            </a:r>
            <a:r>
              <a:rPr lang="en-US" sz="2000" dirty="0" smtClean="0">
                <a:solidFill>
                  <a:schemeClr val="bg1"/>
                </a:solidFill>
              </a:rPr>
              <a:t>lock(s) </a:t>
            </a:r>
            <a:r>
              <a:rPr lang="en-US" sz="2000" dirty="0">
                <a:solidFill>
                  <a:schemeClr val="bg1"/>
                </a:solidFill>
              </a:rPr>
              <a:t>to guarantee atomic execution </a:t>
            </a:r>
            <a:r>
              <a:rPr lang="en-US" sz="1800" dirty="0" smtClean="0">
                <a:solidFill>
                  <a:srgbClr val="FF0000"/>
                </a:solidFill>
              </a:rPr>
              <a:t>(pick order if  &gt; 1 locks)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spcAft>
                <a:spcPts val="400"/>
              </a:spcAft>
              <a:tabLst>
                <a:tab pos="746125" algn="l"/>
                <a:tab pos="1376363" algn="l"/>
                <a:tab pos="3773488" algn="l"/>
              </a:tabLst>
            </a:pPr>
            <a:r>
              <a:rPr lang="en-US" sz="2000" i="1" dirty="0" smtClean="0"/>
              <a:t>step </a:t>
            </a:r>
            <a:r>
              <a:rPr lang="en-US" sz="2000" i="1" dirty="0"/>
              <a:t>4: </a:t>
            </a:r>
            <a:r>
              <a:rPr lang="en-US" sz="2000" dirty="0">
                <a:solidFill>
                  <a:schemeClr val="bg1"/>
                </a:solidFill>
              </a:rPr>
              <a:t>optimize if desired 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Conservative Synchronization Design (cont)</a:t>
            </a:r>
            <a:endParaRPr 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79451" y="951310"/>
            <a:ext cx="1894416" cy="308372"/>
            <a:chOff x="321" y="799"/>
            <a:chExt cx="895" cy="259"/>
          </a:xfrm>
        </p:grpSpPr>
        <p:sp>
          <p:nvSpPr>
            <p:cNvPr id="381965" name="Line 13"/>
            <p:cNvSpPr>
              <a:spLocks noChangeShapeType="1"/>
            </p:cNvSpPr>
            <p:nvPr/>
          </p:nvSpPr>
          <p:spPr bwMode="auto">
            <a:xfrm>
              <a:off x="612" y="969"/>
              <a:ext cx="6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1966" name="Text Box 14"/>
            <p:cNvSpPr txBox="1">
              <a:spLocks noChangeArrowheads="1"/>
            </p:cNvSpPr>
            <p:nvPr/>
          </p:nvSpPr>
          <p:spPr bwMode="auto">
            <a:xfrm>
              <a:off x="321" y="799"/>
              <a:ext cx="47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not shared</a:t>
              </a:r>
            </a:p>
          </p:txBody>
        </p:sp>
        <p:sp>
          <p:nvSpPr>
            <p:cNvPr id="381967" name="Line 15"/>
            <p:cNvSpPr>
              <a:spLocks noChangeShapeType="1"/>
            </p:cNvSpPr>
            <p:nvPr/>
          </p:nvSpPr>
          <p:spPr bwMode="auto">
            <a:xfrm flipV="1">
              <a:off x="999" y="799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714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1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81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81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81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81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81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81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81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81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819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819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199" y="1499139"/>
            <a:ext cx="7256585" cy="4924521"/>
          </a:xfrm>
        </p:spPr>
        <p:txBody>
          <a:bodyPr/>
          <a:lstStyle/>
          <a:p>
            <a:r>
              <a:rPr lang="en-US" dirty="0" smtClean="0"/>
              <a:t>Consider </a:t>
            </a:r>
            <a:r>
              <a:rPr lang="en-US" dirty="0"/>
              <a:t>a queue structure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some structure, </a:t>
            </a:r>
            <a:r>
              <a:rPr lang="en-US" sz="1800" i="1" dirty="0" err="1"/>
              <a:t>thing_t</a:t>
            </a:r>
            <a:endParaRPr lang="en-US" sz="1800" i="1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ym typeface="Symbol" pitchFamily="18" charset="2"/>
              </a:rPr>
              <a:t>the program produces </a:t>
            </a:r>
            <a:r>
              <a:rPr lang="en-US" sz="1800" u="sng" dirty="0">
                <a:sym typeface="Symbol" pitchFamily="18" charset="2"/>
              </a:rPr>
              <a:t>things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ym typeface="Symbol" pitchFamily="18" charset="2"/>
              </a:rPr>
              <a:t>the interrupt handler consumes </a:t>
            </a:r>
            <a:r>
              <a:rPr lang="en-US" sz="1800" u="sng" dirty="0">
                <a:sym typeface="Symbol" pitchFamily="18" charset="2"/>
              </a:rPr>
              <a:t>things</a:t>
            </a:r>
            <a:endParaRPr lang="en-US" u="sng" dirty="0">
              <a:sym typeface="Symbol" pitchFamily="18" charset="2"/>
            </a:endParaRPr>
          </a:p>
          <a:p>
            <a:pPr lvl="1"/>
            <a:endParaRPr lang="en-US" dirty="0">
              <a:sym typeface="Symbol" pitchFamily="18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   </a:t>
            </a:r>
            <a:r>
              <a:rPr lang="en-US" sz="2000" b="1" dirty="0" err="1" smtClean="0">
                <a:latin typeface="Courier New" pitchFamily="49" charset="0"/>
                <a:sym typeface="Symbol" pitchFamily="18" charset="2"/>
              </a:rPr>
              <a:t>thing_t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* q[16];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   unsigned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int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q_head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= 0,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q_tail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= 0;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     void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queue_thing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thing_t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*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new_thing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      {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sym typeface="Symbol" pitchFamily="18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   /*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If queue is full, wait. */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   while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(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q_head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+ 16 ==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q_tail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);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pitchFamily="49" charset="0"/>
              <a:sym typeface="Symbol" pitchFamily="18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   q[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q_tail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% 16] =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new_thing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q_tail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=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q_tail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+ 1;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      }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sym typeface="Symbol" pitchFamily="18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1" dirty="0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 of  Synchronization: </a:t>
            </a:r>
            <a:r>
              <a:rPr lang="en-US" sz="2800" dirty="0" smtClean="0"/>
              <a:t>Program</a:t>
            </a:r>
            <a:endParaRPr lang="en-US" sz="2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418385" y="1587819"/>
            <a:ext cx="2590800" cy="1718138"/>
            <a:chOff x="6418385" y="1587819"/>
            <a:chExt cx="2590800" cy="1718138"/>
          </a:xfrm>
        </p:grpSpPr>
        <p:sp>
          <p:nvSpPr>
            <p:cNvPr id="2" name="Rectangle 1"/>
            <p:cNvSpPr/>
            <p:nvPr/>
          </p:nvSpPr>
          <p:spPr bwMode="auto">
            <a:xfrm>
              <a:off x="6418385" y="2086757"/>
              <a:ext cx="2590800" cy="609600"/>
            </a:xfrm>
            <a:prstGeom prst="rect">
              <a:avLst/>
            </a:prstGeom>
            <a:noFill/>
            <a:ln w="12700" cap="flat" cmpd="sng" algn="ctr">
              <a:solidFill>
                <a:srgbClr val="05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435970" y="1587819"/>
              <a:ext cx="822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q</a:t>
              </a:r>
              <a:r>
                <a:rPr lang="en-US" dirty="0" err="1" smtClean="0">
                  <a:solidFill>
                    <a:srgbClr val="FF0000"/>
                  </a:solidFill>
                </a:rPr>
                <a:t>_head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51781" y="2967403"/>
              <a:ext cx="6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q</a:t>
              </a:r>
              <a:r>
                <a:rPr lang="en-US" dirty="0" err="1" smtClean="0">
                  <a:solidFill>
                    <a:srgbClr val="FF0000"/>
                  </a:solidFill>
                </a:rPr>
                <a:t>_tail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 bwMode="auto">
            <a:xfrm>
              <a:off x="6799385" y="2086757"/>
              <a:ext cx="0" cy="609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5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7180385" y="2086757"/>
              <a:ext cx="0" cy="609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5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7561385" y="2086757"/>
              <a:ext cx="0" cy="609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5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7942385" y="2086757"/>
              <a:ext cx="0" cy="609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5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323385" y="2086757"/>
              <a:ext cx="0" cy="609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5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8704385" y="2086757"/>
              <a:ext cx="0" cy="609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5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7008935" y="1878065"/>
              <a:ext cx="342900" cy="16927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5000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flipV="1">
              <a:off x="8210550" y="2727180"/>
              <a:ext cx="225669" cy="27266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5000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207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9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09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9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9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9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9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9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9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9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9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9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9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99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99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99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99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799" y="228600"/>
            <a:ext cx="8018585" cy="914400"/>
          </a:xfrm>
          <a:noFill/>
          <a:ln/>
        </p:spPr>
        <p:txBody>
          <a:bodyPr/>
          <a:lstStyle/>
          <a:p>
            <a:r>
              <a:rPr lang="en-US" dirty="0" smtClean="0"/>
              <a:t>Example of  Synchronization: </a:t>
            </a:r>
            <a:r>
              <a:rPr lang="en-US" sz="2800" dirty="0" smtClean="0"/>
              <a:t>Interrupt Handler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19" y="2863512"/>
            <a:ext cx="510909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thing_t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* 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dequeue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()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thing_t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* thing;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   if (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q_head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== 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q_tail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       return NULL; 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 #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you need not to block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   thing = q[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q_head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% 16];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q_head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q_head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+ 1;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   return thing;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}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9400" y="1418542"/>
            <a:ext cx="2590800" cy="1718138"/>
            <a:chOff x="6418385" y="1587819"/>
            <a:chExt cx="2590800" cy="171813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418385" y="2086757"/>
              <a:ext cx="2590800" cy="609600"/>
            </a:xfrm>
            <a:prstGeom prst="rect">
              <a:avLst/>
            </a:prstGeom>
            <a:noFill/>
            <a:ln w="12700" cap="flat" cmpd="sng" algn="ctr">
              <a:solidFill>
                <a:srgbClr val="05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35970" y="1587819"/>
              <a:ext cx="822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q</a:t>
              </a:r>
              <a:r>
                <a:rPr lang="en-US" dirty="0" err="1" smtClean="0">
                  <a:solidFill>
                    <a:srgbClr val="FF0000"/>
                  </a:solidFill>
                </a:rPr>
                <a:t>_head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51781" y="2967403"/>
              <a:ext cx="6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q</a:t>
              </a:r>
              <a:r>
                <a:rPr lang="en-US" dirty="0" err="1" smtClean="0">
                  <a:solidFill>
                    <a:srgbClr val="FF0000"/>
                  </a:solidFill>
                </a:rPr>
                <a:t>_tail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6799385" y="2086757"/>
              <a:ext cx="0" cy="609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5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7180385" y="2086757"/>
              <a:ext cx="0" cy="609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5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7561385" y="2086757"/>
              <a:ext cx="0" cy="609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5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7942385" y="2086757"/>
              <a:ext cx="0" cy="609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5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8323385" y="2086757"/>
              <a:ext cx="0" cy="609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5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8704385" y="2086757"/>
              <a:ext cx="0" cy="609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5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7008935" y="1878065"/>
              <a:ext cx="342900" cy="16927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5000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 flipV="1">
              <a:off x="8210550" y="2727180"/>
              <a:ext cx="225669" cy="27266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5000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5314949" y="3276600"/>
            <a:ext cx="3829051" cy="109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400">
                <a:solidFill>
                  <a:srgbClr val="3333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>
                <a:solidFill>
                  <a:srgbClr val="3333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defRPr sz="2000">
                <a:solidFill>
                  <a:srgbClr val="3333CC"/>
                </a:solidFill>
                <a:latin typeface="+mj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000">
                <a:solidFill>
                  <a:srgbClr val="3333CC"/>
                </a:solidFill>
                <a:latin typeface="+mj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000">
                <a:solidFill>
                  <a:srgbClr val="3333CC"/>
                </a:solidFill>
                <a:latin typeface="+mj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000">
                <a:solidFill>
                  <a:srgbClr val="3333CC"/>
                </a:solidFill>
                <a:latin typeface="+mj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000">
                <a:solidFill>
                  <a:srgbClr val="3333CC"/>
                </a:solidFill>
                <a:latin typeface="+mj-lt"/>
              </a:defRPr>
            </a:lvl9pPr>
          </a:lstStyle>
          <a:p>
            <a:r>
              <a:rPr lang="en-US" b="0" kern="0" dirty="0" smtClean="0"/>
              <a:t>Assumptions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b="0" kern="0" dirty="0"/>
              <a:t>One interrupt handler that calls </a:t>
            </a:r>
            <a:r>
              <a:rPr lang="en-US" sz="1800" b="0" i="1" kern="0" dirty="0" err="1"/>
              <a:t>dequeue</a:t>
            </a:r>
            <a:endParaRPr lang="en-US" sz="1800" b="0" i="1" kern="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b="0" kern="0" dirty="0"/>
              <a:t>Handler does not interrupt </a:t>
            </a:r>
            <a:r>
              <a:rPr lang="en-US" sz="1800" b="0" kern="0" dirty="0" smtClean="0"/>
              <a:t>itself</a:t>
            </a:r>
            <a:endParaRPr lang="en-US" b="0" kern="0" dirty="0" smtClean="0">
              <a:sym typeface="Symbol" pitchFamily="18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1" kern="0" dirty="0" smtClean="0">
                <a:latin typeface="Courier New" pitchFamily="49" charset="0"/>
                <a:sym typeface="Symbol" pitchFamily="18" charset="2"/>
              </a:rPr>
              <a:t>      </a:t>
            </a:r>
            <a:endParaRPr lang="en-US" sz="1800" b="1" kern="0" dirty="0">
              <a:latin typeface="Courier New" pitchFamily="49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093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199" y="1499139"/>
            <a:ext cx="7256585" cy="4924521"/>
          </a:xfrm>
        </p:spPr>
        <p:txBody>
          <a:bodyPr/>
          <a:lstStyle/>
          <a:p>
            <a:r>
              <a:rPr lang="en-US" dirty="0" smtClean="0"/>
              <a:t>Consider </a:t>
            </a:r>
            <a:r>
              <a:rPr lang="en-US" dirty="0"/>
              <a:t>a queue structure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some structure, </a:t>
            </a:r>
            <a:r>
              <a:rPr lang="en-US" sz="1800" i="1" dirty="0" err="1"/>
              <a:t>thing_t</a:t>
            </a:r>
            <a:endParaRPr lang="en-US" sz="1800" i="1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ym typeface="Symbol" pitchFamily="18" charset="2"/>
              </a:rPr>
              <a:t>the program produces </a:t>
            </a:r>
            <a:r>
              <a:rPr lang="en-US" sz="1800" u="sng" dirty="0">
                <a:sym typeface="Symbol" pitchFamily="18" charset="2"/>
              </a:rPr>
              <a:t>things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ym typeface="Symbol" pitchFamily="18" charset="2"/>
              </a:rPr>
              <a:t>the interrupt handler consumes </a:t>
            </a:r>
            <a:r>
              <a:rPr lang="en-US" sz="1800" u="sng" dirty="0">
                <a:sym typeface="Symbol" pitchFamily="18" charset="2"/>
              </a:rPr>
              <a:t>things</a:t>
            </a:r>
            <a:endParaRPr lang="en-US" u="sng" dirty="0">
              <a:sym typeface="Symbol" pitchFamily="18" charset="2"/>
            </a:endParaRPr>
          </a:p>
          <a:p>
            <a:pPr lvl="1"/>
            <a:endParaRPr lang="en-US" dirty="0">
              <a:sym typeface="Symbol" pitchFamily="18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   </a:t>
            </a:r>
            <a:r>
              <a:rPr lang="en-US" sz="2000" b="1" dirty="0" err="1" smtClean="0">
                <a:latin typeface="Courier New" pitchFamily="49" charset="0"/>
                <a:sym typeface="Symbol" pitchFamily="18" charset="2"/>
              </a:rPr>
              <a:t>thing_t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* q[16];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   unsigned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int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q_head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= 0,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q_tail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= 0;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/* volatile to avoid optimization */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sym typeface="Symbol" pitchFamily="18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     void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queue_thing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thing_t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*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new_thing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     {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sym typeface="Symbol" pitchFamily="18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   /*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If queue is full, wait. */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   while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(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q_head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+ 16 ==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q_tail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);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2000" b="1" dirty="0">
              <a:solidFill>
                <a:schemeClr val="bg1"/>
              </a:solidFill>
              <a:latin typeface="Courier New" pitchFamily="49" charset="0"/>
              <a:sym typeface="Symbol" pitchFamily="18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   q[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q_tail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% 16] =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new_thing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q_tail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=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q_tail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+ 1;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     }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sym typeface="Symbol" pitchFamily="18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1" dirty="0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 of  Synchronization: </a:t>
            </a:r>
            <a:r>
              <a:rPr lang="en-US" sz="2800" dirty="0" smtClean="0"/>
              <a:t>Program</a:t>
            </a:r>
            <a:endParaRPr lang="en-US" sz="2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418385" y="1587819"/>
            <a:ext cx="2590800" cy="1718138"/>
            <a:chOff x="6418385" y="1587819"/>
            <a:chExt cx="2590800" cy="1718138"/>
          </a:xfrm>
        </p:grpSpPr>
        <p:sp>
          <p:nvSpPr>
            <p:cNvPr id="2" name="Rectangle 1"/>
            <p:cNvSpPr/>
            <p:nvPr/>
          </p:nvSpPr>
          <p:spPr bwMode="auto">
            <a:xfrm>
              <a:off x="6418385" y="2086757"/>
              <a:ext cx="2590800" cy="609600"/>
            </a:xfrm>
            <a:prstGeom prst="rect">
              <a:avLst/>
            </a:prstGeom>
            <a:noFill/>
            <a:ln w="12700" cap="flat" cmpd="sng" algn="ctr">
              <a:solidFill>
                <a:srgbClr val="05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435970" y="1587819"/>
              <a:ext cx="822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q</a:t>
              </a:r>
              <a:r>
                <a:rPr lang="en-US" dirty="0" err="1" smtClean="0">
                  <a:solidFill>
                    <a:srgbClr val="FF0000"/>
                  </a:solidFill>
                </a:rPr>
                <a:t>_head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51781" y="2967403"/>
              <a:ext cx="6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q</a:t>
              </a:r>
              <a:r>
                <a:rPr lang="en-US" dirty="0" err="1" smtClean="0">
                  <a:solidFill>
                    <a:srgbClr val="FF0000"/>
                  </a:solidFill>
                </a:rPr>
                <a:t>_tail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 bwMode="auto">
            <a:xfrm>
              <a:off x="6799385" y="2086757"/>
              <a:ext cx="0" cy="609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5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7180385" y="2086757"/>
              <a:ext cx="0" cy="609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5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7561385" y="2086757"/>
              <a:ext cx="0" cy="609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5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7942385" y="2086757"/>
              <a:ext cx="0" cy="609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5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323385" y="2086757"/>
              <a:ext cx="0" cy="609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5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8704385" y="2086757"/>
              <a:ext cx="0" cy="609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5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7008935" y="1878065"/>
              <a:ext cx="342900" cy="16927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5000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flipV="1">
              <a:off x="8210550" y="2727180"/>
              <a:ext cx="225669" cy="27266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5000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0" y="3486090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0" y="3486090"/>
            <a:ext cx="1415772" cy="40011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04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153400" cy="4648200"/>
          </a:xfrm>
        </p:spPr>
        <p:txBody>
          <a:bodyPr/>
          <a:lstStyle/>
          <a:p>
            <a:pPr>
              <a:spcAft>
                <a:spcPts val="1200"/>
              </a:spcAft>
              <a:tabLst>
                <a:tab pos="1828800" algn="l"/>
              </a:tabLst>
            </a:pPr>
            <a:r>
              <a:rPr lang="en-US" dirty="0" smtClean="0"/>
              <a:t>Where </a:t>
            </a:r>
            <a:r>
              <a:rPr lang="en-US" dirty="0"/>
              <a:t>should we add critical sections? </a:t>
            </a:r>
          </a:p>
          <a:p>
            <a:pPr lvl="1">
              <a:spcAft>
                <a:spcPts val="1200"/>
              </a:spcAft>
              <a:tabLst>
                <a:tab pos="1828800" algn="l"/>
              </a:tabLst>
            </a:pPr>
            <a:r>
              <a:rPr lang="en-US" dirty="0">
                <a:sym typeface="Symbol" pitchFamily="18" charset="2"/>
              </a:rPr>
              <a:t>none needed</a:t>
            </a:r>
            <a:r>
              <a:rPr lang="en-US" dirty="0" smtClean="0">
                <a:sym typeface="Symbol" pitchFamily="18" charset="2"/>
              </a:rPr>
              <a:t>!</a:t>
            </a:r>
          </a:p>
          <a:p>
            <a:pPr lvl="2">
              <a:spcAft>
                <a:spcPts val="1200"/>
              </a:spcAft>
              <a:tabLst>
                <a:tab pos="1828800" algn="l"/>
              </a:tabLst>
            </a:pPr>
            <a:r>
              <a:rPr lang="en-US" dirty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o writes to the queues by both pieces of code</a:t>
            </a:r>
            <a:endParaRPr lang="en-US" dirty="0">
              <a:sym typeface="Symbol" pitchFamily="18" charset="2"/>
            </a:endParaRPr>
          </a:p>
          <a:p>
            <a:pPr lvl="1">
              <a:spcAft>
                <a:spcPts val="1200"/>
              </a:spcAft>
              <a:tabLst>
                <a:tab pos="1828800" algn="l"/>
              </a:tabLst>
            </a:pPr>
            <a:r>
              <a:rPr lang="en-US" dirty="0">
                <a:sym typeface="Symbol" pitchFamily="18" charset="2"/>
              </a:rPr>
              <a:t>but we do need to make </a:t>
            </a:r>
            <a:r>
              <a:rPr lang="en-US" dirty="0" err="1">
                <a:solidFill>
                  <a:schemeClr val="bg1"/>
                </a:solidFill>
                <a:sym typeface="Symbol" pitchFamily="18" charset="2"/>
              </a:rPr>
              <a:t>q_head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dirty="0" err="1">
                <a:solidFill>
                  <a:schemeClr val="bg1"/>
                </a:solidFill>
                <a:sym typeface="Symbol" pitchFamily="18" charset="2"/>
              </a:rPr>
              <a:t>q_tail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volatile</a:t>
            </a:r>
          </a:p>
          <a:p>
            <a:pPr lvl="1">
              <a:spcAft>
                <a:spcPts val="1200"/>
              </a:spcAft>
              <a:tabLst>
                <a:tab pos="1828800" algn="l"/>
              </a:tabLst>
            </a:pPr>
            <a:endParaRPr lang="en-US" dirty="0">
              <a:sym typeface="Symbol" pitchFamily="18" charset="2"/>
            </a:endParaRPr>
          </a:p>
          <a:p>
            <a:pPr>
              <a:spcAft>
                <a:spcPts val="1200"/>
              </a:spcAft>
              <a:tabLst>
                <a:tab pos="1828800" algn="l"/>
              </a:tabLst>
            </a:pPr>
            <a:endParaRPr lang="en-US" dirty="0">
              <a:sym typeface="Symbol" pitchFamily="18" charset="2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 of  Synchronization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8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1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1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11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153400" cy="4648200"/>
          </a:xfrm>
        </p:spPr>
        <p:txBody>
          <a:bodyPr/>
          <a:lstStyle/>
          <a:p>
            <a:pPr lvl="1">
              <a:tabLst>
                <a:tab pos="1828800" algn="l"/>
              </a:tabLst>
            </a:pPr>
            <a:endParaRPr lang="en-US" dirty="0">
              <a:sym typeface="Symbol" pitchFamily="18" charset="2"/>
            </a:endParaRPr>
          </a:p>
          <a:p>
            <a:pPr>
              <a:tabLst>
                <a:tab pos="1828800" algn="l"/>
              </a:tabLst>
            </a:pPr>
            <a:r>
              <a:rPr lang="en-US" dirty="0" smtClean="0">
                <a:sym typeface="Symbol" pitchFamily="18" charset="2"/>
              </a:rPr>
              <a:t>What </a:t>
            </a:r>
            <a:r>
              <a:rPr lang="en-US" dirty="0">
                <a:sym typeface="Symbol" pitchFamily="18" charset="2"/>
              </a:rPr>
              <a:t>about </a:t>
            </a:r>
            <a:r>
              <a:rPr lang="en-US" dirty="0" smtClean="0">
                <a:sym typeface="Symbol" pitchFamily="18" charset="2"/>
              </a:rPr>
              <a:t>making </a:t>
            </a:r>
            <a:r>
              <a:rPr lang="en-US" dirty="0">
                <a:sym typeface="Symbol" pitchFamily="18" charset="2"/>
              </a:rPr>
              <a:t>program </a:t>
            </a:r>
            <a:r>
              <a:rPr lang="en-US" dirty="0" smtClean="0">
                <a:sym typeface="Symbol" pitchFamily="18" charset="2"/>
              </a:rPr>
              <a:t>changes to make the code more compact?</a:t>
            </a:r>
          </a:p>
          <a:p>
            <a:pPr lvl="1">
              <a:spcAft>
                <a:spcPts val="0"/>
              </a:spcAft>
              <a:tabLst>
                <a:tab pos="1828800" algn="l"/>
              </a:tabLst>
            </a:pPr>
            <a:r>
              <a:rPr lang="en-US" sz="1800" dirty="0" smtClean="0">
                <a:sym typeface="Symbol" pitchFamily="18" charset="2"/>
              </a:rPr>
              <a:t>e.g</a:t>
            </a:r>
            <a:r>
              <a:rPr lang="en-US" sz="1800" dirty="0">
                <a:sym typeface="Symbol" pitchFamily="18" charset="2"/>
              </a:rPr>
              <a:t>., replace	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828800" algn="l"/>
              </a:tabLst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	q[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q_tail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% 16]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new_thing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828800" algn="l"/>
              </a:tabLst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	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q_tail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q_tail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+ 1;</a:t>
            </a:r>
          </a:p>
          <a:p>
            <a:pPr lvl="1">
              <a:spcAft>
                <a:spcPts val="0"/>
              </a:spcAft>
              <a:tabLst>
                <a:tab pos="1828800" algn="l"/>
              </a:tabLst>
            </a:pPr>
            <a:r>
              <a:rPr lang="en-US" sz="1800" dirty="0" smtClean="0">
                <a:sym typeface="Symbol" pitchFamily="18" charset="2"/>
              </a:rPr>
              <a:t>with</a:t>
            </a:r>
            <a:endParaRPr lang="en-US" sz="1800" dirty="0">
              <a:sym typeface="Symbol" pitchFamily="18" charset="2"/>
            </a:endParaRPr>
          </a:p>
          <a:p>
            <a:pPr>
              <a:spcBef>
                <a:spcPts val="0"/>
              </a:spcBef>
              <a:spcAft>
                <a:spcPts val="1800"/>
              </a:spcAft>
              <a:buFontTx/>
              <a:buNone/>
              <a:tabLst>
                <a:tab pos="1828800" algn="l"/>
              </a:tabLst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	q[(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q_tail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++) % 16]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new_thing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tabLst>
                <a:tab pos="1828800" algn="l"/>
              </a:tabLst>
            </a:pPr>
            <a:r>
              <a:rPr lang="en-US" dirty="0" smtClean="0"/>
              <a:t>Logically:  </a:t>
            </a:r>
            <a:r>
              <a:rPr lang="en-US" dirty="0"/>
              <a:t>they are </a:t>
            </a:r>
            <a:r>
              <a:rPr lang="en-US" dirty="0" smtClean="0"/>
              <a:t>equivalent </a:t>
            </a:r>
            <a:r>
              <a:rPr lang="en-US" dirty="0"/>
              <a:t>sequential C code</a:t>
            </a:r>
          </a:p>
          <a:p>
            <a:pPr>
              <a:tabLst>
                <a:tab pos="1828800" algn="l"/>
              </a:tabLst>
            </a:pPr>
            <a:r>
              <a:rPr lang="en-US" dirty="0" smtClean="0">
                <a:sym typeface="Symbol" pitchFamily="18" charset="2"/>
              </a:rPr>
              <a:t>However: Does </a:t>
            </a:r>
            <a:r>
              <a:rPr lang="en-US" dirty="0">
                <a:sym typeface="Symbol" pitchFamily="18" charset="2"/>
              </a:rPr>
              <a:t>store to </a:t>
            </a:r>
            <a:r>
              <a:rPr lang="en-US" i="1" dirty="0" smtClean="0">
                <a:sym typeface="Symbol" pitchFamily="18" charset="2"/>
              </a:rPr>
              <a:t>q[..]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or </a:t>
            </a:r>
            <a:r>
              <a:rPr lang="en-US" i="1" dirty="0" err="1">
                <a:sym typeface="Symbol" pitchFamily="18" charset="2"/>
              </a:rPr>
              <a:t>q_tail</a:t>
            </a:r>
            <a:r>
              <a:rPr lang="en-US" dirty="0">
                <a:sym typeface="Symbol" pitchFamily="18" charset="2"/>
              </a:rPr>
              <a:t> happen first</a:t>
            </a:r>
            <a:r>
              <a:rPr lang="en-US" dirty="0" smtClean="0">
                <a:sym typeface="Symbol" pitchFamily="18" charset="2"/>
              </a:rPr>
              <a:t>?</a:t>
            </a:r>
          </a:p>
          <a:p>
            <a:r>
              <a:rPr lang="en-US" dirty="0" smtClean="0"/>
              <a:t>Depends on the compiler’s constrains</a:t>
            </a:r>
            <a:endParaRPr lang="en-US" dirty="0"/>
          </a:p>
          <a:p>
            <a:pPr>
              <a:tabLst>
                <a:tab pos="1828800" algn="l"/>
              </a:tabLst>
            </a:pPr>
            <a:endParaRPr lang="en-US" dirty="0">
              <a:sym typeface="Symbol" pitchFamily="18" charset="2"/>
            </a:endParaRPr>
          </a:p>
          <a:p>
            <a:pPr>
              <a:tabLst>
                <a:tab pos="1828800" algn="l"/>
              </a:tabLst>
            </a:pPr>
            <a:endParaRPr lang="en-US" dirty="0">
              <a:sym typeface="Symbol" pitchFamily="18" charset="2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 of  Synchronization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11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1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11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1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11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11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572000"/>
          </a:xfrm>
        </p:spPr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solved the critical section problem for </a:t>
            </a:r>
            <a:r>
              <a:rPr lang="en-US" dirty="0" err="1" smtClean="0"/>
              <a:t>uniprocessors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about multiprocessors</a:t>
            </a:r>
            <a:r>
              <a:rPr lang="en-US" dirty="0" smtClean="0"/>
              <a:t>?  </a:t>
            </a:r>
          </a:p>
          <a:p>
            <a:pPr lvl="1"/>
            <a:r>
              <a:rPr lang="en-US" i="1" dirty="0" smtClean="0"/>
              <a:t>CLI … critical section …. STI</a:t>
            </a:r>
            <a:endParaRPr lang="en-US" i="1" dirty="0"/>
          </a:p>
          <a:p>
            <a:r>
              <a:rPr lang="en-US" dirty="0"/>
              <a:t>What is a multiprocessor?</a:t>
            </a:r>
          </a:p>
          <a:p>
            <a:pPr lvl="1"/>
            <a:r>
              <a:rPr lang="en-US" dirty="0"/>
              <a:t>usually a symmetric multiprocessor (SMP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symmetric </a:t>
            </a:r>
            <a:r>
              <a:rPr lang="en-US" dirty="0"/>
              <a:t>aspect: all processors have equal latency to all memory </a:t>
            </a:r>
            <a:r>
              <a:rPr lang="en-US" dirty="0" smtClean="0"/>
              <a:t>banks</a:t>
            </a:r>
          </a:p>
          <a:p>
            <a:pPr lvl="1"/>
            <a:r>
              <a:rPr lang="en-US" dirty="0" smtClean="0"/>
              <a:t>multicore processors </a:t>
            </a:r>
            <a:r>
              <a:rPr lang="en-US" dirty="0"/>
              <a:t>are similar from our </a:t>
            </a:r>
            <a:r>
              <a:rPr lang="en-US" dirty="0" smtClean="0"/>
              <a:t>perspective</a:t>
            </a:r>
            <a:endParaRPr lang="en-US" dirty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Multiprocessors and Locks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08151" y="4081462"/>
            <a:ext cx="5530849" cy="1023938"/>
            <a:chOff x="684" y="2396"/>
            <a:chExt cx="2613" cy="8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781" y="2396"/>
              <a:ext cx="218" cy="229"/>
              <a:chOff x="781" y="2396"/>
              <a:chExt cx="218" cy="229"/>
            </a:xfrm>
          </p:grpSpPr>
          <p:sp>
            <p:nvSpPr>
              <p:cNvPr id="375814" name="Rectangle 6"/>
              <p:cNvSpPr>
                <a:spLocks noChangeArrowheads="1"/>
              </p:cNvSpPr>
              <p:nvPr/>
            </p:nvSpPr>
            <p:spPr bwMode="auto">
              <a:xfrm>
                <a:off x="781" y="2396"/>
                <a:ext cx="218" cy="21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5815" name="Text Box 7"/>
              <p:cNvSpPr txBox="1">
                <a:spLocks noChangeArrowheads="1"/>
              </p:cNvSpPr>
              <p:nvPr/>
            </p:nvSpPr>
            <p:spPr bwMode="auto">
              <a:xfrm>
                <a:off x="842" y="2418"/>
                <a:ext cx="59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113" y="2396"/>
              <a:ext cx="218" cy="229"/>
              <a:chOff x="781" y="2396"/>
              <a:chExt cx="218" cy="229"/>
            </a:xfrm>
          </p:grpSpPr>
          <p:sp>
            <p:nvSpPr>
              <p:cNvPr id="375817" name="Rectangle 9"/>
              <p:cNvSpPr>
                <a:spLocks noChangeArrowheads="1"/>
              </p:cNvSpPr>
              <p:nvPr/>
            </p:nvSpPr>
            <p:spPr bwMode="auto">
              <a:xfrm>
                <a:off x="781" y="2396"/>
                <a:ext cx="218" cy="21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5818" name="Text Box 10"/>
              <p:cNvSpPr txBox="1">
                <a:spLocks noChangeArrowheads="1"/>
              </p:cNvSpPr>
              <p:nvPr/>
            </p:nvSpPr>
            <p:spPr bwMode="auto">
              <a:xfrm>
                <a:off x="842" y="2418"/>
                <a:ext cx="59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446" y="2396"/>
              <a:ext cx="218" cy="229"/>
              <a:chOff x="781" y="2396"/>
              <a:chExt cx="218" cy="229"/>
            </a:xfrm>
          </p:grpSpPr>
          <p:sp>
            <p:nvSpPr>
              <p:cNvPr id="375820" name="Rectangle 12"/>
              <p:cNvSpPr>
                <a:spLocks noChangeArrowheads="1"/>
              </p:cNvSpPr>
              <p:nvPr/>
            </p:nvSpPr>
            <p:spPr bwMode="auto">
              <a:xfrm>
                <a:off x="781" y="2396"/>
                <a:ext cx="218" cy="21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5821" name="Text Box 13"/>
              <p:cNvSpPr txBox="1">
                <a:spLocks noChangeArrowheads="1"/>
              </p:cNvSpPr>
              <p:nvPr/>
            </p:nvSpPr>
            <p:spPr bwMode="auto">
              <a:xfrm>
                <a:off x="842" y="2418"/>
                <a:ext cx="59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1779" y="2396"/>
              <a:ext cx="218" cy="229"/>
              <a:chOff x="781" y="2396"/>
              <a:chExt cx="218" cy="229"/>
            </a:xfrm>
          </p:grpSpPr>
          <p:sp>
            <p:nvSpPr>
              <p:cNvPr id="375823" name="Rectangle 15"/>
              <p:cNvSpPr>
                <a:spLocks noChangeArrowheads="1"/>
              </p:cNvSpPr>
              <p:nvPr/>
            </p:nvSpPr>
            <p:spPr bwMode="auto">
              <a:xfrm>
                <a:off x="781" y="2396"/>
                <a:ext cx="218" cy="21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5824" name="Text Box 16"/>
              <p:cNvSpPr txBox="1">
                <a:spLocks noChangeArrowheads="1"/>
              </p:cNvSpPr>
              <p:nvPr/>
            </p:nvSpPr>
            <p:spPr bwMode="auto">
              <a:xfrm>
                <a:off x="842" y="2418"/>
                <a:ext cx="59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sp>
          <p:nvSpPr>
            <p:cNvPr id="375825" name="Line 17"/>
            <p:cNvSpPr>
              <a:spLocks noChangeShapeType="1"/>
            </p:cNvSpPr>
            <p:nvPr/>
          </p:nvSpPr>
          <p:spPr bwMode="auto">
            <a:xfrm>
              <a:off x="890" y="2614"/>
              <a:ext cx="0" cy="1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5826" name="Line 18"/>
            <p:cNvSpPr>
              <a:spLocks noChangeShapeType="1"/>
            </p:cNvSpPr>
            <p:nvPr/>
          </p:nvSpPr>
          <p:spPr bwMode="auto">
            <a:xfrm>
              <a:off x="1222" y="2614"/>
              <a:ext cx="0" cy="1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5827" name="Line 19"/>
            <p:cNvSpPr>
              <a:spLocks noChangeShapeType="1"/>
            </p:cNvSpPr>
            <p:nvPr/>
          </p:nvSpPr>
          <p:spPr bwMode="auto">
            <a:xfrm>
              <a:off x="1555" y="2614"/>
              <a:ext cx="0" cy="1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5828" name="Line 20"/>
            <p:cNvSpPr>
              <a:spLocks noChangeShapeType="1"/>
            </p:cNvSpPr>
            <p:nvPr/>
          </p:nvSpPr>
          <p:spPr bwMode="auto">
            <a:xfrm>
              <a:off x="1888" y="2614"/>
              <a:ext cx="0" cy="1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5829" name="Line 21"/>
            <p:cNvSpPr>
              <a:spLocks noChangeShapeType="1"/>
            </p:cNvSpPr>
            <p:nvPr/>
          </p:nvSpPr>
          <p:spPr bwMode="auto">
            <a:xfrm>
              <a:off x="684" y="2735"/>
              <a:ext cx="205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5830" name="Text Box 22"/>
            <p:cNvSpPr txBox="1">
              <a:spLocks noChangeArrowheads="1"/>
            </p:cNvSpPr>
            <p:nvPr/>
          </p:nvSpPr>
          <p:spPr bwMode="auto">
            <a:xfrm>
              <a:off x="2402" y="2541"/>
              <a:ext cx="145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bus</a:t>
              </a:r>
            </a:p>
          </p:txBody>
        </p: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2184" y="2880"/>
              <a:ext cx="266" cy="229"/>
              <a:chOff x="2160" y="2928"/>
              <a:chExt cx="266" cy="229"/>
            </a:xfrm>
          </p:grpSpPr>
          <p:sp>
            <p:nvSpPr>
              <p:cNvPr id="375832" name="Rectangle 24"/>
              <p:cNvSpPr>
                <a:spLocks noChangeArrowheads="1"/>
              </p:cNvSpPr>
              <p:nvPr/>
            </p:nvSpPr>
            <p:spPr bwMode="auto">
              <a:xfrm>
                <a:off x="2160" y="2928"/>
                <a:ext cx="266" cy="21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5833" name="Text Box 25"/>
              <p:cNvSpPr txBox="1">
                <a:spLocks noChangeArrowheads="1"/>
              </p:cNvSpPr>
              <p:nvPr/>
            </p:nvSpPr>
            <p:spPr bwMode="auto">
              <a:xfrm>
                <a:off x="2197" y="2950"/>
                <a:ext cx="141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I/O</a:t>
                </a:r>
              </a:p>
            </p:txBody>
          </p:sp>
        </p:grpSp>
        <p:sp>
          <p:nvSpPr>
            <p:cNvPr id="375834" name="Line 26"/>
            <p:cNvSpPr>
              <a:spLocks noChangeShapeType="1"/>
            </p:cNvSpPr>
            <p:nvPr/>
          </p:nvSpPr>
          <p:spPr bwMode="auto">
            <a:xfrm>
              <a:off x="2317" y="2735"/>
              <a:ext cx="0" cy="14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5835" name="Line 27"/>
            <p:cNvSpPr>
              <a:spLocks noChangeShapeType="1"/>
            </p:cNvSpPr>
            <p:nvPr/>
          </p:nvSpPr>
          <p:spPr bwMode="auto">
            <a:xfrm>
              <a:off x="2317" y="3098"/>
              <a:ext cx="0" cy="14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5836" name="Line 28"/>
            <p:cNvSpPr>
              <a:spLocks noChangeShapeType="1"/>
            </p:cNvSpPr>
            <p:nvPr/>
          </p:nvSpPr>
          <p:spPr bwMode="auto">
            <a:xfrm>
              <a:off x="1966" y="3243"/>
              <a:ext cx="133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5837" name="Text Box 29"/>
            <p:cNvSpPr txBox="1">
              <a:spLocks noChangeArrowheads="1"/>
            </p:cNvSpPr>
            <p:nvPr/>
          </p:nvSpPr>
          <p:spPr bwMode="auto">
            <a:xfrm>
              <a:off x="2789" y="3049"/>
              <a:ext cx="311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I/O bus</a:t>
              </a:r>
            </a:p>
          </p:txBody>
        </p:sp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926" y="2735"/>
              <a:ext cx="218" cy="374"/>
              <a:chOff x="926" y="2735"/>
              <a:chExt cx="218" cy="374"/>
            </a:xfrm>
          </p:grpSpPr>
          <p:grpSp>
            <p:nvGrpSpPr>
              <p:cNvPr id="9" name="Group 31"/>
              <p:cNvGrpSpPr>
                <a:grpSpLocks/>
              </p:cNvGrpSpPr>
              <p:nvPr/>
            </p:nvGrpSpPr>
            <p:grpSpPr bwMode="auto">
              <a:xfrm>
                <a:off x="926" y="2880"/>
                <a:ext cx="218" cy="229"/>
                <a:chOff x="781" y="2904"/>
                <a:chExt cx="218" cy="229"/>
              </a:xfrm>
            </p:grpSpPr>
            <p:sp>
              <p:nvSpPr>
                <p:cNvPr id="375840" name="Rectangle 32"/>
                <p:cNvSpPr>
                  <a:spLocks noChangeArrowheads="1"/>
                </p:cNvSpPr>
                <p:nvPr/>
              </p:nvSpPr>
              <p:spPr bwMode="auto">
                <a:xfrm>
                  <a:off x="781" y="2904"/>
                  <a:ext cx="218" cy="218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584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830" y="2926"/>
                  <a:ext cx="92" cy="2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>
                      <a:solidFill>
                        <a:schemeClr val="bg1"/>
                      </a:solidFill>
                    </a:rPr>
                    <a:t>M</a:t>
                  </a:r>
                </a:p>
              </p:txBody>
            </p:sp>
          </p:grpSp>
          <p:sp>
            <p:nvSpPr>
              <p:cNvPr id="375842" name="Line 34"/>
              <p:cNvSpPr>
                <a:spLocks noChangeShapeType="1"/>
              </p:cNvSpPr>
              <p:nvPr/>
            </p:nvSpPr>
            <p:spPr bwMode="auto">
              <a:xfrm flipV="1">
                <a:off x="1035" y="2735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1337" y="2735"/>
              <a:ext cx="218" cy="374"/>
              <a:chOff x="926" y="2735"/>
              <a:chExt cx="218" cy="374"/>
            </a:xfrm>
          </p:grpSpPr>
          <p:grpSp>
            <p:nvGrpSpPr>
              <p:cNvPr id="11" name="Group 36"/>
              <p:cNvGrpSpPr>
                <a:grpSpLocks/>
              </p:cNvGrpSpPr>
              <p:nvPr/>
            </p:nvGrpSpPr>
            <p:grpSpPr bwMode="auto">
              <a:xfrm>
                <a:off x="926" y="2880"/>
                <a:ext cx="218" cy="229"/>
                <a:chOff x="781" y="2904"/>
                <a:chExt cx="218" cy="229"/>
              </a:xfrm>
            </p:grpSpPr>
            <p:sp>
              <p:nvSpPr>
                <p:cNvPr id="375845" name="Rectangle 37"/>
                <p:cNvSpPr>
                  <a:spLocks noChangeArrowheads="1"/>
                </p:cNvSpPr>
                <p:nvPr/>
              </p:nvSpPr>
              <p:spPr bwMode="auto">
                <a:xfrm>
                  <a:off x="781" y="2904"/>
                  <a:ext cx="218" cy="218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584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830" y="2926"/>
                  <a:ext cx="92" cy="2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M</a:t>
                  </a:r>
                </a:p>
              </p:txBody>
            </p:sp>
          </p:grpSp>
          <p:sp>
            <p:nvSpPr>
              <p:cNvPr id="375847" name="Line 39"/>
              <p:cNvSpPr>
                <a:spLocks noChangeShapeType="1"/>
              </p:cNvSpPr>
              <p:nvPr/>
            </p:nvSpPr>
            <p:spPr bwMode="auto">
              <a:xfrm flipV="1">
                <a:off x="1035" y="2735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5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75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75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75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758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758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ireball">
  <a:themeElements>
    <a:clrScheme name="Fireball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Designs\FIREBALL.POT</Template>
  <TotalTime>19219</TotalTime>
  <Words>1488</Words>
  <Application>Microsoft Office PowerPoint</Application>
  <PresentationFormat>On-screen Show (4:3)</PresentationFormat>
  <Paragraphs>483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Fireball</vt:lpstr>
      <vt:lpstr>ECE391 Computer System Engineering Lecture 7</vt:lpstr>
      <vt:lpstr>Lecture Topics</vt:lpstr>
      <vt:lpstr>Aministrivia</vt:lpstr>
      <vt:lpstr>Example of  Synchronization: Program</vt:lpstr>
      <vt:lpstr>Example of  Synchronization: Interrupt Handler</vt:lpstr>
      <vt:lpstr>Example of  Synchronization: Program</vt:lpstr>
      <vt:lpstr>Example of  Synchronization (cont.)</vt:lpstr>
      <vt:lpstr>Example of  Synchronization (cont.)</vt:lpstr>
      <vt:lpstr>Multiprocessors and Locks</vt:lpstr>
      <vt:lpstr>Multiprocessors and Locks (cont.)</vt:lpstr>
      <vt:lpstr>Multiprocessors and Locks (cont.)</vt:lpstr>
      <vt:lpstr>Multiprocessors and Locks (cont.)</vt:lpstr>
      <vt:lpstr>Multiprocessors and Locks (cont.)</vt:lpstr>
      <vt:lpstr>Spin Locks</vt:lpstr>
      <vt:lpstr>Spin Locks (cont.)</vt:lpstr>
      <vt:lpstr>Linux Spin Lock API</vt:lpstr>
      <vt:lpstr>Linux Spin Lock API – Basic Functions</vt:lpstr>
      <vt:lpstr>Linux Spin Lock API – Testing Functions</vt:lpstr>
      <vt:lpstr>Linux Spin Lock API (cont.)</vt:lpstr>
      <vt:lpstr>Linux Spin Lock API (cont.)</vt:lpstr>
      <vt:lpstr>Linux’ Lock/CLI Combo</vt:lpstr>
      <vt:lpstr>Linux’ Lock/CLI Combo (cont)</vt:lpstr>
      <vt:lpstr>Comments on code</vt:lpstr>
      <vt:lpstr>Another Philosophy Lesson</vt:lpstr>
      <vt:lpstr>Another Philosophy Lesson (cont.)</vt:lpstr>
      <vt:lpstr>Another Philosophy Lesson (cont.)</vt:lpstr>
      <vt:lpstr>Another Philosophy Lesson (cont.)</vt:lpstr>
      <vt:lpstr>Example of Code Understanding</vt:lpstr>
      <vt:lpstr>Conservative Synchronization Design</vt:lpstr>
      <vt:lpstr>Conservative Synchronization Design (cont)</vt:lpstr>
      <vt:lpstr>Conservative Synchronization Design (cont)</vt:lpstr>
      <vt:lpstr>Conservative Synchronization Design (cont)</vt:lpstr>
      <vt:lpstr>Conservative Synchronization Design (cont)</vt:lpstr>
    </vt:vector>
  </TitlesOfParts>
  <Company>Coordinated Science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ECE291 Computer Engineering II Lecture 1</dc:title>
  <dc:creator>Zbigniew Kalbarczyk</dc:creator>
  <cp:lastModifiedBy>Zbigniew</cp:lastModifiedBy>
  <cp:revision>348</cp:revision>
  <cp:lastPrinted>2012-01-31T19:23:07Z</cp:lastPrinted>
  <dcterms:created xsi:type="dcterms:W3CDTF">1999-08-25T01:21:32Z</dcterms:created>
  <dcterms:modified xsi:type="dcterms:W3CDTF">2014-02-11T19:27:28Z</dcterms:modified>
</cp:coreProperties>
</file>