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674" r:id="rId2"/>
    <p:sldId id="704" r:id="rId3"/>
    <p:sldId id="691" r:id="rId4"/>
    <p:sldId id="784" r:id="rId5"/>
    <p:sldId id="785" r:id="rId6"/>
    <p:sldId id="786" r:id="rId7"/>
    <p:sldId id="787" r:id="rId8"/>
    <p:sldId id="788" r:id="rId9"/>
    <p:sldId id="789" r:id="rId10"/>
    <p:sldId id="790" r:id="rId11"/>
    <p:sldId id="791" r:id="rId12"/>
    <p:sldId id="766" r:id="rId13"/>
    <p:sldId id="774" r:id="rId14"/>
    <p:sldId id="775" r:id="rId15"/>
    <p:sldId id="767" r:id="rId16"/>
    <p:sldId id="776" r:id="rId17"/>
    <p:sldId id="777" r:id="rId18"/>
    <p:sldId id="768" r:id="rId19"/>
    <p:sldId id="778" r:id="rId20"/>
  </p:sldIdLst>
  <p:sldSz cx="9144000" cy="6858000" type="screen4x3"/>
  <p:notesSz cx="7019925" cy="9305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50000"/>
    <a:srgbClr val="3333CC"/>
    <a:srgbClr val="FFFFCC"/>
    <a:srgbClr val="FFFF00"/>
    <a:srgbClr val="FFCC00"/>
    <a:srgbClr val="FF8F8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468" autoAdjust="0"/>
  </p:normalViewPr>
  <p:slideViewPr>
    <p:cSldViewPr>
      <p:cViewPr varScale="1">
        <p:scale>
          <a:sx n="74" d="100"/>
          <a:sy n="74" d="100"/>
        </p:scale>
        <p:origin x="-1356" y="-102"/>
      </p:cViewPr>
      <p:guideLst>
        <p:guide orient="horz" pos="16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904" cy="4582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59" tIns="45880" rIns="91759" bIns="45880" numCol="1" anchor="t" anchorCtr="0" compatLnSpc="1">
            <a:prstTxWarp prst="textNoShape">
              <a:avLst/>
            </a:prstTxWarp>
          </a:bodyPr>
          <a:lstStyle>
            <a:lvl1pPr defTabSz="916988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900" y="0"/>
            <a:ext cx="3040904" cy="4582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59" tIns="45880" rIns="91759" bIns="45880" numCol="1" anchor="t" anchorCtr="0" compatLnSpc="1">
            <a:prstTxWarp prst="textNoShape">
              <a:avLst/>
            </a:prstTxWarp>
          </a:bodyPr>
          <a:lstStyle>
            <a:lvl1pPr algn="r" defTabSz="916988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3543"/>
            <a:ext cx="3040904" cy="4582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59" tIns="45880" rIns="91759" bIns="45880" numCol="1" anchor="b" anchorCtr="0" compatLnSpc="1">
            <a:prstTxWarp prst="textNoShape">
              <a:avLst/>
            </a:prstTxWarp>
          </a:bodyPr>
          <a:lstStyle>
            <a:lvl1pPr defTabSz="916988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900" y="8863543"/>
            <a:ext cx="3040904" cy="4582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59" tIns="45880" rIns="91759" bIns="45880" numCol="1" anchor="b" anchorCtr="0" compatLnSpc="1">
            <a:prstTxWarp prst="textNoShape">
              <a:avLst/>
            </a:prstTxWarp>
          </a:bodyPr>
          <a:lstStyle>
            <a:lvl1pPr algn="r" defTabSz="916988">
              <a:defRPr sz="1200" b="0"/>
            </a:lvl1pPr>
          </a:lstStyle>
          <a:p>
            <a:pPr>
              <a:defRPr/>
            </a:pPr>
            <a:fld id="{A3AD930E-DD78-4435-BEAC-04F4E1894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32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2500" cy="464660"/>
          </a:xfrm>
          <a:prstGeom prst="rect">
            <a:avLst/>
          </a:prstGeom>
        </p:spPr>
        <p:txBody>
          <a:bodyPr vert="horz" lIns="91760" tIns="45880" rIns="91760" bIns="4588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5831" y="0"/>
            <a:ext cx="3042500" cy="464660"/>
          </a:xfrm>
          <a:prstGeom prst="rect">
            <a:avLst/>
          </a:prstGeom>
        </p:spPr>
        <p:txBody>
          <a:bodyPr vert="horz" lIns="91760" tIns="45880" rIns="91760" bIns="45880" rtlCol="0"/>
          <a:lstStyle>
            <a:lvl1pPr algn="r">
              <a:defRPr sz="1200"/>
            </a:lvl1pPr>
          </a:lstStyle>
          <a:p>
            <a:pPr>
              <a:defRPr/>
            </a:pPr>
            <a:fld id="{42A2976E-4C36-4190-B665-C267E2FAE995}" type="datetimeFigureOut">
              <a:rPr lang="en-US"/>
              <a:pPr>
                <a:defRPr/>
              </a:pPr>
              <a:t>2/6/2014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60" tIns="45880" rIns="91760" bIns="4588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633"/>
            <a:ext cx="5615940" cy="4186712"/>
          </a:xfrm>
          <a:prstGeom prst="rect">
            <a:avLst/>
          </a:prstGeom>
        </p:spPr>
        <p:txBody>
          <a:bodyPr vert="horz" lIns="91760" tIns="45880" rIns="91760" bIns="4588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674"/>
            <a:ext cx="3042500" cy="464660"/>
          </a:xfrm>
          <a:prstGeom prst="rect">
            <a:avLst/>
          </a:prstGeom>
        </p:spPr>
        <p:txBody>
          <a:bodyPr vert="horz" lIns="91760" tIns="45880" rIns="91760" bIns="4588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5831" y="8839674"/>
            <a:ext cx="3042500" cy="464660"/>
          </a:xfrm>
          <a:prstGeom prst="rect">
            <a:avLst/>
          </a:prstGeom>
        </p:spPr>
        <p:txBody>
          <a:bodyPr vert="horz" lIns="91760" tIns="45880" rIns="91760" bIns="45880" rtlCol="0" anchor="b"/>
          <a:lstStyle>
            <a:lvl1pPr algn="r">
              <a:defRPr sz="1200"/>
            </a:lvl1pPr>
          </a:lstStyle>
          <a:p>
            <a:pPr>
              <a:defRPr/>
            </a:pPr>
            <a:fld id="{12D6602F-4FF6-4E04-A8EB-2D80382D8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99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of big lock use in old Linux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Lockirq</a:t>
            </a:r>
            <a:r>
              <a:rPr lang="en-US" baseline="0" dirty="0" smtClean="0"/>
              <a:t> a </a:t>
            </a:r>
          </a:p>
          <a:p>
            <a:r>
              <a:rPr lang="en-US" baseline="0" dirty="0" smtClean="0"/>
              <a:t>Lock B </a:t>
            </a:r>
            <a:r>
              <a:rPr lang="en-US" baseline="0" dirty="0" err="1" smtClean="0"/>
              <a:t>lockirqsave</a:t>
            </a:r>
            <a:endParaRPr lang="en-US" baseline="0" dirty="0" smtClean="0"/>
          </a:p>
          <a:p>
            <a:r>
              <a:rPr lang="en-US" baseline="0" dirty="0" smtClean="0"/>
              <a:t>Unlock B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Critical section in an </a:t>
            </a:r>
            <a:r>
              <a:rPr lang="en-US" baseline="0" dirty="0" err="1" smtClean="0"/>
              <a:t>interupt</a:t>
            </a:r>
            <a:endParaRPr lang="en-US" baseline="0" dirty="0" smtClean="0"/>
          </a:p>
          <a:p>
            <a:r>
              <a:rPr lang="en-US" baseline="0" dirty="0" err="1" smtClean="0"/>
              <a:t>Programio</a:t>
            </a:r>
            <a:r>
              <a:rPr lang="en-US" baseline="0" dirty="0" smtClean="0"/>
              <a:t> control</a:t>
            </a:r>
          </a:p>
          <a:p>
            <a:r>
              <a:rPr lang="en-US" baseline="0" dirty="0" smtClean="0"/>
              <a:t>No critical section in an </a:t>
            </a:r>
            <a:r>
              <a:rPr lang="en-US" baseline="0" dirty="0" err="1" smtClean="0"/>
              <a:t>interrrupt</a:t>
            </a:r>
            <a:r>
              <a:rPr lang="en-US" baseline="0" dirty="0" smtClean="0"/>
              <a:t> handler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unlockA</a:t>
            </a:r>
            <a:endParaRPr lang="en-US" baseline="0" dirty="0" smtClean="0"/>
          </a:p>
          <a:p>
            <a:r>
              <a:rPr lang="en-US" baseline="0" dirty="0" smtClean="0"/>
              <a:t>Save site is to use </a:t>
            </a:r>
            <a:r>
              <a:rPr lang="en-US" baseline="0" dirty="0" err="1" smtClean="0"/>
              <a:t>irqsave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IF 0</a:t>
            </a:r>
          </a:p>
          <a:p>
            <a:r>
              <a:rPr lang="en-US" baseline="0" dirty="0" smtClean="0"/>
              <a:t>IF+1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Ignore the parts that do not touch shared data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Objects methods to manipulate them</a:t>
            </a:r>
          </a:p>
          <a:p>
            <a:r>
              <a:rPr lang="en-US" dirty="0" smtClean="0"/>
              <a:t>Which subroutines </a:t>
            </a:r>
            <a:r>
              <a:rPr lang="en-US" dirty="0" err="1" smtClean="0"/>
              <a:t>excute</a:t>
            </a:r>
            <a:r>
              <a:rPr lang="en-US" dirty="0" smtClean="0"/>
              <a:t> in atomic fashion with respect to each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6602F-4FF6-4E04-A8EB-2D80382D893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26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read position, velocity</a:t>
            </a:r>
          </a:p>
          <a:p>
            <a:r>
              <a:rPr lang="en-US" dirty="0" smtClean="0"/>
              <a:t>Write position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 read position</a:t>
            </a:r>
          </a:p>
          <a:p>
            <a:r>
              <a:rPr lang="en-US" dirty="0" smtClean="0"/>
              <a:t>Speed read velocity</a:t>
            </a:r>
          </a:p>
          <a:p>
            <a:r>
              <a:rPr lang="en-US" dirty="0" smtClean="0"/>
              <a:t>Momentum reads mass </a:t>
            </a:r>
          </a:p>
          <a:p>
            <a:r>
              <a:rPr lang="en-US" dirty="0" smtClean="0"/>
              <a:t>Mass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valocity</a:t>
            </a:r>
            <a:endParaRPr lang="en-US" baseline="0" dirty="0" smtClean="0"/>
          </a:p>
          <a:p>
            <a:r>
              <a:rPr lang="en-US" baseline="0" dirty="0" smtClean="0"/>
              <a:t>Stop  write velocity</a:t>
            </a:r>
          </a:p>
          <a:p>
            <a:r>
              <a:rPr lang="en-US" baseline="0" dirty="0" smtClean="0"/>
              <a:t>Change mass write mass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relationships write read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lock as a circle</a:t>
            </a:r>
          </a:p>
          <a:p>
            <a:r>
              <a:rPr lang="en-US" baseline="0" dirty="0" smtClean="0"/>
              <a:t>All </a:t>
            </a:r>
            <a:r>
              <a:rPr lang="en-US" baseline="0" dirty="0" err="1" smtClean="0"/>
              <a:t>eges</a:t>
            </a:r>
            <a:r>
              <a:rPr lang="en-US" baseline="0" dirty="0" smtClean="0"/>
              <a:t> must be in one circle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Must pick the lock order so </a:t>
            </a:r>
            <a:r>
              <a:rPr lang="en-US" baseline="0" dirty="0" err="1" smtClean="0"/>
              <a:t>thers</a:t>
            </a:r>
            <a:r>
              <a:rPr lang="en-US" baseline="0" dirty="0" smtClean="0"/>
              <a:t> is not deadlock </a:t>
            </a:r>
            <a:r>
              <a:rPr lang="en-US" baseline="0" dirty="0" err="1" smtClean="0"/>
              <a:t>ifor</a:t>
            </a:r>
            <a:r>
              <a:rPr lang="en-US" baseline="0" dirty="0" smtClean="0"/>
              <a:t> some of the lock order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Mass lock</a:t>
            </a:r>
          </a:p>
          <a:p>
            <a:r>
              <a:rPr lang="en-US" baseline="0" dirty="0" smtClean="0"/>
              <a:t>Velocity lock</a:t>
            </a:r>
          </a:p>
          <a:p>
            <a:r>
              <a:rPr lang="en-US" baseline="0" dirty="0" smtClean="0"/>
              <a:t>Position lock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Why FLAG</a:t>
            </a:r>
            <a:r>
              <a:rPr lang="en-US" b="1" baseline="0" dirty="0" smtClean="0">
                <a:solidFill>
                  <a:schemeClr val="bg1"/>
                </a:solidFill>
                <a:latin typeface="Courier New" pitchFamily="49" charset="0"/>
              </a:rPr>
              <a:t> ?</a:t>
            </a:r>
          </a:p>
          <a:p>
            <a:endParaRPr lang="en-US" b="1" dirty="0" smtClean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Compiler may not produce what you need</a:t>
            </a:r>
            <a:r>
              <a:rPr lang="en-US" b="1" baseline="0" dirty="0" smtClean="0">
                <a:solidFill>
                  <a:schemeClr val="bg1"/>
                </a:solidFill>
                <a:latin typeface="Courier New" pitchFamily="49" charset="0"/>
              </a:rPr>
              <a:t> , therefore y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ou use embedded/inline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</a:rPr>
              <a:t>asm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No portable</a:t>
            </a:r>
          </a:p>
          <a:p>
            <a:endParaRPr lang="en-US" b="1" dirty="0" smtClean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Preprocessor macro (parameterized d form of string replacement)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Any register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Memory can  change</a:t>
            </a:r>
          </a:p>
          <a:p>
            <a:endParaRPr lang="en-US" b="1" dirty="0" smtClean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dirty="0" smtClean="0"/>
              <a:t>On uniprocessor  this is NOP spinlock if you tell the kernel to compile for the uniprocessor</a:t>
            </a:r>
          </a:p>
          <a:p>
            <a:endParaRPr lang="en-US" dirty="0" smtClean="0"/>
          </a:p>
          <a:p>
            <a:r>
              <a:rPr lang="en-US" dirty="0" smtClean="0"/>
              <a:t>Unlock is not a macro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(Notice:</a:t>
            </a:r>
            <a:r>
              <a:rPr lang="en-US" baseline="0" dirty="0" smtClean="0"/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Bit test and set (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</a:rPr>
              <a:t>bts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) alone does not guarantee the atomicity of the operation. 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Needs LOCK</a:t>
            </a:r>
            <a:r>
              <a:rPr lang="en-US" b="1" baseline="0" dirty="0" smtClean="0">
                <a:solidFill>
                  <a:schemeClr val="bg1"/>
                </a:solidFill>
                <a:latin typeface="Courier New" pitchFamily="49" charset="0"/>
              </a:rPr>
              <a:t> prefix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err="1" smtClean="0">
                <a:solidFill>
                  <a:schemeClr val="bg1"/>
                </a:solidFill>
                <a:latin typeface="Courier New" pitchFamily="49" charset="0"/>
              </a:rPr>
              <a:t>xchg</a:t>
            </a:r>
            <a:r>
              <a:rPr lang="en-US" b="1" baseline="0" dirty="0" smtClean="0">
                <a:solidFill>
                  <a:schemeClr val="bg1"/>
                </a:solidFill>
                <a:latin typeface="Courier New" pitchFamily="49" charset="0"/>
              </a:rPr>
              <a:t> is atomic i.e., it always asserts the LOCK signal regardless of the presence or absence of the LOCK prefix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need to compare any two lock</a:t>
            </a:r>
          </a:p>
          <a:p>
            <a:r>
              <a:rPr lang="en-US" dirty="0" smtClean="0"/>
              <a:t>Any</a:t>
            </a:r>
            <a:r>
              <a:rPr lang="en-US" baseline="0" dirty="0" smtClean="0"/>
              <a:t> required by a give piece of code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invGray">
          <a:xfrm>
            <a:off x="457200" y="3079750"/>
            <a:ext cx="8534400" cy="19685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76A1C-D2FB-41BF-A6A8-29D3480F7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D42E-2314-4BDD-BFB9-8EC2FE0FAA36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BDD46-A2AB-4E43-8D51-42F5C9FF6B83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AutoShape 6"/>
          <p:cNvSpPr>
            <a:spLocks noChangeArrowheads="1"/>
          </p:cNvSpPr>
          <p:nvPr userDrawn="1"/>
        </p:nvSpPr>
        <p:spPr bwMode="invGray">
          <a:xfrm>
            <a:off x="457200" y="1219200"/>
            <a:ext cx="8534400" cy="15240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C9C512C3-9A3C-4C1C-8239-DF71C3812047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0" r:id="rId2"/>
    <p:sldLayoutId id="2147483691" r:id="rId3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4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>
          <a:solidFill>
            <a:srgbClr val="3333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defRPr sz="2000">
          <a:solidFill>
            <a:srgbClr val="3333CC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algn="ctr"/>
            <a:r>
              <a:rPr lang="en-US" sz="4000" dirty="0" smtClean="0"/>
              <a:t>ECE391</a:t>
            </a:r>
            <a:br>
              <a:rPr lang="en-US" sz="4000" dirty="0" smtClean="0"/>
            </a:br>
            <a:r>
              <a:rPr lang="en-US" sz="4000" dirty="0" smtClean="0"/>
              <a:t>Computer System Engineering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Lecture 8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2057400"/>
          </a:xfrm>
        </p:spPr>
        <p:txBody>
          <a:bodyPr/>
          <a:lstStyle/>
          <a:p>
            <a:r>
              <a:rPr lang="en-US" dirty="0" smtClean="0"/>
              <a:t>Dr. Zbigniew Kalbarczyk</a:t>
            </a:r>
          </a:p>
          <a:p>
            <a:r>
              <a:rPr lang="en-US" dirty="0" smtClean="0"/>
              <a:t>University of Illinois at Urbana- Champaign</a:t>
            </a:r>
          </a:p>
          <a:p>
            <a:endParaRPr lang="en-US" dirty="0" smtClean="0"/>
          </a:p>
          <a:p>
            <a:r>
              <a:rPr lang="en-US" smtClean="0"/>
              <a:t>Spring 2014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To </a:t>
            </a:r>
            <a:r>
              <a:rPr lang="en-US" dirty="0"/>
              <a:t>solve the problem, need (partial) lock ordering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e.g., call chopsticks #1 through #5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>
                <a:solidFill>
                  <a:srgbClr val="FF0000"/>
                </a:solidFill>
              </a:rPr>
              <a:t>protocol: </a:t>
            </a:r>
            <a:r>
              <a:rPr lang="en-US" dirty="0"/>
              <a:t>take lower-numbered, then take higher-numbered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two philosophers try to get #1 first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can’t form a loop of waiting philosophers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thus someone will be able to eat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endParaRPr lang="en-US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Another Philosophy Lesson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8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34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34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648200"/>
          </a:xfrm>
        </p:spPr>
        <p:txBody>
          <a:bodyPr/>
          <a:lstStyle/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Given </a:t>
            </a:r>
            <a:r>
              <a:rPr lang="en-US" dirty="0"/>
              <a:t>code in left column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Which </a:t>
            </a:r>
            <a:r>
              <a:rPr lang="en-US" dirty="0"/>
              <a:t>other columns are compatible (i.e., can’t lead to deadlock)?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#0	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              #</a:t>
            </a:r>
            <a:r>
              <a:rPr lang="en-US" dirty="0"/>
              <a:t>1	</a:t>
            </a:r>
            <a:r>
              <a:rPr lang="en-US" dirty="0" smtClean="0"/>
              <a:t> #</a:t>
            </a:r>
            <a:r>
              <a:rPr lang="en-US" dirty="0"/>
              <a:t>2	</a:t>
            </a:r>
            <a:r>
              <a:rPr lang="en-US" dirty="0" smtClean="0"/>
              <a:t>                #</a:t>
            </a:r>
            <a:r>
              <a:rPr lang="en-US" dirty="0"/>
              <a:t>3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lock A	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        lock </a:t>
            </a:r>
            <a:r>
              <a:rPr lang="en-US" dirty="0"/>
              <a:t>B	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lock B	</a:t>
            </a:r>
            <a:r>
              <a:rPr lang="en-US" dirty="0" smtClean="0"/>
              <a:t>          lock </a:t>
            </a:r>
            <a:r>
              <a:rPr lang="en-US" dirty="0"/>
              <a:t>A	</a:t>
            </a:r>
            <a:r>
              <a:rPr lang="en-US" dirty="0" smtClean="0"/>
              <a:t>    lock </a:t>
            </a:r>
            <a:r>
              <a:rPr lang="en-US" dirty="0"/>
              <a:t>A	</a:t>
            </a:r>
            <a:r>
              <a:rPr lang="en-US" dirty="0" smtClean="0"/>
              <a:t>        lock </a:t>
            </a:r>
            <a:r>
              <a:rPr lang="en-US" dirty="0"/>
              <a:t>B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.	</a:t>
            </a:r>
            <a:r>
              <a:rPr lang="en-US" dirty="0" smtClean="0"/>
              <a:t>	.</a:t>
            </a:r>
            <a:r>
              <a:rPr lang="en-US" dirty="0"/>
              <a:t>	</a:t>
            </a:r>
            <a:r>
              <a:rPr lang="en-US" dirty="0" smtClean="0"/>
              <a:t>  .</a:t>
            </a:r>
            <a:r>
              <a:rPr lang="en-US" dirty="0"/>
              <a:t>	</a:t>
            </a:r>
            <a:r>
              <a:rPr lang="en-US" dirty="0" smtClean="0"/>
              <a:t>                 .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.		.	</a:t>
            </a:r>
            <a:r>
              <a:rPr lang="en-US" dirty="0" smtClean="0"/>
              <a:t>  .</a:t>
            </a:r>
            <a:r>
              <a:rPr lang="en-US" dirty="0"/>
              <a:t>	</a:t>
            </a:r>
            <a:r>
              <a:rPr lang="en-US" dirty="0" smtClean="0"/>
              <a:t>                 .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.		.	</a:t>
            </a:r>
            <a:r>
              <a:rPr lang="en-US" dirty="0" smtClean="0"/>
              <a:t>  .</a:t>
            </a:r>
            <a:r>
              <a:rPr lang="en-US" dirty="0"/>
              <a:t>	</a:t>
            </a:r>
            <a:r>
              <a:rPr lang="en-US" dirty="0" smtClean="0"/>
              <a:t>                 .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unlock B</a:t>
            </a:r>
            <a:r>
              <a:rPr lang="en-US" dirty="0"/>
              <a:t>		unlock A	</a:t>
            </a:r>
            <a:r>
              <a:rPr lang="en-US" dirty="0" smtClean="0"/>
              <a:t>  unlock A   unlock </a:t>
            </a:r>
            <a:r>
              <a:rPr lang="en-US" dirty="0"/>
              <a:t>B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unlock A</a:t>
            </a:r>
            <a:r>
              <a:rPr lang="en-US" dirty="0"/>
              <a:t>		unlock B</a:t>
            </a:r>
          </a:p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endParaRPr lang="en-US" dirty="0"/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Columns </a:t>
            </a:r>
            <a:r>
              <a:rPr lang="en-US" dirty="0"/>
              <a:t>2 and 3 are compatible with column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 of Code Understanding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296400" y="30480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3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44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Getting </a:t>
            </a:r>
            <a:r>
              <a:rPr lang="en-US" dirty="0"/>
              <a:t>synchronization correct can be hard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it’s the focus of several research communities</a:t>
            </a:r>
          </a:p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endParaRPr lang="en-US" dirty="0" smtClean="0"/>
          </a:p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On </a:t>
            </a:r>
            <a:r>
              <a:rPr lang="en-US" dirty="0" err="1"/>
              <a:t>uniprocessor</a:t>
            </a:r>
            <a:endParaRPr lang="en-US" dirty="0"/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mentally insert handler code</a:t>
            </a:r>
            <a:br>
              <a:rPr lang="en-US" dirty="0"/>
            </a:br>
            <a:r>
              <a:rPr lang="en-US" dirty="0"/>
              <a:t>between every pair of adjacent</a:t>
            </a:r>
            <a:br>
              <a:rPr lang="en-US" dirty="0"/>
            </a:br>
            <a:r>
              <a:rPr lang="en-US" dirty="0"/>
              <a:t>instructions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ask whether anything bad can</a:t>
            </a:r>
            <a:br>
              <a:rPr lang="en-US" dirty="0"/>
            </a:br>
            <a:r>
              <a:rPr lang="en-US" dirty="0"/>
              <a:t>happen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if so, prevent with </a:t>
            </a:r>
            <a:r>
              <a:rPr lang="en-US" dirty="0" smtClean="0"/>
              <a:t>CLI/STI</a:t>
            </a:r>
            <a:endParaRPr lang="en-US" dirty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Conservative Synchronization Design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86400" y="3962400"/>
            <a:ext cx="3481916" cy="921544"/>
            <a:chOff x="2329" y="1356"/>
            <a:chExt cx="1645" cy="77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26" y="1356"/>
              <a:ext cx="556" cy="774"/>
              <a:chOff x="467" y="1525"/>
              <a:chExt cx="556" cy="774"/>
            </a:xfrm>
          </p:grpSpPr>
          <p:sp>
            <p:nvSpPr>
              <p:cNvPr id="379910" name="Line 6"/>
              <p:cNvSpPr>
                <a:spLocks noChangeShapeType="1"/>
              </p:cNvSpPr>
              <p:nvPr/>
            </p:nvSpPr>
            <p:spPr bwMode="auto">
              <a:xfrm>
                <a:off x="467" y="1525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11" name="Line 7"/>
              <p:cNvSpPr>
                <a:spLocks noChangeShapeType="1"/>
              </p:cNvSpPr>
              <p:nvPr/>
            </p:nvSpPr>
            <p:spPr bwMode="auto">
              <a:xfrm>
                <a:off x="467" y="1622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12" name="Line 8"/>
              <p:cNvSpPr>
                <a:spLocks noChangeShapeType="1"/>
              </p:cNvSpPr>
              <p:nvPr/>
            </p:nvSpPr>
            <p:spPr bwMode="auto">
              <a:xfrm>
                <a:off x="467" y="2299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13" name="Line 9"/>
              <p:cNvSpPr>
                <a:spLocks noChangeShapeType="1"/>
              </p:cNvSpPr>
              <p:nvPr/>
            </p:nvSpPr>
            <p:spPr bwMode="auto">
              <a:xfrm>
                <a:off x="467" y="1719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14" name="Line 10"/>
              <p:cNvSpPr>
                <a:spLocks noChangeShapeType="1"/>
              </p:cNvSpPr>
              <p:nvPr/>
            </p:nvSpPr>
            <p:spPr bwMode="auto">
              <a:xfrm>
                <a:off x="467" y="1816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15" name="Line 11"/>
              <p:cNvSpPr>
                <a:spLocks noChangeShapeType="1"/>
              </p:cNvSpPr>
              <p:nvPr/>
            </p:nvSpPr>
            <p:spPr bwMode="auto">
              <a:xfrm>
                <a:off x="467" y="1913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16" name="Line 12"/>
              <p:cNvSpPr>
                <a:spLocks noChangeShapeType="1"/>
              </p:cNvSpPr>
              <p:nvPr/>
            </p:nvSpPr>
            <p:spPr bwMode="auto">
              <a:xfrm>
                <a:off x="467" y="2010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17" name="Line 13"/>
              <p:cNvSpPr>
                <a:spLocks noChangeShapeType="1"/>
              </p:cNvSpPr>
              <p:nvPr/>
            </p:nvSpPr>
            <p:spPr bwMode="auto">
              <a:xfrm>
                <a:off x="467" y="2107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18" name="Line 14"/>
              <p:cNvSpPr>
                <a:spLocks noChangeShapeType="1"/>
              </p:cNvSpPr>
              <p:nvPr/>
            </p:nvSpPr>
            <p:spPr bwMode="auto">
              <a:xfrm>
                <a:off x="467" y="2204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3418" y="1356"/>
              <a:ext cx="556" cy="774"/>
              <a:chOff x="467" y="1525"/>
              <a:chExt cx="556" cy="774"/>
            </a:xfrm>
          </p:grpSpPr>
          <p:sp>
            <p:nvSpPr>
              <p:cNvPr id="379920" name="Line 16"/>
              <p:cNvSpPr>
                <a:spLocks noChangeShapeType="1"/>
              </p:cNvSpPr>
              <p:nvPr/>
            </p:nvSpPr>
            <p:spPr bwMode="auto">
              <a:xfrm>
                <a:off x="467" y="1525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21" name="Line 17"/>
              <p:cNvSpPr>
                <a:spLocks noChangeShapeType="1"/>
              </p:cNvSpPr>
              <p:nvPr/>
            </p:nvSpPr>
            <p:spPr bwMode="auto">
              <a:xfrm>
                <a:off x="467" y="1622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22" name="Line 18"/>
              <p:cNvSpPr>
                <a:spLocks noChangeShapeType="1"/>
              </p:cNvSpPr>
              <p:nvPr/>
            </p:nvSpPr>
            <p:spPr bwMode="auto">
              <a:xfrm>
                <a:off x="467" y="2299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23" name="Line 19"/>
              <p:cNvSpPr>
                <a:spLocks noChangeShapeType="1"/>
              </p:cNvSpPr>
              <p:nvPr/>
            </p:nvSpPr>
            <p:spPr bwMode="auto">
              <a:xfrm>
                <a:off x="467" y="1719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24" name="Line 20"/>
              <p:cNvSpPr>
                <a:spLocks noChangeShapeType="1"/>
              </p:cNvSpPr>
              <p:nvPr/>
            </p:nvSpPr>
            <p:spPr bwMode="auto">
              <a:xfrm>
                <a:off x="467" y="1816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25" name="Line 21"/>
              <p:cNvSpPr>
                <a:spLocks noChangeShapeType="1"/>
              </p:cNvSpPr>
              <p:nvPr/>
            </p:nvSpPr>
            <p:spPr bwMode="auto">
              <a:xfrm>
                <a:off x="467" y="1913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26" name="Line 22"/>
              <p:cNvSpPr>
                <a:spLocks noChangeShapeType="1"/>
              </p:cNvSpPr>
              <p:nvPr/>
            </p:nvSpPr>
            <p:spPr bwMode="auto">
              <a:xfrm>
                <a:off x="467" y="2010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27" name="Line 23"/>
              <p:cNvSpPr>
                <a:spLocks noChangeShapeType="1"/>
              </p:cNvSpPr>
              <p:nvPr/>
            </p:nvSpPr>
            <p:spPr bwMode="auto">
              <a:xfrm>
                <a:off x="467" y="2107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28" name="Line 24"/>
              <p:cNvSpPr>
                <a:spLocks noChangeShapeType="1"/>
              </p:cNvSpPr>
              <p:nvPr/>
            </p:nvSpPr>
            <p:spPr bwMode="auto">
              <a:xfrm>
                <a:off x="467" y="2204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929" name="Rectangle 25"/>
            <p:cNvSpPr>
              <a:spLocks noChangeArrowheads="1"/>
            </p:cNvSpPr>
            <p:nvPr/>
          </p:nvSpPr>
          <p:spPr bwMode="auto">
            <a:xfrm>
              <a:off x="2329" y="1598"/>
              <a:ext cx="750" cy="29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30" name="Line 26"/>
            <p:cNvSpPr>
              <a:spLocks noChangeShapeType="1"/>
            </p:cNvSpPr>
            <p:nvPr/>
          </p:nvSpPr>
          <p:spPr bwMode="auto">
            <a:xfrm flipV="1">
              <a:off x="3104" y="1356"/>
              <a:ext cx="266" cy="21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1" name="Line 27"/>
            <p:cNvSpPr>
              <a:spLocks noChangeShapeType="1"/>
            </p:cNvSpPr>
            <p:nvPr/>
          </p:nvSpPr>
          <p:spPr bwMode="auto">
            <a:xfrm>
              <a:off x="3104" y="1912"/>
              <a:ext cx="266" cy="21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9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79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79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On </a:t>
            </a:r>
            <a:r>
              <a:rPr lang="en-US" dirty="0"/>
              <a:t>a multiprocessor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consider all possible </a:t>
            </a:r>
            <a:r>
              <a:rPr lang="en-US" dirty="0" err="1"/>
              <a:t>interleavings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instructions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amongst all pieces of (possibly</a:t>
            </a:r>
            <a:br>
              <a:rPr lang="en-US" dirty="0"/>
            </a:br>
            <a:r>
              <a:rPr lang="en-US" dirty="0"/>
              <a:t>concurrent) code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ask whether anything bad can</a:t>
            </a:r>
            <a:br>
              <a:rPr lang="en-US" dirty="0"/>
            </a:br>
            <a:r>
              <a:rPr lang="en-US" dirty="0"/>
              <a:t>happen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if so, use a lock to force</a:t>
            </a:r>
            <a:br>
              <a:rPr lang="en-US" dirty="0"/>
            </a:br>
            <a:r>
              <a:rPr lang="en-US" dirty="0"/>
              <a:t>serialization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good luck!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endParaRPr lang="en-US" dirty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Conservative Synchronization Design (cont)</a:t>
            </a:r>
            <a:endParaRPr lang="en-US" dirty="0"/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486400" y="2971800"/>
            <a:ext cx="3276600" cy="950119"/>
            <a:chOff x="1628" y="2493"/>
            <a:chExt cx="1548" cy="798"/>
          </a:xfrm>
        </p:grpSpPr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1628" y="2517"/>
              <a:ext cx="556" cy="774"/>
              <a:chOff x="467" y="1525"/>
              <a:chExt cx="556" cy="774"/>
            </a:xfrm>
          </p:grpSpPr>
          <p:sp>
            <p:nvSpPr>
              <p:cNvPr id="379934" name="Line 30"/>
              <p:cNvSpPr>
                <a:spLocks noChangeShapeType="1"/>
              </p:cNvSpPr>
              <p:nvPr/>
            </p:nvSpPr>
            <p:spPr bwMode="auto">
              <a:xfrm>
                <a:off x="467" y="1525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35" name="Line 31"/>
              <p:cNvSpPr>
                <a:spLocks noChangeShapeType="1"/>
              </p:cNvSpPr>
              <p:nvPr/>
            </p:nvSpPr>
            <p:spPr bwMode="auto">
              <a:xfrm>
                <a:off x="467" y="1622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36" name="Line 32"/>
              <p:cNvSpPr>
                <a:spLocks noChangeShapeType="1"/>
              </p:cNvSpPr>
              <p:nvPr/>
            </p:nvSpPr>
            <p:spPr bwMode="auto">
              <a:xfrm>
                <a:off x="467" y="2299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37" name="Line 33"/>
              <p:cNvSpPr>
                <a:spLocks noChangeShapeType="1"/>
              </p:cNvSpPr>
              <p:nvPr/>
            </p:nvSpPr>
            <p:spPr bwMode="auto">
              <a:xfrm>
                <a:off x="467" y="1719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38" name="Line 34"/>
              <p:cNvSpPr>
                <a:spLocks noChangeShapeType="1"/>
              </p:cNvSpPr>
              <p:nvPr/>
            </p:nvSpPr>
            <p:spPr bwMode="auto">
              <a:xfrm>
                <a:off x="467" y="1816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39" name="Line 35"/>
              <p:cNvSpPr>
                <a:spLocks noChangeShapeType="1"/>
              </p:cNvSpPr>
              <p:nvPr/>
            </p:nvSpPr>
            <p:spPr bwMode="auto">
              <a:xfrm>
                <a:off x="467" y="1913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40" name="Line 36"/>
              <p:cNvSpPr>
                <a:spLocks noChangeShapeType="1"/>
              </p:cNvSpPr>
              <p:nvPr/>
            </p:nvSpPr>
            <p:spPr bwMode="auto">
              <a:xfrm>
                <a:off x="467" y="2010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41" name="Line 37"/>
              <p:cNvSpPr>
                <a:spLocks noChangeShapeType="1"/>
              </p:cNvSpPr>
              <p:nvPr/>
            </p:nvSpPr>
            <p:spPr bwMode="auto">
              <a:xfrm>
                <a:off x="467" y="2107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42" name="Line 38"/>
              <p:cNvSpPr>
                <a:spLocks noChangeShapeType="1"/>
              </p:cNvSpPr>
              <p:nvPr/>
            </p:nvSpPr>
            <p:spPr bwMode="auto">
              <a:xfrm>
                <a:off x="467" y="2204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2620" y="2517"/>
              <a:ext cx="556" cy="774"/>
              <a:chOff x="467" y="1525"/>
              <a:chExt cx="556" cy="774"/>
            </a:xfrm>
          </p:grpSpPr>
          <p:sp>
            <p:nvSpPr>
              <p:cNvPr id="379944" name="Line 40"/>
              <p:cNvSpPr>
                <a:spLocks noChangeShapeType="1"/>
              </p:cNvSpPr>
              <p:nvPr/>
            </p:nvSpPr>
            <p:spPr bwMode="auto">
              <a:xfrm>
                <a:off x="467" y="1525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45" name="Line 41"/>
              <p:cNvSpPr>
                <a:spLocks noChangeShapeType="1"/>
              </p:cNvSpPr>
              <p:nvPr/>
            </p:nvSpPr>
            <p:spPr bwMode="auto">
              <a:xfrm>
                <a:off x="467" y="1622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46" name="Line 42"/>
              <p:cNvSpPr>
                <a:spLocks noChangeShapeType="1"/>
              </p:cNvSpPr>
              <p:nvPr/>
            </p:nvSpPr>
            <p:spPr bwMode="auto">
              <a:xfrm>
                <a:off x="467" y="2299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47" name="Line 43"/>
              <p:cNvSpPr>
                <a:spLocks noChangeShapeType="1"/>
              </p:cNvSpPr>
              <p:nvPr/>
            </p:nvSpPr>
            <p:spPr bwMode="auto">
              <a:xfrm>
                <a:off x="467" y="1719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48" name="Line 44"/>
              <p:cNvSpPr>
                <a:spLocks noChangeShapeType="1"/>
              </p:cNvSpPr>
              <p:nvPr/>
            </p:nvSpPr>
            <p:spPr bwMode="auto">
              <a:xfrm>
                <a:off x="467" y="1816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49" name="Line 45"/>
              <p:cNvSpPr>
                <a:spLocks noChangeShapeType="1"/>
              </p:cNvSpPr>
              <p:nvPr/>
            </p:nvSpPr>
            <p:spPr bwMode="auto">
              <a:xfrm>
                <a:off x="467" y="1913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50" name="Line 46"/>
              <p:cNvSpPr>
                <a:spLocks noChangeShapeType="1"/>
              </p:cNvSpPr>
              <p:nvPr/>
            </p:nvSpPr>
            <p:spPr bwMode="auto">
              <a:xfrm>
                <a:off x="467" y="2010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51" name="Line 47"/>
              <p:cNvSpPr>
                <a:spLocks noChangeShapeType="1"/>
              </p:cNvSpPr>
              <p:nvPr/>
            </p:nvSpPr>
            <p:spPr bwMode="auto">
              <a:xfrm>
                <a:off x="467" y="2107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52" name="Line 48"/>
              <p:cNvSpPr>
                <a:spLocks noChangeShapeType="1"/>
              </p:cNvSpPr>
              <p:nvPr/>
            </p:nvSpPr>
            <p:spPr bwMode="auto">
              <a:xfrm>
                <a:off x="467" y="2204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953" name="Line 49"/>
            <p:cNvSpPr>
              <a:spLocks noChangeShapeType="1"/>
            </p:cNvSpPr>
            <p:nvPr/>
          </p:nvSpPr>
          <p:spPr bwMode="auto">
            <a:xfrm>
              <a:off x="2233" y="2493"/>
              <a:ext cx="314" cy="9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54" name="Line 50"/>
            <p:cNvSpPr>
              <a:spLocks noChangeShapeType="1"/>
            </p:cNvSpPr>
            <p:nvPr/>
          </p:nvSpPr>
          <p:spPr bwMode="auto">
            <a:xfrm>
              <a:off x="2547" y="2614"/>
              <a:ext cx="0" cy="19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55" name="Line 51"/>
            <p:cNvSpPr>
              <a:spLocks noChangeShapeType="1"/>
            </p:cNvSpPr>
            <p:nvPr/>
          </p:nvSpPr>
          <p:spPr bwMode="auto">
            <a:xfrm flipH="1" flipV="1">
              <a:off x="2233" y="2614"/>
              <a:ext cx="266" cy="14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56" name="Line 52"/>
            <p:cNvSpPr>
              <a:spLocks noChangeShapeType="1"/>
            </p:cNvSpPr>
            <p:nvPr/>
          </p:nvSpPr>
          <p:spPr bwMode="auto">
            <a:xfrm>
              <a:off x="2233" y="2662"/>
              <a:ext cx="0" cy="33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57" name="Line 53"/>
            <p:cNvSpPr>
              <a:spLocks noChangeShapeType="1"/>
            </p:cNvSpPr>
            <p:nvPr/>
          </p:nvSpPr>
          <p:spPr bwMode="auto">
            <a:xfrm flipV="1">
              <a:off x="2281" y="2904"/>
              <a:ext cx="266" cy="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58" name="Line 54"/>
            <p:cNvSpPr>
              <a:spLocks noChangeShapeType="1"/>
            </p:cNvSpPr>
            <p:nvPr/>
          </p:nvSpPr>
          <p:spPr bwMode="auto">
            <a:xfrm>
              <a:off x="2547" y="2953"/>
              <a:ext cx="0" cy="33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59" name="Line 55"/>
            <p:cNvSpPr>
              <a:spLocks noChangeShapeType="1"/>
            </p:cNvSpPr>
            <p:nvPr/>
          </p:nvSpPr>
          <p:spPr bwMode="auto">
            <a:xfrm flipH="1">
              <a:off x="2281" y="2493"/>
              <a:ext cx="24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0" name="Line 56"/>
            <p:cNvSpPr>
              <a:spLocks noChangeShapeType="1"/>
            </p:cNvSpPr>
            <p:nvPr/>
          </p:nvSpPr>
          <p:spPr bwMode="auto">
            <a:xfrm flipH="1" flipV="1">
              <a:off x="2233" y="3098"/>
              <a:ext cx="266" cy="16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1" name="Line 57"/>
            <p:cNvSpPr>
              <a:spLocks noChangeShapeType="1"/>
            </p:cNvSpPr>
            <p:nvPr/>
          </p:nvSpPr>
          <p:spPr bwMode="auto">
            <a:xfrm>
              <a:off x="2233" y="3122"/>
              <a:ext cx="0" cy="16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79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7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What </a:t>
            </a:r>
            <a:r>
              <a:rPr lang="en-US" dirty="0"/>
              <a:t>does “bad” mean, anyway?</a:t>
            </a:r>
          </a:p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endParaRPr lang="en-US" dirty="0"/>
          </a:p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A </a:t>
            </a:r>
            <a:r>
              <a:rPr lang="en-US" u="sng" dirty="0"/>
              <a:t>conservative</a:t>
            </a:r>
            <a:r>
              <a:rPr lang="en-US" dirty="0"/>
              <a:t> but </a:t>
            </a:r>
            <a:r>
              <a:rPr lang="en-US" u="sng" dirty="0"/>
              <a:t>systematic</a:t>
            </a:r>
            <a:r>
              <a:rPr lang="en-US" dirty="0"/>
              <a:t> definition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 if </a:t>
            </a:r>
            <a:r>
              <a:rPr lang="en-US" dirty="0"/>
              <a:t>any data written by one piece of </a:t>
            </a:r>
            <a:r>
              <a:rPr lang="en-US" dirty="0" smtClean="0"/>
              <a:t>code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are </a:t>
            </a:r>
            <a:r>
              <a:rPr lang="en-US" dirty="0"/>
              <a:t>also read </a:t>
            </a:r>
            <a:r>
              <a:rPr lang="en-US" u="sng" dirty="0"/>
              <a:t>or</a:t>
            </a:r>
            <a:r>
              <a:rPr lang="en-US" dirty="0"/>
              <a:t> written by another piece of </a:t>
            </a:r>
            <a:r>
              <a:rPr lang="en-US" dirty="0" smtClean="0"/>
              <a:t>code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these </a:t>
            </a:r>
            <a:r>
              <a:rPr lang="en-US" dirty="0"/>
              <a:t>two pieces </a:t>
            </a:r>
            <a:r>
              <a:rPr lang="en-US" u="sng" dirty="0"/>
              <a:t>must be </a:t>
            </a:r>
            <a:r>
              <a:rPr lang="en-US" u="sng" dirty="0" smtClean="0"/>
              <a:t>atomic </a:t>
            </a:r>
            <a:r>
              <a:rPr lang="en-US" dirty="0" smtClean="0"/>
              <a:t> with </a:t>
            </a:r>
            <a:r>
              <a:rPr lang="en-US" dirty="0"/>
              <a:t>respect to each </a:t>
            </a:r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Conservative Synchronization Design (cont)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746125" algn="l"/>
                <a:tab pos="1376363" algn="l"/>
                <a:tab pos="3773488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Consider </a:t>
            </a:r>
            <a:r>
              <a:rPr lang="en-US" dirty="0">
                <a:solidFill>
                  <a:schemeClr val="bg1"/>
                </a:solidFill>
              </a:rPr>
              <a:t>the following two pieces of code…</a:t>
            </a:r>
          </a:p>
          <a:p>
            <a:pPr>
              <a:spcAft>
                <a:spcPts val="0"/>
              </a:spcAft>
              <a:buFontTx/>
              <a:buNone/>
              <a:tabLst>
                <a:tab pos="746125" algn="l"/>
                <a:tab pos="1376363" algn="l"/>
                <a:tab pos="3773488" algn="l"/>
              </a:tabLst>
            </a:pPr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sz="2000" dirty="0">
                <a:solidFill>
                  <a:schemeClr val="bg1"/>
                </a:solidFill>
              </a:rPr>
              <a:t>write X	</a:t>
            </a:r>
            <a:r>
              <a:rPr lang="en-US" sz="2000" dirty="0" smtClean="0">
                <a:solidFill>
                  <a:schemeClr val="bg1"/>
                </a:solidFill>
              </a:rPr>
              <a:t>write </a:t>
            </a:r>
            <a:r>
              <a:rPr lang="en-US" sz="2000" dirty="0">
                <a:solidFill>
                  <a:schemeClr val="bg1"/>
                </a:solidFill>
              </a:rPr>
              <a:t>Q</a:t>
            </a:r>
          </a:p>
          <a:p>
            <a:pPr>
              <a:spcAft>
                <a:spcPts val="0"/>
              </a:spcAft>
              <a:buFontTx/>
              <a:buNone/>
              <a:tabLst>
                <a:tab pos="746125" algn="l"/>
                <a:tab pos="1376363" algn="l"/>
                <a:tab pos="3773488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		read A	read A</a:t>
            </a:r>
          </a:p>
          <a:p>
            <a:pPr>
              <a:spcAft>
                <a:spcPts val="0"/>
              </a:spcAft>
              <a:buFontTx/>
              <a:buNone/>
              <a:tabLst>
                <a:tab pos="746125" algn="l"/>
                <a:tab pos="1376363" algn="l"/>
                <a:tab pos="3773488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		compare A, 4	read B</a:t>
            </a:r>
          </a:p>
          <a:p>
            <a:pPr>
              <a:spcAft>
                <a:spcPts val="0"/>
              </a:spcAft>
              <a:buFontTx/>
              <a:buNone/>
              <a:tabLst>
                <a:tab pos="746125" algn="l"/>
                <a:tab pos="1376363" algn="l"/>
                <a:tab pos="3773488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		</a:t>
            </a:r>
            <a:r>
              <a:rPr lang="en-US" sz="2000" dirty="0" err="1">
                <a:solidFill>
                  <a:schemeClr val="bg1"/>
                </a:solidFill>
              </a:rPr>
              <a:t>jne</a:t>
            </a:r>
            <a:r>
              <a:rPr lang="en-US" sz="2000" dirty="0">
                <a:solidFill>
                  <a:schemeClr val="bg1"/>
                </a:solidFill>
              </a:rPr>
              <a:t> target	multiply A by B</a:t>
            </a:r>
          </a:p>
          <a:p>
            <a:pPr>
              <a:spcAft>
                <a:spcPts val="0"/>
              </a:spcAft>
              <a:buFontTx/>
              <a:buNone/>
              <a:tabLst>
                <a:tab pos="746125" algn="l"/>
                <a:tab pos="1376363" algn="l"/>
                <a:tab pos="3773488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		read B	write A</a:t>
            </a:r>
          </a:p>
          <a:p>
            <a:pPr>
              <a:spcAft>
                <a:spcPts val="0"/>
              </a:spcAft>
              <a:buFontTx/>
              <a:buNone/>
              <a:tabLst>
                <a:tab pos="746125" algn="l"/>
                <a:tab pos="1376363" algn="l"/>
                <a:tab pos="3773488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		add 1 to B	read R</a:t>
            </a:r>
          </a:p>
          <a:p>
            <a:pPr>
              <a:spcAft>
                <a:spcPts val="0"/>
              </a:spcAft>
              <a:buFontTx/>
              <a:buNone/>
              <a:tabLst>
                <a:tab pos="746125" algn="l"/>
                <a:tab pos="1376363" algn="l"/>
                <a:tab pos="3773488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		write B	write S</a:t>
            </a:r>
          </a:p>
          <a:p>
            <a:pPr>
              <a:spcAft>
                <a:spcPts val="0"/>
              </a:spcAft>
              <a:buFontTx/>
              <a:buNone/>
              <a:tabLst>
                <a:tab pos="746125" algn="l"/>
                <a:tab pos="1376363" algn="l"/>
                <a:tab pos="3773488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target:     read </a:t>
            </a:r>
            <a:r>
              <a:rPr lang="en-US" sz="2000" dirty="0">
                <a:solidFill>
                  <a:schemeClr val="bg1"/>
                </a:solidFill>
              </a:rPr>
              <a:t>Y</a:t>
            </a:r>
          </a:p>
          <a:p>
            <a:pPr>
              <a:spcAft>
                <a:spcPts val="0"/>
              </a:spcAft>
              <a:buFontTx/>
              <a:buNone/>
              <a:tabLst>
                <a:tab pos="746125" algn="l"/>
                <a:tab pos="1376363" algn="l"/>
                <a:tab pos="3773488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		read B</a:t>
            </a:r>
          </a:p>
          <a:p>
            <a:pPr>
              <a:spcAft>
                <a:spcPts val="0"/>
              </a:spcAft>
              <a:buFontTx/>
              <a:buNone/>
              <a:tabLst>
                <a:tab pos="746125" algn="l"/>
                <a:tab pos="1376363" algn="l"/>
                <a:tab pos="3773488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		write Z</a:t>
            </a:r>
          </a:p>
          <a:p>
            <a:pPr>
              <a:buFontTx/>
              <a:buNone/>
              <a:tabLst>
                <a:tab pos="746125" algn="l"/>
                <a:tab pos="1376363" algn="l"/>
                <a:tab pos="3773488" algn="l"/>
              </a:tabLst>
            </a:pPr>
            <a:r>
              <a:rPr lang="en-US" dirty="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Conservative Synchronization Design (cont)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2567" y="2133600"/>
            <a:ext cx="2876549" cy="308372"/>
            <a:chOff x="535" y="735"/>
            <a:chExt cx="1359" cy="259"/>
          </a:xfrm>
        </p:grpSpPr>
        <p:sp>
          <p:nvSpPr>
            <p:cNvPr id="381957" name="Line 5"/>
            <p:cNvSpPr>
              <a:spLocks noChangeShapeType="1"/>
            </p:cNvSpPr>
            <p:nvPr/>
          </p:nvSpPr>
          <p:spPr bwMode="auto">
            <a:xfrm>
              <a:off x="612" y="969"/>
              <a:ext cx="128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1958" name="Text Box 6"/>
            <p:cNvSpPr txBox="1">
              <a:spLocks noChangeArrowheads="1"/>
            </p:cNvSpPr>
            <p:nvPr/>
          </p:nvSpPr>
          <p:spPr bwMode="auto">
            <a:xfrm>
              <a:off x="535" y="735"/>
              <a:ext cx="47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not shared</a:t>
              </a:r>
            </a:p>
          </p:txBody>
        </p:sp>
        <p:sp>
          <p:nvSpPr>
            <p:cNvPr id="381959" name="Line 7"/>
            <p:cNvSpPr>
              <a:spLocks noChangeShapeType="1"/>
            </p:cNvSpPr>
            <p:nvPr/>
          </p:nvSpPr>
          <p:spPr bwMode="auto">
            <a:xfrm flipV="1">
              <a:off x="999" y="799"/>
              <a:ext cx="0" cy="17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601633" y="2209800"/>
            <a:ext cx="2103967" cy="308372"/>
            <a:chOff x="2547" y="763"/>
            <a:chExt cx="994" cy="259"/>
          </a:xfrm>
        </p:grpSpPr>
        <p:sp>
          <p:nvSpPr>
            <p:cNvPr id="381961" name="Line 9"/>
            <p:cNvSpPr>
              <a:spLocks noChangeShapeType="1"/>
            </p:cNvSpPr>
            <p:nvPr/>
          </p:nvSpPr>
          <p:spPr bwMode="auto">
            <a:xfrm flipH="1">
              <a:off x="2547" y="994"/>
              <a:ext cx="91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1962" name="Text Box 10"/>
            <p:cNvSpPr txBox="1">
              <a:spLocks noChangeArrowheads="1"/>
            </p:cNvSpPr>
            <p:nvPr/>
          </p:nvSpPr>
          <p:spPr bwMode="auto">
            <a:xfrm flipH="1">
              <a:off x="3071" y="763"/>
              <a:ext cx="47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not shared</a:t>
              </a:r>
            </a:p>
          </p:txBody>
        </p:sp>
        <p:sp>
          <p:nvSpPr>
            <p:cNvPr id="381963" name="Line 11"/>
            <p:cNvSpPr>
              <a:spLocks noChangeShapeType="1"/>
            </p:cNvSpPr>
            <p:nvPr/>
          </p:nvSpPr>
          <p:spPr bwMode="auto">
            <a:xfrm flipH="1" flipV="1">
              <a:off x="3079" y="824"/>
              <a:ext cx="0" cy="17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79451" y="951310"/>
            <a:ext cx="1894416" cy="308372"/>
            <a:chOff x="321" y="799"/>
            <a:chExt cx="895" cy="259"/>
          </a:xfrm>
        </p:grpSpPr>
        <p:sp>
          <p:nvSpPr>
            <p:cNvPr id="381965" name="Line 13"/>
            <p:cNvSpPr>
              <a:spLocks noChangeShapeType="1"/>
            </p:cNvSpPr>
            <p:nvPr/>
          </p:nvSpPr>
          <p:spPr bwMode="auto">
            <a:xfrm>
              <a:off x="612" y="969"/>
              <a:ext cx="6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1966" name="Text Box 14"/>
            <p:cNvSpPr txBox="1">
              <a:spLocks noChangeArrowheads="1"/>
            </p:cNvSpPr>
            <p:nvPr/>
          </p:nvSpPr>
          <p:spPr bwMode="auto">
            <a:xfrm>
              <a:off x="321" y="799"/>
              <a:ext cx="47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not shared</a:t>
              </a:r>
            </a:p>
          </p:txBody>
        </p:sp>
        <p:sp>
          <p:nvSpPr>
            <p:cNvPr id="381967" name="Line 15"/>
            <p:cNvSpPr>
              <a:spLocks noChangeShapeType="1"/>
            </p:cNvSpPr>
            <p:nvPr/>
          </p:nvSpPr>
          <p:spPr bwMode="auto">
            <a:xfrm flipV="1">
              <a:off x="999" y="799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495801" y="3932629"/>
            <a:ext cx="2103967" cy="308371"/>
            <a:chOff x="2124" y="3278"/>
            <a:chExt cx="994" cy="259"/>
          </a:xfrm>
        </p:grpSpPr>
        <p:sp>
          <p:nvSpPr>
            <p:cNvPr id="381969" name="Line 17"/>
            <p:cNvSpPr>
              <a:spLocks noChangeShapeType="1"/>
            </p:cNvSpPr>
            <p:nvPr/>
          </p:nvSpPr>
          <p:spPr bwMode="auto">
            <a:xfrm flipH="1">
              <a:off x="2124" y="3303"/>
              <a:ext cx="91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1970" name="Text Box 18"/>
            <p:cNvSpPr txBox="1">
              <a:spLocks noChangeArrowheads="1"/>
            </p:cNvSpPr>
            <p:nvPr/>
          </p:nvSpPr>
          <p:spPr bwMode="auto">
            <a:xfrm flipH="1">
              <a:off x="2648" y="3278"/>
              <a:ext cx="47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not shared</a:t>
              </a:r>
            </a:p>
          </p:txBody>
        </p:sp>
        <p:sp>
          <p:nvSpPr>
            <p:cNvPr id="381971" name="Line 19"/>
            <p:cNvSpPr>
              <a:spLocks noChangeShapeType="1"/>
            </p:cNvSpPr>
            <p:nvPr/>
          </p:nvSpPr>
          <p:spPr bwMode="auto">
            <a:xfrm flipH="1">
              <a:off x="2656" y="3301"/>
              <a:ext cx="0" cy="17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831851" y="5380443"/>
            <a:ext cx="2901949" cy="307182"/>
            <a:chOff x="393" y="4519"/>
            <a:chExt cx="1371" cy="258"/>
          </a:xfrm>
        </p:grpSpPr>
        <p:sp>
          <p:nvSpPr>
            <p:cNvPr id="381973" name="Line 21"/>
            <p:cNvSpPr>
              <a:spLocks noChangeShapeType="1"/>
            </p:cNvSpPr>
            <p:nvPr/>
          </p:nvSpPr>
          <p:spPr bwMode="auto">
            <a:xfrm>
              <a:off x="482" y="4544"/>
              <a:ext cx="128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1974" name="Text Box 22"/>
            <p:cNvSpPr txBox="1">
              <a:spLocks noChangeArrowheads="1"/>
            </p:cNvSpPr>
            <p:nvPr/>
          </p:nvSpPr>
          <p:spPr bwMode="auto">
            <a:xfrm>
              <a:off x="393" y="4519"/>
              <a:ext cx="470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not shared</a:t>
              </a:r>
            </a:p>
          </p:txBody>
        </p:sp>
        <p:sp>
          <p:nvSpPr>
            <p:cNvPr id="381975" name="Line 23"/>
            <p:cNvSpPr>
              <a:spLocks noChangeShapeType="1"/>
            </p:cNvSpPr>
            <p:nvPr/>
          </p:nvSpPr>
          <p:spPr bwMode="auto">
            <a:xfrm>
              <a:off x="869" y="4542"/>
              <a:ext cx="0" cy="17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1977" name="Text Box 25"/>
          <p:cNvSpPr txBox="1">
            <a:spLocks noChangeArrowheads="1"/>
          </p:cNvSpPr>
          <p:nvPr/>
        </p:nvSpPr>
        <p:spPr bwMode="auto">
          <a:xfrm>
            <a:off x="3048000" y="4648200"/>
            <a:ext cx="11801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reading B is </a:t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b="1" dirty="0">
                <a:solidFill>
                  <a:srgbClr val="FF0000"/>
                </a:solidFill>
              </a:rPr>
              <a:t>not a conflict</a:t>
            </a:r>
          </a:p>
        </p:txBody>
      </p:sp>
      <p:sp>
        <p:nvSpPr>
          <p:cNvPr id="381978" name="Line 26"/>
          <p:cNvSpPr>
            <a:spLocks noChangeShapeType="1"/>
          </p:cNvSpPr>
          <p:nvPr/>
        </p:nvSpPr>
        <p:spPr bwMode="auto">
          <a:xfrm>
            <a:off x="2997200" y="4648201"/>
            <a:ext cx="0" cy="202406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30" name="Straight Connector 29"/>
          <p:cNvCxnSpPr/>
          <p:nvPr/>
        </p:nvCxnSpPr>
        <p:spPr bwMode="auto">
          <a:xfrm rot="10800000">
            <a:off x="2209800" y="4648200"/>
            <a:ext cx="19812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791200" y="6019800"/>
            <a:ext cx="3118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+mn-lt"/>
              </a:rPr>
              <a:t>Methodology courtesy of </a:t>
            </a:r>
          </a:p>
          <a:p>
            <a:r>
              <a:rPr lang="en-US" sz="1400" b="0" dirty="0" smtClean="0">
                <a:solidFill>
                  <a:schemeClr val="bg1"/>
                </a:solidFill>
                <a:latin typeface="+mn-lt"/>
              </a:rPr>
              <a:t>Andrew </a:t>
            </a:r>
            <a:r>
              <a:rPr lang="en-US" sz="1400" b="0" dirty="0" err="1" smtClean="0">
                <a:solidFill>
                  <a:schemeClr val="bg1"/>
                </a:solidFill>
                <a:latin typeface="+mn-lt"/>
              </a:rPr>
              <a:t>Chien’s</a:t>
            </a:r>
            <a:r>
              <a:rPr lang="en-US" sz="1400" b="0" dirty="0" smtClean="0">
                <a:solidFill>
                  <a:schemeClr val="bg1"/>
                </a:solidFill>
                <a:latin typeface="+mn-lt"/>
              </a:rPr>
              <a:t> Concert work in 90s]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8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7" grpId="0"/>
      <p:bldP spid="381978" grpId="0" animBg="1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648200"/>
          </a:xfrm>
          <a:noFill/>
        </p:spPr>
        <p:txBody>
          <a:bodyPr/>
          <a:lstStyle/>
          <a:p>
            <a:pPr>
              <a:tabLst>
                <a:tab pos="746125" algn="l"/>
                <a:tab pos="1376363" algn="l"/>
                <a:tab pos="3773488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What </a:t>
            </a:r>
            <a:r>
              <a:rPr lang="en-US" dirty="0">
                <a:solidFill>
                  <a:schemeClr val="bg1"/>
                </a:solidFill>
              </a:rPr>
              <a:t>variables are shared?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A and B]</a:t>
            </a:r>
          </a:p>
          <a:p>
            <a:pPr>
              <a:spcAft>
                <a:spcPts val="400"/>
              </a:spcAft>
              <a:tabLst>
                <a:tab pos="746125" algn="l"/>
                <a:tab pos="1376363" algn="l"/>
                <a:tab pos="3773488" algn="l"/>
              </a:tabLst>
            </a:pPr>
            <a:r>
              <a:rPr lang="en-US" sz="2000" i="1" dirty="0"/>
              <a:t>step 0: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ignore the parts that don’t touch shared data</a:t>
            </a:r>
          </a:p>
          <a:p>
            <a:pPr>
              <a:spcAft>
                <a:spcPts val="400"/>
              </a:spcAft>
              <a:tabLst>
                <a:tab pos="746125" algn="l"/>
                <a:tab pos="1376363" algn="l"/>
                <a:tab pos="3773488" algn="l"/>
              </a:tabLst>
            </a:pPr>
            <a:r>
              <a:rPr lang="en-US" sz="2000" i="1" dirty="0" smtClean="0"/>
              <a:t>step </a:t>
            </a:r>
            <a:r>
              <a:rPr lang="en-US" sz="2000" i="1" dirty="0"/>
              <a:t>1: </a:t>
            </a:r>
            <a:r>
              <a:rPr lang="en-US" sz="2000" dirty="0">
                <a:solidFill>
                  <a:schemeClr val="bg1"/>
                </a:solidFill>
              </a:rPr>
              <a:t>calculate read &amp; write sets</a:t>
            </a:r>
          </a:p>
          <a:p>
            <a:pPr>
              <a:spcAft>
                <a:spcPts val="400"/>
              </a:spcAft>
              <a:buFontTx/>
              <a:buNone/>
              <a:tabLst>
                <a:tab pos="746125" algn="l"/>
                <a:tab pos="1376363" algn="l"/>
                <a:tab pos="3773488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		</a:t>
            </a:r>
            <a:r>
              <a:rPr lang="en-US" sz="2000" dirty="0">
                <a:solidFill>
                  <a:srgbClr val="FF0000"/>
                </a:solidFill>
              </a:rPr>
              <a:t>A: read	</a:t>
            </a:r>
            <a:r>
              <a:rPr lang="en-US" sz="2000" dirty="0" smtClean="0">
                <a:solidFill>
                  <a:srgbClr val="FF0000"/>
                </a:solidFill>
              </a:rPr>
              <a:t>  A</a:t>
            </a:r>
            <a:r>
              <a:rPr lang="en-US" sz="2000" dirty="0">
                <a:solidFill>
                  <a:srgbClr val="FF0000"/>
                </a:solidFill>
              </a:rPr>
              <a:t>: read &amp; written</a:t>
            </a:r>
          </a:p>
          <a:p>
            <a:pPr>
              <a:spcAft>
                <a:spcPts val="400"/>
              </a:spcAft>
              <a:buFontTx/>
              <a:buNone/>
              <a:tabLst>
                <a:tab pos="746125" algn="l"/>
                <a:tab pos="1376363" algn="l"/>
                <a:tab pos="3773488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		</a:t>
            </a:r>
            <a:r>
              <a:rPr lang="en-US" sz="2000" dirty="0">
                <a:solidFill>
                  <a:srgbClr val="FF0000"/>
                </a:solidFill>
              </a:rPr>
              <a:t>B: read &amp; written	</a:t>
            </a:r>
            <a:r>
              <a:rPr lang="en-US" sz="2000" dirty="0" smtClean="0">
                <a:solidFill>
                  <a:srgbClr val="FF0000"/>
                </a:solidFill>
              </a:rPr>
              <a:t>  B</a:t>
            </a:r>
            <a:r>
              <a:rPr lang="en-US" sz="2000" dirty="0">
                <a:solidFill>
                  <a:srgbClr val="FF0000"/>
                </a:solidFill>
              </a:rPr>
              <a:t>: read</a:t>
            </a:r>
          </a:p>
          <a:p>
            <a:pPr>
              <a:spcAft>
                <a:spcPts val="400"/>
              </a:spcAft>
              <a:tabLst>
                <a:tab pos="746125" algn="l"/>
                <a:tab pos="1376363" algn="l"/>
                <a:tab pos="3773488" algn="l"/>
              </a:tabLst>
            </a:pPr>
            <a:r>
              <a:rPr lang="en-US" sz="2000" i="1" dirty="0" smtClean="0"/>
              <a:t>step </a:t>
            </a:r>
            <a:r>
              <a:rPr lang="en-US" sz="2000" i="1" dirty="0"/>
              <a:t>2: </a:t>
            </a:r>
            <a:r>
              <a:rPr lang="en-US" sz="2000" dirty="0">
                <a:solidFill>
                  <a:schemeClr val="bg1"/>
                </a:solidFill>
              </a:rPr>
              <a:t>check for R/W, W/W relationships</a:t>
            </a:r>
          </a:p>
          <a:p>
            <a:pPr lvl="1">
              <a:spcAft>
                <a:spcPts val="400"/>
              </a:spcAft>
              <a:tabLst>
                <a:tab pos="746125" algn="l"/>
                <a:tab pos="1376363" algn="l"/>
                <a:tab pos="3773488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A written by right side, read by left</a:t>
            </a:r>
          </a:p>
          <a:p>
            <a:pPr lvl="1">
              <a:spcAft>
                <a:spcPts val="400"/>
              </a:spcAft>
              <a:tabLst>
                <a:tab pos="746125" algn="l"/>
                <a:tab pos="1376363" algn="l"/>
                <a:tab pos="3773488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B written by left side, read by right</a:t>
            </a:r>
          </a:p>
          <a:p>
            <a:pPr lvl="1">
              <a:spcAft>
                <a:spcPts val="400"/>
              </a:spcAft>
              <a:tabLst>
                <a:tab pos="746125" algn="l"/>
                <a:tab pos="1376363" algn="l"/>
                <a:tab pos="3773488" algn="l"/>
              </a:tabLst>
            </a:pPr>
            <a:r>
              <a:rPr lang="en-US" sz="1800" dirty="0"/>
              <a:t>must be atomic!  </a:t>
            </a:r>
          </a:p>
          <a:p>
            <a:pPr>
              <a:spcAft>
                <a:spcPts val="400"/>
              </a:spcAft>
              <a:tabLst>
                <a:tab pos="746125" algn="l"/>
                <a:tab pos="1376363" algn="l"/>
                <a:tab pos="3773488" algn="l"/>
              </a:tabLst>
            </a:pPr>
            <a:r>
              <a:rPr lang="en-US" sz="2000" i="1" dirty="0"/>
              <a:t>step 3: </a:t>
            </a:r>
            <a:r>
              <a:rPr lang="en-US" sz="2000" dirty="0">
                <a:solidFill>
                  <a:schemeClr val="bg1"/>
                </a:solidFill>
              </a:rPr>
              <a:t>add </a:t>
            </a:r>
            <a:r>
              <a:rPr lang="en-US" sz="2000" dirty="0" smtClean="0">
                <a:solidFill>
                  <a:schemeClr val="bg1"/>
                </a:solidFill>
              </a:rPr>
              <a:t>lock(s) </a:t>
            </a:r>
            <a:r>
              <a:rPr lang="en-US" sz="2000" dirty="0">
                <a:solidFill>
                  <a:schemeClr val="bg1"/>
                </a:solidFill>
              </a:rPr>
              <a:t>to guarantee atomic execution </a:t>
            </a:r>
            <a:r>
              <a:rPr lang="en-US" sz="1800" dirty="0" smtClean="0">
                <a:solidFill>
                  <a:srgbClr val="FF0000"/>
                </a:solidFill>
              </a:rPr>
              <a:t>(pick order if  &gt; 1 locks)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spcAft>
                <a:spcPts val="400"/>
              </a:spcAft>
              <a:tabLst>
                <a:tab pos="746125" algn="l"/>
                <a:tab pos="1376363" algn="l"/>
                <a:tab pos="3773488" algn="l"/>
              </a:tabLst>
            </a:pPr>
            <a:r>
              <a:rPr lang="en-US" sz="2000" i="1" dirty="0" smtClean="0"/>
              <a:t>step </a:t>
            </a:r>
            <a:r>
              <a:rPr lang="en-US" sz="2000" i="1" dirty="0"/>
              <a:t>4: </a:t>
            </a:r>
            <a:r>
              <a:rPr lang="en-US" sz="2000" dirty="0">
                <a:solidFill>
                  <a:schemeClr val="bg1"/>
                </a:solidFill>
              </a:rPr>
              <a:t>optimize if desired 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Conservative Synchronization Design (cont)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79451" y="951310"/>
            <a:ext cx="1894416" cy="308372"/>
            <a:chOff x="321" y="799"/>
            <a:chExt cx="895" cy="259"/>
          </a:xfrm>
        </p:grpSpPr>
        <p:sp>
          <p:nvSpPr>
            <p:cNvPr id="381965" name="Line 13"/>
            <p:cNvSpPr>
              <a:spLocks noChangeShapeType="1"/>
            </p:cNvSpPr>
            <p:nvPr/>
          </p:nvSpPr>
          <p:spPr bwMode="auto">
            <a:xfrm>
              <a:off x="612" y="969"/>
              <a:ext cx="6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1966" name="Text Box 14"/>
            <p:cNvSpPr txBox="1">
              <a:spLocks noChangeArrowheads="1"/>
            </p:cNvSpPr>
            <p:nvPr/>
          </p:nvSpPr>
          <p:spPr bwMode="auto">
            <a:xfrm>
              <a:off x="321" y="799"/>
              <a:ext cx="47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not shared</a:t>
              </a:r>
            </a:p>
          </p:txBody>
        </p:sp>
        <p:sp>
          <p:nvSpPr>
            <p:cNvPr id="381967" name="Line 15"/>
            <p:cNvSpPr>
              <a:spLocks noChangeShapeType="1"/>
            </p:cNvSpPr>
            <p:nvPr/>
          </p:nvSpPr>
          <p:spPr bwMode="auto">
            <a:xfrm flipV="1">
              <a:off x="999" y="799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1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81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81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81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81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81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81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81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81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81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819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82243"/>
            <a:ext cx="4267200" cy="629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699120"/>
            <a:ext cx="4267200" cy="580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Read/write sets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spcAft>
                <a:spcPts val="0"/>
              </a:spcAft>
              <a:tabLst>
                <a:tab pos="1828800" algn="l"/>
              </a:tabLst>
            </a:pPr>
            <a:r>
              <a:rPr lang="en-US" dirty="0">
                <a:solidFill>
                  <a:srgbClr val="FF0000"/>
                </a:solidFill>
              </a:rPr>
              <a:t>move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reads </a:t>
            </a:r>
            <a:r>
              <a:rPr lang="en-US" dirty="0">
                <a:solidFill>
                  <a:schemeClr val="bg1"/>
                </a:solidFill>
              </a:rPr>
              <a:t>position, </a:t>
            </a:r>
            <a:r>
              <a:rPr lang="en-US" dirty="0" smtClean="0">
                <a:solidFill>
                  <a:schemeClr val="bg1"/>
                </a:solidFill>
              </a:rPr>
              <a:t>velocity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writes </a:t>
            </a:r>
            <a:r>
              <a:rPr lang="en-US" sz="2000" dirty="0">
                <a:solidFill>
                  <a:schemeClr val="bg1"/>
                </a:solidFill>
              </a:rPr>
              <a:t>position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spcAft>
                <a:spcPts val="0"/>
              </a:spcAft>
              <a:tabLst>
                <a:tab pos="1828800" algn="l"/>
              </a:tabLst>
            </a:pPr>
            <a:r>
              <a:rPr lang="en-US" dirty="0">
                <a:solidFill>
                  <a:srgbClr val="FF0000"/>
                </a:solidFill>
              </a:rPr>
              <a:t>dist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reads </a:t>
            </a:r>
            <a:r>
              <a:rPr lang="en-US" dirty="0">
                <a:solidFill>
                  <a:schemeClr val="bg1"/>
                </a:solidFill>
              </a:rPr>
              <a:t>position</a:t>
            </a:r>
          </a:p>
          <a:p>
            <a:pPr lvl="1">
              <a:spcAft>
                <a:spcPts val="0"/>
              </a:spcAft>
              <a:tabLst>
                <a:tab pos="1828800" algn="l"/>
              </a:tabLst>
            </a:pPr>
            <a:r>
              <a:rPr lang="en-US" dirty="0">
                <a:solidFill>
                  <a:srgbClr val="FF0000"/>
                </a:solidFill>
              </a:rPr>
              <a:t>speed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reads </a:t>
            </a:r>
            <a:r>
              <a:rPr lang="en-US" dirty="0">
                <a:solidFill>
                  <a:schemeClr val="bg1"/>
                </a:solidFill>
              </a:rPr>
              <a:t>velocity</a:t>
            </a:r>
          </a:p>
          <a:p>
            <a:pPr lvl="1">
              <a:spcAft>
                <a:spcPts val="0"/>
              </a:spcAft>
              <a:tabLst>
                <a:tab pos="1828800" algn="l"/>
              </a:tabLst>
            </a:pPr>
            <a:r>
              <a:rPr lang="en-US" dirty="0">
                <a:solidFill>
                  <a:srgbClr val="FF0000"/>
                </a:solidFill>
              </a:rPr>
              <a:t>momentum</a:t>
            </a:r>
            <a:r>
              <a:rPr lang="en-US" dirty="0">
                <a:solidFill>
                  <a:schemeClr val="bg1"/>
                </a:solidFill>
              </a:rPr>
              <a:t>	reads mass, velocity</a:t>
            </a:r>
          </a:p>
          <a:p>
            <a:pPr lvl="1">
              <a:spcAft>
                <a:spcPts val="0"/>
              </a:spcAft>
              <a:tabLst>
                <a:tab pos="1828800" algn="l"/>
              </a:tabLst>
            </a:pPr>
            <a:r>
              <a:rPr lang="en-US" dirty="0">
                <a:solidFill>
                  <a:srgbClr val="FF0000"/>
                </a:solidFill>
              </a:rPr>
              <a:t>stop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writes </a:t>
            </a:r>
            <a:r>
              <a:rPr lang="en-US" dirty="0">
                <a:solidFill>
                  <a:schemeClr val="bg1"/>
                </a:solidFill>
              </a:rPr>
              <a:t>velocity</a:t>
            </a:r>
          </a:p>
          <a:p>
            <a:pPr lvl="1">
              <a:spcAft>
                <a:spcPts val="600"/>
              </a:spcAft>
              <a:tabLst>
                <a:tab pos="1828800" algn="l"/>
              </a:tabLst>
            </a:pPr>
            <a:r>
              <a:rPr lang="en-US" dirty="0" err="1">
                <a:solidFill>
                  <a:srgbClr val="FF0000"/>
                </a:solidFill>
              </a:rPr>
              <a:t>change_mass</a:t>
            </a:r>
            <a:r>
              <a:rPr lang="en-US" dirty="0">
                <a:solidFill>
                  <a:schemeClr val="bg1"/>
                </a:solidFill>
              </a:rPr>
              <a:t>	writes mass</a:t>
            </a:r>
          </a:p>
          <a:p>
            <a:pPr>
              <a:tabLst>
                <a:tab pos="1828800" algn="l"/>
              </a:tabLst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tabLst>
                <a:tab pos="1828800" algn="l"/>
              </a:tabLst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tabLst>
                <a:tab pos="1828800" algn="l"/>
              </a:tabLst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tabLst>
                <a:tab pos="182880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Edges </a:t>
            </a:r>
            <a:r>
              <a:rPr lang="en-US" dirty="0">
                <a:solidFill>
                  <a:schemeClr val="bg1"/>
                </a:solidFill>
              </a:rPr>
              <a:t>in graph imply need for </a:t>
            </a:r>
            <a:r>
              <a:rPr lang="en-US" dirty="0" smtClean="0">
                <a:solidFill>
                  <a:schemeClr val="bg1"/>
                </a:solidFill>
              </a:rPr>
              <a:t>atomicity</a:t>
            </a:r>
            <a:endParaRPr lang="en-US" dirty="0">
              <a:solidFill>
                <a:schemeClr val="bg1"/>
              </a:solidFill>
            </a:endParaRPr>
          </a:p>
          <a:p>
            <a:pPr>
              <a:tabLst>
                <a:tab pos="1828800" algn="l"/>
              </a:tabLst>
            </a:pPr>
            <a:endParaRPr lang="en-US" dirty="0">
              <a:solidFill>
                <a:schemeClr val="bg1"/>
              </a:solidFill>
            </a:endParaRPr>
          </a:p>
          <a:p>
            <a:pPr>
              <a:tabLst>
                <a:tab pos="1828800" algn="l"/>
              </a:tabLs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Conservative Synchronization Design – Example Code Analysis</a:t>
            </a:r>
            <a:endParaRPr lang="en-US" dirty="0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254500" y="5029200"/>
            <a:ext cx="1005417" cy="707232"/>
            <a:chOff x="2450" y="3920"/>
            <a:chExt cx="475" cy="594"/>
          </a:xfrm>
        </p:grpSpPr>
        <p:sp>
          <p:nvSpPr>
            <p:cNvPr id="246788" name="Text Box 4"/>
            <p:cNvSpPr txBox="1">
              <a:spLocks noChangeArrowheads="1"/>
            </p:cNvSpPr>
            <p:nvPr/>
          </p:nvSpPr>
          <p:spPr bwMode="auto">
            <a:xfrm>
              <a:off x="2450" y="4307"/>
              <a:ext cx="475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momentum</a:t>
              </a:r>
            </a:p>
          </p:txBody>
        </p:sp>
        <p:sp>
          <p:nvSpPr>
            <p:cNvPr id="246790" name="Text Box 6"/>
            <p:cNvSpPr txBox="1">
              <a:spLocks noChangeArrowheads="1"/>
            </p:cNvSpPr>
            <p:nvPr/>
          </p:nvSpPr>
          <p:spPr bwMode="auto">
            <a:xfrm>
              <a:off x="2671" y="3920"/>
              <a:ext cx="151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dist</a:t>
              </a:r>
            </a:p>
          </p:txBody>
        </p:sp>
      </p:grpSp>
      <p:sp>
        <p:nvSpPr>
          <p:cNvPr id="246791" name="Text Box 7"/>
          <p:cNvSpPr txBox="1">
            <a:spLocks noChangeArrowheads="1"/>
          </p:cNvSpPr>
          <p:nvPr/>
        </p:nvSpPr>
        <p:spPr bwMode="auto">
          <a:xfrm>
            <a:off x="1143000" y="5536406"/>
            <a:ext cx="491067" cy="24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speed</a:t>
            </a:r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2734733" y="5029200"/>
            <a:ext cx="467783" cy="707232"/>
            <a:chOff x="1483" y="3920"/>
            <a:chExt cx="221" cy="594"/>
          </a:xfrm>
        </p:grpSpPr>
        <p:sp>
          <p:nvSpPr>
            <p:cNvPr id="246789" name="Text Box 5"/>
            <p:cNvSpPr txBox="1">
              <a:spLocks noChangeArrowheads="1"/>
            </p:cNvSpPr>
            <p:nvPr/>
          </p:nvSpPr>
          <p:spPr bwMode="auto">
            <a:xfrm>
              <a:off x="1483" y="3920"/>
              <a:ext cx="221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move</a:t>
              </a:r>
            </a:p>
          </p:txBody>
        </p:sp>
        <p:sp>
          <p:nvSpPr>
            <p:cNvPr id="246792" name="Text Box 8"/>
            <p:cNvSpPr txBox="1">
              <a:spLocks noChangeArrowheads="1"/>
            </p:cNvSpPr>
            <p:nvPr/>
          </p:nvSpPr>
          <p:spPr bwMode="auto">
            <a:xfrm>
              <a:off x="1518" y="4307"/>
              <a:ext cx="173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</a:rPr>
                <a:t>stop</a:t>
              </a:r>
            </a:p>
          </p:txBody>
        </p:sp>
      </p:grpSp>
      <p:sp>
        <p:nvSpPr>
          <p:cNvPr id="246793" name="Text Box 9"/>
          <p:cNvSpPr txBox="1">
            <a:spLocks noChangeArrowheads="1"/>
          </p:cNvSpPr>
          <p:nvPr/>
        </p:nvSpPr>
        <p:spPr bwMode="auto">
          <a:xfrm>
            <a:off x="6468534" y="5536406"/>
            <a:ext cx="1153583" cy="24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change_mass</a:t>
            </a:r>
          </a:p>
        </p:txBody>
      </p:sp>
      <p:sp>
        <p:nvSpPr>
          <p:cNvPr id="246796" name="Line 12"/>
          <p:cNvSpPr>
            <a:spLocks noChangeShapeType="1"/>
          </p:cNvSpPr>
          <p:nvPr/>
        </p:nvSpPr>
        <p:spPr bwMode="auto">
          <a:xfrm>
            <a:off x="2012950" y="5651897"/>
            <a:ext cx="6667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6797" name="Line 13"/>
          <p:cNvSpPr>
            <a:spLocks noChangeShapeType="1"/>
          </p:cNvSpPr>
          <p:nvPr/>
        </p:nvSpPr>
        <p:spPr bwMode="auto">
          <a:xfrm>
            <a:off x="3397250" y="5651897"/>
            <a:ext cx="7683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6798" name="Line 14"/>
          <p:cNvSpPr>
            <a:spLocks noChangeShapeType="1"/>
          </p:cNvSpPr>
          <p:nvPr/>
        </p:nvSpPr>
        <p:spPr bwMode="auto">
          <a:xfrm>
            <a:off x="5649384" y="5651897"/>
            <a:ext cx="7683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6799" name="Line 15"/>
          <p:cNvSpPr>
            <a:spLocks noChangeShapeType="1"/>
          </p:cNvSpPr>
          <p:nvPr/>
        </p:nvSpPr>
        <p:spPr bwMode="auto">
          <a:xfrm>
            <a:off x="3448050" y="5162550"/>
            <a:ext cx="122978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6800" name="Line 16"/>
          <p:cNvSpPr>
            <a:spLocks noChangeShapeType="1"/>
          </p:cNvSpPr>
          <p:nvPr/>
        </p:nvSpPr>
        <p:spPr bwMode="auto">
          <a:xfrm>
            <a:off x="3064933" y="5278040"/>
            <a:ext cx="0" cy="28813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6802" name="Oval 18"/>
          <p:cNvSpPr>
            <a:spLocks noChangeArrowheads="1"/>
          </p:cNvSpPr>
          <p:nvPr/>
        </p:nvSpPr>
        <p:spPr bwMode="auto">
          <a:xfrm>
            <a:off x="4080934" y="5395912"/>
            <a:ext cx="4197350" cy="54768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6803" name="Oval 19"/>
          <p:cNvSpPr>
            <a:spLocks noChangeArrowheads="1"/>
          </p:cNvSpPr>
          <p:nvPr/>
        </p:nvSpPr>
        <p:spPr bwMode="auto">
          <a:xfrm>
            <a:off x="2544233" y="5020865"/>
            <a:ext cx="2766484" cy="375047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6804" name="Freeform 20"/>
          <p:cNvSpPr>
            <a:spLocks/>
          </p:cNvSpPr>
          <p:nvPr/>
        </p:nvSpPr>
        <p:spPr bwMode="auto">
          <a:xfrm>
            <a:off x="838200" y="4985146"/>
            <a:ext cx="5052484" cy="914401"/>
          </a:xfrm>
          <a:custGeom>
            <a:avLst/>
            <a:gdLst/>
            <a:ahLst/>
            <a:cxnLst>
              <a:cxn ang="0">
                <a:pos x="22" y="602"/>
              </a:cxn>
              <a:cxn ang="0">
                <a:pos x="48" y="424"/>
              </a:cxn>
              <a:cxn ang="0">
                <a:pos x="95" y="338"/>
              </a:cxn>
              <a:cxn ang="0">
                <a:pos x="115" y="331"/>
              </a:cxn>
              <a:cxn ang="0">
                <a:pos x="194" y="252"/>
              </a:cxn>
              <a:cxn ang="0">
                <a:pos x="267" y="199"/>
              </a:cxn>
              <a:cxn ang="0">
                <a:pos x="346" y="166"/>
              </a:cxn>
              <a:cxn ang="0">
                <a:pos x="565" y="93"/>
              </a:cxn>
              <a:cxn ang="0">
                <a:pos x="644" y="60"/>
              </a:cxn>
              <a:cxn ang="0">
                <a:pos x="889" y="13"/>
              </a:cxn>
              <a:cxn ang="0">
                <a:pos x="1015" y="0"/>
              </a:cxn>
              <a:cxn ang="0">
                <a:pos x="1267" y="20"/>
              </a:cxn>
              <a:cxn ang="0">
                <a:pos x="1386" y="66"/>
              </a:cxn>
              <a:cxn ang="0">
                <a:pos x="1419" y="93"/>
              </a:cxn>
              <a:cxn ang="0">
                <a:pos x="1452" y="119"/>
              </a:cxn>
              <a:cxn ang="0">
                <a:pos x="1479" y="146"/>
              </a:cxn>
              <a:cxn ang="0">
                <a:pos x="1512" y="172"/>
              </a:cxn>
              <a:cxn ang="0">
                <a:pos x="1651" y="271"/>
              </a:cxn>
              <a:cxn ang="0">
                <a:pos x="1690" y="291"/>
              </a:cxn>
              <a:cxn ang="0">
                <a:pos x="1876" y="338"/>
              </a:cxn>
              <a:cxn ang="0">
                <a:pos x="2213" y="410"/>
              </a:cxn>
              <a:cxn ang="0">
                <a:pos x="2306" y="450"/>
              </a:cxn>
              <a:cxn ang="0">
                <a:pos x="2372" y="530"/>
              </a:cxn>
              <a:cxn ang="0">
                <a:pos x="2386" y="569"/>
              </a:cxn>
              <a:cxn ang="0">
                <a:pos x="2379" y="689"/>
              </a:cxn>
              <a:cxn ang="0">
                <a:pos x="2352" y="715"/>
              </a:cxn>
              <a:cxn ang="0">
                <a:pos x="2187" y="768"/>
              </a:cxn>
              <a:cxn ang="0">
                <a:pos x="1505" y="735"/>
              </a:cxn>
              <a:cxn ang="0">
                <a:pos x="1207" y="682"/>
              </a:cxn>
              <a:cxn ang="0">
                <a:pos x="810" y="722"/>
              </a:cxn>
              <a:cxn ang="0">
                <a:pos x="327" y="728"/>
              </a:cxn>
              <a:cxn ang="0">
                <a:pos x="101" y="702"/>
              </a:cxn>
              <a:cxn ang="0">
                <a:pos x="68" y="675"/>
              </a:cxn>
              <a:cxn ang="0">
                <a:pos x="29" y="649"/>
              </a:cxn>
              <a:cxn ang="0">
                <a:pos x="22" y="602"/>
              </a:cxn>
            </a:cxnLst>
            <a:rect l="0" t="0" r="r" b="b"/>
            <a:pathLst>
              <a:path w="2387" h="768">
                <a:moveTo>
                  <a:pt x="22" y="602"/>
                </a:moveTo>
                <a:cubicBezTo>
                  <a:pt x="0" y="543"/>
                  <a:pt x="12" y="473"/>
                  <a:pt x="48" y="424"/>
                </a:cubicBezTo>
                <a:cubicBezTo>
                  <a:pt x="52" y="412"/>
                  <a:pt x="84" y="349"/>
                  <a:pt x="95" y="338"/>
                </a:cubicBezTo>
                <a:cubicBezTo>
                  <a:pt x="100" y="333"/>
                  <a:pt x="108" y="333"/>
                  <a:pt x="115" y="331"/>
                </a:cubicBezTo>
                <a:cubicBezTo>
                  <a:pt x="139" y="300"/>
                  <a:pt x="163" y="275"/>
                  <a:pt x="194" y="252"/>
                </a:cubicBezTo>
                <a:cubicBezTo>
                  <a:pt x="208" y="230"/>
                  <a:pt x="242" y="207"/>
                  <a:pt x="267" y="199"/>
                </a:cubicBezTo>
                <a:cubicBezTo>
                  <a:pt x="287" y="177"/>
                  <a:pt x="318" y="176"/>
                  <a:pt x="346" y="166"/>
                </a:cubicBezTo>
                <a:cubicBezTo>
                  <a:pt x="418" y="141"/>
                  <a:pt x="491" y="115"/>
                  <a:pt x="565" y="93"/>
                </a:cubicBezTo>
                <a:cubicBezTo>
                  <a:pt x="586" y="70"/>
                  <a:pt x="615" y="70"/>
                  <a:pt x="644" y="60"/>
                </a:cubicBezTo>
                <a:cubicBezTo>
                  <a:pt x="725" y="33"/>
                  <a:pt x="803" y="23"/>
                  <a:pt x="889" y="13"/>
                </a:cubicBezTo>
                <a:cubicBezTo>
                  <a:pt x="931" y="8"/>
                  <a:pt x="1015" y="0"/>
                  <a:pt x="1015" y="0"/>
                </a:cubicBezTo>
                <a:cubicBezTo>
                  <a:pt x="1105" y="4"/>
                  <a:pt x="1181" y="7"/>
                  <a:pt x="1267" y="20"/>
                </a:cubicBezTo>
                <a:cubicBezTo>
                  <a:pt x="1306" y="32"/>
                  <a:pt x="1351" y="44"/>
                  <a:pt x="1386" y="66"/>
                </a:cubicBezTo>
                <a:cubicBezTo>
                  <a:pt x="1423" y="123"/>
                  <a:pt x="1374" y="56"/>
                  <a:pt x="1419" y="93"/>
                </a:cubicBezTo>
                <a:cubicBezTo>
                  <a:pt x="1459" y="126"/>
                  <a:pt x="1404" y="105"/>
                  <a:pt x="1452" y="119"/>
                </a:cubicBezTo>
                <a:cubicBezTo>
                  <a:pt x="1467" y="163"/>
                  <a:pt x="1446" y="119"/>
                  <a:pt x="1479" y="146"/>
                </a:cubicBezTo>
                <a:cubicBezTo>
                  <a:pt x="1519" y="179"/>
                  <a:pt x="1464" y="158"/>
                  <a:pt x="1512" y="172"/>
                </a:cubicBezTo>
                <a:cubicBezTo>
                  <a:pt x="1555" y="200"/>
                  <a:pt x="1603" y="257"/>
                  <a:pt x="1651" y="271"/>
                </a:cubicBezTo>
                <a:cubicBezTo>
                  <a:pt x="1672" y="294"/>
                  <a:pt x="1655" y="280"/>
                  <a:pt x="1690" y="291"/>
                </a:cubicBezTo>
                <a:cubicBezTo>
                  <a:pt x="1753" y="310"/>
                  <a:pt x="1810" y="328"/>
                  <a:pt x="1876" y="338"/>
                </a:cubicBezTo>
                <a:cubicBezTo>
                  <a:pt x="1986" y="371"/>
                  <a:pt x="2103" y="375"/>
                  <a:pt x="2213" y="410"/>
                </a:cubicBezTo>
                <a:cubicBezTo>
                  <a:pt x="2237" y="434"/>
                  <a:pt x="2274" y="440"/>
                  <a:pt x="2306" y="450"/>
                </a:cubicBezTo>
                <a:cubicBezTo>
                  <a:pt x="2324" y="478"/>
                  <a:pt x="2349" y="505"/>
                  <a:pt x="2372" y="530"/>
                </a:cubicBezTo>
                <a:cubicBezTo>
                  <a:pt x="2377" y="543"/>
                  <a:pt x="2387" y="555"/>
                  <a:pt x="2386" y="569"/>
                </a:cubicBezTo>
                <a:cubicBezTo>
                  <a:pt x="2384" y="609"/>
                  <a:pt x="2383" y="649"/>
                  <a:pt x="2379" y="689"/>
                </a:cubicBezTo>
                <a:cubicBezTo>
                  <a:pt x="2376" y="715"/>
                  <a:pt x="2371" y="705"/>
                  <a:pt x="2352" y="715"/>
                </a:cubicBezTo>
                <a:cubicBezTo>
                  <a:pt x="2298" y="743"/>
                  <a:pt x="2244" y="748"/>
                  <a:pt x="2187" y="768"/>
                </a:cubicBezTo>
                <a:cubicBezTo>
                  <a:pt x="1959" y="761"/>
                  <a:pt x="1732" y="761"/>
                  <a:pt x="1505" y="735"/>
                </a:cubicBezTo>
                <a:cubicBezTo>
                  <a:pt x="1407" y="701"/>
                  <a:pt x="1311" y="693"/>
                  <a:pt x="1207" y="682"/>
                </a:cubicBezTo>
                <a:cubicBezTo>
                  <a:pt x="1075" y="696"/>
                  <a:pt x="942" y="706"/>
                  <a:pt x="810" y="722"/>
                </a:cubicBezTo>
                <a:cubicBezTo>
                  <a:pt x="699" y="755"/>
                  <a:pt x="406" y="730"/>
                  <a:pt x="327" y="728"/>
                </a:cubicBezTo>
                <a:cubicBezTo>
                  <a:pt x="252" y="724"/>
                  <a:pt x="174" y="724"/>
                  <a:pt x="101" y="702"/>
                </a:cubicBezTo>
                <a:cubicBezTo>
                  <a:pt x="78" y="666"/>
                  <a:pt x="101" y="694"/>
                  <a:pt x="68" y="675"/>
                </a:cubicBezTo>
                <a:cubicBezTo>
                  <a:pt x="54" y="667"/>
                  <a:pt x="29" y="649"/>
                  <a:pt x="29" y="649"/>
                </a:cubicBezTo>
                <a:cubicBezTo>
                  <a:pt x="14" y="606"/>
                  <a:pt x="5" y="619"/>
                  <a:pt x="22" y="602"/>
                </a:cubicBez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429000" y="1981200"/>
            <a:ext cx="2743200" cy="6858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429000" y="2743200"/>
            <a:ext cx="2743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429000" y="3124200"/>
            <a:ext cx="2743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429000" y="3429000"/>
            <a:ext cx="2743200" cy="381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429000" y="3810000"/>
            <a:ext cx="2743200" cy="381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29000" y="4191000"/>
            <a:ext cx="2743200" cy="381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6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6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6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46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46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46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4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6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6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6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6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46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46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4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4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4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4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500"/>
                                        <p:tgtEl>
                                          <p:spTgt spid="2467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1" grpId="0"/>
      <p:bldP spid="246793" grpId="0"/>
      <p:bldP spid="246796" grpId="0" animBg="1"/>
      <p:bldP spid="246797" grpId="0" animBg="1"/>
      <p:bldP spid="246798" grpId="0" animBg="1"/>
      <p:bldP spid="246799" grpId="0" animBg="1"/>
      <p:bldP spid="246800" grpId="0" animBg="1"/>
      <p:bldP spid="246802" grpId="0" animBg="1"/>
      <p:bldP spid="246803" grpId="0" animBg="1"/>
      <p:bldP spid="24680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458200" cy="4572000"/>
          </a:xfrm>
          <a:noFill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Each </a:t>
            </a:r>
            <a:r>
              <a:rPr lang="en-US" dirty="0">
                <a:solidFill>
                  <a:schemeClr val="bg1"/>
                </a:solidFill>
              </a:rPr>
              <a:t>lock = circle in graph</a:t>
            </a:r>
          </a:p>
          <a:p>
            <a:pPr>
              <a:tabLst>
                <a:tab pos="182880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All </a:t>
            </a:r>
            <a:r>
              <a:rPr lang="en-US" dirty="0">
                <a:solidFill>
                  <a:schemeClr val="bg1"/>
                </a:solidFill>
              </a:rPr>
              <a:t>edges must be contained in some circle</a:t>
            </a:r>
          </a:p>
          <a:p>
            <a:pPr>
              <a:tabLst>
                <a:tab pos="1828800" algn="l"/>
              </a:tabLst>
            </a:pPr>
            <a:endParaRPr lang="en-US" dirty="0">
              <a:solidFill>
                <a:schemeClr val="bg1"/>
              </a:solidFill>
            </a:endParaRPr>
          </a:p>
          <a:p>
            <a:pPr>
              <a:tabLst>
                <a:tab pos="1828800" algn="l"/>
              </a:tabLst>
            </a:pPr>
            <a:r>
              <a:rPr lang="en-US" dirty="0" smtClean="0"/>
              <a:t>One </a:t>
            </a:r>
            <a:r>
              <a:rPr lang="en-US" dirty="0"/>
              <a:t>lock suffices, but prevents parallelism </a:t>
            </a:r>
            <a:r>
              <a:rPr lang="en-US" dirty="0" smtClean="0"/>
              <a:t>(performance</a:t>
            </a:r>
            <a:r>
              <a:rPr lang="en-US" dirty="0"/>
              <a:t>)</a:t>
            </a:r>
          </a:p>
          <a:p>
            <a:pPr>
              <a:tabLst>
                <a:tab pos="182880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Could </a:t>
            </a:r>
            <a:r>
              <a:rPr lang="en-US" dirty="0">
                <a:solidFill>
                  <a:schemeClr val="bg1"/>
                </a:solidFill>
              </a:rPr>
              <a:t>use three (as shown above);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then </a:t>
            </a:r>
            <a:r>
              <a:rPr lang="en-US" dirty="0">
                <a:solidFill>
                  <a:schemeClr val="bg1"/>
                </a:solidFill>
              </a:rPr>
              <a:t>MUST pick a lock order!</a:t>
            </a:r>
          </a:p>
          <a:p>
            <a:pPr lvl="1">
              <a:tabLst>
                <a:tab pos="1828800" algn="l"/>
              </a:tabLs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Conservative Synchronization Design – Example Code Analysis (cont)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6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6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Synch issues</a:t>
            </a:r>
          </a:p>
          <a:p>
            <a:r>
              <a:rPr lang="en-US" dirty="0" smtClean="0"/>
              <a:t>Conservative synchronization design</a:t>
            </a:r>
          </a:p>
          <a:p>
            <a:r>
              <a:rPr lang="en-US" dirty="0" smtClean="0"/>
              <a:t>Semaphores</a:t>
            </a:r>
          </a:p>
          <a:p>
            <a:r>
              <a:rPr lang="en-US" dirty="0" smtClean="0"/>
              <a:t>Reader/writer synchronization</a:t>
            </a:r>
          </a:p>
          <a:p>
            <a:r>
              <a:rPr lang="en-US" dirty="0" smtClean="0"/>
              <a:t>Selecting a synchronization mechanism</a:t>
            </a:r>
          </a:p>
          <a:p>
            <a:endParaRPr lang="en-US" dirty="0" smtClean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</p:txBody>
      </p:sp>
      <p:sp>
        <p:nvSpPr>
          <p:cNvPr id="13312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Aministrivia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r>
              <a:rPr lang="en-US" dirty="0" smtClean="0"/>
              <a:t>Midterm Exam1</a:t>
            </a:r>
          </a:p>
          <a:p>
            <a:pPr lvl="1"/>
            <a:r>
              <a:rPr lang="en-US" dirty="0" smtClean="0"/>
              <a:t>October 03, 2013</a:t>
            </a:r>
          </a:p>
          <a:p>
            <a:r>
              <a:rPr lang="en-US" dirty="0" smtClean="0"/>
              <a:t>On the class web site:</a:t>
            </a:r>
          </a:p>
          <a:p>
            <a:pPr lvl="1"/>
            <a:r>
              <a:rPr lang="en-US" dirty="0" smtClean="0"/>
              <a:t>Look the old exams</a:t>
            </a:r>
          </a:p>
          <a:p>
            <a:pPr lvl="1"/>
            <a:r>
              <a:rPr lang="en-US" dirty="0" smtClean="0"/>
              <a:t>Study guide (to be added)</a:t>
            </a:r>
          </a:p>
          <a:p>
            <a:r>
              <a:rPr lang="en-US" dirty="0" smtClean="0"/>
              <a:t>Review session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2209800"/>
          </a:xfrm>
          <a:noFill/>
        </p:spPr>
        <p:txBody>
          <a:bodyPr/>
          <a:lstStyle/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static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spinlock_t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the_lock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= SPIN_LOCK_UNLOCKED;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unsigned long flags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l"/>
                <a:tab pos="2060575" algn="l"/>
              </a:tabLst>
            </a:pPr>
            <a:endParaRPr lang="en-US" sz="2000" b="1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spin_lock_irqsave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(&amp;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the_lock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, flags);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/* the critical section */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spin_unlock_irqrestore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(&amp;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the_lock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, flags);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asm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volatile ("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			PUSHFL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			POPL %0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			CLI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		" : "=g" (flags)    /* outputs  */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		  :                 /* inputs   */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		  : "memory"        /* clobbers */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		);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		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spin_lock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(&amp;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the_lock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		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Linux’ Lock/CLI Combo</a:t>
            </a:r>
            <a:endParaRPr lang="en-US" dirty="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1676400" y="3886200"/>
            <a:ext cx="5579533" cy="2743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8360" name="Line 8"/>
          <p:cNvSpPr>
            <a:spLocks noChangeShapeType="1"/>
          </p:cNvSpPr>
          <p:nvPr/>
        </p:nvSpPr>
        <p:spPr bwMode="auto">
          <a:xfrm>
            <a:off x="6477000" y="2819400"/>
            <a:ext cx="1227667" cy="144066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8361" name="Line 9"/>
          <p:cNvSpPr>
            <a:spLocks noChangeShapeType="1"/>
          </p:cNvSpPr>
          <p:nvPr/>
        </p:nvSpPr>
        <p:spPr bwMode="auto">
          <a:xfrm flipH="1">
            <a:off x="7162800" y="2971800"/>
            <a:ext cx="5334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0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 animBg="1"/>
      <p:bldP spid="228360" grpId="0" animBg="1"/>
      <p:bldP spid="2283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None/>
              <a:tabLst>
                <a:tab pos="1376363" algn="l"/>
                <a:tab pos="2060575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spin_unlock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(&amp;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the_lock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asm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volatile ("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			PUSHL %0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			POPFL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		" :                 /* outputs  */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		  : "g" (flags)     /* inputs   */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		  : "memory", "cc"  /* clobbers */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		);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		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Linux’ Lock/CLI Combo (cont)</a:t>
            </a:r>
            <a:endParaRPr lang="en-US" dirty="0"/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1752600" y="1905000"/>
            <a:ext cx="6096000" cy="3810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9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572000"/>
          </a:xfrm>
        </p:spPr>
        <p:txBody>
          <a:bodyPr/>
          <a:lstStyle/>
          <a:p>
            <a:pPr>
              <a:tabLst>
                <a:tab pos="1376363" algn="l"/>
                <a:tab pos="2060575" algn="l"/>
              </a:tabLst>
            </a:pPr>
            <a:r>
              <a:rPr lang="en-US" sz="2000" dirty="0" smtClean="0"/>
              <a:t>Notice </a:t>
            </a:r>
            <a:r>
              <a:rPr lang="en-US" sz="2000" dirty="0"/>
              <a:t>that </a:t>
            </a:r>
            <a:r>
              <a:rPr lang="en-US" sz="2000" i="1" dirty="0" err="1">
                <a:solidFill>
                  <a:srgbClr val="FF0000"/>
                </a:solidFill>
              </a:rPr>
              <a:t>spin_lock_irqsave</a:t>
            </a:r>
            <a:r>
              <a:rPr lang="en-US" sz="2000" dirty="0"/>
              <a:t> changes the flags argument </a:t>
            </a:r>
            <a:r>
              <a:rPr lang="en-US" sz="1800" dirty="0"/>
              <a:t>(it’s a macro)</a:t>
            </a:r>
            <a:endParaRPr lang="en-US" sz="2000" dirty="0"/>
          </a:p>
          <a:p>
            <a:pPr>
              <a:tabLst>
                <a:tab pos="1376363" algn="l"/>
                <a:tab pos="2060575" algn="l"/>
              </a:tabLst>
            </a:pPr>
            <a:r>
              <a:rPr lang="en-US" sz="2000" dirty="0" smtClean="0"/>
              <a:t>The </a:t>
            </a:r>
            <a:r>
              <a:rPr lang="en-US" sz="2000" dirty="0"/>
              <a:t>“memory” </a:t>
            </a:r>
            <a:r>
              <a:rPr lang="en-US" sz="2000" dirty="0" smtClean="0"/>
              <a:t>argument</a:t>
            </a:r>
            <a:endParaRPr lang="en-US" sz="2000" dirty="0"/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800" dirty="0"/>
              <a:t>tells compiler that all memory is written by assembly block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800" dirty="0"/>
              <a:t>prevents compiler from moving memory ops across assembly</a:t>
            </a:r>
          </a:p>
          <a:p>
            <a:pPr>
              <a:tabLst>
                <a:tab pos="1376363" algn="l"/>
                <a:tab pos="2060575" algn="l"/>
              </a:tabLst>
            </a:pPr>
            <a:r>
              <a:rPr lang="en-US" sz="2000" dirty="0" smtClean="0"/>
              <a:t>The </a:t>
            </a:r>
            <a:r>
              <a:rPr lang="en-US" sz="2000" dirty="0"/>
              <a:t>“cc” </a:t>
            </a:r>
            <a:r>
              <a:rPr lang="en-US" sz="2000" dirty="0" smtClean="0"/>
              <a:t>argument</a:t>
            </a:r>
            <a:endParaRPr lang="en-US" sz="2000" dirty="0"/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800" dirty="0"/>
              <a:t>condition codes change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800" dirty="0"/>
              <a:t>can lead to subtle bugs if left out!</a:t>
            </a:r>
          </a:p>
          <a:p>
            <a:pPr>
              <a:tabLst>
                <a:tab pos="1376363" algn="l"/>
                <a:tab pos="2060575" algn="l"/>
              </a:tabLst>
            </a:pPr>
            <a:r>
              <a:rPr lang="en-US" sz="2000" i="1" dirty="0" err="1"/>
              <a:t>spin_lock</a:t>
            </a:r>
            <a:r>
              <a:rPr lang="en-US" sz="2000" dirty="0"/>
              <a:t> and </a:t>
            </a:r>
            <a:r>
              <a:rPr lang="en-US" sz="2000" i="1" dirty="0" err="1"/>
              <a:t>spin_unlock</a:t>
            </a:r>
            <a:r>
              <a:rPr lang="en-US" sz="2000" dirty="0"/>
              <a:t> calls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800" dirty="0"/>
              <a:t>become NOPs on </a:t>
            </a:r>
            <a:r>
              <a:rPr lang="en-US" sz="1800" dirty="0" err="1"/>
              <a:t>uniprocessors</a:t>
            </a:r>
            <a:endParaRPr lang="en-US" sz="1800" dirty="0"/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800" dirty="0"/>
              <a:t>in that case, calls just change IF</a:t>
            </a:r>
          </a:p>
          <a:p>
            <a:pPr>
              <a:tabLst>
                <a:tab pos="1376363" algn="l"/>
                <a:tab pos="2060575" algn="l"/>
              </a:tabLst>
            </a:pPr>
            <a:r>
              <a:rPr lang="en-US" sz="2000" dirty="0" smtClean="0"/>
              <a:t>Restore </a:t>
            </a:r>
            <a:r>
              <a:rPr lang="en-US" sz="2000" dirty="0"/>
              <a:t>rationale: may have had IF=0 on entry; if so, STI is </a:t>
            </a:r>
            <a:r>
              <a:rPr lang="en-US" sz="2000" dirty="0" smtClean="0"/>
              <a:t>unsafe</a:t>
            </a:r>
            <a:endParaRPr lang="en-US" sz="2000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Comments on code</a:t>
            </a:r>
            <a:endParaRPr lang="en-US" dirty="0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878918" y="3515916"/>
            <a:ext cx="3636433" cy="1957388"/>
            <a:chOff x="2329" y="2832"/>
            <a:chExt cx="1718" cy="1644"/>
          </a:xfrm>
        </p:grpSpPr>
        <p:sp>
          <p:nvSpPr>
            <p:cNvPr id="230410" name="Oval 10"/>
            <p:cNvSpPr>
              <a:spLocks noChangeArrowheads="1"/>
            </p:cNvSpPr>
            <p:nvPr/>
          </p:nvSpPr>
          <p:spPr bwMode="auto">
            <a:xfrm>
              <a:off x="2692" y="3219"/>
              <a:ext cx="992" cy="9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3042" y="2832"/>
              <a:ext cx="291" cy="290"/>
              <a:chOff x="2837" y="4501"/>
              <a:chExt cx="291" cy="290"/>
            </a:xfrm>
          </p:grpSpPr>
          <p:sp>
            <p:nvSpPr>
              <p:cNvPr id="230411" name="Rectangle 11"/>
              <p:cNvSpPr>
                <a:spLocks noChangeArrowheads="1"/>
              </p:cNvSpPr>
              <p:nvPr/>
            </p:nvSpPr>
            <p:spPr bwMode="auto">
              <a:xfrm>
                <a:off x="2837" y="4501"/>
                <a:ext cx="291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12" name="Arc 12"/>
              <p:cNvSpPr>
                <a:spLocks/>
              </p:cNvSpPr>
              <p:nvPr/>
            </p:nvSpPr>
            <p:spPr bwMode="auto">
              <a:xfrm>
                <a:off x="2862" y="4573"/>
                <a:ext cx="242" cy="21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65 w 43200"/>
                  <a:gd name="T1" fmla="*/ 23269 h 23811"/>
                  <a:gd name="T2" fmla="*/ 43087 w 43200"/>
                  <a:gd name="T3" fmla="*/ 23811 h 23811"/>
                  <a:gd name="T4" fmla="*/ 21600 w 43200"/>
                  <a:gd name="T5" fmla="*/ 21600 h 23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811" fill="none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</a:path>
                  <a:path w="43200" h="23811" stroke="0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442" y="3340"/>
              <a:ext cx="605" cy="1136"/>
              <a:chOff x="3442" y="3340"/>
              <a:chExt cx="605" cy="1136"/>
            </a:xfrm>
          </p:grpSpPr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 rot="4261708">
                <a:off x="3756" y="3341"/>
                <a:ext cx="291" cy="290"/>
                <a:chOff x="2837" y="4501"/>
                <a:chExt cx="291" cy="290"/>
              </a:xfrm>
            </p:grpSpPr>
            <p:sp>
              <p:nvSpPr>
                <p:cNvPr id="230415" name="Rectangle 15"/>
                <p:cNvSpPr>
                  <a:spLocks noChangeArrowheads="1"/>
                </p:cNvSpPr>
                <p:nvPr/>
              </p:nvSpPr>
              <p:spPr bwMode="auto">
                <a:xfrm>
                  <a:off x="2837" y="4501"/>
                  <a:ext cx="291" cy="29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0416" name="Arc 16"/>
                <p:cNvSpPr>
                  <a:spLocks/>
                </p:cNvSpPr>
                <p:nvPr/>
              </p:nvSpPr>
              <p:spPr bwMode="auto">
                <a:xfrm>
                  <a:off x="2862" y="4573"/>
                  <a:ext cx="242" cy="215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65 w 43200"/>
                    <a:gd name="T1" fmla="*/ 23269 h 23811"/>
                    <a:gd name="T2" fmla="*/ 43087 w 43200"/>
                    <a:gd name="T3" fmla="*/ 23811 h 23811"/>
                    <a:gd name="T4" fmla="*/ 21600 w 43200"/>
                    <a:gd name="T5" fmla="*/ 21600 h 23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3811" fill="none" extrusionOk="0">
                      <a:moveTo>
                        <a:pt x="64" y="23269"/>
                      </a:moveTo>
                      <a:cubicBezTo>
                        <a:pt x="21" y="22713"/>
                        <a:pt x="0" y="2215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338"/>
                        <a:pt x="43162" y="23076"/>
                        <a:pt x="43086" y="23810"/>
                      </a:cubicBezTo>
                    </a:path>
                    <a:path w="43200" h="23811" stroke="0" extrusionOk="0">
                      <a:moveTo>
                        <a:pt x="64" y="23269"/>
                      </a:moveTo>
                      <a:cubicBezTo>
                        <a:pt x="21" y="22713"/>
                        <a:pt x="0" y="2215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338"/>
                        <a:pt x="43162" y="23076"/>
                        <a:pt x="43086" y="2381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 rot="8584870">
                <a:off x="3442" y="4186"/>
                <a:ext cx="291" cy="290"/>
                <a:chOff x="2837" y="4501"/>
                <a:chExt cx="291" cy="290"/>
              </a:xfrm>
            </p:grpSpPr>
            <p:sp>
              <p:nvSpPr>
                <p:cNvPr id="230418" name="Rectangle 18"/>
                <p:cNvSpPr>
                  <a:spLocks noChangeArrowheads="1"/>
                </p:cNvSpPr>
                <p:nvPr/>
              </p:nvSpPr>
              <p:spPr bwMode="auto">
                <a:xfrm>
                  <a:off x="2837" y="4501"/>
                  <a:ext cx="291" cy="29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0419" name="Arc 19"/>
                <p:cNvSpPr>
                  <a:spLocks/>
                </p:cNvSpPr>
                <p:nvPr/>
              </p:nvSpPr>
              <p:spPr bwMode="auto">
                <a:xfrm>
                  <a:off x="2862" y="4573"/>
                  <a:ext cx="242" cy="215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65 w 43200"/>
                    <a:gd name="T1" fmla="*/ 23269 h 23811"/>
                    <a:gd name="T2" fmla="*/ 43087 w 43200"/>
                    <a:gd name="T3" fmla="*/ 23811 h 23811"/>
                    <a:gd name="T4" fmla="*/ 21600 w 43200"/>
                    <a:gd name="T5" fmla="*/ 21600 h 23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3811" fill="none" extrusionOk="0">
                      <a:moveTo>
                        <a:pt x="64" y="23269"/>
                      </a:moveTo>
                      <a:cubicBezTo>
                        <a:pt x="21" y="22713"/>
                        <a:pt x="0" y="2215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338"/>
                        <a:pt x="43162" y="23076"/>
                        <a:pt x="43086" y="23810"/>
                      </a:cubicBezTo>
                    </a:path>
                    <a:path w="43200" h="23811" stroke="0" extrusionOk="0">
                      <a:moveTo>
                        <a:pt x="64" y="23269"/>
                      </a:moveTo>
                      <a:cubicBezTo>
                        <a:pt x="21" y="22713"/>
                        <a:pt x="0" y="2215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338"/>
                        <a:pt x="43162" y="23076"/>
                        <a:pt x="43086" y="2381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 rot="17338292" flipH="1">
              <a:off x="2328" y="3341"/>
              <a:ext cx="291" cy="290"/>
              <a:chOff x="2837" y="4501"/>
              <a:chExt cx="291" cy="290"/>
            </a:xfrm>
          </p:grpSpPr>
          <p:sp>
            <p:nvSpPr>
              <p:cNvPr id="230423" name="Rectangle 23"/>
              <p:cNvSpPr>
                <a:spLocks noChangeArrowheads="1"/>
              </p:cNvSpPr>
              <p:nvPr/>
            </p:nvSpPr>
            <p:spPr bwMode="auto">
              <a:xfrm>
                <a:off x="2837" y="4501"/>
                <a:ext cx="291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24" name="Arc 24"/>
              <p:cNvSpPr>
                <a:spLocks/>
              </p:cNvSpPr>
              <p:nvPr/>
            </p:nvSpPr>
            <p:spPr bwMode="auto">
              <a:xfrm>
                <a:off x="2862" y="4573"/>
                <a:ext cx="242" cy="21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65 w 43200"/>
                  <a:gd name="T1" fmla="*/ 23269 h 23811"/>
                  <a:gd name="T2" fmla="*/ 43087 w 43200"/>
                  <a:gd name="T3" fmla="*/ 23811 h 23811"/>
                  <a:gd name="T4" fmla="*/ 21600 w 43200"/>
                  <a:gd name="T5" fmla="*/ 21600 h 23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811" fill="none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</a:path>
                  <a:path w="43200" h="23811" stroke="0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 rot="13015130" flipH="1">
              <a:off x="2643" y="4186"/>
              <a:ext cx="291" cy="290"/>
              <a:chOff x="2837" y="4501"/>
              <a:chExt cx="291" cy="290"/>
            </a:xfrm>
          </p:grpSpPr>
          <p:sp>
            <p:nvSpPr>
              <p:cNvPr id="230426" name="Rectangle 26"/>
              <p:cNvSpPr>
                <a:spLocks noChangeArrowheads="1"/>
              </p:cNvSpPr>
              <p:nvPr/>
            </p:nvSpPr>
            <p:spPr bwMode="auto">
              <a:xfrm>
                <a:off x="2837" y="4501"/>
                <a:ext cx="291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27" name="Arc 27"/>
              <p:cNvSpPr>
                <a:spLocks/>
              </p:cNvSpPr>
              <p:nvPr/>
            </p:nvSpPr>
            <p:spPr bwMode="auto">
              <a:xfrm>
                <a:off x="2862" y="4573"/>
                <a:ext cx="242" cy="21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65 w 43200"/>
                  <a:gd name="T1" fmla="*/ 23269 h 23811"/>
                  <a:gd name="T2" fmla="*/ 43087 w 43200"/>
                  <a:gd name="T3" fmla="*/ 23811 h 23811"/>
                  <a:gd name="T4" fmla="*/ 21600 w 43200"/>
                  <a:gd name="T5" fmla="*/ 21600 h 23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811" fill="none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</a:path>
                  <a:path w="43200" h="23811" stroke="0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0429" name="Line 29"/>
            <p:cNvSpPr>
              <a:spLocks noChangeShapeType="1"/>
            </p:cNvSpPr>
            <p:nvPr/>
          </p:nvSpPr>
          <p:spPr bwMode="auto">
            <a:xfrm>
              <a:off x="2910" y="3388"/>
              <a:ext cx="73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30" name="Line 30"/>
            <p:cNvSpPr>
              <a:spLocks noChangeShapeType="1"/>
            </p:cNvSpPr>
            <p:nvPr/>
          </p:nvSpPr>
          <p:spPr bwMode="auto">
            <a:xfrm flipH="1">
              <a:off x="3370" y="3388"/>
              <a:ext cx="73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31" name="Line 31"/>
            <p:cNvSpPr>
              <a:spLocks noChangeShapeType="1"/>
            </p:cNvSpPr>
            <p:nvPr/>
          </p:nvSpPr>
          <p:spPr bwMode="auto">
            <a:xfrm rot="5240720" flipH="1">
              <a:off x="3466" y="3775"/>
              <a:ext cx="73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32" name="Line 32"/>
            <p:cNvSpPr>
              <a:spLocks noChangeShapeType="1"/>
            </p:cNvSpPr>
            <p:nvPr/>
          </p:nvSpPr>
          <p:spPr bwMode="auto">
            <a:xfrm rot="-5240720">
              <a:off x="2837" y="3775"/>
              <a:ext cx="73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33" name="Line 33"/>
            <p:cNvSpPr>
              <a:spLocks noChangeShapeType="1"/>
            </p:cNvSpPr>
            <p:nvPr/>
          </p:nvSpPr>
          <p:spPr bwMode="auto">
            <a:xfrm rot="9075792" flipH="1">
              <a:off x="3152" y="3993"/>
              <a:ext cx="73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53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3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3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3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3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3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3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648200"/>
          </a:xfrm>
          <a:noFill/>
        </p:spPr>
        <p:txBody>
          <a:bodyPr/>
          <a:lstStyle/>
          <a:p>
            <a:pPr>
              <a:tabLst>
                <a:tab pos="1376363" algn="l"/>
                <a:tab pos="2060575" algn="l"/>
              </a:tabLst>
            </a:pPr>
            <a:r>
              <a:rPr lang="en-US" sz="2000" dirty="0" smtClean="0"/>
              <a:t>Synchronization issues</a:t>
            </a:r>
            <a:endParaRPr lang="en-US" sz="2000" dirty="0"/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600" dirty="0"/>
              <a:t>five hungry philosophers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600" dirty="0"/>
              <a:t>five chopsticks</a:t>
            </a:r>
          </a:p>
          <a:p>
            <a:pPr>
              <a:tabLst>
                <a:tab pos="1376363" algn="l"/>
                <a:tab pos="2060575" algn="l"/>
              </a:tabLst>
            </a:pPr>
            <a:endParaRPr lang="en-US" sz="2000" dirty="0"/>
          </a:p>
          <a:p>
            <a:pPr>
              <a:tabLst>
                <a:tab pos="1376363" algn="l"/>
                <a:tab pos="2060575" algn="l"/>
              </a:tabLst>
            </a:pPr>
            <a:r>
              <a:rPr lang="en-US" sz="2000" dirty="0" smtClean="0"/>
              <a:t>Protocol</a:t>
            </a:r>
            <a:endParaRPr lang="en-US" sz="2000" dirty="0"/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800" dirty="0"/>
              <a:t>take left chopstick (or wait)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800" dirty="0"/>
              <a:t>take right chopstick (or wait)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800" dirty="0"/>
              <a:t>eat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800" dirty="0"/>
              <a:t>release right chopstick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800" dirty="0"/>
              <a:t>release left chopstick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800" dirty="0"/>
              <a:t>digest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800" dirty="0" smtClean="0"/>
              <a:t>repeat				</a:t>
            </a:r>
          </a:p>
          <a:p>
            <a:pPr lvl="1">
              <a:buNone/>
              <a:tabLst>
                <a:tab pos="1376363" algn="l"/>
                <a:tab pos="2060575" algn="l"/>
              </a:tabLst>
            </a:pPr>
            <a:r>
              <a:rPr lang="en-US" sz="1800" dirty="0" smtClean="0">
                <a:solidFill>
                  <a:srgbClr val="FF0000"/>
                </a:solidFill>
              </a:rPr>
              <a:t>				</a:t>
            </a:r>
            <a:r>
              <a:rPr lang="en-US" sz="2000" dirty="0" smtClean="0">
                <a:solidFill>
                  <a:srgbClr val="FF0000"/>
                </a:solidFill>
              </a:rPr>
              <a:t>problems</a:t>
            </a:r>
            <a:r>
              <a:rPr lang="en-US" sz="2000" dirty="0">
                <a:solidFill>
                  <a:srgbClr val="FF0000"/>
                </a:solidFill>
              </a:rPr>
              <a:t>?   deadlock! 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Another Philosophy Lesson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181600" y="2286000"/>
            <a:ext cx="3636433" cy="1957388"/>
            <a:chOff x="2329" y="2832"/>
            <a:chExt cx="1718" cy="1644"/>
          </a:xfrm>
        </p:grpSpPr>
        <p:sp>
          <p:nvSpPr>
            <p:cNvPr id="230410" name="Oval 10"/>
            <p:cNvSpPr>
              <a:spLocks noChangeArrowheads="1"/>
            </p:cNvSpPr>
            <p:nvPr/>
          </p:nvSpPr>
          <p:spPr bwMode="auto">
            <a:xfrm>
              <a:off x="2692" y="3219"/>
              <a:ext cx="992" cy="99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3042" y="2832"/>
              <a:ext cx="291" cy="290"/>
              <a:chOff x="2837" y="4501"/>
              <a:chExt cx="291" cy="290"/>
            </a:xfrm>
          </p:grpSpPr>
          <p:sp>
            <p:nvSpPr>
              <p:cNvPr id="230411" name="Rectangle 11"/>
              <p:cNvSpPr>
                <a:spLocks noChangeArrowheads="1"/>
              </p:cNvSpPr>
              <p:nvPr/>
            </p:nvSpPr>
            <p:spPr bwMode="auto">
              <a:xfrm>
                <a:off x="2837" y="4501"/>
                <a:ext cx="291" cy="29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12" name="Arc 12"/>
              <p:cNvSpPr>
                <a:spLocks/>
              </p:cNvSpPr>
              <p:nvPr/>
            </p:nvSpPr>
            <p:spPr bwMode="auto">
              <a:xfrm>
                <a:off x="2862" y="4573"/>
                <a:ext cx="242" cy="21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65 w 43200"/>
                  <a:gd name="T1" fmla="*/ 23269 h 23811"/>
                  <a:gd name="T2" fmla="*/ 43087 w 43200"/>
                  <a:gd name="T3" fmla="*/ 23811 h 23811"/>
                  <a:gd name="T4" fmla="*/ 21600 w 43200"/>
                  <a:gd name="T5" fmla="*/ 21600 h 23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811" fill="none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</a:path>
                  <a:path w="43200" h="23811" stroke="0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442" y="3340"/>
              <a:ext cx="605" cy="1136"/>
              <a:chOff x="3442" y="3340"/>
              <a:chExt cx="605" cy="1136"/>
            </a:xfrm>
          </p:grpSpPr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 rot="4261708">
                <a:off x="3756" y="3341"/>
                <a:ext cx="291" cy="290"/>
                <a:chOff x="2837" y="4501"/>
                <a:chExt cx="291" cy="290"/>
              </a:xfrm>
            </p:grpSpPr>
            <p:sp>
              <p:nvSpPr>
                <p:cNvPr id="230415" name="Rectangle 15"/>
                <p:cNvSpPr>
                  <a:spLocks noChangeArrowheads="1"/>
                </p:cNvSpPr>
                <p:nvPr/>
              </p:nvSpPr>
              <p:spPr bwMode="auto">
                <a:xfrm>
                  <a:off x="2837" y="4501"/>
                  <a:ext cx="291" cy="29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0416" name="Arc 16"/>
                <p:cNvSpPr>
                  <a:spLocks/>
                </p:cNvSpPr>
                <p:nvPr/>
              </p:nvSpPr>
              <p:spPr bwMode="auto">
                <a:xfrm>
                  <a:off x="2862" y="4573"/>
                  <a:ext cx="242" cy="215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65 w 43200"/>
                    <a:gd name="T1" fmla="*/ 23269 h 23811"/>
                    <a:gd name="T2" fmla="*/ 43087 w 43200"/>
                    <a:gd name="T3" fmla="*/ 23811 h 23811"/>
                    <a:gd name="T4" fmla="*/ 21600 w 43200"/>
                    <a:gd name="T5" fmla="*/ 21600 h 23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3811" fill="none" extrusionOk="0">
                      <a:moveTo>
                        <a:pt x="64" y="23269"/>
                      </a:moveTo>
                      <a:cubicBezTo>
                        <a:pt x="21" y="22713"/>
                        <a:pt x="0" y="2215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338"/>
                        <a:pt x="43162" y="23076"/>
                        <a:pt x="43086" y="23810"/>
                      </a:cubicBezTo>
                    </a:path>
                    <a:path w="43200" h="23811" stroke="0" extrusionOk="0">
                      <a:moveTo>
                        <a:pt x="64" y="23269"/>
                      </a:moveTo>
                      <a:cubicBezTo>
                        <a:pt x="21" y="22713"/>
                        <a:pt x="0" y="2215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338"/>
                        <a:pt x="43162" y="23076"/>
                        <a:pt x="43086" y="2381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 rot="8584870">
                <a:off x="3442" y="4186"/>
                <a:ext cx="291" cy="290"/>
                <a:chOff x="2837" y="4501"/>
                <a:chExt cx="291" cy="290"/>
              </a:xfrm>
            </p:grpSpPr>
            <p:sp>
              <p:nvSpPr>
                <p:cNvPr id="230418" name="Rectangle 18"/>
                <p:cNvSpPr>
                  <a:spLocks noChangeArrowheads="1"/>
                </p:cNvSpPr>
                <p:nvPr/>
              </p:nvSpPr>
              <p:spPr bwMode="auto">
                <a:xfrm>
                  <a:off x="2837" y="4501"/>
                  <a:ext cx="291" cy="29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0419" name="Arc 19"/>
                <p:cNvSpPr>
                  <a:spLocks/>
                </p:cNvSpPr>
                <p:nvPr/>
              </p:nvSpPr>
              <p:spPr bwMode="auto">
                <a:xfrm>
                  <a:off x="2862" y="4573"/>
                  <a:ext cx="242" cy="215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65 w 43200"/>
                    <a:gd name="T1" fmla="*/ 23269 h 23811"/>
                    <a:gd name="T2" fmla="*/ 43087 w 43200"/>
                    <a:gd name="T3" fmla="*/ 23811 h 23811"/>
                    <a:gd name="T4" fmla="*/ 21600 w 43200"/>
                    <a:gd name="T5" fmla="*/ 21600 h 23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3811" fill="none" extrusionOk="0">
                      <a:moveTo>
                        <a:pt x="64" y="23269"/>
                      </a:moveTo>
                      <a:cubicBezTo>
                        <a:pt x="21" y="22713"/>
                        <a:pt x="0" y="2215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338"/>
                        <a:pt x="43162" y="23076"/>
                        <a:pt x="43086" y="23810"/>
                      </a:cubicBezTo>
                    </a:path>
                    <a:path w="43200" h="23811" stroke="0" extrusionOk="0">
                      <a:moveTo>
                        <a:pt x="64" y="23269"/>
                      </a:moveTo>
                      <a:cubicBezTo>
                        <a:pt x="21" y="22713"/>
                        <a:pt x="0" y="2215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338"/>
                        <a:pt x="43162" y="23076"/>
                        <a:pt x="43086" y="2381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 rot="17338292" flipH="1">
              <a:off x="2328" y="3341"/>
              <a:ext cx="291" cy="290"/>
              <a:chOff x="2837" y="4501"/>
              <a:chExt cx="291" cy="290"/>
            </a:xfrm>
          </p:grpSpPr>
          <p:sp>
            <p:nvSpPr>
              <p:cNvPr id="230423" name="Rectangle 23"/>
              <p:cNvSpPr>
                <a:spLocks noChangeArrowheads="1"/>
              </p:cNvSpPr>
              <p:nvPr/>
            </p:nvSpPr>
            <p:spPr bwMode="auto">
              <a:xfrm>
                <a:off x="2837" y="4501"/>
                <a:ext cx="291" cy="29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24" name="Arc 24"/>
              <p:cNvSpPr>
                <a:spLocks/>
              </p:cNvSpPr>
              <p:nvPr/>
            </p:nvSpPr>
            <p:spPr bwMode="auto">
              <a:xfrm>
                <a:off x="2862" y="4573"/>
                <a:ext cx="242" cy="21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65 w 43200"/>
                  <a:gd name="T1" fmla="*/ 23269 h 23811"/>
                  <a:gd name="T2" fmla="*/ 43087 w 43200"/>
                  <a:gd name="T3" fmla="*/ 23811 h 23811"/>
                  <a:gd name="T4" fmla="*/ 21600 w 43200"/>
                  <a:gd name="T5" fmla="*/ 21600 h 23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811" fill="none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</a:path>
                  <a:path w="43200" h="23811" stroke="0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 rot="13015130" flipH="1">
              <a:off x="2643" y="4186"/>
              <a:ext cx="291" cy="290"/>
              <a:chOff x="2837" y="4501"/>
              <a:chExt cx="291" cy="290"/>
            </a:xfrm>
          </p:grpSpPr>
          <p:sp>
            <p:nvSpPr>
              <p:cNvPr id="230426" name="Rectangle 26"/>
              <p:cNvSpPr>
                <a:spLocks noChangeArrowheads="1"/>
              </p:cNvSpPr>
              <p:nvPr/>
            </p:nvSpPr>
            <p:spPr bwMode="auto">
              <a:xfrm>
                <a:off x="2837" y="4501"/>
                <a:ext cx="291" cy="29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27" name="Arc 27"/>
              <p:cNvSpPr>
                <a:spLocks/>
              </p:cNvSpPr>
              <p:nvPr/>
            </p:nvSpPr>
            <p:spPr bwMode="auto">
              <a:xfrm>
                <a:off x="2862" y="4573"/>
                <a:ext cx="242" cy="21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65 w 43200"/>
                  <a:gd name="T1" fmla="*/ 23269 h 23811"/>
                  <a:gd name="T2" fmla="*/ 43087 w 43200"/>
                  <a:gd name="T3" fmla="*/ 23811 h 23811"/>
                  <a:gd name="T4" fmla="*/ 21600 w 43200"/>
                  <a:gd name="T5" fmla="*/ 21600 h 23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811" fill="none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</a:path>
                  <a:path w="43200" h="23811" stroke="0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0429" name="Line 29"/>
            <p:cNvSpPr>
              <a:spLocks noChangeShapeType="1"/>
            </p:cNvSpPr>
            <p:nvPr/>
          </p:nvSpPr>
          <p:spPr bwMode="auto">
            <a:xfrm>
              <a:off x="2910" y="3388"/>
              <a:ext cx="73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30" name="Line 30"/>
            <p:cNvSpPr>
              <a:spLocks noChangeShapeType="1"/>
            </p:cNvSpPr>
            <p:nvPr/>
          </p:nvSpPr>
          <p:spPr bwMode="auto">
            <a:xfrm flipH="1">
              <a:off x="3370" y="3388"/>
              <a:ext cx="73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31" name="Line 31"/>
            <p:cNvSpPr>
              <a:spLocks noChangeShapeType="1"/>
            </p:cNvSpPr>
            <p:nvPr/>
          </p:nvSpPr>
          <p:spPr bwMode="auto">
            <a:xfrm rot="5240720" flipH="1">
              <a:off x="3466" y="3775"/>
              <a:ext cx="73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32" name="Line 32"/>
            <p:cNvSpPr>
              <a:spLocks noChangeShapeType="1"/>
            </p:cNvSpPr>
            <p:nvPr/>
          </p:nvSpPr>
          <p:spPr bwMode="auto">
            <a:xfrm rot="-5240720">
              <a:off x="2837" y="3775"/>
              <a:ext cx="73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33" name="Line 33"/>
            <p:cNvSpPr>
              <a:spLocks noChangeShapeType="1"/>
            </p:cNvSpPr>
            <p:nvPr/>
          </p:nvSpPr>
          <p:spPr bwMode="auto">
            <a:xfrm rot="9075792" flipH="1">
              <a:off x="3152" y="3993"/>
              <a:ext cx="73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5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3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3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3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3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How about the following protocol?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take </a:t>
            </a:r>
            <a:r>
              <a:rPr lang="en-US" dirty="0"/>
              <a:t>left chopstick (or wait)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if </a:t>
            </a:r>
            <a:r>
              <a:rPr lang="en-US" dirty="0"/>
              <a:t>right chopstick is free, take it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else release left chopstick and start over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eat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release right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release left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digest</a:t>
            </a:r>
          </a:p>
          <a:p>
            <a:pPr lvl="1">
              <a:spcBef>
                <a:spcPts val="0"/>
              </a:spcBef>
              <a:spcAft>
                <a:spcPts val="0"/>
              </a:spcAft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repeat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endParaRPr lang="en-US" dirty="0"/>
          </a:p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>
                <a:solidFill>
                  <a:srgbClr val="FF0000"/>
                </a:solidFill>
              </a:rPr>
              <a:t>Does this work?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Another Philosophy Lesson (cont.)</a:t>
            </a:r>
            <a:endParaRPr lang="en-US" dirty="0"/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5029200" y="3657600"/>
            <a:ext cx="3636433" cy="1957388"/>
            <a:chOff x="2329" y="2832"/>
            <a:chExt cx="1718" cy="1644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2692" y="3219"/>
              <a:ext cx="992" cy="99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042" y="2832"/>
              <a:ext cx="291" cy="290"/>
              <a:chOff x="2837" y="4501"/>
              <a:chExt cx="291" cy="290"/>
            </a:xfrm>
          </p:grpSpPr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2837" y="4501"/>
                <a:ext cx="291" cy="29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Arc 12"/>
              <p:cNvSpPr>
                <a:spLocks/>
              </p:cNvSpPr>
              <p:nvPr/>
            </p:nvSpPr>
            <p:spPr bwMode="auto">
              <a:xfrm>
                <a:off x="2862" y="4573"/>
                <a:ext cx="242" cy="21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65 w 43200"/>
                  <a:gd name="T1" fmla="*/ 23269 h 23811"/>
                  <a:gd name="T2" fmla="*/ 43087 w 43200"/>
                  <a:gd name="T3" fmla="*/ 23811 h 23811"/>
                  <a:gd name="T4" fmla="*/ 21600 w 43200"/>
                  <a:gd name="T5" fmla="*/ 21600 h 23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811" fill="none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</a:path>
                  <a:path w="43200" h="23811" stroke="0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3442" y="3340"/>
              <a:ext cx="605" cy="1136"/>
              <a:chOff x="3442" y="3340"/>
              <a:chExt cx="605" cy="1136"/>
            </a:xfrm>
          </p:grpSpPr>
          <p:grpSp>
            <p:nvGrpSpPr>
              <p:cNvPr id="22" name="Group 14"/>
              <p:cNvGrpSpPr>
                <a:grpSpLocks/>
              </p:cNvGrpSpPr>
              <p:nvPr/>
            </p:nvGrpSpPr>
            <p:grpSpPr bwMode="auto">
              <a:xfrm rot="4261708">
                <a:off x="3756" y="3341"/>
                <a:ext cx="291" cy="290"/>
                <a:chOff x="2837" y="4501"/>
                <a:chExt cx="291" cy="290"/>
              </a:xfrm>
            </p:grpSpPr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2837" y="4501"/>
                  <a:ext cx="291" cy="29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16"/>
                <p:cNvSpPr>
                  <a:spLocks/>
                </p:cNvSpPr>
                <p:nvPr/>
              </p:nvSpPr>
              <p:spPr bwMode="auto">
                <a:xfrm>
                  <a:off x="2862" y="4573"/>
                  <a:ext cx="242" cy="215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65 w 43200"/>
                    <a:gd name="T1" fmla="*/ 23269 h 23811"/>
                    <a:gd name="T2" fmla="*/ 43087 w 43200"/>
                    <a:gd name="T3" fmla="*/ 23811 h 23811"/>
                    <a:gd name="T4" fmla="*/ 21600 w 43200"/>
                    <a:gd name="T5" fmla="*/ 21600 h 23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3811" fill="none" extrusionOk="0">
                      <a:moveTo>
                        <a:pt x="64" y="23269"/>
                      </a:moveTo>
                      <a:cubicBezTo>
                        <a:pt x="21" y="22713"/>
                        <a:pt x="0" y="2215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338"/>
                        <a:pt x="43162" y="23076"/>
                        <a:pt x="43086" y="23810"/>
                      </a:cubicBezTo>
                    </a:path>
                    <a:path w="43200" h="23811" stroke="0" extrusionOk="0">
                      <a:moveTo>
                        <a:pt x="64" y="23269"/>
                      </a:moveTo>
                      <a:cubicBezTo>
                        <a:pt x="21" y="22713"/>
                        <a:pt x="0" y="2215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338"/>
                        <a:pt x="43162" y="23076"/>
                        <a:pt x="43086" y="2381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2"/>
              <p:cNvGrpSpPr>
                <a:grpSpLocks/>
              </p:cNvGrpSpPr>
              <p:nvPr/>
            </p:nvGrpSpPr>
            <p:grpSpPr bwMode="auto">
              <a:xfrm rot="8584870">
                <a:off x="3442" y="4186"/>
                <a:ext cx="291" cy="290"/>
                <a:chOff x="2837" y="4501"/>
                <a:chExt cx="291" cy="290"/>
              </a:xfrm>
            </p:grpSpPr>
            <p:sp>
              <p:nvSpPr>
                <p:cNvPr id="24" name="Rectangle 18"/>
                <p:cNvSpPr>
                  <a:spLocks noChangeArrowheads="1"/>
                </p:cNvSpPr>
                <p:nvPr/>
              </p:nvSpPr>
              <p:spPr bwMode="auto">
                <a:xfrm>
                  <a:off x="2837" y="4501"/>
                  <a:ext cx="291" cy="29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Arc 19"/>
                <p:cNvSpPr>
                  <a:spLocks/>
                </p:cNvSpPr>
                <p:nvPr/>
              </p:nvSpPr>
              <p:spPr bwMode="auto">
                <a:xfrm>
                  <a:off x="2862" y="4573"/>
                  <a:ext cx="242" cy="215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65 w 43200"/>
                    <a:gd name="T1" fmla="*/ 23269 h 23811"/>
                    <a:gd name="T2" fmla="*/ 43087 w 43200"/>
                    <a:gd name="T3" fmla="*/ 23811 h 23811"/>
                    <a:gd name="T4" fmla="*/ 21600 w 43200"/>
                    <a:gd name="T5" fmla="*/ 21600 h 23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3811" fill="none" extrusionOk="0">
                      <a:moveTo>
                        <a:pt x="64" y="23269"/>
                      </a:moveTo>
                      <a:cubicBezTo>
                        <a:pt x="21" y="22713"/>
                        <a:pt x="0" y="2215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338"/>
                        <a:pt x="43162" y="23076"/>
                        <a:pt x="43086" y="23810"/>
                      </a:cubicBezTo>
                    </a:path>
                    <a:path w="43200" h="23811" stroke="0" extrusionOk="0">
                      <a:moveTo>
                        <a:pt x="64" y="23269"/>
                      </a:moveTo>
                      <a:cubicBezTo>
                        <a:pt x="21" y="22713"/>
                        <a:pt x="0" y="2215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338"/>
                        <a:pt x="43162" y="23076"/>
                        <a:pt x="43086" y="2381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 rot="17338292" flipH="1">
              <a:off x="2328" y="3341"/>
              <a:ext cx="291" cy="290"/>
              <a:chOff x="2837" y="4501"/>
              <a:chExt cx="291" cy="290"/>
            </a:xfrm>
          </p:grpSpPr>
          <p:sp>
            <p:nvSpPr>
              <p:cNvPr id="20" name="Rectangle 23"/>
              <p:cNvSpPr>
                <a:spLocks noChangeArrowheads="1"/>
              </p:cNvSpPr>
              <p:nvPr/>
            </p:nvSpPr>
            <p:spPr bwMode="auto">
              <a:xfrm>
                <a:off x="2837" y="4501"/>
                <a:ext cx="291" cy="29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rc 24"/>
              <p:cNvSpPr>
                <a:spLocks/>
              </p:cNvSpPr>
              <p:nvPr/>
            </p:nvSpPr>
            <p:spPr bwMode="auto">
              <a:xfrm>
                <a:off x="2862" y="4573"/>
                <a:ext cx="242" cy="21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65 w 43200"/>
                  <a:gd name="T1" fmla="*/ 23269 h 23811"/>
                  <a:gd name="T2" fmla="*/ 43087 w 43200"/>
                  <a:gd name="T3" fmla="*/ 23811 h 23811"/>
                  <a:gd name="T4" fmla="*/ 21600 w 43200"/>
                  <a:gd name="T5" fmla="*/ 21600 h 23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811" fill="none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</a:path>
                  <a:path w="43200" h="23811" stroke="0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 rot="13015130" flipH="1">
              <a:off x="2643" y="4186"/>
              <a:ext cx="291" cy="290"/>
              <a:chOff x="2837" y="4501"/>
              <a:chExt cx="291" cy="290"/>
            </a:xfrm>
          </p:grpSpPr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2837" y="4501"/>
                <a:ext cx="291" cy="29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Arc 27"/>
              <p:cNvSpPr>
                <a:spLocks/>
              </p:cNvSpPr>
              <p:nvPr/>
            </p:nvSpPr>
            <p:spPr bwMode="auto">
              <a:xfrm>
                <a:off x="2862" y="4573"/>
                <a:ext cx="242" cy="21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65 w 43200"/>
                  <a:gd name="T1" fmla="*/ 23269 h 23811"/>
                  <a:gd name="T2" fmla="*/ 43087 w 43200"/>
                  <a:gd name="T3" fmla="*/ 23811 h 23811"/>
                  <a:gd name="T4" fmla="*/ 21600 w 43200"/>
                  <a:gd name="T5" fmla="*/ 21600 h 23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811" fill="none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</a:path>
                  <a:path w="43200" h="23811" stroke="0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>
              <a:off x="2910" y="3388"/>
              <a:ext cx="73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 flipH="1">
              <a:off x="3370" y="3388"/>
              <a:ext cx="73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1"/>
            <p:cNvSpPr>
              <a:spLocks noChangeShapeType="1"/>
            </p:cNvSpPr>
            <p:nvPr/>
          </p:nvSpPr>
          <p:spPr bwMode="auto">
            <a:xfrm rot="5240720" flipH="1">
              <a:off x="3466" y="3775"/>
              <a:ext cx="73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 rot="-5240720">
              <a:off x="2837" y="3775"/>
              <a:ext cx="73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 rot="9075792" flipH="1">
              <a:off x="3152" y="3993"/>
              <a:ext cx="73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554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3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3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3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32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3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32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>
              <a:spcAft>
                <a:spcPts val="1800"/>
              </a:spcAft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What </a:t>
            </a:r>
            <a:r>
              <a:rPr lang="en-US" dirty="0"/>
              <a:t>if all philosophers act in lock-step (same speed)?</a:t>
            </a:r>
          </a:p>
          <a:p>
            <a:pPr>
              <a:spcAft>
                <a:spcPts val="0"/>
              </a:spcAft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left	</a:t>
            </a:r>
            <a:r>
              <a:rPr lang="en-US" dirty="0" smtClean="0"/>
              <a:t>   </a:t>
            </a:r>
            <a:r>
              <a:rPr lang="en-US" dirty="0" err="1" smtClean="0"/>
              <a:t>left</a:t>
            </a:r>
            <a:r>
              <a:rPr lang="en-US" dirty="0"/>
              <a:t>	</a:t>
            </a:r>
            <a:r>
              <a:rPr lang="en-US" dirty="0" smtClean="0"/>
              <a:t>          </a:t>
            </a:r>
            <a:r>
              <a:rPr lang="en-US" dirty="0" err="1" smtClean="0"/>
              <a:t>left</a:t>
            </a:r>
            <a:r>
              <a:rPr lang="en-US" dirty="0"/>
              <a:t>	</a:t>
            </a:r>
            <a:r>
              <a:rPr lang="en-US" dirty="0" smtClean="0"/>
              <a:t>         </a:t>
            </a:r>
            <a:r>
              <a:rPr lang="en-US" dirty="0" err="1" smtClean="0"/>
              <a:t>left</a:t>
            </a:r>
            <a:r>
              <a:rPr lang="en-US" dirty="0"/>
              <a:t>	</a:t>
            </a:r>
            <a:r>
              <a:rPr lang="en-US" dirty="0" smtClean="0"/>
              <a:t>        </a:t>
            </a:r>
            <a:r>
              <a:rPr lang="en-US" dirty="0" err="1" smtClean="0"/>
              <a:t>left</a:t>
            </a:r>
            <a:endParaRPr lang="en-US" dirty="0"/>
          </a:p>
          <a:p>
            <a:pPr>
              <a:spcAft>
                <a:spcPts val="0"/>
              </a:spcAft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release	</a:t>
            </a:r>
            <a:r>
              <a:rPr lang="en-US" dirty="0" smtClean="0"/>
              <a:t>  </a:t>
            </a:r>
            <a:r>
              <a:rPr lang="en-US" dirty="0" err="1" smtClean="0"/>
              <a:t>release</a:t>
            </a: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release</a:t>
            </a:r>
            <a:r>
              <a:rPr lang="en-US" dirty="0" smtClean="0"/>
              <a:t>  </a:t>
            </a:r>
            <a:r>
              <a:rPr lang="en-US" dirty="0" err="1" smtClean="0"/>
              <a:t>release</a:t>
            </a:r>
            <a:r>
              <a:rPr lang="en-US" dirty="0"/>
              <a:t>	release</a:t>
            </a:r>
          </a:p>
          <a:p>
            <a:pPr>
              <a:spcAft>
                <a:spcPts val="0"/>
              </a:spcAft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left	</a:t>
            </a:r>
            <a:r>
              <a:rPr lang="en-US" dirty="0" smtClean="0"/>
              <a:t>   </a:t>
            </a:r>
            <a:r>
              <a:rPr lang="en-US" dirty="0" err="1" smtClean="0"/>
              <a:t>left</a:t>
            </a:r>
            <a:r>
              <a:rPr lang="en-US" dirty="0"/>
              <a:t>	</a:t>
            </a:r>
            <a:r>
              <a:rPr lang="en-US" dirty="0" smtClean="0"/>
              <a:t>          </a:t>
            </a:r>
            <a:r>
              <a:rPr lang="en-US" dirty="0" err="1" smtClean="0"/>
              <a:t>left</a:t>
            </a:r>
            <a:r>
              <a:rPr lang="en-US" dirty="0"/>
              <a:t>	</a:t>
            </a:r>
            <a:r>
              <a:rPr lang="en-US" dirty="0" smtClean="0"/>
              <a:t>         </a:t>
            </a:r>
            <a:r>
              <a:rPr lang="en-US" dirty="0" err="1" smtClean="0"/>
              <a:t>left</a:t>
            </a:r>
            <a:r>
              <a:rPr lang="en-US" dirty="0"/>
              <a:t>	</a:t>
            </a:r>
            <a:r>
              <a:rPr lang="en-US" dirty="0" smtClean="0"/>
              <a:t>         </a:t>
            </a:r>
            <a:r>
              <a:rPr lang="en-US" dirty="0" err="1" smtClean="0"/>
              <a:t>left</a:t>
            </a:r>
            <a:endParaRPr lang="en-US" dirty="0"/>
          </a:p>
          <a:p>
            <a:pPr>
              <a:spcAft>
                <a:spcPts val="0"/>
              </a:spcAft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release	</a:t>
            </a:r>
            <a:r>
              <a:rPr lang="en-US" dirty="0" smtClean="0"/>
              <a:t>  </a:t>
            </a:r>
            <a:r>
              <a:rPr lang="en-US" dirty="0" err="1" smtClean="0"/>
              <a:t>release</a:t>
            </a: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release</a:t>
            </a:r>
            <a:r>
              <a:rPr lang="en-US" dirty="0" smtClean="0"/>
              <a:t>  </a:t>
            </a:r>
            <a:r>
              <a:rPr lang="en-US" dirty="0" err="1" smtClean="0"/>
              <a:t>release</a:t>
            </a:r>
            <a:r>
              <a:rPr lang="en-US" dirty="0"/>
              <a:t>	release</a:t>
            </a:r>
          </a:p>
          <a:p>
            <a:pPr>
              <a:spcAft>
                <a:spcPts val="0"/>
              </a:spcAft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left	</a:t>
            </a:r>
            <a:r>
              <a:rPr lang="en-US" dirty="0" smtClean="0"/>
              <a:t>   </a:t>
            </a:r>
            <a:r>
              <a:rPr lang="en-US" dirty="0" err="1" smtClean="0"/>
              <a:t>left</a:t>
            </a:r>
            <a:r>
              <a:rPr lang="en-US" dirty="0"/>
              <a:t>	</a:t>
            </a:r>
            <a:r>
              <a:rPr lang="en-US" dirty="0" smtClean="0"/>
              <a:t>           </a:t>
            </a:r>
            <a:r>
              <a:rPr lang="en-US" dirty="0" err="1" smtClean="0"/>
              <a:t>left</a:t>
            </a:r>
            <a:r>
              <a:rPr lang="en-US" dirty="0"/>
              <a:t>	</a:t>
            </a:r>
            <a:r>
              <a:rPr lang="en-US" dirty="0" smtClean="0"/>
              <a:t>        </a:t>
            </a:r>
            <a:r>
              <a:rPr lang="en-US" dirty="0" err="1" smtClean="0"/>
              <a:t>left</a:t>
            </a:r>
            <a:r>
              <a:rPr lang="en-US" dirty="0"/>
              <a:t>	</a:t>
            </a:r>
            <a:r>
              <a:rPr lang="en-US" dirty="0" smtClean="0"/>
              <a:t>         </a:t>
            </a:r>
            <a:r>
              <a:rPr lang="en-US" dirty="0" err="1" smtClean="0"/>
              <a:t>left</a:t>
            </a:r>
            <a:endParaRPr lang="en-US" dirty="0"/>
          </a:p>
          <a:p>
            <a:pPr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		(ad infinitum)</a:t>
            </a:r>
          </a:p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endParaRPr lang="en-US" dirty="0"/>
          </a:p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>
                <a:solidFill>
                  <a:srgbClr val="FF0000"/>
                </a:solidFill>
              </a:rPr>
              <a:t>Called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err="1">
                <a:solidFill>
                  <a:srgbClr val="FF0000"/>
                </a:solidFill>
              </a:rPr>
              <a:t>livelock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endParaRPr 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Another Philosophy Lesson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2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16870</TotalTime>
  <Words>814</Words>
  <Application>Microsoft Office PowerPoint</Application>
  <PresentationFormat>On-screen Show (4:3)</PresentationFormat>
  <Paragraphs>254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Fireball</vt:lpstr>
      <vt:lpstr>ECE391 Computer System Engineering Lecture 8</vt:lpstr>
      <vt:lpstr>Lecture Topics</vt:lpstr>
      <vt:lpstr>Aministrivia</vt:lpstr>
      <vt:lpstr>Linux’ Lock/CLI Combo</vt:lpstr>
      <vt:lpstr>Linux’ Lock/CLI Combo (cont)</vt:lpstr>
      <vt:lpstr>Comments on code</vt:lpstr>
      <vt:lpstr>Another Philosophy Lesson</vt:lpstr>
      <vt:lpstr>Another Philosophy Lesson (cont.)</vt:lpstr>
      <vt:lpstr>Another Philosophy Lesson (cont.)</vt:lpstr>
      <vt:lpstr>Another Philosophy Lesson (cont.)</vt:lpstr>
      <vt:lpstr>Example of Code Understanding</vt:lpstr>
      <vt:lpstr>Conservative Synchronization Design</vt:lpstr>
      <vt:lpstr>Conservative Synchronization Design (cont)</vt:lpstr>
      <vt:lpstr>Conservative Synchronization Design (cont)</vt:lpstr>
      <vt:lpstr>Conservative Synchronization Design (cont)</vt:lpstr>
      <vt:lpstr>Conservative Synchronization Design (cont)</vt:lpstr>
      <vt:lpstr> </vt:lpstr>
      <vt:lpstr>Conservative Synchronization Design – Example Code Analysis</vt:lpstr>
      <vt:lpstr>Conservative Synchronization Design – Example Code Analysis (cont)</vt:lpstr>
    </vt:vector>
  </TitlesOfParts>
  <Company>Coordinated Science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ECE291 Computer Engineering II Lecture 1</dc:title>
  <dc:creator>Zbigniew Kalbarczyk</dc:creator>
  <cp:lastModifiedBy>Zbigniew</cp:lastModifiedBy>
  <cp:revision>364</cp:revision>
  <cp:lastPrinted>2012-01-31T19:22:47Z</cp:lastPrinted>
  <dcterms:created xsi:type="dcterms:W3CDTF">1999-08-25T01:21:32Z</dcterms:created>
  <dcterms:modified xsi:type="dcterms:W3CDTF">2014-02-07T22:47:07Z</dcterms:modified>
</cp:coreProperties>
</file>