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674" r:id="rId2"/>
    <p:sldId id="704" r:id="rId3"/>
    <p:sldId id="691" r:id="rId4"/>
    <p:sldId id="824" r:id="rId5"/>
    <p:sldId id="825" r:id="rId6"/>
    <p:sldId id="826" r:id="rId7"/>
    <p:sldId id="827" r:id="rId8"/>
    <p:sldId id="788" r:id="rId9"/>
    <p:sldId id="800" r:id="rId10"/>
    <p:sldId id="831" r:id="rId11"/>
    <p:sldId id="832" r:id="rId12"/>
    <p:sldId id="833" r:id="rId13"/>
    <p:sldId id="834" r:id="rId14"/>
    <p:sldId id="835" r:id="rId15"/>
    <p:sldId id="836" r:id="rId16"/>
    <p:sldId id="837" r:id="rId17"/>
    <p:sldId id="838" r:id="rId18"/>
    <p:sldId id="839" r:id="rId19"/>
    <p:sldId id="840" r:id="rId20"/>
    <p:sldId id="841" r:id="rId21"/>
    <p:sldId id="842" r:id="rId22"/>
    <p:sldId id="843" r:id="rId23"/>
    <p:sldId id="844" r:id="rId24"/>
    <p:sldId id="845" r:id="rId25"/>
    <p:sldId id="846" r:id="rId26"/>
    <p:sldId id="847" r:id="rId2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050000"/>
    <a:srgbClr val="FFFFFF"/>
    <a:srgbClr val="FFFFCC"/>
    <a:srgbClr val="FFFF00"/>
    <a:srgbClr val="FFCC00"/>
    <a:srgbClr val="FF8F8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698" autoAdjust="0"/>
  </p:normalViewPr>
  <p:slideViewPr>
    <p:cSldViewPr>
      <p:cViewPr varScale="1">
        <p:scale>
          <a:sx n="67" d="100"/>
          <a:sy n="67" d="100"/>
        </p:scale>
        <p:origin x="-1020" y="-96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38" y="1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7014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38" y="8797014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4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36" y="0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3738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452"/>
            <a:ext cx="5608320" cy="415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3324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36" y="8773324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IF</a:t>
            </a:r>
            <a:r>
              <a:rPr lang="en-US" dirty="0" smtClean="0"/>
              <a:t> = 0 CPU will ignore INTR</a:t>
            </a:r>
          </a:p>
          <a:p>
            <a:r>
              <a:rPr lang="en-US" dirty="0" smtClean="0"/>
              <a:t>PIC</a:t>
            </a:r>
            <a:r>
              <a:rPr lang="en-US" baseline="0" dirty="0" smtClean="0"/>
              <a:t> uses logical clock signal to send data to the processor</a:t>
            </a:r>
          </a:p>
          <a:p>
            <a:r>
              <a:rPr lang="en-US" baseline="0" dirty="0" smtClean="0"/>
              <a:t>Data bus is  memory would use same which the data lines that memory would use</a:t>
            </a:r>
          </a:p>
          <a:p>
            <a:r>
              <a:rPr lang="en-US" baseline="0" dirty="0" smtClean="0"/>
              <a:t>Generate a and D to </a:t>
            </a:r>
            <a:r>
              <a:rPr lang="en-US" baseline="0" dirty="0" err="1" smtClean="0"/>
              <a:t>dosr</a:t>
            </a:r>
            <a:r>
              <a:rPr lang="en-US" baseline="0" dirty="0" smtClean="0"/>
              <a:t> ore and In and out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says which port</a:t>
            </a:r>
          </a:p>
          <a:p>
            <a:r>
              <a:rPr lang="en-US" dirty="0" smtClean="0"/>
              <a:t>CS’ </a:t>
            </a:r>
            <a:r>
              <a:rPr lang="en-US" dirty="0" err="1" smtClean="0"/>
              <a:t>acitve</a:t>
            </a:r>
            <a:r>
              <a:rPr lang="en-US" dirty="0" smtClean="0"/>
              <a:t> low </a:t>
            </a:r>
          </a:p>
          <a:p>
            <a:r>
              <a:rPr lang="en-US" dirty="0" smtClean="0"/>
              <a:t>Two ports on the PIC only when those are invoke we pay attention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Historically port for master are at 20 and 21 hex</a:t>
            </a:r>
          </a:p>
          <a:p>
            <a:r>
              <a:rPr lang="en-US" dirty="0" smtClean="0"/>
              <a:t>Original design there was glue logic A&amp;CS’</a:t>
            </a:r>
          </a:p>
          <a:p>
            <a:r>
              <a:rPr lang="en-US" dirty="0" smtClean="0"/>
              <a:t>ADDR[0]</a:t>
            </a:r>
          </a:p>
          <a:p>
            <a:r>
              <a:rPr lang="en-US" dirty="0" smtClean="0"/>
              <a:t>ADDR[[15:1]  </a:t>
            </a:r>
          </a:p>
          <a:p>
            <a:r>
              <a:rPr lang="en-US" dirty="0" smtClean="0"/>
              <a:t>Add comparator</a:t>
            </a:r>
          </a:p>
          <a:p>
            <a:endParaRPr lang="en-US" dirty="0" smtClean="0"/>
          </a:p>
          <a:p>
            <a:r>
              <a:rPr lang="en-US" dirty="0" smtClean="0"/>
              <a:t>PIC is asynchronous INTR is not aligned with CPU clock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</a:t>
            </a:r>
            <a:r>
              <a:rPr lang="en-US" baseline="0" dirty="0" smtClean="0"/>
              <a:t> 8 devices enough?</a:t>
            </a:r>
          </a:p>
          <a:p>
            <a:r>
              <a:rPr lang="en-US" baseline="0" dirty="0" smtClean="0"/>
              <a:t>WE want to have more than 8 many hard drive; many </a:t>
            </a:r>
            <a:r>
              <a:rPr lang="en-US" baseline="0" dirty="0" err="1" smtClean="0"/>
              <a:t>usb</a:t>
            </a:r>
            <a:endParaRPr lang="en-US" baseline="0" dirty="0" smtClean="0"/>
          </a:p>
          <a:p>
            <a:r>
              <a:rPr lang="en-US" baseline="0" dirty="0" smtClean="0"/>
              <a:t>Dial-up lines multiple modems in the server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Who is going to run the INTR</a:t>
            </a:r>
          </a:p>
          <a:p>
            <a:pPr marL="228600" indent="-228600">
              <a:buAutoNum type="arabicParenBoth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Rather than OR gate use another PIC</a:t>
            </a:r>
          </a:p>
          <a:p>
            <a:pPr marL="0" indent="0">
              <a:buNone/>
            </a:pPr>
            <a:r>
              <a:rPr lang="en-US" baseline="0" dirty="0" smtClean="0"/>
              <a:t>PIC can operate as master or slave</a:t>
            </a:r>
          </a:p>
          <a:p>
            <a:pPr marL="0" indent="0">
              <a:buNone/>
            </a:pPr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on the data bus </a:t>
            </a:r>
          </a:p>
          <a:p>
            <a:r>
              <a:rPr lang="en-US" dirty="0" smtClean="0"/>
              <a:t>Same INTA</a:t>
            </a:r>
          </a:p>
          <a:p>
            <a:r>
              <a:rPr lang="en-US" dirty="0" smtClean="0"/>
              <a:t>Master drives</a:t>
            </a:r>
            <a:r>
              <a:rPr lang="en-US" baseline="0" dirty="0" smtClean="0"/>
              <a:t> INTR</a:t>
            </a:r>
          </a:p>
          <a:p>
            <a:r>
              <a:rPr lang="en-US" baseline="0" dirty="0" err="1" smtClean="0"/>
              <a:t>WHo</a:t>
            </a:r>
            <a:r>
              <a:rPr lang="en-US" baseline="0" dirty="0" smtClean="0"/>
              <a:t> writes the vector # to the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8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Either chips needs to write the Data bus</a:t>
            </a:r>
          </a:p>
          <a:p>
            <a:r>
              <a:rPr lang="en-US" dirty="0" smtClean="0"/>
              <a:t>Solution is a CAS bus</a:t>
            </a:r>
          </a:p>
          <a:p>
            <a:r>
              <a:rPr lang="en-US" dirty="0" smtClean="0"/>
              <a:t>In line 2 master writes</a:t>
            </a:r>
            <a:r>
              <a:rPr lang="en-US" baseline="0" dirty="0" smtClean="0"/>
              <a:t> 2 on the CAS bus to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slave to write to Data if slave sees the 2 on CAS it knows to drive the data bus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NMI</a:t>
            </a:r>
            <a:r>
              <a:rPr lang="en-US" baseline="0" dirty="0" smtClean="0"/>
              <a:t> can be masked by PIC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IDT </a:t>
            </a:r>
          </a:p>
          <a:p>
            <a:pPr eaLnBrk="1" hangingPunct="1"/>
            <a:r>
              <a:rPr lang="en-US" dirty="0" smtClean="0"/>
              <a:t>X86 </a:t>
            </a:r>
            <a:r>
              <a:rPr lang="en-US" dirty="0" err="1" smtClean="0"/>
              <a:t>init</a:t>
            </a:r>
            <a:r>
              <a:rPr lang="en-US" dirty="0" smtClean="0"/>
              <a:t> code puts the </a:t>
            </a:r>
            <a:r>
              <a:rPr lang="en-US" dirty="0" err="1" smtClean="0"/>
              <a:t>intrrupts</a:t>
            </a:r>
            <a:r>
              <a:rPr lang="en-US" dirty="0" smtClean="0"/>
              <a:t> into for slave and </a:t>
            </a:r>
          </a:p>
          <a:p>
            <a:pPr eaLnBrk="1" hangingPunct="1"/>
            <a:r>
              <a:rPr lang="en-US" dirty="0" smtClean="0"/>
              <a:t>Setting by high 5 bit of </a:t>
            </a:r>
            <a:r>
              <a:rPr lang="en-US" dirty="0" err="1" smtClean="0"/>
              <a:t>int</a:t>
            </a:r>
            <a:r>
              <a:rPr lang="en-US" dirty="0" smtClean="0"/>
              <a:t> vector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happens early in the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 memory is </a:t>
            </a:r>
            <a:r>
              <a:rPr lang="en-US" baseline="0" dirty="0" smtClean="0"/>
              <a:t>later </a:t>
            </a:r>
            <a:r>
              <a:rPr lang="en-US" baseline="0" dirty="0" smtClean="0"/>
              <a:t>reclaim</a:t>
            </a:r>
          </a:p>
          <a:p>
            <a:r>
              <a:rPr lang="en-US" baseline="0" dirty="0" smtClean="0"/>
              <a:t>Power cycle may need to be initialize</a:t>
            </a:r>
          </a:p>
          <a:p>
            <a:r>
              <a:rPr lang="en-US" baseline="0" dirty="0" err="1" smtClean="0"/>
              <a:t>auto_eoi</a:t>
            </a:r>
            <a:r>
              <a:rPr lang="en-US" baseline="0" dirty="0" smtClean="0"/>
              <a:t>   a lot of is 2.4    scheduler is 2.6</a:t>
            </a:r>
          </a:p>
          <a:p>
            <a:endParaRPr lang="en-US" baseline="0" dirty="0" smtClean="0"/>
          </a:p>
          <a:p>
            <a:r>
              <a:rPr lang="en-US" baseline="0" dirty="0" smtClean="0"/>
              <a:t>CPU automatically does the </a:t>
            </a:r>
            <a:r>
              <a:rPr lang="en-US" baseline="0" dirty="0" err="1" smtClean="0"/>
              <a:t>init</a:t>
            </a:r>
            <a:endParaRPr lang="en-US" baseline="0" dirty="0" smtClean="0"/>
          </a:p>
          <a:p>
            <a:r>
              <a:rPr lang="en-US" baseline="0" dirty="0" smtClean="0"/>
              <a:t>Is o for now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Blocking the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for safety</a:t>
            </a:r>
          </a:p>
          <a:p>
            <a:r>
              <a:rPr lang="en-US" baseline="0" dirty="0" smtClean="0"/>
              <a:t>Turning off the interrupt in different way </a:t>
            </a:r>
          </a:p>
          <a:p>
            <a:r>
              <a:rPr lang="en-US" baseline="0" dirty="0" smtClean="0"/>
              <a:t>IF is disable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Out_b</a:t>
            </a:r>
            <a:r>
              <a:rPr lang="en-US" baseline="0" dirty="0" smtClean="0"/>
              <a:t> macro to send byte to 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eprot</a:t>
            </a:r>
            <a:endParaRPr lang="en-US" baseline="0" dirty="0" smtClean="0"/>
          </a:p>
          <a:p>
            <a:r>
              <a:rPr lang="en-US" baseline="0" dirty="0" smtClean="0"/>
              <a:t>Adds the </a:t>
            </a:r>
            <a:r>
              <a:rPr lang="en-US" baseline="0" dirty="0" err="1" smtClean="0"/>
              <a:t>puse</a:t>
            </a:r>
            <a:r>
              <a:rPr lang="en-US" baseline="0" dirty="0" smtClean="0"/>
              <a:t> instruction to met  the speed of the PIC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initialize do not generate interrupts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 other CPUs </a:t>
            </a:r>
            <a:r>
              <a:rPr lang="en-US" baseline="0" dirty="0" err="1" smtClean="0"/>
              <a:t>recive</a:t>
            </a:r>
            <a:r>
              <a:rPr lang="en-US" baseline="0" dirty="0" smtClean="0"/>
              <a:t> interrupts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8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Initialization </a:t>
            </a:r>
            <a:r>
              <a:rPr lang="en-US" dirty="0" err="1" smtClean="0"/>
              <a:t>contorl</a:t>
            </a:r>
            <a:r>
              <a:rPr lang="en-US" dirty="0" smtClean="0"/>
              <a:t> word</a:t>
            </a:r>
          </a:p>
          <a:p>
            <a:pPr marL="228600" indent="-228600">
              <a:buAutoNum type="arabicPeriod"/>
            </a:pPr>
            <a:r>
              <a:rPr lang="en-US" dirty="0" smtClean="0"/>
              <a:t>… tell the </a:t>
            </a:r>
            <a:r>
              <a:rPr lang="en-US" dirty="0" err="1" smtClean="0"/>
              <a:t>mster</a:t>
            </a:r>
            <a:r>
              <a:rPr lang="en-US" dirty="0" smtClean="0"/>
              <a:t> to connect a </a:t>
            </a:r>
            <a:r>
              <a:rPr lang="en-US" dirty="0" err="1" smtClean="0"/>
              <a:t>slev</a:t>
            </a:r>
            <a:r>
              <a:rPr lang="en-US" dirty="0" smtClean="0"/>
              <a:t>;</a:t>
            </a:r>
            <a:r>
              <a:rPr lang="en-US" baseline="0" dirty="0" smtClean="0"/>
              <a:t> </a:t>
            </a:r>
            <a:r>
              <a:rPr lang="en-US" dirty="0" smtClean="0"/>
              <a:t>Four control words, different ways of initialization; not level trigger,</a:t>
            </a:r>
            <a:r>
              <a:rPr lang="en-US" baseline="0" dirty="0" smtClean="0"/>
              <a:t> PIC </a:t>
            </a:r>
            <a:r>
              <a:rPr lang="en-US" baseline="0" dirty="0" err="1" smtClean="0"/>
              <a:t>treast</a:t>
            </a:r>
            <a:r>
              <a:rPr lang="en-US" baseline="0" dirty="0" smtClean="0"/>
              <a:t> transition o to 1 to indicate INTR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Go to port to 21  low bits are not use here   0010 o for the master   slave 0010 1 for slave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Go to port 1   PIC know how to </a:t>
            </a:r>
            <a:r>
              <a:rPr lang="en-US" baseline="0" dirty="0" err="1" smtClean="0"/>
              <a:t>intrpret</a:t>
            </a:r>
            <a:r>
              <a:rPr lang="en-US" baseline="0" dirty="0" smtClean="0"/>
              <a:t> them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X86tells the protocol to use;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People did not worry before the PIC is initialize </a:t>
            </a:r>
          </a:p>
          <a:p>
            <a:pPr marL="0" indent="0">
              <a:buNone/>
            </a:pPr>
            <a:r>
              <a:rPr lang="en-US" baseline="0" dirty="0" smtClean="0"/>
              <a:t>Do not generate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if there is no code to handle</a:t>
            </a:r>
          </a:p>
          <a:p>
            <a:pPr marL="0" indent="0">
              <a:buNone/>
            </a:pPr>
            <a:r>
              <a:rPr lang="en-US" baseline="0" dirty="0" smtClean="0"/>
              <a:t>First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and than the PIC know which device to serve when you register the device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 motivation &amp; design</a:t>
            </a:r>
          </a:p>
          <a:p>
            <a:r>
              <a:rPr lang="en-US" dirty="0" smtClean="0"/>
              <a:t>Hardware for x 86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9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8259A </a:t>
            </a:r>
            <a:br>
              <a:rPr lang="en-US" dirty="0" smtClean="0"/>
            </a:br>
            <a:r>
              <a:rPr lang="en-US" dirty="0" smtClean="0"/>
              <a:t>Programmable Interrupt Controller (PIC)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533525"/>
            <a:ext cx="86391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31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</a:t>
            </a:r>
            <a:r>
              <a:rPr lang="en-US" dirty="0"/>
              <a:t>for interrupt signals</a:t>
            </a:r>
          </a:p>
          <a:p>
            <a:pPr lvl="1"/>
            <a:r>
              <a:rPr lang="en-US" dirty="0"/>
              <a:t>from up to eight devices</a:t>
            </a:r>
          </a:p>
          <a:p>
            <a:pPr lvl="1"/>
            <a:r>
              <a:rPr lang="en-US" dirty="0"/>
              <a:t>one interrupt line each</a:t>
            </a:r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internal state</a:t>
            </a:r>
          </a:p>
          <a:p>
            <a:pPr lvl="1"/>
            <a:r>
              <a:rPr lang="en-US" dirty="0"/>
              <a:t>track which devices/input lines</a:t>
            </a:r>
          </a:p>
          <a:p>
            <a:pPr lvl="1"/>
            <a:r>
              <a:rPr lang="en-US" dirty="0"/>
              <a:t>are currently in service by processor</a:t>
            </a:r>
          </a:p>
          <a:p>
            <a:pPr lvl="1"/>
            <a:r>
              <a:rPr lang="en-US" dirty="0"/>
              <a:t>i.e., processor is executing interrupt handler for that </a:t>
            </a:r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Logical Model of PIC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1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device raises an interrupt</a:t>
            </a:r>
          </a:p>
          <a:p>
            <a:pPr lvl="1"/>
            <a:r>
              <a:rPr lang="en-US" dirty="0"/>
              <a:t>check if priority is higher than those of in-service interrupts</a:t>
            </a:r>
          </a:p>
          <a:p>
            <a:pPr lvl="1"/>
            <a:r>
              <a:rPr lang="en-US" dirty="0"/>
              <a:t>if not, do nothing</a:t>
            </a:r>
          </a:p>
          <a:p>
            <a:pPr lvl="1"/>
            <a:r>
              <a:rPr lang="en-US" dirty="0"/>
              <a:t>if so</a:t>
            </a:r>
          </a:p>
          <a:p>
            <a:pPr lvl="2"/>
            <a:r>
              <a:rPr lang="en-US" dirty="0"/>
              <a:t>report the highest-priority raised to the processor</a:t>
            </a:r>
          </a:p>
          <a:p>
            <a:pPr lvl="2"/>
            <a:r>
              <a:rPr lang="en-US" dirty="0"/>
              <a:t>mark that device as being in service</a:t>
            </a:r>
          </a:p>
          <a:p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Logical Model of PIC Behavior (cont)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processor reports EOI (end of interrupt) for some interrupt</a:t>
            </a:r>
          </a:p>
          <a:p>
            <a:pPr lvl="1"/>
            <a:r>
              <a:rPr lang="en-US" dirty="0"/>
              <a:t>remove the interrupt from the in-service mask</a:t>
            </a:r>
          </a:p>
          <a:p>
            <a:pPr lvl="1"/>
            <a:r>
              <a:rPr lang="en-US" dirty="0"/>
              <a:t>check for raised interrupt lines</a:t>
            </a:r>
          </a:p>
          <a:p>
            <a:pPr lvl="2"/>
            <a:r>
              <a:rPr lang="en-US" dirty="0"/>
              <a:t>that should be reported to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Logical Model of PIC Behavior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2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noFill/>
        </p:spPr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for reporting interrupts</a:t>
            </a:r>
          </a:p>
          <a:p>
            <a:pPr lvl="1"/>
            <a:r>
              <a:rPr lang="en-US" dirty="0"/>
              <a:t>PIC raises </a:t>
            </a:r>
            <a:r>
              <a:rPr lang="en-US" dirty="0">
                <a:solidFill>
                  <a:schemeClr val="bg1"/>
                </a:solidFill>
              </a:rPr>
              <a:t>INTR</a:t>
            </a:r>
          </a:p>
          <a:p>
            <a:pPr lvl="1"/>
            <a:r>
              <a:rPr lang="en-US" dirty="0"/>
              <a:t>processor strobes </a:t>
            </a:r>
            <a:r>
              <a:rPr lang="en-US" dirty="0">
                <a:solidFill>
                  <a:schemeClr val="bg1"/>
                </a:solidFill>
              </a:rPr>
              <a:t>INTA’ </a:t>
            </a:r>
            <a:r>
              <a:rPr lang="en-US" dirty="0" smtClean="0"/>
              <a:t>(active low) </a:t>
            </a:r>
            <a:r>
              <a:rPr lang="en-US" dirty="0"/>
              <a:t>repeatedly</a:t>
            </a:r>
          </a:p>
          <a:p>
            <a:pPr lvl="2"/>
            <a:r>
              <a:rPr lang="en-US" dirty="0"/>
              <a:t>creates cycles for PIC to write vector to data bus</a:t>
            </a:r>
          </a:p>
          <a:p>
            <a:pPr lvl="2"/>
            <a:r>
              <a:rPr lang="en-US" dirty="0"/>
              <a:t>(must follow spec timing!  PIC is not infinitely fast!)</a:t>
            </a:r>
          </a:p>
          <a:p>
            <a:pPr lvl="1"/>
            <a:r>
              <a:rPr lang="en-US" dirty="0"/>
              <a:t>processor sends EOI with specific combinations of A &amp; D </a:t>
            </a:r>
            <a:r>
              <a:rPr lang="en-US" dirty="0" smtClean="0"/>
              <a:t>inputs (A </a:t>
            </a:r>
            <a:r>
              <a:rPr lang="en-US" dirty="0"/>
              <a:t>is from address bus, D is from data </a:t>
            </a:r>
            <a:r>
              <a:rPr lang="en-US" dirty="0" smtClean="0"/>
              <a:t>bus)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Logical Model of PIC Behavior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about A, CS’, RD’, and WR’ ?</a:t>
            </a:r>
          </a:p>
          <a:p>
            <a:pPr lvl="1"/>
            <a:r>
              <a:rPr lang="en-US" dirty="0"/>
              <a:t>A = address match for ports</a:t>
            </a:r>
          </a:p>
          <a:p>
            <a:pPr lvl="1"/>
            <a:r>
              <a:rPr lang="en-US" dirty="0"/>
              <a:t>CS’ = chip select (does processor want PIC to read/write?)</a:t>
            </a:r>
          </a:p>
          <a:p>
            <a:pPr lvl="1"/>
            <a:r>
              <a:rPr lang="en-US" dirty="0"/>
              <a:t>RD’ and WR’ defined from </a:t>
            </a:r>
            <a:r>
              <a:rPr lang="en-US" u="sng" dirty="0"/>
              <a:t>processor’s</a:t>
            </a:r>
            <a:r>
              <a:rPr lang="en-US" dirty="0"/>
              <a:t> point of view</a:t>
            </a:r>
          </a:p>
          <a:p>
            <a:pPr lvl="2"/>
            <a:r>
              <a:rPr lang="en-US" dirty="0"/>
              <a:t>RD’ = processor will read data (vector #) from PIC</a:t>
            </a:r>
          </a:p>
          <a:p>
            <a:pPr lvl="2"/>
            <a:r>
              <a:rPr lang="en-US" dirty="0"/>
              <a:t>WR’ = processor will write data (command, EOI) to PIC</a:t>
            </a:r>
          </a:p>
          <a:p>
            <a:pPr lvl="2"/>
            <a:endParaRPr 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Logical Model of PIC Behavior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Map </a:t>
            </a:r>
            <a:r>
              <a:rPr lang="en-US" dirty="0"/>
              <a:t>to ports 0x20 &amp; 0x21</a:t>
            </a:r>
          </a:p>
          <a:p>
            <a:pPr lvl="1"/>
            <a:r>
              <a:rPr lang="en-US" dirty="0"/>
              <a:t>given ADDR bus</a:t>
            </a:r>
          </a:p>
          <a:p>
            <a:pPr lvl="1"/>
            <a:r>
              <a:rPr lang="en-US" dirty="0" smtClean="0"/>
              <a:t>logic </a:t>
            </a:r>
            <a:r>
              <a:rPr lang="en-US" dirty="0"/>
              <a:t>to form A and CS’ inputs to PIC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Remember</a:t>
            </a:r>
            <a:endParaRPr lang="en-US" dirty="0"/>
          </a:p>
          <a:p>
            <a:pPr lvl="1"/>
            <a:r>
              <a:rPr lang="en-US" dirty="0"/>
              <a:t>the PIC is asynchronous!</a:t>
            </a:r>
          </a:p>
          <a:p>
            <a:pPr lvl="1"/>
            <a:r>
              <a:rPr lang="en-US" dirty="0"/>
              <a:t>all interactions have timing constraints</a:t>
            </a:r>
          </a:p>
          <a:p>
            <a:pPr lvl="1"/>
            <a:r>
              <a:rPr lang="en-US" dirty="0"/>
              <a:t>see </a:t>
            </a:r>
            <a:r>
              <a:rPr lang="en-US" dirty="0" smtClean="0"/>
              <a:t>specifications </a:t>
            </a:r>
            <a:r>
              <a:rPr lang="en-US" dirty="0"/>
              <a:t>for details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Logical Model of PIC Behavior (cont.)</a:t>
            </a:r>
            <a:endParaRPr lang="en-US" dirty="0"/>
          </a:p>
        </p:txBody>
      </p:sp>
      <p:sp>
        <p:nvSpPr>
          <p:cNvPr id="273412" name="Line 4"/>
          <p:cNvSpPr>
            <a:spLocks noChangeShapeType="1"/>
          </p:cNvSpPr>
          <p:nvPr/>
        </p:nvSpPr>
        <p:spPr bwMode="auto">
          <a:xfrm>
            <a:off x="1447800" y="3244453"/>
            <a:ext cx="4711701" cy="0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4703234" y="3907631"/>
            <a:ext cx="1020234" cy="2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A on PIC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3417" name="Line 9"/>
          <p:cNvSpPr>
            <a:spLocks noChangeShapeType="1"/>
          </p:cNvSpPr>
          <p:nvPr/>
        </p:nvSpPr>
        <p:spPr bwMode="auto">
          <a:xfrm flipH="1">
            <a:off x="3388784" y="3244453"/>
            <a:ext cx="4233" cy="750093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>
            <a:off x="3393017" y="3994546"/>
            <a:ext cx="1178984" cy="0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1452033" y="2971800"/>
            <a:ext cx="948267" cy="2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 bus</a:t>
            </a:r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4157134" y="3244453"/>
            <a:ext cx="4233" cy="385762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5046134" y="3505200"/>
            <a:ext cx="0" cy="2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4936067" y="3515915"/>
            <a:ext cx="1102784" cy="229791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3426" name="Line 18"/>
          <p:cNvSpPr>
            <a:spLocks noChangeShapeType="1"/>
          </p:cNvSpPr>
          <p:nvPr/>
        </p:nvSpPr>
        <p:spPr bwMode="auto">
          <a:xfrm>
            <a:off x="4157134" y="3630215"/>
            <a:ext cx="778934" cy="0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3427" name="Line 19"/>
          <p:cNvSpPr>
            <a:spLocks noChangeShapeType="1"/>
          </p:cNvSpPr>
          <p:nvPr/>
        </p:nvSpPr>
        <p:spPr bwMode="auto">
          <a:xfrm>
            <a:off x="6038851" y="3630215"/>
            <a:ext cx="410633" cy="0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3428" name="Text Box 20"/>
          <p:cNvSpPr txBox="1">
            <a:spLocks noChangeArrowheads="1"/>
          </p:cNvSpPr>
          <p:nvPr/>
        </p:nvSpPr>
        <p:spPr bwMode="auto">
          <a:xfrm>
            <a:off x="6762751" y="3544490"/>
            <a:ext cx="5530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CS’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3433" name="Line 25"/>
          <p:cNvSpPr>
            <a:spLocks noChangeShapeType="1"/>
          </p:cNvSpPr>
          <p:nvPr/>
        </p:nvSpPr>
        <p:spPr bwMode="auto">
          <a:xfrm flipH="1">
            <a:off x="4362451" y="3573065"/>
            <a:ext cx="101600" cy="115491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4231217" y="3688556"/>
            <a:ext cx="179917" cy="21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516" y="346153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≠ 0x10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3589554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ADDR[0]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6773" y="3290707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ADDR[15:1]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5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73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73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73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273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/>
      <p:bldP spid="273413" grpId="0"/>
      <p:bldP spid="273417" grpId="0" animBg="1"/>
      <p:bldP spid="273418" grpId="0" animBg="1"/>
      <p:bldP spid="273420" grpId="0"/>
      <p:bldP spid="273425" grpId="0" animBg="1"/>
      <p:bldP spid="273423" grpId="0" animBg="1"/>
      <p:bldP spid="273426" grpId="0" animBg="1"/>
      <p:bldP spid="273427" grpId="0" animBg="1"/>
      <p:bldP spid="273428" grpId="0"/>
      <p:bldP spid="273433" grpId="0" animBg="1"/>
      <p:bldP spid="273434" grpId="0"/>
      <p:bldP spid="3" grpId="0"/>
      <p:bldP spid="4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648200"/>
          </a:xfrm>
          <a:noFill/>
        </p:spPr>
        <p:txBody>
          <a:bodyPr/>
          <a:lstStyle/>
          <a:p>
            <a:r>
              <a:rPr lang="en-US" dirty="0"/>
              <a:t>What about SP’ &amp; CAS?</a:t>
            </a:r>
          </a:p>
          <a:p>
            <a:r>
              <a:rPr lang="en-US" dirty="0" smtClean="0"/>
              <a:t>Are </a:t>
            </a:r>
            <a:r>
              <a:rPr lang="en-US" dirty="0"/>
              <a:t>eight devices enough?  No?  What then?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hook 2, 3, or 4 PICs to processor? </a:t>
            </a:r>
            <a:r>
              <a:rPr lang="en-US" dirty="0" smtClean="0"/>
              <a:t>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[</a:t>
            </a:r>
            <a:r>
              <a:rPr lang="en-US" sz="1800" dirty="0">
                <a:solidFill>
                  <a:srgbClr val="FF0000"/>
                </a:solidFill>
              </a:rPr>
              <a:t>same problem as before!]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design a big PIC?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[</a:t>
            </a:r>
            <a:r>
              <a:rPr lang="en-US" sz="1800" dirty="0">
                <a:solidFill>
                  <a:srgbClr val="FF0000"/>
                </a:solidFill>
              </a:rPr>
              <a:t>waste of transistors; not cheap in 8259A era]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design several PICs?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[</a:t>
            </a:r>
            <a:r>
              <a:rPr lang="en-US" sz="1800" dirty="0">
                <a:solidFill>
                  <a:srgbClr val="FF0000"/>
                </a:solidFill>
              </a:rPr>
              <a:t>waste of </a:t>
            </a:r>
            <a:r>
              <a:rPr lang="en-US" sz="1800" dirty="0" smtClean="0">
                <a:solidFill>
                  <a:srgbClr val="FF0000"/>
                </a:solidFill>
              </a:rPr>
              <a:t>humans!  (and </a:t>
            </a:r>
            <a:r>
              <a:rPr lang="en-US" sz="1800" dirty="0">
                <a:solidFill>
                  <a:srgbClr val="FF0000"/>
                </a:solidFill>
              </a:rPr>
              <a:t>production costs)]</a:t>
            </a:r>
          </a:p>
          <a:p>
            <a:r>
              <a:rPr lang="en-US" dirty="0" smtClean="0"/>
              <a:t>Better </a:t>
            </a:r>
            <a:r>
              <a:rPr lang="en-US" dirty="0"/>
              <a:t>answer: </a:t>
            </a:r>
            <a:r>
              <a:rPr lang="en-US" dirty="0" smtClean="0"/>
              <a:t>cascade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Logical Model of PIC Behavior (cont.)</a:t>
            </a:r>
            <a:endParaRPr lang="en-US" dirty="0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600200" y="4724400"/>
            <a:ext cx="6320366" cy="1894284"/>
            <a:chOff x="636" y="2033"/>
            <a:chExt cx="2986" cy="1591"/>
          </a:xfrm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36" y="2033"/>
              <a:ext cx="2419" cy="1307"/>
              <a:chOff x="999" y="2154"/>
              <a:chExt cx="2419" cy="1307"/>
            </a:xfrm>
          </p:grpSpPr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1918" y="2154"/>
                <a:ext cx="581" cy="315"/>
                <a:chOff x="1918" y="2033"/>
                <a:chExt cx="581" cy="315"/>
              </a:xfrm>
            </p:grpSpPr>
            <p:sp>
              <p:nvSpPr>
                <p:cNvPr id="27547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81" y="2106"/>
                  <a:ext cx="286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master</a:t>
                  </a:r>
                </a:p>
              </p:txBody>
            </p:sp>
            <p:sp>
              <p:nvSpPr>
                <p:cNvPr id="275480" name="Rectangle 24"/>
                <p:cNvSpPr>
                  <a:spLocks noChangeArrowheads="1"/>
                </p:cNvSpPr>
                <p:nvPr/>
              </p:nvSpPr>
              <p:spPr bwMode="auto">
                <a:xfrm>
                  <a:off x="1918" y="2033"/>
                  <a:ext cx="581" cy="315"/>
                </a:xfrm>
                <a:prstGeom prst="rect">
                  <a:avLst/>
                </a:prstGeom>
                <a:noFill/>
                <a:ln w="9525">
                  <a:solidFill>
                    <a:srgbClr val="05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" name="Group 63"/>
              <p:cNvGrpSpPr>
                <a:grpSpLocks/>
              </p:cNvGrpSpPr>
              <p:nvPr/>
            </p:nvGrpSpPr>
            <p:grpSpPr bwMode="auto">
              <a:xfrm>
                <a:off x="999" y="2880"/>
                <a:ext cx="2419" cy="581"/>
                <a:chOff x="999" y="2880"/>
                <a:chExt cx="2419" cy="581"/>
              </a:xfrm>
            </p:grpSpPr>
            <p:grpSp>
              <p:nvGrpSpPr>
                <p:cNvPr id="6" name="Group 47"/>
                <p:cNvGrpSpPr>
                  <a:grpSpLocks/>
                </p:cNvGrpSpPr>
                <p:nvPr/>
              </p:nvGrpSpPr>
              <p:grpSpPr bwMode="auto">
                <a:xfrm>
                  <a:off x="999" y="2880"/>
                  <a:ext cx="581" cy="581"/>
                  <a:chOff x="1289" y="2662"/>
                  <a:chExt cx="581" cy="581"/>
                </a:xfrm>
              </p:grpSpPr>
              <p:grpSp>
                <p:nvGrpSpPr>
                  <p:cNvPr id="7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289" y="2662"/>
                    <a:ext cx="581" cy="315"/>
                    <a:chOff x="2306" y="2421"/>
                    <a:chExt cx="581" cy="315"/>
                  </a:xfrm>
                </p:grpSpPr>
                <p:sp>
                  <p:nvSpPr>
                    <p:cNvPr id="27549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28" y="2492"/>
                      <a:ext cx="205" cy="20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slave</a:t>
                      </a:r>
                    </a:p>
                  </p:txBody>
                </p:sp>
                <p:sp>
                  <p:nvSpPr>
                    <p:cNvPr id="275493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6" y="2421"/>
                      <a:ext cx="581" cy="315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5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27549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49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406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49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475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49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682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49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751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0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613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0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21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0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544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>
                  <a:off x="2837" y="2880"/>
                  <a:ext cx="581" cy="581"/>
                  <a:chOff x="1289" y="2662"/>
                  <a:chExt cx="581" cy="581"/>
                </a:xfrm>
              </p:grpSpPr>
              <p:grpSp>
                <p:nvGrpSpPr>
                  <p:cNvPr id="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289" y="2662"/>
                    <a:ext cx="581" cy="315"/>
                    <a:chOff x="2306" y="2421"/>
                    <a:chExt cx="581" cy="315"/>
                  </a:xfrm>
                </p:grpSpPr>
                <p:sp>
                  <p:nvSpPr>
                    <p:cNvPr id="275506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28" y="2492"/>
                      <a:ext cx="205" cy="20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slave</a:t>
                      </a:r>
                    </a:p>
                  </p:txBody>
                </p:sp>
                <p:sp>
                  <p:nvSpPr>
                    <p:cNvPr id="275507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6" y="2421"/>
                      <a:ext cx="581" cy="315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5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27550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0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406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1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475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1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682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1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751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1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613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14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821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5515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544" y="2977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rgbClr val="05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7551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108" y="2880"/>
                  <a:ext cx="121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. . .</a:t>
                  </a:r>
                </a:p>
              </p:txBody>
            </p:sp>
          </p:grpSp>
          <p:sp>
            <p:nvSpPr>
              <p:cNvPr id="275520" name="Line 64"/>
              <p:cNvSpPr>
                <a:spLocks noChangeShapeType="1"/>
              </p:cNvSpPr>
              <p:nvPr/>
            </p:nvSpPr>
            <p:spPr bwMode="auto">
              <a:xfrm flipV="1">
                <a:off x="1289" y="2469"/>
                <a:ext cx="677" cy="411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5521" name="Line 65"/>
              <p:cNvSpPr>
                <a:spLocks noChangeShapeType="1"/>
              </p:cNvSpPr>
              <p:nvPr/>
            </p:nvSpPr>
            <p:spPr bwMode="auto">
              <a:xfrm flipH="1" flipV="1">
                <a:off x="2451" y="2469"/>
                <a:ext cx="677" cy="411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70"/>
              <p:cNvGrpSpPr>
                <a:grpSpLocks/>
              </p:cNvGrpSpPr>
              <p:nvPr/>
            </p:nvGrpSpPr>
            <p:grpSpPr bwMode="auto">
              <a:xfrm>
                <a:off x="1845" y="2469"/>
                <a:ext cx="340" cy="363"/>
                <a:chOff x="1845" y="2469"/>
                <a:chExt cx="340" cy="363"/>
              </a:xfrm>
            </p:grpSpPr>
            <p:sp>
              <p:nvSpPr>
                <p:cNvPr id="275522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845" y="2469"/>
                  <a:ext cx="170" cy="363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5524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991" y="2469"/>
                  <a:ext cx="97" cy="363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5525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136" y="2469"/>
                  <a:ext cx="49" cy="362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71"/>
              <p:cNvGrpSpPr>
                <a:grpSpLocks/>
              </p:cNvGrpSpPr>
              <p:nvPr/>
            </p:nvGrpSpPr>
            <p:grpSpPr bwMode="auto">
              <a:xfrm flipH="1">
                <a:off x="2233" y="2469"/>
                <a:ext cx="340" cy="363"/>
                <a:chOff x="1845" y="2469"/>
                <a:chExt cx="340" cy="363"/>
              </a:xfrm>
            </p:grpSpPr>
            <p:sp>
              <p:nvSpPr>
                <p:cNvPr id="275528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845" y="2469"/>
                  <a:ext cx="170" cy="363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552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991" y="2469"/>
                  <a:ext cx="97" cy="363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5530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136" y="2469"/>
                  <a:ext cx="49" cy="362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75532" name="Text Box 76"/>
            <p:cNvSpPr txBox="1">
              <a:spLocks noChangeArrowheads="1"/>
            </p:cNvSpPr>
            <p:nvPr/>
          </p:nvSpPr>
          <p:spPr bwMode="auto">
            <a:xfrm>
              <a:off x="1216" y="3340"/>
              <a:ext cx="80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devices (up to 64)</a:t>
              </a:r>
            </a:p>
          </p:txBody>
        </p:sp>
        <p:sp>
          <p:nvSpPr>
            <p:cNvPr id="275533" name="Text Box 77"/>
            <p:cNvSpPr txBox="1">
              <a:spLocks noChangeArrowheads="1"/>
            </p:cNvSpPr>
            <p:nvPr/>
          </p:nvSpPr>
          <p:spPr bwMode="auto">
            <a:xfrm>
              <a:off x="3249" y="2711"/>
              <a:ext cx="37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up to 8</a:t>
              </a:r>
            </a:p>
            <a:p>
              <a:r>
                <a:rPr lang="en-US">
                  <a:solidFill>
                    <a:schemeClr val="bg1"/>
                  </a:solidFill>
                </a:rPr>
                <a:t>slaves</a:t>
              </a:r>
            </a:p>
          </p:txBody>
        </p:sp>
        <p:sp>
          <p:nvSpPr>
            <p:cNvPr id="275534" name="Text Box 78"/>
            <p:cNvSpPr txBox="1">
              <a:spLocks noChangeArrowheads="1"/>
            </p:cNvSpPr>
            <p:nvPr/>
          </p:nvSpPr>
          <p:spPr bwMode="auto">
            <a:xfrm>
              <a:off x="2499" y="2082"/>
              <a:ext cx="446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 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04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7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914400"/>
          </a:xfrm>
        </p:spPr>
        <p:txBody>
          <a:bodyPr/>
          <a:lstStyle/>
          <a:p>
            <a:r>
              <a:rPr lang="en-US" dirty="0" smtClean="0"/>
              <a:t>Cascade Configuration of PICs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1638300"/>
            <a:ext cx="87915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 bwMode="auto">
          <a:xfrm>
            <a:off x="6248400" y="29718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43400" y="41910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248400" y="32004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48000" y="32004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14400" y="24384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72200" y="48768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48768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4800600"/>
          </a:xfrm>
          <a:noFill/>
        </p:spPr>
        <p:txBody>
          <a:bodyPr/>
          <a:lstStyle/>
          <a:p>
            <a:r>
              <a:rPr lang="en-US" dirty="0" smtClean="0"/>
              <a:t>Both PICs on </a:t>
            </a:r>
            <a:r>
              <a:rPr lang="en-US" dirty="0"/>
              <a:t>bus</a:t>
            </a:r>
          </a:p>
          <a:p>
            <a:r>
              <a:rPr lang="en-US" dirty="0" smtClean="0"/>
              <a:t>Both </a:t>
            </a:r>
            <a:r>
              <a:rPr lang="en-US" dirty="0"/>
              <a:t>see INTA’</a:t>
            </a:r>
          </a:p>
          <a:p>
            <a:r>
              <a:rPr lang="en-US" dirty="0"/>
              <a:t>INT from slave goes to IR2 on master</a:t>
            </a:r>
          </a:p>
          <a:p>
            <a:r>
              <a:rPr lang="en-US" dirty="0"/>
              <a:t>M/S chosen using SP’ input</a:t>
            </a:r>
          </a:p>
          <a:p>
            <a:r>
              <a:rPr lang="en-US" dirty="0" smtClean="0"/>
              <a:t>All </a:t>
            </a:r>
            <a:r>
              <a:rPr lang="en-US" dirty="0"/>
              <a:t>done?  </a:t>
            </a:r>
            <a:r>
              <a:rPr lang="en-US" dirty="0" smtClean="0"/>
              <a:t>Who </a:t>
            </a:r>
            <a:r>
              <a:rPr lang="en-US" dirty="0"/>
              <a:t>writes the vector # ? </a:t>
            </a:r>
          </a:p>
          <a:p>
            <a:pPr lvl="1"/>
            <a:r>
              <a:rPr lang="en-US" dirty="0"/>
              <a:t>slave can’t know if its priority is highest</a:t>
            </a:r>
          </a:p>
          <a:p>
            <a:pPr lvl="1"/>
            <a:r>
              <a:rPr lang="en-US" dirty="0"/>
              <a:t>master doesn’t know which of slave’s interrupts was high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b="1" dirty="0"/>
              <a:t>cascade bus</a:t>
            </a:r>
          </a:p>
          <a:p>
            <a:pPr lvl="1"/>
            <a:r>
              <a:rPr lang="en-US" dirty="0"/>
              <a:t>master writes its own vector # ‘s</a:t>
            </a:r>
          </a:p>
          <a:p>
            <a:pPr lvl="1"/>
            <a:r>
              <a:rPr lang="en-US" dirty="0"/>
              <a:t>or writes slave’s </a:t>
            </a:r>
            <a:r>
              <a:rPr lang="en-US" dirty="0" smtClean="0"/>
              <a:t>identification number to </a:t>
            </a:r>
            <a:r>
              <a:rPr lang="en-US" dirty="0"/>
              <a:t>CAS bus to tell slave to write vector #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Cascade Configuration of PICs (cont)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8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7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75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/>
              <a:t>s</a:t>
            </a:r>
            <a:r>
              <a:rPr lang="en-US" dirty="0" smtClean="0"/>
              <a:t>ynchronization mechanisms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Programmable interrupt controller (PIC)</a:t>
            </a:r>
          </a:p>
          <a:p>
            <a:pPr lvl="1"/>
            <a:r>
              <a:rPr lang="en-US" dirty="0" smtClean="0"/>
              <a:t>motivation &amp; design</a:t>
            </a:r>
          </a:p>
          <a:p>
            <a:pPr lvl="1"/>
            <a:r>
              <a:rPr lang="en-US" dirty="0" smtClean="0"/>
              <a:t>hardware for x86</a:t>
            </a:r>
          </a:p>
          <a:p>
            <a:pPr lvl="1"/>
            <a:r>
              <a:rPr lang="en-US" dirty="0" smtClean="0"/>
              <a:t>Linux abstraction of PIC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r>
              <a:rPr lang="en-US" dirty="0"/>
              <a:t>8259A also supports many unmentioned features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the </a:t>
            </a:r>
            <a:r>
              <a:rPr lang="en-US" u="sng" dirty="0"/>
              <a:t>programmable</a:t>
            </a:r>
            <a:r>
              <a:rPr lang="en-US" dirty="0"/>
              <a:t> part)</a:t>
            </a:r>
          </a:p>
          <a:p>
            <a:pPr lvl="1"/>
            <a:r>
              <a:rPr lang="en-US" dirty="0"/>
              <a:t>example: vector #</a:t>
            </a:r>
          </a:p>
          <a:p>
            <a:pPr lvl="2"/>
            <a:r>
              <a:rPr lang="en-US" dirty="0"/>
              <a:t>three low bits taken from IR line #</a:t>
            </a:r>
          </a:p>
          <a:p>
            <a:pPr lvl="2"/>
            <a:r>
              <a:rPr lang="en-US" dirty="0"/>
              <a:t>five high bits are </a:t>
            </a:r>
            <a:r>
              <a:rPr lang="en-US" dirty="0" smtClean="0"/>
              <a:t>programmable (set by software)</a:t>
            </a:r>
            <a:endParaRPr lang="en-US" dirty="0"/>
          </a:p>
          <a:p>
            <a:pPr lvl="1"/>
            <a:r>
              <a:rPr lang="en-US" dirty="0"/>
              <a:t>bit vector (more internal state) to mask individual interrupts</a:t>
            </a:r>
          </a:p>
          <a:p>
            <a:pPr lvl="1"/>
            <a:r>
              <a:rPr lang="en-US" dirty="0"/>
              <a:t>multiple ISAs </a:t>
            </a:r>
            <a:r>
              <a:rPr lang="en-US" dirty="0" smtClean="0"/>
              <a:t>supported  ………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consider 8259A?</a:t>
            </a:r>
          </a:p>
          <a:p>
            <a:pPr lvl="1"/>
            <a:r>
              <a:rPr lang="en-US" dirty="0"/>
              <a:t>originally a separate chip</a:t>
            </a:r>
          </a:p>
          <a:p>
            <a:pPr lvl="1"/>
            <a:r>
              <a:rPr lang="en-US" dirty="0"/>
              <a:t>later integrated into chipset</a:t>
            </a:r>
          </a:p>
          <a:p>
            <a:pPr lvl="1"/>
            <a:r>
              <a:rPr lang="en-US" dirty="0"/>
              <a:t>latest Intel processors integrate (emulation of) 8259 onto </a:t>
            </a:r>
            <a:r>
              <a:rPr lang="en-US" dirty="0" smtClean="0"/>
              <a:t>chip</a:t>
            </a:r>
            <a:endParaRPr lang="en-US" dirty="0"/>
          </a:p>
          <a:p>
            <a:endParaRPr 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PIC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4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9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79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9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79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r>
              <a:rPr lang="en-US" dirty="0" smtClean="0"/>
              <a:t>Previous </a:t>
            </a:r>
            <a:r>
              <a:rPr lang="en-US" dirty="0"/>
              <a:t>figure showed x86 configuration of two 8259A’s</a:t>
            </a:r>
          </a:p>
          <a:p>
            <a:pPr lvl="1"/>
            <a:r>
              <a:rPr lang="en-US" dirty="0"/>
              <a:t>master 8259A mapped to ports 0x20 &amp; 0x21</a:t>
            </a:r>
          </a:p>
          <a:p>
            <a:pPr lvl="1"/>
            <a:r>
              <a:rPr lang="en-US" dirty="0"/>
              <a:t>slave 8259A mapped to ports 0xA0 &amp; 0xA1</a:t>
            </a:r>
          </a:p>
          <a:p>
            <a:pPr lvl="1"/>
            <a:r>
              <a:rPr lang="en-US" dirty="0"/>
              <a:t>slave connects to IR2 on master</a:t>
            </a:r>
          </a:p>
          <a:p>
            <a:pPr lvl="1"/>
            <a:endParaRPr lang="en-US" dirty="0"/>
          </a:p>
          <a:p>
            <a:r>
              <a:rPr lang="en-US" dirty="0" smtClean="0"/>
              <a:t>Question</a:t>
            </a:r>
            <a:endParaRPr lang="en-US" dirty="0"/>
          </a:p>
          <a:p>
            <a:pPr lvl="1"/>
            <a:r>
              <a:rPr lang="en-US" dirty="0"/>
              <a:t>prioritization on 8259A: 0 is high, 7 is low</a:t>
            </a:r>
          </a:p>
          <a:p>
            <a:pPr lvl="1"/>
            <a:r>
              <a:rPr lang="en-US" dirty="0"/>
              <a:t>what is prioritization across all 15 pins in x86 layout?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(highest) M0…M1…</a:t>
            </a:r>
            <a:r>
              <a:rPr lang="en-US" dirty="0">
                <a:solidFill>
                  <a:schemeClr val="bg1"/>
                </a:solidFill>
              </a:rPr>
              <a:t>S0…S7</a:t>
            </a:r>
            <a:r>
              <a:rPr lang="en-US" dirty="0">
                <a:solidFill>
                  <a:srgbClr val="FF0000"/>
                </a:solidFill>
              </a:rPr>
              <a:t>…M3…M7 (lowest)</a:t>
            </a:r>
          </a:p>
          <a:p>
            <a:pPr lvl="1"/>
            <a:endParaRPr 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PIC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7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9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9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Linux (initialization code to be seen shortly)</a:t>
            </a:r>
          </a:p>
          <a:p>
            <a:pPr lvl="1"/>
            <a:r>
              <a:rPr lang="en-US" dirty="0"/>
              <a:t>master IR’s mapped to vector #’s 0x20 – 0x27</a:t>
            </a:r>
          </a:p>
          <a:p>
            <a:pPr lvl="1"/>
            <a:r>
              <a:rPr lang="en-US" dirty="0"/>
              <a:t>slave IR’s mapped to vector #’s 0x28 – 0x2F</a:t>
            </a:r>
          </a:p>
          <a:p>
            <a:pPr lvl="1"/>
            <a:r>
              <a:rPr lang="en-US" dirty="0"/>
              <a:t>remember the IDT?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PIC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200" y="228600"/>
            <a:ext cx="2667000" cy="914400"/>
          </a:xfrm>
        </p:spPr>
        <p:txBody>
          <a:bodyPr/>
          <a:lstStyle/>
          <a:p>
            <a:pPr eaLnBrk="1" hangingPunct="1"/>
            <a:r>
              <a:rPr lang="en-US" sz="2800" dirty="0"/>
              <a:t>Interrupt Descriptor Table</a:t>
            </a:r>
            <a:endParaRPr lang="en-US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651"/>
            <a:ext cx="5381625" cy="670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3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 smtClean="0"/>
              <a:t>Linux 8259A Initialization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685801"/>
            <a:ext cx="597532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676400" y="6096000"/>
            <a:ext cx="30480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6400" y="1600200"/>
            <a:ext cx="30480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1905000"/>
            <a:ext cx="36576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76400" y="5715000"/>
            <a:ext cx="36576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648200"/>
          </a:xfrm>
        </p:spPr>
        <p:txBody>
          <a:bodyPr/>
          <a:lstStyle/>
          <a:p>
            <a:pPr>
              <a:buFontTx/>
              <a:buAutoNum type="arabicPeriod"/>
              <a:tabLst>
                <a:tab pos="1028700" algn="ctr"/>
                <a:tab pos="1714500" algn="l"/>
              </a:tabLst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auto_eoi</a:t>
            </a:r>
            <a:r>
              <a:rPr lang="en-US" dirty="0"/>
              <a:t> parameter?         </a:t>
            </a:r>
            <a:r>
              <a:rPr lang="en-US" dirty="0">
                <a:solidFill>
                  <a:srgbClr val="FF0000"/>
                </a:solidFill>
              </a:rPr>
              <a:t>always = 0</a:t>
            </a:r>
          </a:p>
          <a:p>
            <a:pPr>
              <a:buFontTx/>
              <a:buAutoNum type="arabicPeriod"/>
              <a:tabLst>
                <a:tab pos="1028700" algn="ctr"/>
                <a:tab pos="1714500" algn="l"/>
              </a:tabLst>
            </a:pPr>
            <a:r>
              <a:rPr lang="en-US" dirty="0" smtClean="0"/>
              <a:t>Four </a:t>
            </a:r>
            <a:r>
              <a:rPr lang="en-US" dirty="0"/>
              <a:t>initialization control words to set up the master </a:t>
            </a:r>
            <a:r>
              <a:rPr lang="en-US" dirty="0" smtClean="0"/>
              <a:t>8259A</a:t>
            </a:r>
            <a:endParaRPr lang="en-US" dirty="0"/>
          </a:p>
          <a:p>
            <a:pPr>
              <a:buFontTx/>
              <a:buAutoNum type="arabicPeriod"/>
              <a:tabLst>
                <a:tab pos="1028700" algn="ctr"/>
                <a:tab pos="1714500" algn="l"/>
              </a:tabLst>
            </a:pPr>
            <a:r>
              <a:rPr lang="en-US" dirty="0"/>
              <a:t>Four initialization control words to set up the slave </a:t>
            </a:r>
            <a:r>
              <a:rPr lang="en-US" dirty="0" smtClean="0"/>
              <a:t>8259A</a:t>
            </a:r>
            <a:endParaRPr lang="en-US" dirty="0"/>
          </a:p>
          <a:p>
            <a:pPr>
              <a:buFontTx/>
              <a:buNone/>
              <a:tabLst>
                <a:tab pos="1028700" algn="ctr"/>
                <a:tab pos="1714500" algn="l"/>
              </a:tabLst>
            </a:pP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sz="1800" dirty="0" smtClean="0">
                <a:solidFill>
                  <a:schemeClr val="bg1"/>
                </a:solidFill>
              </a:rPr>
              <a:t>port(A</a:t>
            </a:r>
            <a:r>
              <a:rPr lang="en-US" sz="1800" dirty="0">
                <a:solidFill>
                  <a:schemeClr val="bg1"/>
                </a:solidFill>
              </a:rPr>
              <a:t>=?)</a:t>
            </a:r>
            <a:r>
              <a:rPr lang="en-US" sz="2000" dirty="0">
                <a:solidFill>
                  <a:schemeClr val="bg1"/>
                </a:solidFill>
              </a:rPr>
              <a:t>	       </a:t>
            </a:r>
            <a:r>
              <a:rPr lang="en-US" sz="1800" dirty="0">
                <a:solidFill>
                  <a:schemeClr val="bg1"/>
                </a:solidFill>
              </a:rPr>
              <a:t>info contained in Initialization Control Word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ICW1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  0</a:t>
            </a:r>
            <a:r>
              <a:rPr lang="en-US" sz="2000" dirty="0"/>
              <a:t>	start init, edge-triggered inputs, cascade mode, 4 ICWs</a:t>
            </a:r>
          </a:p>
          <a:p>
            <a:pPr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ICW2	</a:t>
            </a:r>
            <a:r>
              <a:rPr lang="en-US" sz="2000" dirty="0" smtClean="0">
                <a:solidFill>
                  <a:schemeClr val="bg1"/>
                </a:solidFill>
              </a:rPr>
              <a:t> 1</a:t>
            </a:r>
            <a:r>
              <a:rPr lang="en-US" sz="2000" dirty="0"/>
              <a:t>	high bits of vector #</a:t>
            </a:r>
          </a:p>
          <a:p>
            <a:pPr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ICW3	</a:t>
            </a:r>
            <a:r>
              <a:rPr lang="en-US" sz="2000" dirty="0" smtClean="0">
                <a:solidFill>
                  <a:schemeClr val="bg1"/>
                </a:solidFill>
              </a:rPr>
              <a:t> 1</a:t>
            </a:r>
            <a:r>
              <a:rPr lang="en-US" sz="2000" dirty="0"/>
              <a:t>	master: bit vector of slaves;  slave: input pin on master</a:t>
            </a:r>
          </a:p>
          <a:p>
            <a:pPr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ICW4	</a:t>
            </a:r>
            <a:r>
              <a:rPr lang="en-US" sz="2000" dirty="0" smtClean="0">
                <a:solidFill>
                  <a:schemeClr val="bg1"/>
                </a:solidFill>
              </a:rPr>
              <a:t> 1</a:t>
            </a:r>
            <a:r>
              <a:rPr lang="en-US" sz="2000" dirty="0"/>
              <a:t>	ISA=x86, normal/auto EOI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Linux’ 8259A </a:t>
            </a:r>
            <a:br>
              <a:rPr lang="en-US" dirty="0" smtClean="0"/>
            </a:br>
            <a:r>
              <a:rPr lang="en-US" dirty="0" smtClean="0"/>
              <a:t>Initialization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0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3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83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648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  <a:tabLst>
                <a:tab pos="1028700" algn="ctr"/>
                <a:tab pos="17145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does the “</a:t>
            </a:r>
            <a:r>
              <a:rPr lang="en-US" dirty="0">
                <a:solidFill>
                  <a:srgbClr val="FF0000"/>
                </a:solidFill>
              </a:rPr>
              <a:t>_p</a:t>
            </a:r>
            <a:r>
              <a:rPr lang="en-US" dirty="0">
                <a:solidFill>
                  <a:schemeClr val="bg1"/>
                </a:solidFill>
              </a:rPr>
              <a:t>” mean on the “</a:t>
            </a:r>
            <a:r>
              <a:rPr lang="en-US" dirty="0" err="1">
                <a:solidFill>
                  <a:schemeClr val="bg1"/>
                </a:solidFill>
              </a:rPr>
              <a:t>outb</a:t>
            </a:r>
            <a:r>
              <a:rPr lang="en-US" dirty="0">
                <a:solidFill>
                  <a:schemeClr val="bg1"/>
                </a:solidFill>
              </a:rPr>
              <a:t>” macros?</a:t>
            </a:r>
          </a:p>
          <a:p>
            <a:pPr lvl="1">
              <a:tabLst>
                <a:tab pos="1028700" algn="ctr"/>
                <a:tab pos="1714500" algn="l"/>
              </a:tabLst>
            </a:pPr>
            <a:r>
              <a:rPr lang="en-US" dirty="0"/>
              <a:t>add PAUSE instruction after OUTB; “REP NOP” prior to P4</a:t>
            </a:r>
          </a:p>
          <a:p>
            <a:pPr lvl="1">
              <a:spcAft>
                <a:spcPts val="1200"/>
              </a:spcAft>
              <a:tabLst>
                <a:tab pos="1028700" algn="ctr"/>
                <a:tab pos="1714500" algn="l"/>
              </a:tabLst>
            </a:pPr>
            <a:r>
              <a:rPr lang="en-US" dirty="0"/>
              <a:t>delay needed for old devices that cannot handle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processor’s </a:t>
            </a:r>
            <a:r>
              <a:rPr lang="en-US" dirty="0"/>
              <a:t>output rate</a:t>
            </a:r>
          </a:p>
          <a:p>
            <a:pPr>
              <a:buFontTx/>
              <a:buAutoNum type="arabicPeriod" startAt="5"/>
              <a:tabLst>
                <a:tab pos="1028700" algn="ctr"/>
                <a:tab pos="17145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Critical </a:t>
            </a:r>
            <a:r>
              <a:rPr lang="en-US" dirty="0">
                <a:solidFill>
                  <a:schemeClr val="bg1"/>
                </a:solidFill>
              </a:rPr>
              <a:t>section spans the whole function; why?</a:t>
            </a:r>
          </a:p>
          <a:p>
            <a:pPr lvl="1">
              <a:tabLst>
                <a:tab pos="1028700" algn="ctr"/>
                <a:tab pos="1714500" algn="l"/>
              </a:tabLst>
            </a:pPr>
            <a:r>
              <a:rPr lang="en-US" dirty="0"/>
              <a:t>avoid other 8259A interactions during initialization sequence</a:t>
            </a:r>
          </a:p>
          <a:p>
            <a:pPr lvl="1">
              <a:spcAft>
                <a:spcPts val="1200"/>
              </a:spcAft>
              <a:tabLst>
                <a:tab pos="1028700" algn="ctr"/>
                <a:tab pos="1714500" algn="l"/>
              </a:tabLst>
            </a:pPr>
            <a:r>
              <a:rPr lang="en-US" dirty="0"/>
              <a:t>(device protocol requires that four words be sent in order</a:t>
            </a:r>
            <a:r>
              <a:rPr lang="en-US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AutoNum type="arabicPeriod" startAt="5"/>
              <a:tabLst>
                <a:tab pos="1028700" algn="ctr"/>
                <a:tab pos="17145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>
                <a:solidFill>
                  <a:srgbClr val="FF0000"/>
                </a:solidFill>
              </a:rPr>
              <a:t>use _</a:t>
            </a:r>
            <a:r>
              <a:rPr lang="en-US" dirty="0" err="1">
                <a:solidFill>
                  <a:srgbClr val="FF0000"/>
                </a:solidFill>
              </a:rPr>
              <a:t>irqsave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critical section?</a:t>
            </a:r>
          </a:p>
          <a:p>
            <a:pPr lvl="1">
              <a:tabLst>
                <a:tab pos="1028700" algn="ctr"/>
                <a:tab pos="1714500" algn="l"/>
              </a:tabLst>
            </a:pPr>
            <a:r>
              <a:rPr lang="en-US" dirty="0"/>
              <a:t>this code called from other interrupt initialization routines</a:t>
            </a:r>
          </a:p>
          <a:p>
            <a:pPr lvl="1">
              <a:tabLst>
                <a:tab pos="1028700" algn="ctr"/>
                <a:tab pos="1714500" algn="l"/>
              </a:tabLst>
            </a:pPr>
            <a:r>
              <a:rPr lang="en-US" dirty="0"/>
              <a:t>which may or may not have cleared IF on processor</a:t>
            </a:r>
          </a:p>
          <a:p>
            <a:pPr>
              <a:buNone/>
              <a:tabLst>
                <a:tab pos="1028700" algn="ctr"/>
                <a:tab pos="1714500" algn="l"/>
              </a:tabLst>
            </a:pPr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Linux’ 8259A </a:t>
            </a:r>
            <a:br>
              <a:rPr lang="en-US" dirty="0" smtClean="0"/>
            </a:br>
            <a:r>
              <a:rPr lang="en-US" dirty="0" smtClean="0"/>
              <a:t>Initialization Code (cont.)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3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83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83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Midterm </a:t>
            </a:r>
            <a:r>
              <a:rPr lang="en-US" b="1" dirty="0">
                <a:solidFill>
                  <a:srgbClr val="FF0000"/>
                </a:solidFill>
              </a:rPr>
              <a:t>Exam1</a:t>
            </a:r>
          </a:p>
          <a:p>
            <a:pPr lvl="1"/>
            <a:r>
              <a:rPr lang="en-US" dirty="0" smtClean="0"/>
              <a:t>February 27, </a:t>
            </a:r>
            <a:r>
              <a:rPr lang="en-US" dirty="0" smtClean="0"/>
              <a:t>7:00pm</a:t>
            </a:r>
          </a:p>
          <a:p>
            <a:pPr lvl="1"/>
            <a:r>
              <a:rPr lang="en-US" sz="2000" dirty="0" smtClean="0"/>
              <a:t>Please </a:t>
            </a:r>
            <a:r>
              <a:rPr lang="en-US" sz="2000" dirty="0"/>
              <a:t>notify us about any </a:t>
            </a:r>
            <a:r>
              <a:rPr lang="en-US" sz="2000" dirty="0" smtClean="0"/>
              <a:t>conflict by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5:00pm </a:t>
            </a:r>
            <a:r>
              <a:rPr lang="en-US" sz="2000" dirty="0" smtClean="0"/>
              <a:t>Friday, February 21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Review Session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Thursday 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ebruary 27  IN CLASS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1066800"/>
          </a:xfrm>
        </p:spPr>
        <p:txBody>
          <a:bodyPr/>
          <a:lstStyle/>
          <a:p>
            <a:pPr>
              <a:tabLst>
                <a:tab pos="966788" algn="ctr"/>
                <a:tab pos="2743200" algn="ctr"/>
                <a:tab pos="4918075" algn="ctr"/>
              </a:tabLst>
            </a:pPr>
            <a:r>
              <a:rPr lang="en-US" dirty="0" smtClean="0"/>
              <a:t>Safe </a:t>
            </a:r>
            <a:r>
              <a:rPr lang="en-US" dirty="0"/>
              <a:t>selection (when in doubt</a:t>
            </a:r>
            <a:r>
              <a:rPr lang="en-US" dirty="0" smtClean="0"/>
              <a:t>…)</a:t>
            </a:r>
          </a:p>
          <a:p>
            <a:pPr lvl="1">
              <a:tabLst>
                <a:tab pos="966788" algn="ctr"/>
                <a:tab pos="2743200" algn="ctr"/>
                <a:tab pos="4918075" algn="ctr"/>
              </a:tabLst>
            </a:pPr>
            <a:endParaRPr lang="en-US" dirty="0"/>
          </a:p>
          <a:p>
            <a:pPr>
              <a:tabLst>
                <a:tab pos="966788" algn="ctr"/>
                <a:tab pos="2743200" algn="ctr"/>
                <a:tab pos="4918075" algn="ctr"/>
              </a:tabLst>
            </a:pP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914400"/>
          </a:xfrm>
          <a:noFill/>
          <a:ln/>
        </p:spPr>
        <p:txBody>
          <a:bodyPr/>
          <a:lstStyle/>
          <a:p>
            <a:r>
              <a:rPr lang="en-US" dirty="0" smtClean="0"/>
              <a:t>Selecting a Synchronization Mechanism (cont)</a:t>
            </a:r>
            <a:endParaRPr lang="en-US" dirty="0"/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/>
        </p:nvGraphicFramePr>
        <p:xfrm>
          <a:off x="533400" y="2895600"/>
          <a:ext cx="8001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95"/>
                <a:gridCol w="2542374"/>
                <a:gridCol w="3290131"/>
              </a:tblGrid>
              <a:tr h="86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mutual exclusion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reader/writer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8636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 shared by interrupt handlers	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spin_lock_irqsave</a:t>
                      </a:r>
                      <a:r>
                        <a:rPr lang="en-US" dirty="0" smtClean="0"/>
                        <a:t>	</a:t>
                      </a:r>
                    </a:p>
                    <a:p>
                      <a:pPr algn="ctr"/>
                      <a:r>
                        <a:rPr lang="en-US" dirty="0" err="1" smtClean="0"/>
                        <a:t>spin_unlock_irqrestore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read/</a:t>
                      </a:r>
                      <a:r>
                        <a:rPr lang="en-US" dirty="0" err="1" smtClean="0"/>
                        <a:t>write__lock_irqsave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read/</a:t>
                      </a:r>
                      <a:r>
                        <a:rPr lang="en-US" dirty="0" err="1" smtClean="0"/>
                        <a:t>write_unlock_irqrestore</a:t>
                      </a:r>
                      <a:endParaRPr lang="en-US" dirty="0"/>
                    </a:p>
                  </a:txBody>
                  <a:tcPr anchor="ctr"/>
                </a:tc>
              </a:tr>
              <a:tr h="8636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 shared only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by system calls	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</a:p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down_read</a:t>
                      </a:r>
                      <a:r>
                        <a:rPr lang="en-US" dirty="0" smtClean="0"/>
                        <a:t>/write</a:t>
                      </a:r>
                    </a:p>
                    <a:p>
                      <a:pPr algn="ctr"/>
                      <a:r>
                        <a:rPr lang="en-US" dirty="0" err="1" smtClean="0"/>
                        <a:t>up_read</a:t>
                      </a:r>
                      <a:r>
                        <a:rPr lang="en-US" dirty="0" smtClean="0"/>
                        <a:t>/write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2667000" y="3733800"/>
            <a:ext cx="2590800" cy="914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3733800"/>
            <a:ext cx="3276600" cy="914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67000" y="4648200"/>
            <a:ext cx="2590800" cy="914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57800" y="4648200"/>
            <a:ext cx="3276600" cy="914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3733800"/>
            <a:ext cx="2209800" cy="914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3400" y="4648200"/>
            <a:ext cx="2209800" cy="914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376363" algn="l"/>
                <a:tab pos="2060575" algn="l"/>
              </a:tabLst>
            </a:pPr>
            <a:r>
              <a:rPr lang="en-US" dirty="0" smtClean="0"/>
              <a:t>Interrupt </a:t>
            </a:r>
            <a:r>
              <a:rPr lang="en-US" dirty="0"/>
              <a:t>handler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dirty="0"/>
              <a:t>increment count atomically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dirty="0"/>
              <a:t>read device &amp; replace bottom byte</a:t>
            </a:r>
          </a:p>
          <a:p>
            <a:pPr lvl="1">
              <a:tabLst>
                <a:tab pos="1376363" algn="l"/>
                <a:tab pos="2060575" algn="l"/>
              </a:tabLst>
            </a:pPr>
            <a:endParaRPr lang="en-US" dirty="0"/>
          </a:p>
          <a:p>
            <a:pPr>
              <a:tabLst>
                <a:tab pos="1376363" algn="l"/>
                <a:tab pos="2060575" algn="l"/>
              </a:tabLst>
            </a:pPr>
            <a:r>
              <a:rPr lang="en-US" dirty="0" smtClean="0"/>
              <a:t>Code </a:t>
            </a:r>
            <a:r>
              <a:rPr lang="en-US" dirty="0"/>
              <a:t>(file read system call)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dirty="0"/>
              <a:t>read data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dirty="0"/>
              <a:t>reset data to 0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dirty="0"/>
              <a:t>atomic with respect to interrupt handler</a:t>
            </a:r>
          </a:p>
          <a:p>
            <a:pPr>
              <a:tabLst>
                <a:tab pos="1376363" algn="l"/>
                <a:tab pos="2060575" algn="l"/>
              </a:tabLst>
            </a:pPr>
            <a:endParaRPr lang="en-US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Synch. Selection Example </a:t>
            </a:r>
            <a:br>
              <a:rPr lang="en-US" dirty="0" smtClean="0"/>
            </a:br>
            <a:r>
              <a:rPr lang="en-US" dirty="0" smtClean="0"/>
              <a:t>from RTC Driver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2133600"/>
            <a:ext cx="3172883" cy="1232297"/>
            <a:chOff x="1309" y="614"/>
            <a:chExt cx="1499" cy="103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48" y="872"/>
              <a:ext cx="872" cy="217"/>
              <a:chOff x="1216" y="824"/>
              <a:chExt cx="872" cy="217"/>
            </a:xfrm>
          </p:grpSpPr>
          <p:sp>
            <p:nvSpPr>
              <p:cNvPr id="386054" name="Rectangle 6"/>
              <p:cNvSpPr>
                <a:spLocks noChangeArrowheads="1"/>
              </p:cNvSpPr>
              <p:nvPr/>
            </p:nvSpPr>
            <p:spPr bwMode="auto">
              <a:xfrm>
                <a:off x="1216" y="824"/>
                <a:ext cx="218" cy="217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6055" name="Rectangle 7"/>
              <p:cNvSpPr>
                <a:spLocks noChangeArrowheads="1"/>
              </p:cNvSpPr>
              <p:nvPr/>
            </p:nvSpPr>
            <p:spPr bwMode="auto">
              <a:xfrm>
                <a:off x="1434" y="824"/>
                <a:ext cx="218" cy="217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6056" name="Rectangle 8"/>
              <p:cNvSpPr>
                <a:spLocks noChangeArrowheads="1"/>
              </p:cNvSpPr>
              <p:nvPr/>
            </p:nvSpPr>
            <p:spPr bwMode="auto">
              <a:xfrm>
                <a:off x="1652" y="824"/>
                <a:ext cx="218" cy="217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6057" name="Rectangle 9"/>
              <p:cNvSpPr>
                <a:spLocks noChangeArrowheads="1"/>
              </p:cNvSpPr>
              <p:nvPr/>
            </p:nvSpPr>
            <p:spPr bwMode="auto">
              <a:xfrm>
                <a:off x="1870" y="824"/>
                <a:ext cx="218" cy="217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6058" name="Text Box 10"/>
            <p:cNvSpPr txBox="1">
              <a:spLocks noChangeArrowheads="1"/>
            </p:cNvSpPr>
            <p:nvPr/>
          </p:nvSpPr>
          <p:spPr bwMode="auto">
            <a:xfrm>
              <a:off x="1309" y="1235"/>
              <a:ext cx="587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600">
                  <a:solidFill>
                    <a:schemeClr val="bg1"/>
                  </a:solidFill>
                </a:rPr>
                <a:t># interrupts</a:t>
              </a:r>
            </a:p>
            <a:p>
              <a:pPr algn="r"/>
              <a:r>
                <a:rPr lang="en-US" sz="1600">
                  <a:solidFill>
                    <a:schemeClr val="bg1"/>
                  </a:solidFill>
                </a:rPr>
                <a:t>since last read</a:t>
              </a:r>
            </a:p>
          </p:txBody>
        </p:sp>
        <p:sp>
          <p:nvSpPr>
            <p:cNvPr id="386059" name="Text Box 11"/>
            <p:cNvSpPr txBox="1">
              <a:spLocks noChangeArrowheads="1"/>
            </p:cNvSpPr>
            <p:nvPr/>
          </p:nvSpPr>
          <p:spPr bwMode="auto">
            <a:xfrm>
              <a:off x="1507" y="614"/>
              <a:ext cx="712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 shared </a:t>
              </a:r>
              <a:r>
                <a:rPr lang="en-US" sz="1600" dirty="0">
                  <a:solidFill>
                    <a:schemeClr val="bg1"/>
                  </a:solidFill>
                </a:rPr>
                <a:t>data (4B)</a:t>
              </a:r>
            </a:p>
          </p:txBody>
        </p:sp>
        <p:sp>
          <p:nvSpPr>
            <p:cNvPr id="386060" name="Text Box 12"/>
            <p:cNvSpPr txBox="1">
              <a:spLocks noChangeArrowheads="1"/>
            </p:cNvSpPr>
            <p:nvPr/>
          </p:nvSpPr>
          <p:spPr bwMode="auto">
            <a:xfrm>
              <a:off x="2354" y="1235"/>
              <a:ext cx="454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type of last</a:t>
              </a:r>
            </a:p>
            <a:p>
              <a:r>
                <a:rPr lang="en-US" sz="1600">
                  <a:solidFill>
                    <a:schemeClr val="bg1"/>
                  </a:solidFill>
                </a:rPr>
                <a:t>interrupt</a:t>
              </a:r>
            </a:p>
          </p:txBody>
        </p:sp>
        <p:sp>
          <p:nvSpPr>
            <p:cNvPr id="386061" name="Line 13"/>
            <p:cNvSpPr>
              <a:spLocks noChangeShapeType="1"/>
            </p:cNvSpPr>
            <p:nvPr/>
          </p:nvSpPr>
          <p:spPr bwMode="auto">
            <a:xfrm>
              <a:off x="1548" y="1138"/>
              <a:ext cx="612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6062" name="Line 14"/>
            <p:cNvSpPr>
              <a:spLocks noChangeShapeType="1"/>
            </p:cNvSpPr>
            <p:nvPr/>
          </p:nvSpPr>
          <p:spPr bwMode="auto">
            <a:xfrm>
              <a:off x="2233" y="1138"/>
              <a:ext cx="193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6063" name="Line 15"/>
            <p:cNvSpPr>
              <a:spLocks noChangeShapeType="1"/>
            </p:cNvSpPr>
            <p:nvPr/>
          </p:nvSpPr>
          <p:spPr bwMode="auto">
            <a:xfrm flipH="1" flipV="1">
              <a:off x="2305" y="1138"/>
              <a:ext cx="49" cy="121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6064" name="Line 16"/>
            <p:cNvSpPr>
              <a:spLocks noChangeShapeType="1"/>
            </p:cNvSpPr>
            <p:nvPr/>
          </p:nvSpPr>
          <p:spPr bwMode="auto">
            <a:xfrm flipH="1">
              <a:off x="1797" y="1138"/>
              <a:ext cx="48" cy="121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9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376363" algn="l"/>
                <a:tab pos="2060575" algn="l"/>
              </a:tabLst>
            </a:pPr>
            <a:r>
              <a:rPr lang="en-US" dirty="0" smtClean="0"/>
              <a:t>Interrupt </a:t>
            </a:r>
            <a:r>
              <a:rPr lang="en-US" dirty="0"/>
              <a:t>handler </a:t>
            </a:r>
            <a:r>
              <a:rPr lang="en-US" dirty="0" smtClean="0"/>
              <a:t>code</a:t>
            </a:r>
            <a:endParaRPr lang="en-US" dirty="0"/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dirty="0"/>
              <a:t>	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spin_lock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(&amp;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rtc_lock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latin typeface="Courier New" pitchFamily="49" charset="0"/>
              </a:rPr>
              <a:t>		data += 0x100;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latin typeface="Courier New" pitchFamily="49" charset="0"/>
              </a:rPr>
              <a:t>		data &amp;= ~0xFF;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latin typeface="Courier New" pitchFamily="49" charset="0"/>
              </a:rPr>
              <a:t>		data |= (</a:t>
            </a:r>
            <a:r>
              <a:rPr lang="en-US" sz="2000" b="1" dirty="0" err="1">
                <a:latin typeface="Courier New" pitchFamily="49" charset="0"/>
              </a:rPr>
              <a:t>flag_port_read</a:t>
            </a:r>
            <a:r>
              <a:rPr lang="en-US" sz="2000" b="1" dirty="0">
                <a:latin typeface="Courier New" pitchFamily="49" charset="0"/>
              </a:rPr>
              <a:t> () &amp; 0xF0);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spin_unlock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(&amp;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rtc_lock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1376363" algn="l"/>
                <a:tab pos="2060575" algn="l"/>
              </a:tabLst>
            </a:pPr>
            <a:r>
              <a:rPr lang="en-US" dirty="0" smtClean="0"/>
              <a:t>Why </a:t>
            </a:r>
            <a:r>
              <a:rPr lang="en-US" dirty="0"/>
              <a:t>not _</a:t>
            </a:r>
            <a:r>
              <a:rPr lang="en-US" dirty="0" err="1"/>
              <a:t>irq</a:t>
            </a:r>
            <a:r>
              <a:rPr lang="en-US" dirty="0"/>
              <a:t>?  _</a:t>
            </a:r>
            <a:r>
              <a:rPr lang="en-US" dirty="0" err="1"/>
              <a:t>irqsave</a:t>
            </a:r>
            <a:r>
              <a:rPr lang="en-US" dirty="0"/>
              <a:t>?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dirty="0"/>
              <a:t>code only executes in interrupt handler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dirty="0"/>
              <a:t>never interrupts itself</a:t>
            </a:r>
          </a:p>
          <a:p>
            <a:pPr>
              <a:tabLst>
                <a:tab pos="1376363" algn="l"/>
                <a:tab pos="2060575" algn="l"/>
              </a:tabLst>
            </a:pPr>
            <a:endParaRPr lang="en-US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Synch. Selection Example from </a:t>
            </a:r>
            <a:br>
              <a:rPr lang="en-US" dirty="0" smtClean="0"/>
            </a:br>
            <a:r>
              <a:rPr lang="en-US" dirty="0" smtClean="0"/>
              <a:t>RTC Driver (cont)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376363" algn="l"/>
                <a:tab pos="2060575" algn="l"/>
              </a:tabLst>
            </a:pPr>
            <a:r>
              <a:rPr lang="en-US" dirty="0" smtClean="0"/>
              <a:t>File </a:t>
            </a:r>
            <a:r>
              <a:rPr lang="en-US" dirty="0"/>
              <a:t>read system </a:t>
            </a:r>
            <a:r>
              <a:rPr lang="en-US" dirty="0" smtClean="0"/>
              <a:t>call</a:t>
            </a:r>
            <a:endParaRPr lang="en-US" dirty="0"/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dirty="0"/>
              <a:t>	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spin_lock_irq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(&amp;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rtc_lock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</a:rPr>
              <a:t> = data;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latin typeface="Courier New" pitchFamily="49" charset="0"/>
              </a:rPr>
              <a:t>		data = 0;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spin_unlock_irq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(&amp;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rtc_lock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1376363" algn="l"/>
                <a:tab pos="2060575" algn="l"/>
              </a:tabLst>
            </a:pPr>
            <a:endParaRPr lang="en-US" dirty="0" smtClean="0"/>
          </a:p>
          <a:p>
            <a:pPr>
              <a:tabLst>
                <a:tab pos="1376363" algn="l"/>
                <a:tab pos="2060575" algn="l"/>
              </a:tabLst>
            </a:pPr>
            <a:r>
              <a:rPr lang="en-US" dirty="0" smtClean="0"/>
              <a:t>Why </a:t>
            </a:r>
            <a:r>
              <a:rPr lang="en-US" dirty="0"/>
              <a:t>_</a:t>
            </a:r>
            <a:r>
              <a:rPr lang="en-US" dirty="0" err="1"/>
              <a:t>irq</a:t>
            </a:r>
            <a:r>
              <a:rPr lang="en-US" dirty="0"/>
              <a:t>?  why not _</a:t>
            </a:r>
            <a:r>
              <a:rPr lang="en-US" dirty="0" err="1"/>
              <a:t>irqsave</a:t>
            </a:r>
            <a:r>
              <a:rPr lang="en-US" dirty="0"/>
              <a:t>?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dirty="0"/>
              <a:t>code only executes in system call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dirty="0"/>
              <a:t>interrupts always enabled on entry (safe to do STI at end)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Synch. Selection Example from </a:t>
            </a:r>
            <a:br>
              <a:rPr lang="en-US" dirty="0" smtClean="0"/>
            </a:br>
            <a:r>
              <a:rPr lang="en-US" dirty="0" smtClean="0"/>
              <a:t>RTC Driver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3048000"/>
            <a:ext cx="8991600" cy="3581400"/>
          </a:xfrm>
          <a:noFill/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we connect devices to the processor’s interrupt input?</a:t>
            </a:r>
          </a:p>
          <a:p>
            <a:r>
              <a:rPr lang="en-US" dirty="0" smtClean="0"/>
              <a:t>An </a:t>
            </a:r>
            <a:r>
              <a:rPr lang="en-US" dirty="0"/>
              <a:t>OR gate?  why not</a:t>
            </a:r>
            <a:r>
              <a:rPr lang="en-US" dirty="0" smtClean="0"/>
              <a:t>?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 smtClean="0"/>
              <a:t>who </a:t>
            </a:r>
            <a:r>
              <a:rPr lang="en-US" dirty="0"/>
              <a:t>writes the vector # ?</a:t>
            </a:r>
          </a:p>
          <a:p>
            <a:pPr lvl="2">
              <a:spcAft>
                <a:spcPts val="0"/>
              </a:spcAft>
            </a:pPr>
            <a:r>
              <a:rPr lang="en-US" dirty="0"/>
              <a:t>possible to build arbiter, but…</a:t>
            </a:r>
          </a:p>
          <a:p>
            <a:pPr lvl="2"/>
            <a:r>
              <a:rPr lang="en-US" dirty="0"/>
              <a:t>what if more than one raised interrupt?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extra </a:t>
            </a:r>
            <a:r>
              <a:rPr lang="en-US" dirty="0"/>
              <a:t>work for processor to query all devices</a:t>
            </a:r>
          </a:p>
          <a:p>
            <a:pPr lvl="2">
              <a:spcAft>
                <a:spcPts val="0"/>
              </a:spcAft>
            </a:pPr>
            <a:r>
              <a:rPr lang="en-US" dirty="0"/>
              <a:t>must execute interrupt code for device that raised interrupt</a:t>
            </a:r>
          </a:p>
          <a:p>
            <a:pPr lvl="2">
              <a:spcAft>
                <a:spcPts val="0"/>
              </a:spcAft>
            </a:pPr>
            <a:r>
              <a:rPr lang="en-US" dirty="0"/>
              <a:t>could have been more than one device</a:t>
            </a:r>
          </a:p>
          <a:p>
            <a:pPr lvl="2"/>
            <a:r>
              <a:rPr lang="en-US" dirty="0"/>
              <a:t>no way to tell with OR </a:t>
            </a:r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PIC Motivation and Design</a:t>
            </a:r>
            <a:endParaRPr lang="en-US" dirty="0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16567" y="1627584"/>
            <a:ext cx="2954867" cy="807244"/>
            <a:chOff x="636" y="799"/>
            <a:chExt cx="1396" cy="678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636" y="832"/>
              <a:ext cx="508" cy="48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70" name="Line 6"/>
            <p:cNvSpPr>
              <a:spLocks noChangeShapeType="1"/>
            </p:cNvSpPr>
            <p:nvPr/>
          </p:nvSpPr>
          <p:spPr bwMode="auto">
            <a:xfrm flipH="1">
              <a:off x="1144" y="880"/>
              <a:ext cx="533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1700" y="799"/>
              <a:ext cx="242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INTR</a:t>
              </a:r>
            </a:p>
          </p:txBody>
        </p:sp>
        <p:sp>
          <p:nvSpPr>
            <p:cNvPr id="267272" name="Line 8"/>
            <p:cNvSpPr>
              <a:spLocks noChangeShapeType="1"/>
            </p:cNvSpPr>
            <p:nvPr/>
          </p:nvSpPr>
          <p:spPr bwMode="auto">
            <a:xfrm flipH="1">
              <a:off x="1144" y="1274"/>
              <a:ext cx="533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73" name="Line 9"/>
            <p:cNvSpPr>
              <a:spLocks noChangeShapeType="1"/>
            </p:cNvSpPr>
            <p:nvPr/>
          </p:nvSpPr>
          <p:spPr bwMode="auto">
            <a:xfrm flipH="1">
              <a:off x="1386" y="1225"/>
              <a:ext cx="49" cy="97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1366" y="1322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67276" name="Line 12"/>
            <p:cNvSpPr>
              <a:spLocks noChangeShapeType="1"/>
            </p:cNvSpPr>
            <p:nvPr/>
          </p:nvSpPr>
          <p:spPr bwMode="auto">
            <a:xfrm flipH="1">
              <a:off x="1144" y="1077"/>
              <a:ext cx="533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77" name="Text Box 13"/>
            <p:cNvSpPr txBox="1">
              <a:spLocks noChangeArrowheads="1"/>
            </p:cNvSpPr>
            <p:nvPr/>
          </p:nvSpPr>
          <p:spPr bwMode="auto">
            <a:xfrm>
              <a:off x="1700" y="1001"/>
              <a:ext cx="332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(INTA)’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7278" name="Text Box 14"/>
            <p:cNvSpPr txBox="1">
              <a:spLocks noChangeArrowheads="1"/>
            </p:cNvSpPr>
            <p:nvPr/>
          </p:nvSpPr>
          <p:spPr bwMode="auto">
            <a:xfrm>
              <a:off x="787" y="997"/>
              <a:ext cx="14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x86</a:t>
              </a:r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1700" y="1202"/>
              <a:ext cx="7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92284" y="2445544"/>
            <a:ext cx="711200" cy="342900"/>
            <a:chOff x="3504" y="4896"/>
            <a:chExt cx="336" cy="288"/>
          </a:xfrm>
        </p:grpSpPr>
        <p:sp>
          <p:nvSpPr>
            <p:cNvPr id="267287" name="Rectangle 23"/>
            <p:cNvSpPr>
              <a:spLocks noChangeArrowheads="1"/>
            </p:cNvSpPr>
            <p:nvPr/>
          </p:nvSpPr>
          <p:spPr bwMode="auto">
            <a:xfrm>
              <a:off x="3504" y="4896"/>
              <a:ext cx="336" cy="28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88" name="AutoShape 24"/>
            <p:cNvSpPr>
              <a:spLocks noChangeArrowheads="1"/>
            </p:cNvSpPr>
            <p:nvPr/>
          </p:nvSpPr>
          <p:spPr bwMode="auto">
            <a:xfrm>
              <a:off x="3552" y="4944"/>
              <a:ext cx="240" cy="19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504518" y="2013347"/>
            <a:ext cx="1320800" cy="261938"/>
            <a:chOff x="528" y="4896"/>
            <a:chExt cx="816" cy="288"/>
          </a:xfrm>
        </p:grpSpPr>
        <p:sp>
          <p:nvSpPr>
            <p:cNvPr id="267290" name="Rectangle 26"/>
            <p:cNvSpPr>
              <a:spLocks noChangeArrowheads="1"/>
            </p:cNvSpPr>
            <p:nvPr/>
          </p:nvSpPr>
          <p:spPr bwMode="auto">
            <a:xfrm>
              <a:off x="528" y="4896"/>
              <a:ext cx="816" cy="28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91" name="Rectangle 27"/>
            <p:cNvSpPr>
              <a:spLocks noChangeArrowheads="1"/>
            </p:cNvSpPr>
            <p:nvPr/>
          </p:nvSpPr>
          <p:spPr bwMode="auto">
            <a:xfrm>
              <a:off x="576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643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93" name="Rectangle 29"/>
            <p:cNvSpPr>
              <a:spLocks noChangeArrowheads="1"/>
            </p:cNvSpPr>
            <p:nvPr/>
          </p:nvSpPr>
          <p:spPr bwMode="auto">
            <a:xfrm>
              <a:off x="777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94" name="Rectangle 30"/>
            <p:cNvSpPr>
              <a:spLocks noChangeArrowheads="1"/>
            </p:cNvSpPr>
            <p:nvPr/>
          </p:nvSpPr>
          <p:spPr bwMode="auto">
            <a:xfrm>
              <a:off x="912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95" name="Rectangle 31"/>
            <p:cNvSpPr>
              <a:spLocks noChangeArrowheads="1"/>
            </p:cNvSpPr>
            <p:nvPr/>
          </p:nvSpPr>
          <p:spPr bwMode="auto">
            <a:xfrm>
              <a:off x="1046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96" name="Rectangle 32"/>
            <p:cNvSpPr>
              <a:spLocks noChangeArrowheads="1"/>
            </p:cNvSpPr>
            <p:nvPr/>
          </p:nvSpPr>
          <p:spPr bwMode="auto">
            <a:xfrm>
              <a:off x="1248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97" name="Rectangle 33"/>
            <p:cNvSpPr>
              <a:spLocks noChangeArrowheads="1"/>
            </p:cNvSpPr>
            <p:nvPr/>
          </p:nvSpPr>
          <p:spPr bwMode="auto">
            <a:xfrm>
              <a:off x="1113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98" name="Rectangle 34"/>
            <p:cNvSpPr>
              <a:spLocks noChangeArrowheads="1"/>
            </p:cNvSpPr>
            <p:nvPr/>
          </p:nvSpPr>
          <p:spPr bwMode="auto">
            <a:xfrm>
              <a:off x="710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299" name="Rectangle 35"/>
            <p:cNvSpPr>
              <a:spLocks noChangeArrowheads="1"/>
            </p:cNvSpPr>
            <p:nvPr/>
          </p:nvSpPr>
          <p:spPr bwMode="auto">
            <a:xfrm>
              <a:off x="844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00" name="Rectangle 36"/>
            <p:cNvSpPr>
              <a:spLocks noChangeArrowheads="1"/>
            </p:cNvSpPr>
            <p:nvPr/>
          </p:nvSpPr>
          <p:spPr bwMode="auto">
            <a:xfrm>
              <a:off x="979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01" name="Rectangle 37"/>
            <p:cNvSpPr>
              <a:spLocks noChangeArrowheads="1"/>
            </p:cNvSpPr>
            <p:nvPr/>
          </p:nvSpPr>
          <p:spPr bwMode="auto">
            <a:xfrm>
              <a:off x="1180" y="4944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600" y="5010"/>
              <a:ext cx="653" cy="48"/>
              <a:chOff x="681" y="4752"/>
              <a:chExt cx="653" cy="48"/>
            </a:xfrm>
          </p:grpSpPr>
          <p:sp>
            <p:nvSpPr>
              <p:cNvPr id="267303" name="Rectangle 39"/>
              <p:cNvSpPr>
                <a:spLocks noChangeArrowheads="1"/>
              </p:cNvSpPr>
              <p:nvPr/>
            </p:nvSpPr>
            <p:spPr bwMode="auto">
              <a:xfrm>
                <a:off x="681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304" name="Rectangle 40"/>
              <p:cNvSpPr>
                <a:spLocks noChangeArrowheads="1"/>
              </p:cNvSpPr>
              <p:nvPr/>
            </p:nvSpPr>
            <p:spPr bwMode="auto">
              <a:xfrm>
                <a:off x="816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305" name="Rectangle 41"/>
              <p:cNvSpPr>
                <a:spLocks noChangeArrowheads="1"/>
              </p:cNvSpPr>
              <p:nvPr/>
            </p:nvSpPr>
            <p:spPr bwMode="auto">
              <a:xfrm>
                <a:off x="950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306" name="Rectangle 42"/>
              <p:cNvSpPr>
                <a:spLocks noChangeArrowheads="1"/>
              </p:cNvSpPr>
              <p:nvPr/>
            </p:nvSpPr>
            <p:spPr bwMode="auto">
              <a:xfrm>
                <a:off x="1152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307" name="Rectangle 43"/>
              <p:cNvSpPr>
                <a:spLocks noChangeArrowheads="1"/>
              </p:cNvSpPr>
              <p:nvPr/>
            </p:nvSpPr>
            <p:spPr bwMode="auto">
              <a:xfrm>
                <a:off x="1017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308" name="Rectangle 44"/>
              <p:cNvSpPr>
                <a:spLocks noChangeArrowheads="1"/>
              </p:cNvSpPr>
              <p:nvPr/>
            </p:nvSpPr>
            <p:spPr bwMode="auto">
              <a:xfrm>
                <a:off x="748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309" name="Rectangle 45"/>
              <p:cNvSpPr>
                <a:spLocks noChangeArrowheads="1"/>
              </p:cNvSpPr>
              <p:nvPr/>
            </p:nvSpPr>
            <p:spPr bwMode="auto">
              <a:xfrm>
                <a:off x="883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310" name="Rectangle 46"/>
              <p:cNvSpPr>
                <a:spLocks noChangeArrowheads="1"/>
              </p:cNvSpPr>
              <p:nvPr/>
            </p:nvSpPr>
            <p:spPr bwMode="auto">
              <a:xfrm>
                <a:off x="1084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311" name="Rectangle 47"/>
              <p:cNvSpPr>
                <a:spLocks noChangeArrowheads="1"/>
              </p:cNvSpPr>
              <p:nvPr/>
            </p:nvSpPr>
            <p:spPr bwMode="auto">
              <a:xfrm>
                <a:off x="1219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312" name="Rectangle 48"/>
              <p:cNvSpPr>
                <a:spLocks noChangeArrowheads="1"/>
              </p:cNvSpPr>
              <p:nvPr/>
            </p:nvSpPr>
            <p:spPr bwMode="auto">
              <a:xfrm>
                <a:off x="1286" y="4752"/>
                <a:ext cx="48" cy="48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7313" name="Rectangle 49"/>
            <p:cNvSpPr>
              <a:spLocks noChangeArrowheads="1"/>
            </p:cNvSpPr>
            <p:nvPr/>
          </p:nvSpPr>
          <p:spPr bwMode="auto">
            <a:xfrm>
              <a:off x="636" y="5082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14" name="Rectangle 50"/>
            <p:cNvSpPr>
              <a:spLocks noChangeArrowheads="1"/>
            </p:cNvSpPr>
            <p:nvPr/>
          </p:nvSpPr>
          <p:spPr bwMode="auto">
            <a:xfrm>
              <a:off x="771" y="5082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15" name="Rectangle 51"/>
            <p:cNvSpPr>
              <a:spLocks noChangeArrowheads="1"/>
            </p:cNvSpPr>
            <p:nvPr/>
          </p:nvSpPr>
          <p:spPr bwMode="auto">
            <a:xfrm>
              <a:off x="905" y="5082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16" name="Rectangle 52"/>
            <p:cNvSpPr>
              <a:spLocks noChangeArrowheads="1"/>
            </p:cNvSpPr>
            <p:nvPr/>
          </p:nvSpPr>
          <p:spPr bwMode="auto">
            <a:xfrm>
              <a:off x="1107" y="5082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17" name="Rectangle 53"/>
            <p:cNvSpPr>
              <a:spLocks noChangeArrowheads="1"/>
            </p:cNvSpPr>
            <p:nvPr/>
          </p:nvSpPr>
          <p:spPr bwMode="auto">
            <a:xfrm>
              <a:off x="972" y="5082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18" name="Rectangle 54"/>
            <p:cNvSpPr>
              <a:spLocks noChangeArrowheads="1"/>
            </p:cNvSpPr>
            <p:nvPr/>
          </p:nvSpPr>
          <p:spPr bwMode="auto">
            <a:xfrm>
              <a:off x="703" y="5082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19" name="Rectangle 55"/>
            <p:cNvSpPr>
              <a:spLocks noChangeArrowheads="1"/>
            </p:cNvSpPr>
            <p:nvPr/>
          </p:nvSpPr>
          <p:spPr bwMode="auto">
            <a:xfrm>
              <a:off x="838" y="5082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20" name="Rectangle 56"/>
            <p:cNvSpPr>
              <a:spLocks noChangeArrowheads="1"/>
            </p:cNvSpPr>
            <p:nvPr/>
          </p:nvSpPr>
          <p:spPr bwMode="auto">
            <a:xfrm>
              <a:off x="1039" y="5082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21" name="Rectangle 57"/>
            <p:cNvSpPr>
              <a:spLocks noChangeArrowheads="1"/>
            </p:cNvSpPr>
            <p:nvPr/>
          </p:nvSpPr>
          <p:spPr bwMode="auto">
            <a:xfrm>
              <a:off x="1174" y="5082"/>
              <a:ext cx="48" cy="48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174318" y="1552575"/>
            <a:ext cx="345017" cy="285750"/>
            <a:chOff x="2586" y="4926"/>
            <a:chExt cx="228" cy="336"/>
          </a:xfrm>
        </p:grpSpPr>
        <p:sp>
          <p:nvSpPr>
            <p:cNvPr id="267323" name="Oval 59"/>
            <p:cNvSpPr>
              <a:spLocks noChangeArrowheads="1"/>
            </p:cNvSpPr>
            <p:nvPr/>
          </p:nvSpPr>
          <p:spPr bwMode="auto">
            <a:xfrm>
              <a:off x="2586" y="4926"/>
              <a:ext cx="228" cy="336"/>
            </a:xfrm>
            <a:prstGeom prst="ellips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24" name="Line 60"/>
            <p:cNvSpPr>
              <a:spLocks noChangeShapeType="1"/>
            </p:cNvSpPr>
            <p:nvPr/>
          </p:nvSpPr>
          <p:spPr bwMode="auto">
            <a:xfrm>
              <a:off x="2592" y="5040"/>
              <a:ext cx="210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7325" name="Line 61"/>
            <p:cNvSpPr>
              <a:spLocks noChangeShapeType="1"/>
            </p:cNvSpPr>
            <p:nvPr/>
          </p:nvSpPr>
          <p:spPr bwMode="auto">
            <a:xfrm flipV="1">
              <a:off x="2700" y="4929"/>
              <a:ext cx="0" cy="111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7349" name="Line 85"/>
          <p:cNvSpPr>
            <a:spLocks noChangeShapeType="1"/>
          </p:cNvSpPr>
          <p:nvPr/>
        </p:nvSpPr>
        <p:spPr bwMode="auto">
          <a:xfrm flipH="1">
            <a:off x="5223934" y="1725215"/>
            <a:ext cx="973667" cy="115491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7350" name="Line 86"/>
          <p:cNvSpPr>
            <a:spLocks noChangeShapeType="1"/>
          </p:cNvSpPr>
          <p:nvPr/>
        </p:nvSpPr>
        <p:spPr bwMode="auto">
          <a:xfrm flipH="1" flipV="1">
            <a:off x="5223934" y="2041922"/>
            <a:ext cx="1280584" cy="85725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7351" name="Line 87"/>
          <p:cNvSpPr>
            <a:spLocks noChangeShapeType="1"/>
          </p:cNvSpPr>
          <p:nvPr/>
        </p:nvSpPr>
        <p:spPr bwMode="auto">
          <a:xfrm flipH="1" flipV="1">
            <a:off x="5223934" y="2271712"/>
            <a:ext cx="768350" cy="375047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7352" name="Line 88"/>
          <p:cNvSpPr>
            <a:spLocks noChangeShapeType="1"/>
          </p:cNvSpPr>
          <p:nvPr/>
        </p:nvSpPr>
        <p:spPr bwMode="auto">
          <a:xfrm>
            <a:off x="4610101" y="1494234"/>
            <a:ext cx="0" cy="1382316"/>
          </a:xfrm>
          <a:prstGeom prst="line">
            <a:avLst/>
          </a:prstGeom>
          <a:noFill/>
          <a:ln w="9525">
            <a:solidFill>
              <a:srgbClr val="05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7353" name="Text Box 89"/>
          <p:cNvSpPr txBox="1">
            <a:spLocks noChangeArrowheads="1"/>
          </p:cNvSpPr>
          <p:nvPr/>
        </p:nvSpPr>
        <p:spPr bwMode="auto">
          <a:xfrm>
            <a:off x="4610101" y="2387203"/>
            <a:ext cx="812800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many</a:t>
            </a:r>
          </a:p>
          <a:p>
            <a:r>
              <a:rPr lang="en-US">
                <a:solidFill>
                  <a:schemeClr val="bg1"/>
                </a:solidFill>
              </a:rPr>
              <a:t>devices</a:t>
            </a:r>
          </a:p>
        </p:txBody>
      </p:sp>
      <p:sp>
        <p:nvSpPr>
          <p:cNvPr id="267354" name="Text Box 90"/>
          <p:cNvSpPr txBox="1">
            <a:spLocks noChangeArrowheads="1"/>
          </p:cNvSpPr>
          <p:nvPr/>
        </p:nvSpPr>
        <p:spPr bwMode="auto">
          <a:xfrm>
            <a:off x="3456517" y="2387203"/>
            <a:ext cx="1098550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which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interrupt?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6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67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67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67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49" grpId="0" animBg="1"/>
      <p:bldP spid="267350" grpId="0" animBg="1"/>
      <p:bldP spid="267351" grpId="0" animBg="1"/>
      <p:bldP spid="267352" grpId="0" animBg="1"/>
      <p:bldP spid="267353" grpId="0"/>
      <p:bldP spid="2673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648200"/>
          </a:xfrm>
          <a:noFill/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not all devices support query</a:t>
            </a:r>
          </a:p>
          <a:p>
            <a:pPr lvl="2"/>
            <a:r>
              <a:rPr lang="en-US" dirty="0"/>
              <a:t>many devices too simplistic to support query</a:t>
            </a:r>
          </a:p>
          <a:p>
            <a:pPr lvl="2"/>
            <a:r>
              <a:rPr lang="en-US" dirty="0"/>
              <a:t>and operations (e.g., reading from port) may not be idempotent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nice to have concept of priority and preemption,</a:t>
            </a:r>
            <a:br>
              <a:rPr lang="en-US" dirty="0"/>
            </a:br>
            <a:r>
              <a:rPr lang="en-US" dirty="0"/>
              <a:t>i.e., interrupting an interrupt handler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PIC Motivation and Design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22130</TotalTime>
  <Words>1398</Words>
  <Application>Microsoft Office PowerPoint</Application>
  <PresentationFormat>On-screen Show (4:3)</PresentationFormat>
  <Paragraphs>304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Fireball</vt:lpstr>
      <vt:lpstr>ECE391 Computer System Engineering Lecture 9</vt:lpstr>
      <vt:lpstr>Lecture Topics</vt:lpstr>
      <vt:lpstr>Aministrivia</vt:lpstr>
      <vt:lpstr>Selecting a Synchronization Mechanism (cont)</vt:lpstr>
      <vt:lpstr>Synch. Selection Example  from RTC Driver</vt:lpstr>
      <vt:lpstr>Synch. Selection Example from  RTC Driver (cont)</vt:lpstr>
      <vt:lpstr>Synch. Selection Example from  RTC Driver (cont.)</vt:lpstr>
      <vt:lpstr>PIC Motivation and Design</vt:lpstr>
      <vt:lpstr>PIC Motivation and Design (cont.)</vt:lpstr>
      <vt:lpstr>8259A  Programmable Interrupt Controller (PIC)</vt:lpstr>
      <vt:lpstr>Logical Model of PIC Behavior</vt:lpstr>
      <vt:lpstr>Logical Model of PIC Behavior (cont)</vt:lpstr>
      <vt:lpstr>Logical Model of PIC Behavior (cont.)</vt:lpstr>
      <vt:lpstr>Logical Model of PIC Behavior (cont.)</vt:lpstr>
      <vt:lpstr>Logical Model of PIC Behavior (cont.)</vt:lpstr>
      <vt:lpstr>Logical Model of PIC Behavior (cont.)</vt:lpstr>
      <vt:lpstr>Logical Model of PIC Behavior (cont.)</vt:lpstr>
      <vt:lpstr>Cascade Configuration of PICs</vt:lpstr>
      <vt:lpstr>Cascade Configuration of PICs (cont)</vt:lpstr>
      <vt:lpstr>PIC (cont.)</vt:lpstr>
      <vt:lpstr>PIC (cont.)</vt:lpstr>
      <vt:lpstr>PIC (cont.)</vt:lpstr>
      <vt:lpstr>Interrupt Descriptor Table</vt:lpstr>
      <vt:lpstr>Linux 8259A Initialization</vt:lpstr>
      <vt:lpstr>Comments on Linux’ 8259A  Initialization Code </vt:lpstr>
      <vt:lpstr>Comments on Linux’ 8259A  Initialization Code (cont.) 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433</cp:revision>
  <cp:lastPrinted>2013-09-24T17:58:04Z</cp:lastPrinted>
  <dcterms:created xsi:type="dcterms:W3CDTF">1999-08-25T01:21:32Z</dcterms:created>
  <dcterms:modified xsi:type="dcterms:W3CDTF">2014-02-18T18:31:43Z</dcterms:modified>
</cp:coreProperties>
</file>