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9" r:id="rId6"/>
    <p:sldId id="260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현" initials="김" lastIdx="1" clrIdx="0">
    <p:extLst>
      <p:ext uri="{19B8F6BF-5375-455C-9EA6-DF929625EA0E}">
        <p15:presenceInfo xmlns:p15="http://schemas.microsoft.com/office/powerpoint/2012/main" userId="S::20172126@sungshin.ac.kr::2d9eb1aa-3e3f-4709-b8db-6a6ccf557e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3:44:51.547" idx="1">
    <p:pos x="2272" y="63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24A8F-C7A2-407A-91B0-57D029197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비너스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68ABD-34DB-4A13-A58C-BA3825BA1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이민영</a:t>
            </a:r>
            <a:r>
              <a:rPr lang="en-US" altLang="ko-KR" dirty="0"/>
              <a:t>, </a:t>
            </a:r>
            <a:r>
              <a:rPr lang="ko-KR" altLang="en-US" dirty="0"/>
              <a:t>김지현</a:t>
            </a:r>
          </a:p>
        </p:txBody>
      </p:sp>
    </p:spTree>
    <p:extLst>
      <p:ext uri="{BB962C8B-B14F-4D97-AF65-F5344CB8AC3E}">
        <p14:creationId xmlns:p14="http://schemas.microsoft.com/office/powerpoint/2010/main" val="25303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8C6C9F-5EF4-406B-9268-FD57C085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78" y="303295"/>
            <a:ext cx="1825709" cy="1188720"/>
          </a:xfrm>
        </p:spPr>
        <p:txBody>
          <a:bodyPr/>
          <a:lstStyle/>
          <a:p>
            <a:r>
              <a:rPr lang="en-US" altLang="ko-KR" dirty="0"/>
              <a:t>Client </a:t>
            </a:r>
            <a:r>
              <a:rPr lang="en-US" altLang="ko-KR" dirty="0" err="1"/>
              <a:t>pAGE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5E90F6-7EDA-4986-9365-4ED24BF7315C}"/>
              </a:ext>
            </a:extLst>
          </p:cNvPr>
          <p:cNvGrpSpPr/>
          <p:nvPr/>
        </p:nvGrpSpPr>
        <p:grpSpPr>
          <a:xfrm>
            <a:off x="1682839" y="2298879"/>
            <a:ext cx="8826321" cy="476518"/>
            <a:chOff x="1056068" y="2524260"/>
            <a:chExt cx="8826321" cy="47651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5028A0-1F83-47EC-94A6-23F2E1B56BED}"/>
                </a:ext>
              </a:extLst>
            </p:cNvPr>
            <p:cNvGrpSpPr/>
            <p:nvPr/>
          </p:nvGrpSpPr>
          <p:grpSpPr>
            <a:xfrm>
              <a:off x="1056068" y="2537138"/>
              <a:ext cx="7038304" cy="463640"/>
              <a:chOff x="1056068" y="2537138"/>
              <a:chExt cx="7038304" cy="46364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66F076E-5A08-44E5-B137-A6FBE4123820}"/>
                  </a:ext>
                </a:extLst>
              </p:cNvPr>
              <p:cNvSpPr/>
              <p:nvPr/>
            </p:nvSpPr>
            <p:spPr>
              <a:xfrm>
                <a:off x="1056068" y="2537138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회사소개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5DAE1A0-B943-45E0-B298-C5FCE3BE8CD5}"/>
                  </a:ext>
                </a:extLst>
              </p:cNvPr>
              <p:cNvSpPr/>
              <p:nvPr/>
            </p:nvSpPr>
            <p:spPr>
              <a:xfrm>
                <a:off x="2844085" y="2537138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서비스소개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93A9972-7B6A-40C4-AE29-F02FC6A3E0C5}"/>
                  </a:ext>
                </a:extLst>
              </p:cNvPr>
              <p:cNvSpPr/>
              <p:nvPr/>
            </p:nvSpPr>
            <p:spPr>
              <a:xfrm>
                <a:off x="4632102" y="2537138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채용정보</a:t>
                </a:r>
                <a:endParaRPr lang="en-US" altLang="ko-KR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E3FD161-93DE-4CAC-975C-F8A3AC157E48}"/>
                  </a:ext>
                </a:extLst>
              </p:cNvPr>
              <p:cNvSpPr/>
              <p:nvPr/>
            </p:nvSpPr>
            <p:spPr>
              <a:xfrm>
                <a:off x="6420119" y="2537138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고객지원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53BD0B1-AA4A-4440-BE7E-C6D820E6822C}"/>
                </a:ext>
              </a:extLst>
            </p:cNvPr>
            <p:cNvSpPr/>
            <p:nvPr/>
          </p:nvSpPr>
          <p:spPr>
            <a:xfrm>
              <a:off x="8208136" y="2524260"/>
              <a:ext cx="1674253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678AF0-46F4-4FF6-BD0E-7F72790012E4}"/>
              </a:ext>
            </a:extLst>
          </p:cNvPr>
          <p:cNvGrpSpPr/>
          <p:nvPr/>
        </p:nvGrpSpPr>
        <p:grpSpPr>
          <a:xfrm>
            <a:off x="7105137" y="1600995"/>
            <a:ext cx="2707840" cy="463640"/>
            <a:chOff x="7517985" y="117326"/>
            <a:chExt cx="2707840" cy="4636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9F8390-D02C-496B-9F93-32AB17050210}"/>
                </a:ext>
              </a:extLst>
            </p:cNvPr>
            <p:cNvSpPr/>
            <p:nvPr/>
          </p:nvSpPr>
          <p:spPr>
            <a:xfrm>
              <a:off x="7517985" y="117326"/>
              <a:ext cx="853615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home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4EF3AF-325B-4B85-B725-1210399ED2DF}"/>
                </a:ext>
              </a:extLst>
            </p:cNvPr>
            <p:cNvSpPr/>
            <p:nvPr/>
          </p:nvSpPr>
          <p:spPr>
            <a:xfrm>
              <a:off x="8445098" y="117326"/>
              <a:ext cx="853614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logout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0C81D7-8047-4A51-90F1-0870FDD3C687}"/>
                </a:ext>
              </a:extLst>
            </p:cNvPr>
            <p:cNvSpPr/>
            <p:nvPr/>
          </p:nvSpPr>
          <p:spPr>
            <a:xfrm>
              <a:off x="9372210" y="117326"/>
              <a:ext cx="853615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english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4BABB8-743E-43E8-BC8F-A0C17ADB40F7}"/>
              </a:ext>
            </a:extLst>
          </p:cNvPr>
          <p:cNvSpPr/>
          <p:nvPr/>
        </p:nvSpPr>
        <p:spPr>
          <a:xfrm>
            <a:off x="1682838" y="2833354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인사말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8F59BD-1A9E-47FA-9771-817664D4CCD5}"/>
              </a:ext>
            </a:extLst>
          </p:cNvPr>
          <p:cNvSpPr/>
          <p:nvPr/>
        </p:nvSpPr>
        <p:spPr>
          <a:xfrm>
            <a:off x="1682836" y="3612533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사업분야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6C334-8D98-4DA6-8BE9-A09E383F3C35}"/>
              </a:ext>
            </a:extLst>
          </p:cNvPr>
          <p:cNvSpPr/>
          <p:nvPr/>
        </p:nvSpPr>
        <p:spPr>
          <a:xfrm>
            <a:off x="1682836" y="3226161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회사개요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73512A-4D8F-4340-AA3F-DDA19FF21625}"/>
              </a:ext>
            </a:extLst>
          </p:cNvPr>
          <p:cNvSpPr/>
          <p:nvPr/>
        </p:nvSpPr>
        <p:spPr>
          <a:xfrm>
            <a:off x="1682837" y="4005340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연혁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E6A85-DE9C-4D60-AD6F-A97D9DBE1455}"/>
              </a:ext>
            </a:extLst>
          </p:cNvPr>
          <p:cNvSpPr/>
          <p:nvPr/>
        </p:nvSpPr>
        <p:spPr>
          <a:xfrm>
            <a:off x="3470855" y="2833355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인재파견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CDEA57-DBC2-4ACD-81B3-FE54A5AA8CE1}"/>
              </a:ext>
            </a:extLst>
          </p:cNvPr>
          <p:cNvSpPr/>
          <p:nvPr/>
        </p:nvSpPr>
        <p:spPr>
          <a:xfrm>
            <a:off x="3470851" y="3237423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채용대행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BE8DBC-AD91-401B-8110-08FEAF2331E6}"/>
              </a:ext>
            </a:extLst>
          </p:cNvPr>
          <p:cNvSpPr/>
          <p:nvPr/>
        </p:nvSpPr>
        <p:spPr>
          <a:xfrm>
            <a:off x="3470852" y="3615757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헤드헌팅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D6D38A-D9C3-43D8-8AAA-574030B6D8A3}"/>
              </a:ext>
            </a:extLst>
          </p:cNvPr>
          <p:cNvSpPr/>
          <p:nvPr/>
        </p:nvSpPr>
        <p:spPr>
          <a:xfrm>
            <a:off x="3470851" y="4005333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아웃플레이스먼트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6ADAFC-4050-4F43-AF6E-1E3957D81E71}"/>
              </a:ext>
            </a:extLst>
          </p:cNvPr>
          <p:cNvSpPr/>
          <p:nvPr/>
        </p:nvSpPr>
        <p:spPr>
          <a:xfrm>
            <a:off x="3470851" y="4394910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아웃소싱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75C406-A624-433A-8170-25F7F89BE608}"/>
              </a:ext>
            </a:extLst>
          </p:cNvPr>
          <p:cNvSpPr/>
          <p:nvPr/>
        </p:nvSpPr>
        <p:spPr>
          <a:xfrm>
            <a:off x="3470851" y="4784487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리크루트프로세스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3CE24D-6C7B-4C0B-B944-AE28A622967A}"/>
              </a:ext>
            </a:extLst>
          </p:cNvPr>
          <p:cNvSpPr/>
          <p:nvPr/>
        </p:nvSpPr>
        <p:spPr>
          <a:xfrm>
            <a:off x="5258872" y="2847556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채용정보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6DC64E-89C5-430F-A823-B1882BBA55D8}"/>
              </a:ext>
            </a:extLst>
          </p:cNvPr>
          <p:cNvSpPr/>
          <p:nvPr/>
        </p:nvSpPr>
        <p:spPr>
          <a:xfrm>
            <a:off x="7046890" y="2847556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 및 불편신고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AB1AA6-7426-46AC-BCDE-F704314D4B7B}"/>
              </a:ext>
            </a:extLst>
          </p:cNvPr>
          <p:cNvSpPr/>
          <p:nvPr/>
        </p:nvSpPr>
        <p:spPr>
          <a:xfrm>
            <a:off x="7046890" y="3226139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증명서발급신청관리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CDFF80-D87D-4638-A1BA-280DFCDF5D96}"/>
              </a:ext>
            </a:extLst>
          </p:cNvPr>
          <p:cNvSpPr/>
          <p:nvPr/>
        </p:nvSpPr>
        <p:spPr>
          <a:xfrm>
            <a:off x="7046889" y="3612533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담당자연락처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480119-82D9-4128-A877-2FED144B8602}"/>
              </a:ext>
            </a:extLst>
          </p:cNvPr>
          <p:cNvSpPr/>
          <p:nvPr/>
        </p:nvSpPr>
        <p:spPr>
          <a:xfrm>
            <a:off x="8834907" y="2833354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736858-A655-4872-A996-87DC99CB4FC4}"/>
              </a:ext>
            </a:extLst>
          </p:cNvPr>
          <p:cNvSpPr/>
          <p:nvPr/>
        </p:nvSpPr>
        <p:spPr>
          <a:xfrm>
            <a:off x="8834907" y="3226139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43238A-E904-469D-9D3F-0D2301DF6C2D}"/>
              </a:ext>
            </a:extLst>
          </p:cNvPr>
          <p:cNvSpPr/>
          <p:nvPr/>
        </p:nvSpPr>
        <p:spPr>
          <a:xfrm>
            <a:off x="8834907" y="3585153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5CBF72-2AEA-46BF-8F34-773840F5AEA3}"/>
              </a:ext>
            </a:extLst>
          </p:cNvPr>
          <p:cNvSpPr/>
          <p:nvPr/>
        </p:nvSpPr>
        <p:spPr>
          <a:xfrm>
            <a:off x="8834905" y="3950607"/>
            <a:ext cx="1674253" cy="334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취업뉴스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C06867-D072-4F19-9A48-DE19B340EBA5}"/>
              </a:ext>
            </a:extLst>
          </p:cNvPr>
          <p:cNvGrpSpPr/>
          <p:nvPr/>
        </p:nvGrpSpPr>
        <p:grpSpPr>
          <a:xfrm>
            <a:off x="7085525" y="1050055"/>
            <a:ext cx="3631509" cy="463640"/>
            <a:chOff x="7517985" y="117326"/>
            <a:chExt cx="3631509" cy="46364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FFB007-E6FC-4AB5-B9F1-CE09AA779E6F}"/>
                </a:ext>
              </a:extLst>
            </p:cNvPr>
            <p:cNvSpPr/>
            <p:nvPr/>
          </p:nvSpPr>
          <p:spPr>
            <a:xfrm>
              <a:off x="7517985" y="117326"/>
              <a:ext cx="853615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home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82E6127-E78A-426D-BBDB-24E7DFFA3D1B}"/>
                </a:ext>
              </a:extLst>
            </p:cNvPr>
            <p:cNvSpPr/>
            <p:nvPr/>
          </p:nvSpPr>
          <p:spPr>
            <a:xfrm>
              <a:off x="8445098" y="117326"/>
              <a:ext cx="853614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login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DEE14C8-8D6F-44E1-B1B1-AE0A2F6A765F}"/>
                </a:ext>
              </a:extLst>
            </p:cNvPr>
            <p:cNvSpPr/>
            <p:nvPr/>
          </p:nvSpPr>
          <p:spPr>
            <a:xfrm>
              <a:off x="9372210" y="117326"/>
              <a:ext cx="853615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signup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35CA525-30D3-494E-B64D-255F7D2B12CD}"/>
                </a:ext>
              </a:extLst>
            </p:cNvPr>
            <p:cNvSpPr/>
            <p:nvPr/>
          </p:nvSpPr>
          <p:spPr>
            <a:xfrm>
              <a:off x="10295879" y="117326"/>
              <a:ext cx="853615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english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0C6BA-4CCD-4DD0-87AD-0BEAF78C732D}"/>
              </a:ext>
            </a:extLst>
          </p:cNvPr>
          <p:cNvSpPr txBox="1"/>
          <p:nvPr/>
        </p:nvSpPr>
        <p:spPr>
          <a:xfrm>
            <a:off x="5926609" y="16953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로그인 상태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E8249-9B99-4080-B6D0-B4A038858EB8}"/>
              </a:ext>
            </a:extLst>
          </p:cNvPr>
          <p:cNvSpPr txBox="1"/>
          <p:nvPr/>
        </p:nvSpPr>
        <p:spPr>
          <a:xfrm>
            <a:off x="5740661" y="113271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로그아웃 상태</a:t>
            </a:r>
          </a:p>
        </p:txBody>
      </p:sp>
    </p:spTree>
    <p:extLst>
      <p:ext uri="{BB962C8B-B14F-4D97-AF65-F5344CB8AC3E}">
        <p14:creationId xmlns:p14="http://schemas.microsoft.com/office/powerpoint/2010/main" val="268358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8C6C9F-5EF4-406B-9268-FD57C085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08" y="192840"/>
            <a:ext cx="7528184" cy="879553"/>
          </a:xfrm>
        </p:spPr>
        <p:txBody>
          <a:bodyPr/>
          <a:lstStyle/>
          <a:p>
            <a:r>
              <a:rPr lang="en-US" altLang="ko-KR" dirty="0"/>
              <a:t>Client Page </a:t>
            </a:r>
            <a:r>
              <a:rPr lang="ko-KR" altLang="en-US" dirty="0"/>
              <a:t>요구사항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1913846-F967-491C-B4EC-3547133F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13335"/>
              </p:ext>
            </p:extLst>
          </p:nvPr>
        </p:nvGraphicFramePr>
        <p:xfrm>
          <a:off x="1230800" y="1223595"/>
          <a:ext cx="10025367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121">
                  <a:extLst>
                    <a:ext uri="{9D8B030D-6E8A-4147-A177-3AD203B41FA5}">
                      <a16:colId xmlns:a16="http://schemas.microsoft.com/office/drawing/2014/main" val="3919044183"/>
                    </a:ext>
                  </a:extLst>
                </a:gridCol>
                <a:gridCol w="1268147">
                  <a:extLst>
                    <a:ext uri="{9D8B030D-6E8A-4147-A177-3AD203B41FA5}">
                      <a16:colId xmlns:a16="http://schemas.microsoft.com/office/drawing/2014/main" val="2641053661"/>
                    </a:ext>
                  </a:extLst>
                </a:gridCol>
                <a:gridCol w="4979099">
                  <a:extLst>
                    <a:ext uri="{9D8B030D-6E8A-4147-A177-3AD203B41FA5}">
                      <a16:colId xmlns:a16="http://schemas.microsoft.com/office/drawing/2014/main" val="2911884160"/>
                    </a:ext>
                  </a:extLst>
                </a:gridCol>
                <a:gridCol w="1917000">
                  <a:extLst>
                    <a:ext uri="{9D8B030D-6E8A-4147-A177-3AD203B41FA5}">
                      <a16:colId xmlns:a16="http://schemas.microsoft.com/office/drawing/2014/main" val="3772359767"/>
                    </a:ext>
                  </a:extLst>
                </a:gridCol>
              </a:tblGrid>
              <a:tr h="34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2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회원가입 및 탈퇴를 할 수 있음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일반회원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기업회원</a:t>
                      </a:r>
                      <a:r>
                        <a:rPr lang="en-US" altLang="ko-KR" sz="1200" dirty="0"/>
                        <a:t>) =&gt; 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8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로그인 및 로그아웃을 할 수 있음</a:t>
                      </a:r>
                      <a:r>
                        <a:rPr lang="en-US" altLang="ko-KR" sz="1200" dirty="0"/>
                        <a:t> =&gt; </a:t>
                      </a:r>
                      <a:r>
                        <a:rPr lang="ko-KR" altLang="en-US" sz="1200" dirty="0"/>
                        <a:t>세션관리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본인 정보를 수정할 수 있음</a:t>
                      </a:r>
                      <a:r>
                        <a:rPr lang="en-US" altLang="ko-KR" sz="1200" dirty="0"/>
                        <a:t>. =&gt; </a:t>
                      </a:r>
                      <a:r>
                        <a:rPr lang="ko-KR" altLang="en-US" sz="12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7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사용자는 지역별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업직종별 채용정보를 조회할 수 있음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신청도 가능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?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9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구직현황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0" u="non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사용자는 본인의 구직현황을 확인 할 수 있음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본인의 급여정보를 확인할 수 있음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정규회원 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본인의 급여계좌를 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 </a:t>
                      </a:r>
                      <a:r>
                        <a:rPr lang="ko-KR" altLang="en-US" sz="1200" dirty="0" err="1"/>
                        <a:t>할수</a:t>
                      </a:r>
                      <a:r>
                        <a:rPr lang="ko-KR" altLang="en-US" sz="1200" dirty="0"/>
                        <a:t> 있음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정규회원 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이력서 양식 다운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각 회사별 이력서 양식을 다운로드 받을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엑셀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5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이력서 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본인의 이력서를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엑셀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상담 및 불편신고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상담 및 불편신고를 등록할 수 있음</a:t>
                      </a:r>
                      <a:r>
                        <a:rPr lang="en-US" altLang="ko-KR" sz="1200" dirty="0"/>
                        <a:t>.(</a:t>
                      </a:r>
                      <a:r>
                        <a:rPr lang="ko-KR" altLang="en-US" sz="1200" dirty="0"/>
                        <a:t>비회원가능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5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증명서발급신청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증명서 발급 신청을 등록할 수 있음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HTML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6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댓글 </a:t>
                      </a:r>
                      <a:r>
                        <a:rPr lang="ko-KR" altLang="en-US" sz="1200" dirty="0" err="1"/>
                        <a:t>할수</a:t>
                      </a:r>
                      <a:r>
                        <a:rPr lang="ko-KR" altLang="en-US" sz="1200" dirty="0"/>
                        <a:t>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Q&amp;A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사용자는 </a:t>
                      </a:r>
                      <a:r>
                        <a:rPr lang="en-US" altLang="ko-KR" sz="1200" dirty="0"/>
                        <a:t>Q&amp;A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댓글 </a:t>
                      </a:r>
                      <a:r>
                        <a:rPr lang="ko-KR" altLang="en-US" sz="1200" dirty="0" err="1"/>
                        <a:t>할수</a:t>
                      </a:r>
                      <a:r>
                        <a:rPr lang="ko-KR" altLang="en-US" sz="1200" dirty="0"/>
                        <a:t>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공지사항을 조회할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게시판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취업뉴스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사용자는 취업뉴스를 조회할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1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9E0FFD10-87E2-4275-BD90-610A5571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78" y="303295"/>
            <a:ext cx="1825709" cy="1188720"/>
          </a:xfrm>
        </p:spPr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465C15-8A9E-4482-845F-23A6ED9D4892}"/>
              </a:ext>
            </a:extLst>
          </p:cNvPr>
          <p:cNvGrpSpPr/>
          <p:nvPr/>
        </p:nvGrpSpPr>
        <p:grpSpPr>
          <a:xfrm>
            <a:off x="376579" y="1603040"/>
            <a:ext cx="8937927" cy="4000371"/>
            <a:chOff x="376577" y="1751086"/>
            <a:chExt cx="8937927" cy="4000371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556F6CA-E330-40C6-AC77-A3AA90CFAB1D}"/>
                </a:ext>
              </a:extLst>
            </p:cNvPr>
            <p:cNvGrpSpPr/>
            <p:nvPr/>
          </p:nvGrpSpPr>
          <p:grpSpPr>
            <a:xfrm>
              <a:off x="376579" y="1751086"/>
              <a:ext cx="8937925" cy="4000371"/>
              <a:chOff x="2481329" y="434015"/>
              <a:chExt cx="8937925" cy="400037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E722434-371F-4FCF-9D20-29149EF26662}"/>
                  </a:ext>
                </a:extLst>
              </p:cNvPr>
              <p:cNvSpPr/>
              <p:nvPr/>
            </p:nvSpPr>
            <p:spPr>
              <a:xfrm>
                <a:off x="2481330" y="434015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관리자 관리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8E60E2-B64D-49E3-8F74-2637911141F9}"/>
                  </a:ext>
                </a:extLst>
              </p:cNvPr>
              <p:cNvSpPr/>
              <p:nvPr/>
            </p:nvSpPr>
            <p:spPr>
              <a:xfrm>
                <a:off x="2481330" y="1028375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개인회원관리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2C3A29D-84D8-4D26-A053-57C294F32349}"/>
                  </a:ext>
                </a:extLst>
              </p:cNvPr>
              <p:cNvSpPr/>
              <p:nvPr/>
            </p:nvSpPr>
            <p:spPr>
              <a:xfrm>
                <a:off x="2481330" y="1622735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기업회원관리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B0754FD-D1D5-4294-A5A2-36E1C61EA64A}"/>
                  </a:ext>
                </a:extLst>
              </p:cNvPr>
              <p:cNvSpPr/>
              <p:nvPr/>
            </p:nvSpPr>
            <p:spPr>
              <a:xfrm>
                <a:off x="2481329" y="2217095"/>
                <a:ext cx="1674253" cy="46364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구인정보관리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F2CD7F2-CDF7-4571-95F9-DB3D6F46B78F}"/>
                  </a:ext>
                </a:extLst>
              </p:cNvPr>
              <p:cNvSpPr/>
              <p:nvPr/>
            </p:nvSpPr>
            <p:spPr>
              <a:xfrm>
                <a:off x="2481332" y="3376386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게시판 관리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1B2810E-6003-4D2B-AD74-17F80C090998}"/>
                  </a:ext>
                </a:extLst>
              </p:cNvPr>
              <p:cNvSpPr/>
              <p:nvPr/>
            </p:nvSpPr>
            <p:spPr>
              <a:xfrm>
                <a:off x="2481332" y="3970746"/>
                <a:ext cx="1674253" cy="463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고객지원 관리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C1719FC-3E95-4BA2-A635-373B68594E77}"/>
                  </a:ext>
                </a:extLst>
              </p:cNvPr>
              <p:cNvSpPr/>
              <p:nvPr/>
            </p:nvSpPr>
            <p:spPr>
              <a:xfrm>
                <a:off x="4297249" y="498410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관리자권한 관리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903BAA-45AE-4740-BC95-AEACF17BA866}"/>
                  </a:ext>
                </a:extLst>
              </p:cNvPr>
              <p:cNvSpPr/>
              <p:nvPr/>
            </p:nvSpPr>
            <p:spPr>
              <a:xfrm>
                <a:off x="6096000" y="498410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관리자정보 조회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CD2093A-DF87-4FA7-95B3-B6277C0306F0}"/>
                  </a:ext>
                </a:extLst>
              </p:cNvPr>
              <p:cNvSpPr/>
              <p:nvPr/>
            </p:nvSpPr>
            <p:spPr>
              <a:xfrm>
                <a:off x="7894751" y="502272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관리자정보 등록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4D2D253-7627-483B-B781-A264BCB1DFD3}"/>
                  </a:ext>
                </a:extLst>
              </p:cNvPr>
              <p:cNvSpPr/>
              <p:nvPr/>
            </p:nvSpPr>
            <p:spPr>
              <a:xfrm>
                <a:off x="4297248" y="1092770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개인회원 관리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70A0A27-61BC-4185-9AE4-8613D4FA5D87}"/>
                  </a:ext>
                </a:extLst>
              </p:cNvPr>
              <p:cNvSpPr/>
              <p:nvPr/>
            </p:nvSpPr>
            <p:spPr>
              <a:xfrm>
                <a:off x="6113166" y="1092770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이력서 조회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4D53ACB-3CEA-426D-A2AB-82A94AFD509D}"/>
                  </a:ext>
                </a:extLst>
              </p:cNvPr>
              <p:cNvSpPr/>
              <p:nvPr/>
            </p:nvSpPr>
            <p:spPr>
              <a:xfrm>
                <a:off x="4297247" y="1687130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기업회원 관리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0FE81B1-08D6-4E93-A0F5-C8C5F8E99E04}"/>
                  </a:ext>
                </a:extLst>
              </p:cNvPr>
              <p:cNvSpPr/>
              <p:nvPr/>
            </p:nvSpPr>
            <p:spPr>
              <a:xfrm>
                <a:off x="6113166" y="1687130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업태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업종 관리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91093A-0DCF-4903-8DFE-DA5E59793524}"/>
                  </a:ext>
                </a:extLst>
              </p:cNvPr>
              <p:cNvSpPr/>
              <p:nvPr/>
            </p:nvSpPr>
            <p:spPr>
              <a:xfrm>
                <a:off x="7929084" y="1670386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구인분야관리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488D80-B97B-467D-8382-CAA2F166F874}"/>
                  </a:ext>
                </a:extLst>
              </p:cNvPr>
              <p:cNvSpPr/>
              <p:nvPr/>
            </p:nvSpPr>
            <p:spPr>
              <a:xfrm>
                <a:off x="9745001" y="1670383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부서 관리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B81130-8A35-492F-BD24-80A40A3D4E6D}"/>
                  </a:ext>
                </a:extLst>
              </p:cNvPr>
              <p:cNvSpPr/>
              <p:nvPr/>
            </p:nvSpPr>
            <p:spPr>
              <a:xfrm>
                <a:off x="4297247" y="2281490"/>
                <a:ext cx="1674253" cy="3348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구인정보 관리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9D373D6-CD3D-4A4C-93FE-4B0627F8C99C}"/>
                  </a:ext>
                </a:extLst>
              </p:cNvPr>
              <p:cNvSpPr/>
              <p:nvPr/>
            </p:nvSpPr>
            <p:spPr>
              <a:xfrm>
                <a:off x="6113166" y="2281487"/>
                <a:ext cx="1674253" cy="3348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구인정보 입력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F59756A-786F-4E88-99BE-5891FA12B6A5}"/>
                  </a:ext>
                </a:extLst>
              </p:cNvPr>
              <p:cNvSpPr/>
              <p:nvPr/>
            </p:nvSpPr>
            <p:spPr>
              <a:xfrm>
                <a:off x="7894751" y="2298225"/>
                <a:ext cx="1674253" cy="3348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구인의뢰 관리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DE8151B-D0FF-4F15-810C-F126D7022D6F}"/>
                  </a:ext>
                </a:extLst>
              </p:cNvPr>
              <p:cNvSpPr/>
              <p:nvPr/>
            </p:nvSpPr>
            <p:spPr>
              <a:xfrm>
                <a:off x="4368081" y="3459306"/>
                <a:ext cx="1674253" cy="3348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Q&amp;A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954F62A-CFF6-477F-B06E-7B5CA6BFBE80}"/>
                  </a:ext>
                </a:extLst>
              </p:cNvPr>
              <p:cNvSpPr/>
              <p:nvPr/>
            </p:nvSpPr>
            <p:spPr>
              <a:xfrm>
                <a:off x="6113169" y="3440781"/>
                <a:ext cx="1674253" cy="3348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FAQ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6F8CD6D-7298-45E3-8EE4-B1214D6909CE}"/>
                  </a:ext>
                </a:extLst>
              </p:cNvPr>
              <p:cNvSpPr/>
              <p:nvPr/>
            </p:nvSpPr>
            <p:spPr>
              <a:xfrm>
                <a:off x="4297249" y="4031270"/>
                <a:ext cx="1674253" cy="3348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상담 및 불편신고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(</a:t>
                </a:r>
                <a:r>
                  <a:rPr lang="ko-KR" altLang="en-US" sz="1200" dirty="0"/>
                  <a:t>회원</a:t>
                </a:r>
                <a:r>
                  <a:rPr lang="en-US" altLang="ko-KR" sz="1200" dirty="0"/>
                  <a:t>+</a:t>
                </a:r>
                <a:r>
                  <a:rPr lang="ko-KR" altLang="en-US" sz="1200" dirty="0"/>
                  <a:t>비회원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2277C86-0C66-4D21-9918-2FE8D3A6917E}"/>
                  </a:ext>
                </a:extLst>
              </p:cNvPr>
              <p:cNvSpPr/>
              <p:nvPr/>
            </p:nvSpPr>
            <p:spPr>
              <a:xfrm>
                <a:off x="6096000" y="4031270"/>
                <a:ext cx="1815919" cy="3348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증명서발급신청관리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86E0463-161C-4286-A195-E05FAECD3DF9}"/>
                  </a:ext>
                </a:extLst>
              </p:cNvPr>
              <p:cNvSpPr/>
              <p:nvPr/>
            </p:nvSpPr>
            <p:spPr>
              <a:xfrm>
                <a:off x="7929085" y="3440781"/>
                <a:ext cx="1674253" cy="3348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뉴스관리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D92367C-7BE3-46AE-8A82-612FD03E8CB7}"/>
                  </a:ext>
                </a:extLst>
              </p:cNvPr>
              <p:cNvSpPr/>
              <p:nvPr/>
            </p:nvSpPr>
            <p:spPr>
              <a:xfrm>
                <a:off x="9745001" y="3440781"/>
                <a:ext cx="1674253" cy="3348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공지사항 관리</a:t>
                </a: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E19DB35-5DDE-4FBD-93C0-BA50537F4E49}"/>
                </a:ext>
              </a:extLst>
            </p:cNvPr>
            <p:cNvSpPr/>
            <p:nvPr/>
          </p:nvSpPr>
          <p:spPr>
            <a:xfrm>
              <a:off x="376577" y="4103063"/>
              <a:ext cx="1674253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정규회원</a:t>
              </a:r>
              <a:r>
                <a:rPr lang="en-US" altLang="ko-KR" dirty="0"/>
                <a:t>&amp;</a:t>
              </a:r>
            </a:p>
            <a:p>
              <a:pPr algn="ctr"/>
              <a:r>
                <a:rPr lang="ko-KR" altLang="en-US" dirty="0"/>
                <a:t>급여관리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4BD7D48-37CF-4A6D-8051-7F7CD9857F6D}"/>
                </a:ext>
              </a:extLst>
            </p:cNvPr>
            <p:cNvSpPr/>
            <p:nvPr/>
          </p:nvSpPr>
          <p:spPr>
            <a:xfrm>
              <a:off x="2192496" y="4167458"/>
              <a:ext cx="1674253" cy="334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정규회원정보관리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538494-A69A-4443-A432-27FB604495B7}"/>
                </a:ext>
              </a:extLst>
            </p:cNvPr>
            <p:cNvSpPr/>
            <p:nvPr/>
          </p:nvSpPr>
          <p:spPr>
            <a:xfrm>
              <a:off x="4008416" y="4167458"/>
              <a:ext cx="1674253" cy="334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급여이름관리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D79900-04E1-45C1-91C7-E265F25D262C}"/>
                </a:ext>
              </a:extLst>
            </p:cNvPr>
            <p:cNvSpPr/>
            <p:nvPr/>
          </p:nvSpPr>
          <p:spPr>
            <a:xfrm>
              <a:off x="5790001" y="4167458"/>
              <a:ext cx="1674253" cy="334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급여데이터등록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7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8C6C9F-5EF4-406B-9268-FD57C085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08" y="192840"/>
            <a:ext cx="7528184" cy="879553"/>
          </a:xfrm>
        </p:spPr>
        <p:txBody>
          <a:bodyPr/>
          <a:lstStyle/>
          <a:p>
            <a:r>
              <a:rPr lang="en-US" altLang="ko-KR" dirty="0"/>
              <a:t>admin Page </a:t>
            </a:r>
            <a:r>
              <a:rPr lang="ko-KR" altLang="en-US" dirty="0"/>
              <a:t>요구사항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1913846-F967-491C-B4EC-3547133F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07424"/>
              </p:ext>
            </p:extLst>
          </p:nvPr>
        </p:nvGraphicFramePr>
        <p:xfrm>
          <a:off x="983303" y="1207335"/>
          <a:ext cx="10225393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044">
                  <a:extLst>
                    <a:ext uri="{9D8B030D-6E8A-4147-A177-3AD203B41FA5}">
                      <a16:colId xmlns:a16="http://schemas.microsoft.com/office/drawing/2014/main" val="3919044183"/>
                    </a:ext>
                  </a:extLst>
                </a:gridCol>
                <a:gridCol w="1451203">
                  <a:extLst>
                    <a:ext uri="{9D8B030D-6E8A-4147-A177-3AD203B41FA5}">
                      <a16:colId xmlns:a16="http://schemas.microsoft.com/office/drawing/2014/main" val="2641053661"/>
                    </a:ext>
                  </a:extLst>
                </a:gridCol>
                <a:gridCol w="6427146">
                  <a:extLst>
                    <a:ext uri="{9D8B030D-6E8A-4147-A177-3AD203B41FA5}">
                      <a16:colId xmlns:a16="http://schemas.microsoft.com/office/drawing/2014/main" val="2911884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2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권한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관리자를 조회할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관리자의 권한 및 근무상태를 변경할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8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 정보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관리자를 조회할 수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관리자를 삭제할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정보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관리자를 등록할 수 있음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7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개인회원의 기본정보를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9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이력서 조회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개인회원의 이력서를 조회할 수 있음</a:t>
                      </a:r>
                      <a:r>
                        <a:rPr lang="en-US" altLang="ko-KR" sz="1200" dirty="0"/>
                        <a:t>. + </a:t>
                      </a:r>
                      <a:r>
                        <a:rPr lang="ko-KR" altLang="en-US" sz="1200" dirty="0"/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기업회원의 기본정보를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업종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업태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업종 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5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구인분야관리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구인분야를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파견부서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관리자는 파견부서를 조회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변경 할 수 있음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5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구인정보관리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관리자는 구인정보를 조회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변경 할 수 있음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6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구인정보입력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관리자는 구인정보를 삽입할 수 있음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구인의뢰관리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관리자는 구인의뢰를 조회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미처리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처리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Q&amp;A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</a:t>
                      </a:r>
                      <a:r>
                        <a:rPr lang="en-US" altLang="ko-KR" sz="1200" dirty="0"/>
                        <a:t>Q&amp;A</a:t>
                      </a:r>
                      <a:r>
                        <a:rPr lang="ko-KR" altLang="en-US" sz="1200" dirty="0"/>
                        <a:t>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 + </a:t>
                      </a:r>
                      <a:r>
                        <a:rPr lang="ko-KR" altLang="en-US" sz="1200" dirty="0" err="1"/>
                        <a:t>댓글달기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 err="1"/>
                        <a:t>답변달기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FAQ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관리자는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 + </a:t>
                      </a:r>
                      <a:r>
                        <a:rPr lang="ko-KR" altLang="en-US" sz="1200" dirty="0" err="1"/>
                        <a:t>댓글달기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1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7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8C6C9F-5EF4-406B-9268-FD57C085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08" y="192840"/>
            <a:ext cx="7528184" cy="879553"/>
          </a:xfrm>
        </p:spPr>
        <p:txBody>
          <a:bodyPr/>
          <a:lstStyle/>
          <a:p>
            <a:r>
              <a:rPr lang="en-US" altLang="ko-KR" dirty="0"/>
              <a:t>admin Page </a:t>
            </a:r>
            <a:r>
              <a:rPr lang="ko-KR" altLang="en-US" dirty="0"/>
              <a:t>요구사항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1913846-F967-491C-B4EC-3547133F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57890"/>
              </p:ext>
            </p:extLst>
          </p:nvPr>
        </p:nvGraphicFramePr>
        <p:xfrm>
          <a:off x="878800" y="1137667"/>
          <a:ext cx="10225393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044">
                  <a:extLst>
                    <a:ext uri="{9D8B030D-6E8A-4147-A177-3AD203B41FA5}">
                      <a16:colId xmlns:a16="http://schemas.microsoft.com/office/drawing/2014/main" val="3919044183"/>
                    </a:ext>
                  </a:extLst>
                </a:gridCol>
                <a:gridCol w="1743392">
                  <a:extLst>
                    <a:ext uri="{9D8B030D-6E8A-4147-A177-3AD203B41FA5}">
                      <a16:colId xmlns:a16="http://schemas.microsoft.com/office/drawing/2014/main" val="2641053661"/>
                    </a:ext>
                  </a:extLst>
                </a:gridCol>
                <a:gridCol w="6134957">
                  <a:extLst>
                    <a:ext uri="{9D8B030D-6E8A-4147-A177-3AD203B41FA5}">
                      <a16:colId xmlns:a16="http://schemas.microsoft.com/office/drawing/2014/main" val="2911884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2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사내이미지게시판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관리자는 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사내이미지를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변경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8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상담 및 불편신고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상담 및 불편신고를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 + </a:t>
                      </a:r>
                      <a:r>
                        <a:rPr lang="ko-KR" altLang="en-US" sz="1200" dirty="0"/>
                        <a:t>메일보내기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1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상담 및 불편신고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관리자는 상담 및 불편신고를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변경 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+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메일보내기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7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증명서발급신청관리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증명서발급신청내역을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변경할 수 있음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메일보내기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뉴스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뉴스를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7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공지사항을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정규회원정보관리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정규회원정보를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회원종류 변경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5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급여이름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급여이름을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삽입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 할 수 있음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급여데이터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관리자는 급여데이터를 등록할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5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관리자는 급여기록을 조회할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6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1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2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BBEC-AE92-40CC-8072-45A34F4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A98FE1-67E0-4A23-ADA3-388CF0F203DC}"/>
              </a:ext>
            </a:extLst>
          </p:cNvPr>
          <p:cNvGrpSpPr/>
          <p:nvPr/>
        </p:nvGrpSpPr>
        <p:grpSpPr>
          <a:xfrm>
            <a:off x="520700" y="1995992"/>
            <a:ext cx="12552474" cy="5059351"/>
            <a:chOff x="520700" y="1995992"/>
            <a:chExt cx="12552474" cy="505935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5DE113-DBB2-4DC9-AC93-FD7B16F3F319}"/>
                </a:ext>
              </a:extLst>
            </p:cNvPr>
            <p:cNvGrpSpPr/>
            <p:nvPr/>
          </p:nvGrpSpPr>
          <p:grpSpPr>
            <a:xfrm>
              <a:off x="520700" y="1995992"/>
              <a:ext cx="12552474" cy="4862008"/>
              <a:chOff x="622300" y="1826633"/>
              <a:chExt cx="11952988" cy="4862008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7A2DB2-915F-4A80-9047-863A7C9937C3}"/>
                  </a:ext>
                </a:extLst>
              </p:cNvPr>
              <p:cNvGrpSpPr/>
              <p:nvPr/>
            </p:nvGrpSpPr>
            <p:grpSpPr>
              <a:xfrm>
                <a:off x="622300" y="1826633"/>
                <a:ext cx="10471153" cy="4862008"/>
                <a:chOff x="355600" y="1877433"/>
                <a:chExt cx="10471153" cy="486200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2A8F80A-0603-44AA-BD68-D542D28767AB}"/>
                    </a:ext>
                  </a:extLst>
                </p:cNvPr>
                <p:cNvSpPr/>
                <p:nvPr/>
              </p:nvSpPr>
              <p:spPr>
                <a:xfrm>
                  <a:off x="355600" y="1877433"/>
                  <a:ext cx="1481836" cy="346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관리자</a:t>
                  </a:r>
                  <a:endParaRPr lang="en-US" altLang="ko-KR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BE7E582-2228-4BB9-B000-B907A63FF1B8}"/>
                    </a:ext>
                  </a:extLst>
                </p:cNvPr>
                <p:cNvSpPr/>
                <p:nvPr/>
              </p:nvSpPr>
              <p:spPr>
                <a:xfrm>
                  <a:off x="355600" y="2281238"/>
                  <a:ext cx="1481836" cy="44582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>
                      <a:solidFill>
                        <a:srgbClr val="C00000"/>
                      </a:solidFill>
                    </a:rPr>
                    <a:t>사번</a:t>
                  </a:r>
                  <a:endParaRPr lang="en-US" altLang="ko-KR" sz="1600" dirty="0">
                    <a:solidFill>
                      <a:srgbClr val="C00000"/>
                    </a:solidFill>
                  </a:endParaRPr>
                </a:p>
                <a:p>
                  <a:r>
                    <a:rPr lang="ko-KR" altLang="en-US" sz="1600" dirty="0"/>
                    <a:t>비밀번호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이름</a:t>
                  </a:r>
                  <a:r>
                    <a:rPr lang="en-US" altLang="ko-KR" sz="1600" dirty="0"/>
                    <a:t>(</a:t>
                  </a:r>
                  <a:r>
                    <a:rPr lang="en-US" altLang="ko-KR" sz="1600" dirty="0" err="1"/>
                    <a:t>kor,eng,chn</a:t>
                  </a:r>
                  <a:r>
                    <a:rPr lang="en-US" altLang="ko-KR" sz="1600" dirty="0"/>
                    <a:t>)</a:t>
                  </a:r>
                </a:p>
                <a:p>
                  <a:r>
                    <a:rPr lang="ko-KR" altLang="en-US" sz="1600" dirty="0"/>
                    <a:t>주민등록번호</a:t>
                  </a:r>
                  <a:endParaRPr lang="en-US" altLang="ko-KR" sz="1600" dirty="0"/>
                </a:p>
                <a:p>
                  <a:r>
                    <a:rPr lang="ko-KR" altLang="en-US" sz="1600" dirty="0" err="1"/>
                    <a:t>입사년월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생년월일 </a:t>
                  </a:r>
                  <a:r>
                    <a:rPr lang="en-US" altLang="ko-KR" sz="1600" dirty="0"/>
                    <a:t>+ </a:t>
                  </a:r>
                  <a:r>
                    <a:rPr lang="ko-KR" altLang="en-US" sz="1600" dirty="0"/>
                    <a:t>양</a:t>
                  </a:r>
                  <a:r>
                    <a:rPr lang="en-US" altLang="ko-KR" sz="1600" dirty="0"/>
                    <a:t>/</a:t>
                  </a:r>
                  <a:r>
                    <a:rPr lang="ko-KR" altLang="en-US" sz="1600" dirty="0"/>
                    <a:t>음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사진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부서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직위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직책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직급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전화번호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긴급연락처</a:t>
                  </a:r>
                  <a:endParaRPr lang="en-US" altLang="ko-KR" sz="1600" dirty="0"/>
                </a:p>
                <a:p>
                  <a:r>
                    <a:rPr lang="en-US" altLang="ko-KR" sz="1600" dirty="0"/>
                    <a:t>Email</a:t>
                  </a:r>
                </a:p>
                <a:p>
                  <a:r>
                    <a:rPr lang="ko-KR" altLang="en-US" sz="1600" dirty="0"/>
                    <a:t>주소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근무상태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권한그룹</a:t>
                  </a:r>
                  <a:endParaRPr lang="en-US" altLang="ko-KR" sz="1600" dirty="0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4F824D0-C828-4132-B6BD-E16A0A84AD91}"/>
                    </a:ext>
                  </a:extLst>
                </p:cNvPr>
                <p:cNvSpPr/>
                <p:nvPr/>
              </p:nvSpPr>
              <p:spPr>
                <a:xfrm>
                  <a:off x="2231136" y="1877433"/>
                  <a:ext cx="1481836" cy="346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일반회원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4ED7669-E180-4DB0-911B-FBC443B59035}"/>
                    </a:ext>
                  </a:extLst>
                </p:cNvPr>
                <p:cNvSpPr/>
                <p:nvPr/>
              </p:nvSpPr>
              <p:spPr>
                <a:xfrm>
                  <a:off x="2231136" y="2281239"/>
                  <a:ext cx="1481836" cy="315010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rgbClr val="C00000"/>
                      </a:solidFill>
                    </a:rPr>
                    <a:t>ID </a:t>
                  </a:r>
                </a:p>
                <a:p>
                  <a:r>
                    <a:rPr lang="ko-KR" altLang="en-US" sz="1600" dirty="0"/>
                    <a:t>비밀번호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실명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이메일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생년월일</a:t>
                  </a:r>
                  <a:r>
                    <a:rPr lang="en-US" altLang="ko-KR" sz="1600" dirty="0"/>
                    <a:t> + </a:t>
                  </a:r>
                  <a:r>
                    <a:rPr lang="ko-KR" altLang="en-US" sz="1600" dirty="0"/>
                    <a:t>양력</a:t>
                  </a:r>
                  <a:r>
                    <a:rPr lang="en-US" altLang="ko-KR" sz="1600" dirty="0"/>
                    <a:t>/</a:t>
                  </a:r>
                  <a:r>
                    <a:rPr lang="ko-KR" altLang="en-US" sz="1600" dirty="0"/>
                    <a:t>음력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휴대폰번호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주소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사진등록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희망구인지역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희망구인분야</a:t>
                  </a:r>
                  <a:endParaRPr lang="en-US" altLang="ko-KR" sz="1600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338EE83-26BB-41B5-97A7-C7AB920387B9}"/>
                    </a:ext>
                  </a:extLst>
                </p:cNvPr>
                <p:cNvSpPr/>
                <p:nvPr/>
              </p:nvSpPr>
              <p:spPr>
                <a:xfrm>
                  <a:off x="4053332" y="1877433"/>
                  <a:ext cx="1481836" cy="346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기업회원</a:t>
                  </a: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8902D96F-871A-4DCF-87C8-38F26D49AC30}"/>
                    </a:ext>
                  </a:extLst>
                </p:cNvPr>
                <p:cNvSpPr/>
                <p:nvPr/>
              </p:nvSpPr>
              <p:spPr>
                <a:xfrm>
                  <a:off x="4053332" y="2281239"/>
                  <a:ext cx="1481836" cy="40615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>
                      <a:solidFill>
                        <a:srgbClr val="C00000"/>
                      </a:solidFill>
                    </a:rPr>
                    <a:t>ID</a:t>
                  </a:r>
                </a:p>
                <a:p>
                  <a:r>
                    <a:rPr lang="ko-KR" altLang="en-US" sz="1600" dirty="0">
                      <a:solidFill>
                        <a:srgbClr val="C00000"/>
                      </a:solidFill>
                    </a:rPr>
                    <a:t>기업코드</a:t>
                  </a:r>
                  <a:endParaRPr lang="en-US" altLang="ko-KR" sz="1600" dirty="0">
                    <a:solidFill>
                      <a:srgbClr val="C00000"/>
                    </a:solidFill>
                  </a:endParaRPr>
                </a:p>
                <a:p>
                  <a:r>
                    <a:rPr lang="ko-KR" altLang="en-US" sz="1600" dirty="0"/>
                    <a:t>비밀번호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회사이름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대표이사 이름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사업자등록번호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회사전화</a:t>
                  </a:r>
                  <a:endParaRPr lang="en-US" altLang="ko-KR" sz="1600" dirty="0"/>
                </a:p>
                <a:p>
                  <a:r>
                    <a:rPr lang="ko-KR" altLang="en-US" sz="1600" dirty="0" err="1"/>
                    <a:t>회사팩스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회사주소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담당자이름</a:t>
                  </a:r>
                  <a:endParaRPr lang="en-US" altLang="ko-KR" sz="1600" dirty="0"/>
                </a:p>
                <a:p>
                  <a:r>
                    <a:rPr lang="ko-KR" altLang="en-US" sz="1600" dirty="0" err="1"/>
                    <a:t>담당자이메일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담당자 연락처</a:t>
                  </a:r>
                  <a:endParaRPr lang="en-US" altLang="ko-KR" sz="1600" dirty="0"/>
                </a:p>
                <a:p>
                  <a:r>
                    <a:rPr lang="ko-KR" altLang="en-US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업태코드</a:t>
                  </a:r>
                  <a:endPara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r>
                    <a:rPr lang="ko-KR" altLang="en-US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구인분야</a:t>
                  </a:r>
                  <a:endPara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r>
                    <a:rPr lang="ko-KR" altLang="en-US" sz="1600" dirty="0"/>
                    <a:t>회사소개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홈페이지</a:t>
                  </a:r>
                  <a:endParaRPr lang="en-US" altLang="ko-KR" sz="1600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1C091881-A901-4707-AEF2-1B412DC8AC10}"/>
                    </a:ext>
                  </a:extLst>
                </p:cNvPr>
                <p:cNvSpPr/>
                <p:nvPr/>
              </p:nvSpPr>
              <p:spPr>
                <a:xfrm>
                  <a:off x="5928868" y="1877433"/>
                  <a:ext cx="1481836" cy="346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업태업종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A52558B-BEA2-4BBF-BC1E-C50F5D4E0C77}"/>
                    </a:ext>
                  </a:extLst>
                </p:cNvPr>
                <p:cNvSpPr/>
                <p:nvPr/>
              </p:nvSpPr>
              <p:spPr>
                <a:xfrm>
                  <a:off x="5928868" y="2281239"/>
                  <a:ext cx="1481836" cy="7879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>
                      <a:solidFill>
                        <a:srgbClr val="C00000"/>
                      </a:solidFill>
                    </a:rPr>
                    <a:t>업태코드</a:t>
                  </a:r>
                  <a:r>
                    <a:rPr lang="en-US" altLang="ko-KR" sz="1600" dirty="0">
                      <a:solidFill>
                        <a:srgbClr val="C00000"/>
                      </a:solidFill>
                    </a:rPr>
                    <a:t> </a:t>
                  </a:r>
                </a:p>
                <a:p>
                  <a:r>
                    <a:rPr lang="ko-KR" altLang="en-US" sz="1600" dirty="0"/>
                    <a:t>업태</a:t>
                  </a:r>
                  <a:r>
                    <a:rPr lang="en-US" altLang="ko-KR" sz="1600" dirty="0"/>
                    <a:t>/</a:t>
                  </a:r>
                  <a:r>
                    <a:rPr lang="ko-KR" altLang="en-US" sz="1600" dirty="0"/>
                    <a:t>업종</a:t>
                  </a:r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이름</a:t>
                  </a:r>
                  <a:endParaRPr lang="en-US" altLang="ko-KR" sz="1600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232C3E9-724D-499F-A3D1-B5D6E446A822}"/>
                    </a:ext>
                  </a:extLst>
                </p:cNvPr>
                <p:cNvSpPr/>
                <p:nvPr/>
              </p:nvSpPr>
              <p:spPr>
                <a:xfrm>
                  <a:off x="5928868" y="3141042"/>
                  <a:ext cx="1481836" cy="346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구인분야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D8771B2-8844-4487-8D9F-7294EF32B71F}"/>
                    </a:ext>
                  </a:extLst>
                </p:cNvPr>
                <p:cNvSpPr/>
                <p:nvPr/>
              </p:nvSpPr>
              <p:spPr>
                <a:xfrm>
                  <a:off x="5928868" y="3544848"/>
                  <a:ext cx="1481836" cy="7879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>
                      <a:solidFill>
                        <a:srgbClr val="C00000"/>
                      </a:solidFill>
                    </a:rPr>
                    <a:t>구인분야코드</a:t>
                  </a:r>
                  <a:r>
                    <a:rPr lang="en-US" altLang="ko-KR" sz="1600" dirty="0">
                      <a:solidFill>
                        <a:srgbClr val="C00000"/>
                      </a:solidFill>
                    </a:rPr>
                    <a:t> </a:t>
                  </a:r>
                </a:p>
                <a:p>
                  <a:r>
                    <a:rPr lang="ko-KR" altLang="en-US" sz="1600" dirty="0"/>
                    <a:t>희망구인분야 이름</a:t>
                  </a:r>
                  <a:endParaRPr lang="en-US" altLang="ko-KR" sz="1600" dirty="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1A06E8B-F1B0-4E7C-92FF-44C3215269C8}"/>
                    </a:ext>
                  </a:extLst>
                </p:cNvPr>
                <p:cNvSpPr/>
                <p:nvPr/>
              </p:nvSpPr>
              <p:spPr>
                <a:xfrm>
                  <a:off x="5928868" y="4390482"/>
                  <a:ext cx="1481836" cy="346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부서</a:t>
                  </a: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BD2945C-D8EE-4D88-AC61-22DF4A6AF8BB}"/>
                    </a:ext>
                  </a:extLst>
                </p:cNvPr>
                <p:cNvSpPr/>
                <p:nvPr/>
              </p:nvSpPr>
              <p:spPr>
                <a:xfrm>
                  <a:off x="5928868" y="4794288"/>
                  <a:ext cx="1481836" cy="7879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>
                      <a:solidFill>
                        <a:srgbClr val="C00000"/>
                      </a:solidFill>
                    </a:rPr>
                    <a:t>부서코드</a:t>
                  </a:r>
                  <a:r>
                    <a:rPr lang="en-US" altLang="ko-KR" sz="1600" dirty="0">
                      <a:solidFill>
                        <a:srgbClr val="C00000"/>
                      </a:solidFill>
                    </a:rPr>
                    <a:t> </a:t>
                  </a:r>
                </a:p>
                <a:p>
                  <a:r>
                    <a:rPr lang="ko-KR" altLang="en-US" sz="1600" dirty="0"/>
                    <a:t>부서이름</a:t>
                  </a:r>
                  <a:endParaRPr lang="en-US" altLang="ko-KR" sz="1600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7B6DA9F3-E2EC-479E-9661-405142E02965}"/>
                    </a:ext>
                  </a:extLst>
                </p:cNvPr>
                <p:cNvSpPr/>
                <p:nvPr/>
              </p:nvSpPr>
              <p:spPr>
                <a:xfrm>
                  <a:off x="9344917" y="1877433"/>
                  <a:ext cx="1481836" cy="346075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구인정보</a:t>
                  </a: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605141B-324B-4688-B08E-04FAD24CF342}"/>
                    </a:ext>
                  </a:extLst>
                </p:cNvPr>
                <p:cNvSpPr/>
                <p:nvPr/>
              </p:nvSpPr>
              <p:spPr>
                <a:xfrm>
                  <a:off x="9344917" y="2281238"/>
                  <a:ext cx="1481836" cy="445820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>
                      <a:solidFill>
                        <a:srgbClr val="C00000"/>
                      </a:solidFill>
                    </a:rPr>
                    <a:t>구인정보 식별자</a:t>
                  </a:r>
                  <a:endParaRPr lang="en-US" altLang="ko-KR" sz="1600" dirty="0">
                    <a:solidFill>
                      <a:srgbClr val="C00000"/>
                    </a:solidFill>
                  </a:endParaRPr>
                </a:p>
                <a:p>
                  <a:r>
                    <a:rPr lang="ko-KR" altLang="en-US" sz="16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기업회원코드</a:t>
                  </a:r>
                  <a:endPara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r>
                    <a:rPr lang="ko-KR" altLang="en-US" sz="1600" dirty="0" err="1"/>
                    <a:t>메인노출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근무처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근무지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지원회사명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지역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채용인원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직종</a:t>
                  </a:r>
                  <a:r>
                    <a:rPr lang="en-US" altLang="ko-KR" sz="1600" dirty="0"/>
                    <a:t>:</a:t>
                  </a:r>
                </a:p>
                <a:p>
                  <a:r>
                    <a:rPr lang="en-US" altLang="ko-KR" sz="1600" dirty="0"/>
                    <a:t>(1</a:t>
                  </a:r>
                  <a:r>
                    <a:rPr lang="ko-KR" altLang="en-US" sz="1600" dirty="0" err="1"/>
                    <a:t>차분류</a:t>
                  </a:r>
                  <a:r>
                    <a:rPr lang="en-US" altLang="ko-KR" sz="1600" dirty="0"/>
                    <a:t>+2</a:t>
                  </a:r>
                  <a:r>
                    <a:rPr lang="ko-KR" altLang="en-US" sz="1600" dirty="0" err="1"/>
                    <a:t>차분류</a:t>
                  </a:r>
                  <a:r>
                    <a:rPr lang="en-US" altLang="ko-KR" sz="1600" dirty="0"/>
                    <a:t>)</a:t>
                  </a:r>
                </a:p>
                <a:p>
                  <a:r>
                    <a:rPr lang="ko-KR" altLang="en-US" sz="1600" dirty="0"/>
                    <a:t>담당업무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경력유무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고용형태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성별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학력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연령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결혼여부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상여</a:t>
                  </a:r>
                  <a:endParaRPr lang="en-US" altLang="ko-KR" sz="1600" dirty="0"/>
                </a:p>
              </p:txBody>
            </p: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99A444-7E74-4DDF-BB99-362EA345CFB5}"/>
                  </a:ext>
                </a:extLst>
              </p:cNvPr>
              <p:cNvSpPr/>
              <p:nvPr/>
            </p:nvSpPr>
            <p:spPr>
              <a:xfrm>
                <a:off x="11093452" y="2231699"/>
                <a:ext cx="1481836" cy="338170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/>
                  <a:t>급여</a:t>
                </a:r>
                <a:endParaRPr lang="en-US" altLang="ko-KR" sz="1600" dirty="0"/>
              </a:p>
              <a:p>
                <a:r>
                  <a:rPr lang="ko-KR" altLang="en-US" sz="1600" dirty="0"/>
                  <a:t>변동급여</a:t>
                </a:r>
                <a:endParaRPr lang="en-US" altLang="ko-KR" sz="1600" dirty="0"/>
              </a:p>
              <a:p>
                <a:r>
                  <a:rPr lang="ko-KR" altLang="en-US" sz="1600" dirty="0"/>
                  <a:t>수당</a:t>
                </a:r>
                <a:endParaRPr lang="en-US" altLang="ko-KR" sz="1600" dirty="0"/>
              </a:p>
              <a:p>
                <a:r>
                  <a:rPr lang="ko-KR" altLang="en-US" sz="1600" dirty="0"/>
                  <a:t>마감일자</a:t>
                </a:r>
                <a:endParaRPr lang="en-US" altLang="ko-KR" sz="1600" dirty="0"/>
              </a:p>
              <a:p>
                <a:r>
                  <a:rPr lang="ko-KR" altLang="en-US" sz="1600" dirty="0"/>
                  <a:t>근무시간</a:t>
                </a:r>
                <a:endParaRPr lang="en-US" altLang="ko-KR" sz="1600" dirty="0"/>
              </a:p>
              <a:p>
                <a:r>
                  <a:rPr lang="ko-KR" altLang="en-US" sz="1600" dirty="0"/>
                  <a:t>복리후생</a:t>
                </a:r>
                <a:endParaRPr lang="en-US" altLang="ko-KR" sz="1600" dirty="0"/>
              </a:p>
              <a:p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소개</a:t>
                </a:r>
                <a:r>
                  <a:rPr lang="en-US" altLang="ko-KR" sz="1600" dirty="0"/>
                  <a:t>?)</a:t>
                </a:r>
              </a:p>
              <a:p>
                <a:r>
                  <a:rPr lang="ko-KR" altLang="en-US" sz="1600" dirty="0"/>
                  <a:t>전형방법</a:t>
                </a:r>
                <a:endParaRPr lang="en-US" altLang="ko-KR" sz="1600" dirty="0"/>
              </a:p>
              <a:p>
                <a:r>
                  <a:rPr lang="ko-KR" altLang="en-US" sz="1600" dirty="0" err="1"/>
                  <a:t>제출처</a:t>
                </a:r>
                <a:endParaRPr lang="en-US" altLang="ko-KR" sz="1600" dirty="0"/>
              </a:p>
              <a:p>
                <a:r>
                  <a:rPr lang="ko-KR" altLang="en-US" sz="1600" dirty="0"/>
                  <a:t>담당자</a:t>
                </a:r>
                <a:endParaRPr lang="en-US" altLang="ko-KR" sz="1600" dirty="0"/>
              </a:p>
              <a:p>
                <a:r>
                  <a:rPr lang="ko-KR" altLang="en-US" sz="1600" dirty="0"/>
                  <a:t>연락처</a:t>
                </a:r>
                <a:endParaRPr lang="en-US" altLang="ko-KR" sz="1600" dirty="0"/>
              </a:p>
              <a:p>
                <a:r>
                  <a:rPr lang="en-US" altLang="ko-KR" sz="1600" dirty="0"/>
                  <a:t>Email</a:t>
                </a:r>
              </a:p>
              <a:p>
                <a:r>
                  <a:rPr lang="ko-KR" altLang="en-US" sz="1600" dirty="0"/>
                  <a:t>회사로고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첨부</a:t>
                </a:r>
                <a:r>
                  <a:rPr lang="en-US" altLang="ko-KR" sz="1600" dirty="0"/>
                  <a:t>)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237DB4-5ADA-478A-8599-09897E79B8D4}"/>
                </a:ext>
              </a:extLst>
            </p:cNvPr>
            <p:cNvSpPr/>
            <p:nvPr/>
          </p:nvSpPr>
          <p:spPr>
            <a:xfrm>
              <a:off x="8167176" y="1995992"/>
              <a:ext cx="1556156" cy="346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정규회원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840B3B-A26D-4678-A068-E57CB1896A08}"/>
                </a:ext>
              </a:extLst>
            </p:cNvPr>
            <p:cNvSpPr/>
            <p:nvPr/>
          </p:nvSpPr>
          <p:spPr>
            <a:xfrm>
              <a:off x="8167176" y="2375167"/>
              <a:ext cx="1556156" cy="24468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rgbClr val="C00000"/>
                  </a:solidFill>
                </a:rPr>
                <a:t>정규회원코드</a:t>
              </a:r>
              <a:r>
                <a:rPr lang="en-US" altLang="ko-KR" sz="1600" dirty="0">
                  <a:solidFill>
                    <a:srgbClr val="C00000"/>
                  </a:solidFill>
                </a:rPr>
                <a:t> 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회원</a:t>
              </a:r>
              <a:r>
                <a:rPr lang="en-US" altLang="ko-KR" sz="1600" dirty="0">
                  <a:solidFill>
                    <a:schemeClr val="tx2"/>
                  </a:solidFill>
                </a:rPr>
                <a:t>ID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기업</a:t>
              </a:r>
              <a:r>
                <a:rPr lang="en-US" altLang="ko-KR" sz="1600" dirty="0">
                  <a:solidFill>
                    <a:schemeClr val="tx2"/>
                  </a:solidFill>
                </a:rPr>
                <a:t>ID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부서</a:t>
              </a:r>
              <a:r>
                <a:rPr lang="en-US" altLang="ko-KR" sz="1600" dirty="0">
                  <a:solidFill>
                    <a:schemeClr val="tx2"/>
                  </a:solidFill>
                </a:rPr>
                <a:t>ID</a:t>
              </a:r>
            </a:p>
            <a:p>
              <a:r>
                <a:rPr lang="ko-KR" altLang="en-US" sz="1600" dirty="0"/>
                <a:t>계좌</a:t>
              </a:r>
              <a:endParaRPr lang="en-US" altLang="ko-KR" sz="1600" dirty="0"/>
            </a:p>
            <a:p>
              <a:r>
                <a:rPr lang="ko-KR" altLang="en-US" sz="1600" dirty="0"/>
                <a:t>예금주</a:t>
              </a:r>
              <a:endParaRPr lang="en-US" altLang="ko-KR" sz="1600" dirty="0"/>
            </a:p>
            <a:p>
              <a:r>
                <a:rPr lang="ko-KR" altLang="en-US" sz="1600" dirty="0"/>
                <a:t>근무처</a:t>
              </a:r>
              <a:endParaRPr lang="en-US" altLang="ko-KR" sz="1600" dirty="0"/>
            </a:p>
            <a:p>
              <a:r>
                <a:rPr lang="ko-KR" altLang="en-US" sz="1600" dirty="0"/>
                <a:t>근무지</a:t>
              </a:r>
              <a:endParaRPr lang="en-US" altLang="ko-KR" sz="1600" dirty="0"/>
            </a:p>
            <a:p>
              <a:r>
                <a:rPr lang="ko-KR" altLang="en-US" sz="1600" dirty="0"/>
                <a:t>입사일</a:t>
              </a:r>
              <a:r>
                <a:rPr lang="en-US" altLang="ko-KR" sz="1600" dirty="0"/>
                <a:t> </a:t>
              </a:r>
            </a:p>
            <a:p>
              <a:r>
                <a:rPr lang="ko-KR" altLang="en-US" sz="1600" dirty="0"/>
                <a:t>회원종류</a:t>
              </a:r>
              <a:endParaRPr lang="en-US" altLang="ko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6895A1-BB41-4DE5-980D-0412EAF7DE2C}"/>
                </a:ext>
              </a:extLst>
            </p:cNvPr>
            <p:cNvSpPr/>
            <p:nvPr/>
          </p:nvSpPr>
          <p:spPr>
            <a:xfrm>
              <a:off x="6373488" y="5756462"/>
              <a:ext cx="1556156" cy="346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급여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0FB5CB-73F9-4E63-B36D-13B9FF6B1288}"/>
                </a:ext>
              </a:extLst>
            </p:cNvPr>
            <p:cNvSpPr/>
            <p:nvPr/>
          </p:nvSpPr>
          <p:spPr>
            <a:xfrm>
              <a:off x="6373488" y="6135638"/>
              <a:ext cx="1556156" cy="919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rgbClr val="C00000"/>
                  </a:solidFill>
                </a:rPr>
                <a:t>급여코드</a:t>
              </a:r>
              <a:endParaRPr lang="en-US" altLang="ko-KR" sz="1600" dirty="0">
                <a:solidFill>
                  <a:srgbClr val="C00000"/>
                </a:solidFill>
              </a:endParaRPr>
            </a:p>
            <a:p>
              <a:r>
                <a:rPr lang="ko-KR" altLang="en-US" sz="1600" dirty="0"/>
                <a:t>급여구분</a:t>
              </a:r>
              <a:endParaRPr lang="en-US" altLang="ko-KR" sz="1600" dirty="0"/>
            </a:p>
            <a:p>
              <a:r>
                <a:rPr lang="ko-KR" altLang="en-US" sz="1600" dirty="0"/>
                <a:t>급여이름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119DF7-0286-42B4-A71F-21476CA1E36D}"/>
                </a:ext>
              </a:extLst>
            </p:cNvPr>
            <p:cNvSpPr/>
            <p:nvPr/>
          </p:nvSpPr>
          <p:spPr>
            <a:xfrm>
              <a:off x="8167176" y="4855116"/>
              <a:ext cx="1556156" cy="346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급여지급내역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B5AD69-D340-4913-B271-FE3F851113AD}"/>
                </a:ext>
              </a:extLst>
            </p:cNvPr>
            <p:cNvSpPr/>
            <p:nvPr/>
          </p:nvSpPr>
          <p:spPr>
            <a:xfrm>
              <a:off x="8167176" y="5234292"/>
              <a:ext cx="1556156" cy="1655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rgbClr val="C00000"/>
                  </a:solidFill>
                </a:rPr>
                <a:t>지급코드</a:t>
              </a:r>
              <a:endParaRPr lang="en-US" altLang="ko-KR" sz="1600" dirty="0">
                <a:solidFill>
                  <a:srgbClr val="C00000"/>
                </a:solidFill>
              </a:endParaRPr>
            </a:p>
            <a:p>
              <a:r>
                <a:rPr lang="ko-KR" altLang="en-US" sz="1600" dirty="0">
                  <a:solidFill>
                    <a:schemeClr val="accent2">
                      <a:lumMod val="50000"/>
                    </a:schemeClr>
                  </a:solidFill>
                </a:rPr>
                <a:t>급여코드</a:t>
              </a:r>
              <a:endParaRPr lang="en-US" altLang="ko-KR" sz="16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급여액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급여일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accent2">
                      <a:lumMod val="50000"/>
                    </a:schemeClr>
                  </a:solidFill>
                </a:rPr>
                <a:t>정규회원</a:t>
              </a:r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99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BBEC-AE92-40CC-8072-45A34F4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6A04F-52F6-4522-B8B8-40195D1E2B49}"/>
              </a:ext>
            </a:extLst>
          </p:cNvPr>
          <p:cNvSpPr/>
          <p:nvPr/>
        </p:nvSpPr>
        <p:spPr>
          <a:xfrm>
            <a:off x="8184373" y="1934330"/>
            <a:ext cx="1556155" cy="3460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증명서발급신청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CA0638-4926-4ED0-B125-80D7BB91C273}"/>
              </a:ext>
            </a:extLst>
          </p:cNvPr>
          <p:cNvSpPr/>
          <p:nvPr/>
        </p:nvSpPr>
        <p:spPr>
          <a:xfrm>
            <a:off x="8184373" y="2338136"/>
            <a:ext cx="1556155" cy="24415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C00000"/>
                </a:solidFill>
              </a:rPr>
              <a:t>신청번호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회원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이메일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/>
              <a:t>증명서종류</a:t>
            </a:r>
            <a:endParaRPr lang="en-US" altLang="ko-KR" sz="1600" dirty="0"/>
          </a:p>
          <a:p>
            <a:r>
              <a:rPr lang="ko-KR" altLang="en-US" sz="1600" dirty="0"/>
              <a:t>제출용도</a:t>
            </a:r>
            <a:endParaRPr lang="en-US" altLang="ko-KR" sz="1600" dirty="0"/>
          </a:p>
          <a:p>
            <a:r>
              <a:rPr lang="ko-KR" altLang="en-US" sz="1600" dirty="0"/>
              <a:t>수령방법</a:t>
            </a:r>
            <a:endParaRPr lang="en-US" altLang="ko-KR" sz="1600" dirty="0"/>
          </a:p>
          <a:p>
            <a:r>
              <a:rPr lang="ko-KR" altLang="en-US" sz="1600" dirty="0"/>
              <a:t>기타사항</a:t>
            </a:r>
            <a:endParaRPr lang="en-US" altLang="ko-KR" sz="1600" dirty="0"/>
          </a:p>
          <a:p>
            <a:r>
              <a:rPr lang="ko-KR" altLang="en-US" sz="1600" dirty="0"/>
              <a:t>신고날짜</a:t>
            </a:r>
            <a:endParaRPr lang="en-US" altLang="ko-KR" sz="1600" dirty="0"/>
          </a:p>
          <a:p>
            <a:r>
              <a:rPr lang="ko-KR" altLang="en-US" sz="1600" dirty="0"/>
              <a:t>처리상황</a:t>
            </a:r>
            <a:endParaRPr lang="en-US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21B096-628B-4105-A718-88E8AB03468F}"/>
              </a:ext>
            </a:extLst>
          </p:cNvPr>
          <p:cNvGrpSpPr/>
          <p:nvPr/>
        </p:nvGrpSpPr>
        <p:grpSpPr>
          <a:xfrm>
            <a:off x="596714" y="1937001"/>
            <a:ext cx="11068762" cy="2983997"/>
            <a:chOff x="596714" y="1937001"/>
            <a:chExt cx="11068762" cy="298399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37A2DB2-915F-4A80-9047-863A7C9937C3}"/>
                </a:ext>
              </a:extLst>
            </p:cNvPr>
            <p:cNvGrpSpPr/>
            <p:nvPr/>
          </p:nvGrpSpPr>
          <p:grpSpPr>
            <a:xfrm>
              <a:off x="2387600" y="1937001"/>
              <a:ext cx="9277876" cy="2983997"/>
              <a:chOff x="355600" y="1877433"/>
              <a:chExt cx="8834783" cy="298399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2A8F80A-0603-44AA-BD68-D542D28767AB}"/>
                  </a:ext>
                </a:extLst>
              </p:cNvPr>
              <p:cNvSpPr/>
              <p:nvPr/>
            </p:nvSpPr>
            <p:spPr>
              <a:xfrm>
                <a:off x="355600" y="1877433"/>
                <a:ext cx="1481836" cy="34607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구인의뢰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BE7E582-2228-4BB9-B000-B907A63FF1B8}"/>
                  </a:ext>
                </a:extLst>
              </p:cNvPr>
              <p:cNvSpPr/>
              <p:nvPr/>
            </p:nvSpPr>
            <p:spPr>
              <a:xfrm>
                <a:off x="355600" y="2281239"/>
                <a:ext cx="1481836" cy="258019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rgbClr val="C00000"/>
                    </a:solidFill>
                  </a:rPr>
                  <a:t>의뢰식별자</a:t>
                </a:r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r>
                  <a:rPr lang="ko-KR" altLang="en-US" sz="1600" dirty="0"/>
                  <a:t>이름</a:t>
                </a:r>
                <a:endParaRPr lang="en-US" altLang="ko-KR" sz="1600" dirty="0"/>
              </a:p>
              <a:p>
                <a:r>
                  <a:rPr lang="ko-KR" altLang="en-US" sz="1600" dirty="0"/>
                  <a:t>이메일</a:t>
                </a:r>
                <a:endParaRPr lang="en-US" altLang="ko-KR" sz="1600" dirty="0"/>
              </a:p>
              <a:p>
                <a:r>
                  <a:rPr lang="ko-KR" altLang="en-US" sz="1600" dirty="0"/>
                  <a:t>회사명</a:t>
                </a:r>
                <a:endParaRPr lang="en-US" altLang="ko-KR" sz="1600" dirty="0"/>
              </a:p>
              <a:p>
                <a:r>
                  <a:rPr lang="ko-KR" altLang="en-US" sz="1600" dirty="0"/>
                  <a:t>직급</a:t>
                </a:r>
                <a:endParaRPr lang="en-US" altLang="ko-KR" sz="1600" dirty="0"/>
              </a:p>
              <a:p>
                <a:r>
                  <a:rPr lang="ko-KR" altLang="en-US" sz="1600" dirty="0"/>
                  <a:t>연락처</a:t>
                </a:r>
                <a:endParaRPr lang="en-US" altLang="ko-KR" sz="1600" dirty="0"/>
              </a:p>
              <a:p>
                <a:r>
                  <a:rPr lang="ko-KR" altLang="en-US" sz="1600" dirty="0"/>
                  <a:t>제목</a:t>
                </a:r>
                <a:endParaRPr lang="en-US" altLang="ko-KR" sz="1600" dirty="0"/>
              </a:p>
              <a:p>
                <a:r>
                  <a:rPr lang="ko-KR" altLang="en-US" sz="1600" dirty="0"/>
                  <a:t>내용</a:t>
                </a:r>
                <a:endParaRPr lang="en-US" altLang="ko-KR" sz="1600" dirty="0"/>
              </a:p>
              <a:p>
                <a:r>
                  <a:rPr lang="ko-KR" altLang="en-US" sz="1600" dirty="0"/>
                  <a:t>신청일자</a:t>
                </a:r>
                <a:endParaRPr lang="en-US" altLang="ko-KR" sz="1600" dirty="0"/>
              </a:p>
              <a:p>
                <a:r>
                  <a:rPr lang="ko-KR" altLang="en-US" sz="1600" dirty="0"/>
                  <a:t>처리상황</a:t>
                </a:r>
                <a:endParaRPr lang="en-US" altLang="ko-KR" sz="16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F824D0-C828-4132-B6BD-E16A0A84AD91}"/>
                  </a:ext>
                </a:extLst>
              </p:cNvPr>
              <p:cNvSpPr/>
              <p:nvPr/>
            </p:nvSpPr>
            <p:spPr>
              <a:xfrm>
                <a:off x="2231136" y="1877433"/>
                <a:ext cx="1481836" cy="34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Q&amp;A</a:t>
                </a:r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4ED7669-E180-4DB0-911B-FBC443B59035}"/>
                  </a:ext>
                </a:extLst>
              </p:cNvPr>
              <p:cNvSpPr/>
              <p:nvPr/>
            </p:nvSpPr>
            <p:spPr>
              <a:xfrm>
                <a:off x="2231136" y="2278568"/>
                <a:ext cx="1481836" cy="19430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 err="1">
                    <a:solidFill>
                      <a:srgbClr val="C00000"/>
                    </a:solidFill>
                  </a:rPr>
                  <a:t>글번호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ko-KR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회원</a:t>
                </a:r>
                <a:r>
                  <a:rPr lang="en-US" altLang="ko-KR" sz="1600" dirty="0">
                    <a:solidFill>
                      <a:schemeClr val="accent2">
                        <a:lumMod val="75000"/>
                      </a:schemeClr>
                    </a:solidFill>
                  </a:rPr>
                  <a:t>ID</a:t>
                </a:r>
              </a:p>
              <a:p>
                <a:r>
                  <a:rPr lang="ko-KR" altLang="en-US" sz="1600" dirty="0"/>
                  <a:t>제목</a:t>
                </a:r>
                <a:endParaRPr lang="en-US" altLang="ko-KR" sz="1600" dirty="0"/>
              </a:p>
              <a:p>
                <a:r>
                  <a:rPr lang="ko-KR" altLang="en-US" sz="1600" dirty="0">
                    <a:solidFill>
                      <a:srgbClr val="7030A0"/>
                    </a:solidFill>
                  </a:rPr>
                  <a:t>파일첨부</a:t>
                </a:r>
                <a:endParaRPr lang="en-US" altLang="ko-KR" sz="1600" dirty="0">
                  <a:solidFill>
                    <a:srgbClr val="7030A0"/>
                  </a:solidFill>
                </a:endParaRPr>
              </a:p>
              <a:p>
                <a:r>
                  <a:rPr lang="ko-KR" altLang="en-US" sz="1600" dirty="0"/>
                  <a:t>내용</a:t>
                </a:r>
                <a:endParaRPr lang="en-US" altLang="ko-KR" sz="1600" dirty="0"/>
              </a:p>
              <a:p>
                <a:r>
                  <a:rPr lang="ko-KR" altLang="en-US" sz="1600" dirty="0"/>
                  <a:t>조회수</a:t>
                </a:r>
                <a:endParaRPr lang="en-US" altLang="ko-KR" sz="1600" dirty="0"/>
              </a:p>
              <a:p>
                <a:r>
                  <a:rPr lang="ko-KR" altLang="en-US" sz="1600" dirty="0"/>
                  <a:t>날짜</a:t>
                </a:r>
                <a:endParaRPr lang="en-US" altLang="ko-KR" sz="1600" dirty="0"/>
              </a:p>
              <a:p>
                <a:r>
                  <a:rPr lang="ko-KR" alt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댓글</a:t>
                </a:r>
                <a:endParaRPr lang="en-US" altLang="ko-KR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338EE83-26BB-41B5-97A7-C7AB920387B9}"/>
                  </a:ext>
                </a:extLst>
              </p:cNvPr>
              <p:cNvSpPr/>
              <p:nvPr/>
            </p:nvSpPr>
            <p:spPr>
              <a:xfrm>
                <a:off x="4053332" y="1877433"/>
                <a:ext cx="1481836" cy="3460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불편신고</a:t>
                </a:r>
                <a:r>
                  <a:rPr lang="en-US" altLang="ko-KR" sz="1600" dirty="0"/>
                  <a:t>/</a:t>
                </a:r>
                <a:r>
                  <a:rPr lang="ko-KR" altLang="en-US" sz="1600" dirty="0"/>
                  <a:t>상담문의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902D96F-871A-4DCF-87C8-38F26D49AC30}"/>
                  </a:ext>
                </a:extLst>
              </p:cNvPr>
              <p:cNvSpPr/>
              <p:nvPr/>
            </p:nvSpPr>
            <p:spPr>
              <a:xfrm>
                <a:off x="4053332" y="2281239"/>
                <a:ext cx="1481836" cy="19430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rgbClr val="C00000"/>
                    </a:solidFill>
                  </a:rPr>
                  <a:t>신고번호</a:t>
                </a:r>
                <a:endParaRPr lang="en-US" altLang="ko-KR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회원이름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이메일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ko-KR" altLang="en-US" sz="1600" dirty="0"/>
                  <a:t>상담종류 </a:t>
                </a:r>
                <a:r>
                  <a:rPr lang="en-US" altLang="ko-KR" sz="1600" dirty="0"/>
                  <a:t>: </a:t>
                </a:r>
                <a:r>
                  <a:rPr lang="ko-KR" altLang="en-US" sz="1600" dirty="0" err="1"/>
                  <a:t>셀렉트</a:t>
                </a:r>
                <a:endParaRPr lang="en-US" altLang="ko-KR" sz="1600" dirty="0"/>
              </a:p>
              <a:p>
                <a:r>
                  <a:rPr lang="ko-KR" altLang="en-US" sz="1600" dirty="0"/>
                  <a:t>내용</a:t>
                </a:r>
                <a:endParaRPr lang="en-US" altLang="ko-KR" sz="1600" dirty="0"/>
              </a:p>
              <a:p>
                <a:r>
                  <a:rPr lang="ko-KR" altLang="en-US" sz="1600" dirty="0"/>
                  <a:t>신고날짜</a:t>
                </a:r>
                <a:endParaRPr lang="en-US" altLang="ko-KR" sz="1600" dirty="0"/>
              </a:p>
              <a:p>
                <a:r>
                  <a:rPr lang="ko-KR" altLang="en-US" sz="1600" dirty="0"/>
                  <a:t>처리상황</a:t>
                </a:r>
                <a:endParaRPr lang="en-US" altLang="ko-KR" sz="1600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B6DA9F3-E2EC-479E-9661-405142E02965}"/>
                  </a:ext>
                </a:extLst>
              </p:cNvPr>
              <p:cNvSpPr/>
              <p:nvPr/>
            </p:nvSpPr>
            <p:spPr>
              <a:xfrm>
                <a:off x="7708547" y="1877433"/>
                <a:ext cx="1481836" cy="3460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뉴스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05141B-324B-4688-B08E-04FAD24CF342}"/>
                  </a:ext>
                </a:extLst>
              </p:cNvPr>
              <p:cNvSpPr/>
              <p:nvPr/>
            </p:nvSpPr>
            <p:spPr>
              <a:xfrm>
                <a:off x="7708547" y="2281238"/>
                <a:ext cx="1481836" cy="15499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 err="1">
                    <a:solidFill>
                      <a:srgbClr val="C00000"/>
                    </a:solidFill>
                  </a:rPr>
                  <a:t>글번호</a:t>
                </a:r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r>
                  <a:rPr lang="ko-KR" altLang="en-US" sz="1600" dirty="0"/>
                  <a:t>제목</a:t>
                </a:r>
                <a:endParaRPr lang="en-US" altLang="ko-KR" sz="1600" dirty="0"/>
              </a:p>
              <a:p>
                <a:r>
                  <a:rPr lang="ko-KR" altLang="en-US" sz="1600" dirty="0"/>
                  <a:t>내용</a:t>
                </a:r>
                <a:endParaRPr lang="en-US" altLang="ko-KR" sz="1600" dirty="0"/>
              </a:p>
              <a:p>
                <a:r>
                  <a:rPr lang="ko-KR" altLang="en-US" sz="1600" dirty="0"/>
                  <a:t>조회수</a:t>
                </a:r>
                <a:endParaRPr lang="en-US" altLang="ko-KR" sz="1600" dirty="0"/>
              </a:p>
              <a:p>
                <a:r>
                  <a:rPr lang="ko-KR" altLang="en-US" sz="1600" dirty="0"/>
                  <a:t>날짜</a:t>
                </a:r>
                <a:endParaRPr lang="en-US" altLang="ko-KR" sz="1600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7FF194-B0F8-4D0A-B4CE-E3BE6EEE7145}"/>
                </a:ext>
              </a:extLst>
            </p:cNvPr>
            <p:cNvSpPr/>
            <p:nvPr/>
          </p:nvSpPr>
          <p:spPr>
            <a:xfrm>
              <a:off x="596714" y="1937001"/>
              <a:ext cx="1556155" cy="346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이력서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AFED20B-54B1-47A8-B834-4758B6534754}"/>
                </a:ext>
              </a:extLst>
            </p:cNvPr>
            <p:cNvSpPr/>
            <p:nvPr/>
          </p:nvSpPr>
          <p:spPr>
            <a:xfrm>
              <a:off x="596714" y="2340807"/>
              <a:ext cx="1556155" cy="1088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rgbClr val="C00000"/>
                  </a:solidFill>
                </a:rPr>
                <a:t>이력서번호</a:t>
              </a:r>
              <a:endParaRPr lang="en-US" altLang="ko-KR" sz="1600" dirty="0">
                <a:solidFill>
                  <a:srgbClr val="C00000"/>
                </a:solidFill>
              </a:endParaRPr>
            </a:p>
            <a:p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회원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ID</a:t>
              </a:r>
            </a:p>
            <a:p>
              <a:r>
                <a:rPr lang="ko-KR" altLang="en-US" sz="1600" dirty="0">
                  <a:solidFill>
                    <a:srgbClr val="7030A0"/>
                  </a:solidFill>
                </a:rPr>
                <a:t>첨부파일</a:t>
              </a:r>
              <a:endParaRPr lang="en-US" altLang="ko-KR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2CC5F1-871F-4926-B78B-47BDAB919431}"/>
              </a:ext>
            </a:extLst>
          </p:cNvPr>
          <p:cNvSpPr txBox="1"/>
          <p:nvPr/>
        </p:nvSpPr>
        <p:spPr>
          <a:xfrm>
            <a:off x="7239700" y="5125673"/>
            <a:ext cx="2068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답변</a:t>
            </a:r>
            <a:r>
              <a:rPr lang="en-US" altLang="ko-KR" dirty="0"/>
              <a:t>:</a:t>
            </a:r>
            <a:r>
              <a:rPr lang="ko-KR" altLang="en-US" dirty="0" err="1"/>
              <a:t>메일형식으로진행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35CB7EE-F049-41E0-9903-526FA5C3191B}"/>
              </a:ext>
            </a:extLst>
          </p:cNvPr>
          <p:cNvCxnSpPr>
            <a:stCxn id="3" idx="3"/>
            <a:endCxn id="7" idx="2"/>
          </p:cNvCxnSpPr>
          <p:nvPr/>
        </p:nvCxnSpPr>
        <p:spPr>
          <a:xfrm flipH="1" flipV="1">
            <a:off x="8962451" y="4779710"/>
            <a:ext cx="345444" cy="530629"/>
          </a:xfrm>
          <a:prstGeom prst="bentConnector4">
            <a:avLst>
              <a:gd name="adj1" fmla="val -66176"/>
              <a:gd name="adj2" fmla="val 674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0D79ADB-E1FA-472C-B5BE-C18B9CBE2C1A}"/>
              </a:ext>
            </a:extLst>
          </p:cNvPr>
          <p:cNvCxnSpPr>
            <a:cxnSpLocks/>
            <a:stCxn id="3" idx="1"/>
            <a:endCxn id="28" idx="2"/>
          </p:cNvCxnSpPr>
          <p:nvPr/>
        </p:nvCxnSpPr>
        <p:spPr>
          <a:xfrm rot="10800000">
            <a:off x="7048864" y="4283905"/>
            <a:ext cx="190837" cy="10264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29FB6-301D-4210-90FF-66C0C17C4DB1}"/>
              </a:ext>
            </a:extLst>
          </p:cNvPr>
          <p:cNvSpPr/>
          <p:nvPr/>
        </p:nvSpPr>
        <p:spPr>
          <a:xfrm>
            <a:off x="4371682" y="4336293"/>
            <a:ext cx="1556155" cy="3460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48F28C-E833-45EF-9133-CF4B6A8AA06D}"/>
              </a:ext>
            </a:extLst>
          </p:cNvPr>
          <p:cNvSpPr/>
          <p:nvPr/>
        </p:nvSpPr>
        <p:spPr>
          <a:xfrm>
            <a:off x="4371682" y="4737428"/>
            <a:ext cx="1556155" cy="19430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rgbClr val="C00000"/>
                </a:solidFill>
              </a:rPr>
              <a:t>글번호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600" dirty="0"/>
              <a:t>제목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7030A0"/>
                </a:solidFill>
              </a:rPr>
              <a:t>파일첨부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ko-KR" altLang="en-US" sz="1600" dirty="0"/>
              <a:t>내용</a:t>
            </a:r>
            <a:endParaRPr lang="en-US" altLang="ko-KR" sz="1600" dirty="0"/>
          </a:p>
          <a:p>
            <a:r>
              <a:rPr lang="ko-KR" altLang="en-US" sz="1600" dirty="0"/>
              <a:t>조회수</a:t>
            </a:r>
            <a:endParaRPr lang="en-US" altLang="ko-KR" sz="1600" dirty="0"/>
          </a:p>
          <a:p>
            <a:r>
              <a:rPr lang="ko-KR" altLang="en-US" sz="1600" dirty="0"/>
              <a:t>날짜</a:t>
            </a:r>
            <a:endParaRPr lang="en-US" altLang="ko-KR" sz="1600" dirty="0"/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댓글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8A02-146B-4EAE-AB94-1D3BFB4C6BF1}"/>
              </a:ext>
            </a:extLst>
          </p:cNvPr>
          <p:cNvSpPr/>
          <p:nvPr/>
        </p:nvSpPr>
        <p:spPr>
          <a:xfrm>
            <a:off x="10109321" y="4171120"/>
            <a:ext cx="1556155" cy="3460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DD509-FECB-4339-9185-1BCAF4A3C0A4}"/>
              </a:ext>
            </a:extLst>
          </p:cNvPr>
          <p:cNvSpPr/>
          <p:nvPr/>
        </p:nvSpPr>
        <p:spPr>
          <a:xfrm>
            <a:off x="10109321" y="4574925"/>
            <a:ext cx="1556155" cy="15499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rgbClr val="C00000"/>
                </a:solidFill>
              </a:rPr>
              <a:t>글번호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/>
              <a:t>제목</a:t>
            </a:r>
            <a:endParaRPr lang="en-US" altLang="ko-KR" sz="1600" dirty="0"/>
          </a:p>
          <a:p>
            <a:r>
              <a:rPr lang="ko-KR" altLang="en-US" sz="1600" dirty="0"/>
              <a:t>내용</a:t>
            </a:r>
            <a:endParaRPr lang="en-US" altLang="ko-KR" sz="1600" dirty="0"/>
          </a:p>
          <a:p>
            <a:r>
              <a:rPr lang="ko-KR" altLang="en-US" sz="1600" dirty="0"/>
              <a:t>조회수</a:t>
            </a:r>
            <a:endParaRPr lang="en-US" altLang="ko-KR" sz="1600" dirty="0"/>
          </a:p>
          <a:p>
            <a:r>
              <a:rPr lang="ko-KR" altLang="en-US" sz="1600" dirty="0"/>
              <a:t>날짜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3035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ED43C-6FCA-436D-A0C8-B4FFFB15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202"/>
            <a:ext cx="7729728" cy="72477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업무분장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CC7CF5-C752-4BA1-B531-36E2F0B3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69635"/>
              </p:ext>
            </p:extLst>
          </p:nvPr>
        </p:nvGraphicFramePr>
        <p:xfrm>
          <a:off x="975360" y="2025950"/>
          <a:ext cx="8985505" cy="32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54">
                  <a:extLst>
                    <a:ext uri="{9D8B030D-6E8A-4147-A177-3AD203B41FA5}">
                      <a16:colId xmlns:a16="http://schemas.microsoft.com/office/drawing/2014/main" val="2497997116"/>
                    </a:ext>
                  </a:extLst>
                </a:gridCol>
                <a:gridCol w="2537742">
                  <a:extLst>
                    <a:ext uri="{9D8B030D-6E8A-4147-A177-3AD203B41FA5}">
                      <a16:colId xmlns:a16="http://schemas.microsoft.com/office/drawing/2014/main" val="674040793"/>
                    </a:ext>
                  </a:extLst>
                </a:gridCol>
                <a:gridCol w="2807554">
                  <a:extLst>
                    <a:ext uri="{9D8B030D-6E8A-4147-A177-3AD203B41FA5}">
                      <a16:colId xmlns:a16="http://schemas.microsoft.com/office/drawing/2014/main" val="3830428793"/>
                    </a:ext>
                  </a:extLst>
                </a:gridCol>
                <a:gridCol w="2873855">
                  <a:extLst>
                    <a:ext uri="{9D8B030D-6E8A-4147-A177-3AD203B41FA5}">
                      <a16:colId xmlns:a16="http://schemas.microsoft.com/office/drawing/2014/main" val="3918478942"/>
                    </a:ext>
                  </a:extLst>
                </a:gridCol>
              </a:tblGrid>
              <a:tr h="3166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78522"/>
                  </a:ext>
                </a:extLst>
              </a:tr>
              <a:tr h="953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front, back-office </a:t>
                      </a:r>
                      <a:r>
                        <a:rPr lang="ko-KR" altLang="en-US" dirty="0"/>
                        <a:t>틀 잡기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Front </a:t>
                      </a:r>
                      <a:r>
                        <a:rPr lang="ko-KR" altLang="en-US" dirty="0"/>
                        <a:t>회사소개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서비스소개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Back-office </a:t>
                      </a:r>
                      <a:r>
                        <a:rPr lang="ko-KR" altLang="en-US" dirty="0"/>
                        <a:t>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서비스소개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Front </a:t>
                      </a:r>
                      <a:r>
                        <a:rPr lang="ko-KR" altLang="en-US" dirty="0"/>
                        <a:t>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회사소개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55865"/>
                  </a:ext>
                </a:extLst>
              </a:tr>
              <a:tr h="953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Front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39208"/>
                  </a:ext>
                </a:extLst>
              </a:tr>
              <a:tr h="953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Back-office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2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55520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9F361A373EE046A3648159A836367A" ma:contentTypeVersion="2" ma:contentTypeDescription="새 문서를 만듭니다." ma:contentTypeScope="" ma:versionID="ad3a1e4de4b060bcef70beed0d787d3c">
  <xsd:schema xmlns:xsd="http://www.w3.org/2001/XMLSchema" xmlns:xs="http://www.w3.org/2001/XMLSchema" xmlns:p="http://schemas.microsoft.com/office/2006/metadata/properties" xmlns:ns3="51e6a090-d3bd-45ec-abb9-c994ae615b41" targetNamespace="http://schemas.microsoft.com/office/2006/metadata/properties" ma:root="true" ma:fieldsID="c01fc7203227f3d7a100e00372c38124" ns3:_="">
    <xsd:import namespace="51e6a090-d3bd-45ec-abb9-c994ae615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6a090-d3bd-45ec-abb9-c994ae615b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AB912F-6AFA-44BC-8496-DBB37C38B03D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51e6a090-d3bd-45ec-abb9-c994ae615b41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350DB67-B029-48C9-9F00-55EAC62099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DAF574-CA15-4102-A77C-A18874039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6a090-d3bd-45ec-abb9-c994ae615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1315</TotalTime>
  <Words>911</Words>
  <Application>Microsoft Office PowerPoint</Application>
  <PresentationFormat>와이드스크린</PresentationFormat>
  <Paragraphs>358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소포</vt:lpstr>
      <vt:lpstr>비너스 제작</vt:lpstr>
      <vt:lpstr>Client pAGE</vt:lpstr>
      <vt:lpstr>Client Page 요구사항</vt:lpstr>
      <vt:lpstr>ADMIN PAGE</vt:lpstr>
      <vt:lpstr>admin Page 요구사항</vt:lpstr>
      <vt:lpstr>admin Page 요구사항</vt:lpstr>
      <vt:lpstr>ERD</vt:lpstr>
      <vt:lpstr>ERD</vt:lpstr>
      <vt:lpstr>업무분장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비너스 제작</dc:title>
  <dc:creator>이민영</dc:creator>
  <cp:lastModifiedBy>Dahaejwo</cp:lastModifiedBy>
  <cp:revision>53</cp:revision>
  <dcterms:created xsi:type="dcterms:W3CDTF">2020-10-05T14:01:13Z</dcterms:created>
  <dcterms:modified xsi:type="dcterms:W3CDTF">2020-10-12T01:32:22Z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0x0101006B9F361A373EE046A3648159A836367A</vt:lpwstr>
  </property>
</Properties>
</file>