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F9E32F-42FA-4604-97B4-ED679FC1BC87}">
          <p14:sldIdLst>
            <p14:sldId id="256"/>
            <p14:sldId id="257"/>
          </p14:sldIdLst>
        </p14:section>
        <p14:section name="Untitled Section" id="{CD745378-CECA-4D66-9089-A25F51D2DA51}">
          <p14:sldIdLst>
            <p14:sldId id="261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nesh vke" initials="vv" lastIdx="1" clrIdx="0">
    <p:extLst>
      <p:ext uri="{19B8F6BF-5375-455C-9EA6-DF929625EA0E}">
        <p15:presenceInfo xmlns:p15="http://schemas.microsoft.com/office/powerpoint/2012/main" userId="bc9b2c016aba44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8" autoAdjust="0"/>
    <p:restoredTop sz="94291" autoAdjust="0"/>
  </p:normalViewPr>
  <p:slideViewPr>
    <p:cSldViewPr snapToGrid="0">
      <p:cViewPr varScale="1">
        <p:scale>
          <a:sx n="70" d="100"/>
          <a:sy n="70" d="100"/>
        </p:scale>
        <p:origin x="3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9AC11-1B71-4B54-821C-9E663EB4B416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E5E059-7B33-4C9B-B5B8-6D2F8141601D}">
      <dgm:prSet/>
      <dgm:spPr/>
      <dgm:t>
        <a:bodyPr/>
        <a:lstStyle/>
        <a:p>
          <a:r>
            <a:rPr lang="en-IN"/>
            <a:t>.Step-1    Creating database with the help of sql query.</a:t>
          </a:r>
          <a:endParaRPr lang="en-US"/>
        </a:p>
      </dgm:t>
    </dgm:pt>
    <dgm:pt modelId="{D831C8E1-CDF0-4709-9E9B-99F0DE42D980}" type="parTrans" cxnId="{EF1F1745-1FE3-4C50-8E40-8DA5DE19E284}">
      <dgm:prSet/>
      <dgm:spPr/>
      <dgm:t>
        <a:bodyPr/>
        <a:lstStyle/>
        <a:p>
          <a:endParaRPr lang="en-US"/>
        </a:p>
      </dgm:t>
    </dgm:pt>
    <dgm:pt modelId="{3FA132DC-5EB3-4418-8B35-F2DE59CE3053}" type="sibTrans" cxnId="{EF1F1745-1FE3-4C50-8E40-8DA5DE19E284}">
      <dgm:prSet/>
      <dgm:spPr/>
      <dgm:t>
        <a:bodyPr/>
        <a:lstStyle/>
        <a:p>
          <a:endParaRPr lang="en-US"/>
        </a:p>
      </dgm:t>
    </dgm:pt>
    <dgm:pt modelId="{6FBE4A2E-F6F7-4D83-B838-C6BC105A0613}">
      <dgm:prSet/>
      <dgm:spPr/>
      <dgm:t>
        <a:bodyPr/>
        <a:lstStyle/>
        <a:p>
          <a:r>
            <a:rPr lang="en-IN" dirty="0"/>
            <a:t>Step-2   select a new database and set  raindrop graph.</a:t>
          </a:r>
          <a:endParaRPr lang="en-US" dirty="0"/>
        </a:p>
      </dgm:t>
    </dgm:pt>
    <dgm:pt modelId="{F365B2A7-0189-4157-88AC-CD052983A727}" type="parTrans" cxnId="{FC6143B1-7D1D-4CD7-A2B4-CBA667E7057C}">
      <dgm:prSet/>
      <dgm:spPr/>
      <dgm:t>
        <a:bodyPr/>
        <a:lstStyle/>
        <a:p>
          <a:endParaRPr lang="en-US"/>
        </a:p>
      </dgm:t>
    </dgm:pt>
    <dgm:pt modelId="{621F0ABB-996C-4681-B6DC-EDEBF98C50B9}" type="sibTrans" cxnId="{FC6143B1-7D1D-4CD7-A2B4-CBA667E7057C}">
      <dgm:prSet/>
      <dgm:spPr/>
      <dgm:t>
        <a:bodyPr/>
        <a:lstStyle/>
        <a:p>
          <a:endParaRPr lang="en-US"/>
        </a:p>
      </dgm:t>
    </dgm:pt>
    <dgm:pt modelId="{4C4CE49F-B4C1-40D4-BDC9-DA2E15683C19}">
      <dgm:prSet/>
      <dgm:spPr/>
      <dgm:t>
        <a:bodyPr/>
        <a:lstStyle/>
        <a:p>
          <a:r>
            <a:rPr lang="en-IN" dirty="0"/>
            <a:t>Step-3    The data is kept in the data source and create a new graph</a:t>
          </a:r>
        </a:p>
      </dgm:t>
    </dgm:pt>
    <dgm:pt modelId="{31B7A8FE-B800-4A79-9D62-79170BBAF757}" type="parTrans" cxnId="{E32F6616-AE76-4447-9529-EA1D286C6C3B}">
      <dgm:prSet/>
      <dgm:spPr/>
      <dgm:t>
        <a:bodyPr/>
        <a:lstStyle/>
        <a:p>
          <a:endParaRPr lang="en-US"/>
        </a:p>
      </dgm:t>
    </dgm:pt>
    <dgm:pt modelId="{3693F6E3-BFA7-48E7-B844-844BCEC32491}" type="sibTrans" cxnId="{E32F6616-AE76-4447-9529-EA1D286C6C3B}">
      <dgm:prSet/>
      <dgm:spPr/>
      <dgm:t>
        <a:bodyPr/>
        <a:lstStyle/>
        <a:p>
          <a:endParaRPr lang="en-US"/>
        </a:p>
      </dgm:t>
    </dgm:pt>
    <dgm:pt modelId="{3EC6B281-3968-4A5E-B7F6-D698F9CAC701}">
      <dgm:prSet/>
      <dgm:spPr/>
      <dgm:t>
        <a:bodyPr/>
        <a:lstStyle/>
        <a:p>
          <a:r>
            <a:rPr lang="en-IN" dirty="0"/>
            <a:t>Step-4    The graph easily  comparing aboard vs ground.</a:t>
          </a:r>
          <a:endParaRPr lang="en-US" dirty="0"/>
        </a:p>
      </dgm:t>
    </dgm:pt>
    <dgm:pt modelId="{7C2B867F-F3BC-4798-BCED-9EC8607092A7}" type="parTrans" cxnId="{2B4DC93B-842F-4D32-9F04-6E30DC14EC01}">
      <dgm:prSet/>
      <dgm:spPr/>
      <dgm:t>
        <a:bodyPr/>
        <a:lstStyle/>
        <a:p>
          <a:endParaRPr lang="en-US"/>
        </a:p>
      </dgm:t>
    </dgm:pt>
    <dgm:pt modelId="{85B66A48-C887-46C9-9408-D43FB39F091D}" type="sibTrans" cxnId="{2B4DC93B-842F-4D32-9F04-6E30DC14EC01}">
      <dgm:prSet/>
      <dgm:spPr/>
      <dgm:t>
        <a:bodyPr/>
        <a:lstStyle/>
        <a:p>
          <a:endParaRPr lang="en-US"/>
        </a:p>
      </dgm:t>
    </dgm:pt>
    <dgm:pt modelId="{339BB586-65AB-4685-B90B-F9503C7FE413}" type="pres">
      <dgm:prSet presAssocID="{6139AC11-1B71-4B54-821C-9E663EB4B416}" presName="matrix" presStyleCnt="0">
        <dgm:presLayoutVars>
          <dgm:chMax val="1"/>
          <dgm:dir/>
          <dgm:resizeHandles val="exact"/>
        </dgm:presLayoutVars>
      </dgm:prSet>
      <dgm:spPr/>
    </dgm:pt>
    <dgm:pt modelId="{57A5C98F-DD3B-4182-BBBD-BFCC1F4A6A2C}" type="pres">
      <dgm:prSet presAssocID="{6139AC11-1B71-4B54-821C-9E663EB4B416}" presName="diamond" presStyleLbl="bgShp" presStyleIdx="0" presStyleCnt="1"/>
      <dgm:spPr/>
    </dgm:pt>
    <dgm:pt modelId="{DA038689-29C5-4CEB-A434-941019A0B473}" type="pres">
      <dgm:prSet presAssocID="{6139AC11-1B71-4B54-821C-9E663EB4B41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C44B70F-9A58-4CCF-A39F-00905C62D514}" type="pres">
      <dgm:prSet presAssocID="{6139AC11-1B71-4B54-821C-9E663EB4B41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89F0244-294D-4CA8-AF85-D31FAEF03BC7}" type="pres">
      <dgm:prSet presAssocID="{6139AC11-1B71-4B54-821C-9E663EB4B416}" presName="quad3" presStyleLbl="node1" presStyleIdx="2" presStyleCnt="4" custLinFactNeighborX="3846">
        <dgm:presLayoutVars>
          <dgm:chMax val="0"/>
          <dgm:chPref val="0"/>
          <dgm:bulletEnabled val="1"/>
        </dgm:presLayoutVars>
      </dgm:prSet>
      <dgm:spPr/>
    </dgm:pt>
    <dgm:pt modelId="{E63A4D76-086B-4088-A87E-81BD083A3B78}" type="pres">
      <dgm:prSet presAssocID="{6139AC11-1B71-4B54-821C-9E663EB4B416}" presName="quad4" presStyleLbl="node1" presStyleIdx="3" presStyleCnt="4" custLinFactNeighborX="-3846">
        <dgm:presLayoutVars>
          <dgm:chMax val="0"/>
          <dgm:chPref val="0"/>
          <dgm:bulletEnabled val="1"/>
        </dgm:presLayoutVars>
      </dgm:prSet>
      <dgm:spPr/>
    </dgm:pt>
  </dgm:ptLst>
  <dgm:cxnLst>
    <dgm:cxn modelId="{E32F6616-AE76-4447-9529-EA1D286C6C3B}" srcId="{6139AC11-1B71-4B54-821C-9E663EB4B416}" destId="{4C4CE49F-B4C1-40D4-BDC9-DA2E15683C19}" srcOrd="2" destOrd="0" parTransId="{31B7A8FE-B800-4A79-9D62-79170BBAF757}" sibTransId="{3693F6E3-BFA7-48E7-B844-844BCEC32491}"/>
    <dgm:cxn modelId="{DD9D7020-15C0-4E42-902B-1C271993DFAB}" type="presOf" srcId="{3EC6B281-3968-4A5E-B7F6-D698F9CAC701}" destId="{E63A4D76-086B-4088-A87E-81BD083A3B78}" srcOrd="0" destOrd="0" presId="urn:microsoft.com/office/officeart/2005/8/layout/matrix3"/>
    <dgm:cxn modelId="{2B4DC93B-842F-4D32-9F04-6E30DC14EC01}" srcId="{6139AC11-1B71-4B54-821C-9E663EB4B416}" destId="{3EC6B281-3968-4A5E-B7F6-D698F9CAC701}" srcOrd="3" destOrd="0" parTransId="{7C2B867F-F3BC-4798-BCED-9EC8607092A7}" sibTransId="{85B66A48-C887-46C9-9408-D43FB39F091D}"/>
    <dgm:cxn modelId="{C8ECF45F-DE1F-413E-80F0-0F8371B31B61}" type="presOf" srcId="{6FBE4A2E-F6F7-4D83-B838-C6BC105A0613}" destId="{0C44B70F-9A58-4CCF-A39F-00905C62D514}" srcOrd="0" destOrd="0" presId="urn:microsoft.com/office/officeart/2005/8/layout/matrix3"/>
    <dgm:cxn modelId="{EF1F1745-1FE3-4C50-8E40-8DA5DE19E284}" srcId="{6139AC11-1B71-4B54-821C-9E663EB4B416}" destId="{F9E5E059-7B33-4C9B-B5B8-6D2F8141601D}" srcOrd="0" destOrd="0" parTransId="{D831C8E1-CDF0-4709-9E9B-99F0DE42D980}" sibTransId="{3FA132DC-5EB3-4418-8B35-F2DE59CE3053}"/>
    <dgm:cxn modelId="{A804A951-7FE0-4C91-B6AA-8830A2E2261B}" type="presOf" srcId="{4C4CE49F-B4C1-40D4-BDC9-DA2E15683C19}" destId="{F89F0244-294D-4CA8-AF85-D31FAEF03BC7}" srcOrd="0" destOrd="0" presId="urn:microsoft.com/office/officeart/2005/8/layout/matrix3"/>
    <dgm:cxn modelId="{FC6143B1-7D1D-4CD7-A2B4-CBA667E7057C}" srcId="{6139AC11-1B71-4B54-821C-9E663EB4B416}" destId="{6FBE4A2E-F6F7-4D83-B838-C6BC105A0613}" srcOrd="1" destOrd="0" parTransId="{F365B2A7-0189-4157-88AC-CD052983A727}" sibTransId="{621F0ABB-996C-4681-B6DC-EDEBF98C50B9}"/>
    <dgm:cxn modelId="{9A0A78CA-7C0D-497F-8D4C-77AE026C3D35}" type="presOf" srcId="{6139AC11-1B71-4B54-821C-9E663EB4B416}" destId="{339BB586-65AB-4685-B90B-F9503C7FE413}" srcOrd="0" destOrd="0" presId="urn:microsoft.com/office/officeart/2005/8/layout/matrix3"/>
    <dgm:cxn modelId="{5BB72FD5-BA79-48C3-8752-E3468E7529ED}" type="presOf" srcId="{F9E5E059-7B33-4C9B-B5B8-6D2F8141601D}" destId="{DA038689-29C5-4CEB-A434-941019A0B473}" srcOrd="0" destOrd="0" presId="urn:microsoft.com/office/officeart/2005/8/layout/matrix3"/>
    <dgm:cxn modelId="{E754A48E-8B18-4443-98F7-28DE30C7D5F3}" type="presParOf" srcId="{339BB586-65AB-4685-B90B-F9503C7FE413}" destId="{57A5C98F-DD3B-4182-BBBD-BFCC1F4A6A2C}" srcOrd="0" destOrd="0" presId="urn:microsoft.com/office/officeart/2005/8/layout/matrix3"/>
    <dgm:cxn modelId="{DE07D474-F89C-4C99-A2AE-FC7AAF8E4624}" type="presParOf" srcId="{339BB586-65AB-4685-B90B-F9503C7FE413}" destId="{DA038689-29C5-4CEB-A434-941019A0B473}" srcOrd="1" destOrd="0" presId="urn:microsoft.com/office/officeart/2005/8/layout/matrix3"/>
    <dgm:cxn modelId="{39711A60-9BD5-4AAA-B280-3ED7AB1DE25A}" type="presParOf" srcId="{339BB586-65AB-4685-B90B-F9503C7FE413}" destId="{0C44B70F-9A58-4CCF-A39F-00905C62D514}" srcOrd="2" destOrd="0" presId="urn:microsoft.com/office/officeart/2005/8/layout/matrix3"/>
    <dgm:cxn modelId="{205B2141-D704-4183-A663-3735B4885FEB}" type="presParOf" srcId="{339BB586-65AB-4685-B90B-F9503C7FE413}" destId="{F89F0244-294D-4CA8-AF85-D31FAEF03BC7}" srcOrd="3" destOrd="0" presId="urn:microsoft.com/office/officeart/2005/8/layout/matrix3"/>
    <dgm:cxn modelId="{ABA1DF62-FA72-456C-A3CB-E7C36DAB6C73}" type="presParOf" srcId="{339BB586-65AB-4685-B90B-F9503C7FE413}" destId="{E63A4D76-086B-4088-A87E-81BD083A3B7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5C98F-DD3B-4182-BBBD-BFCC1F4A6A2C}">
      <dsp:nvSpPr>
        <dsp:cNvPr id="0" name=""/>
        <dsp:cNvSpPr/>
      </dsp:nvSpPr>
      <dsp:spPr>
        <a:xfrm>
          <a:off x="2357437" y="0"/>
          <a:ext cx="3881437" cy="388143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38689-29C5-4CEB-A434-941019A0B473}">
      <dsp:nvSpPr>
        <dsp:cNvPr id="0" name=""/>
        <dsp:cNvSpPr/>
      </dsp:nvSpPr>
      <dsp:spPr>
        <a:xfrm>
          <a:off x="2726174" y="368736"/>
          <a:ext cx="1513760" cy="151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.Step-1    Creating database with the help of sql query.</a:t>
          </a:r>
          <a:endParaRPr lang="en-US" sz="1500" kern="1200"/>
        </a:p>
      </dsp:txBody>
      <dsp:txXfrm>
        <a:off x="2800070" y="442632"/>
        <a:ext cx="1365968" cy="1365968"/>
      </dsp:txXfrm>
    </dsp:sp>
    <dsp:sp modelId="{0C44B70F-9A58-4CCF-A39F-00905C62D514}">
      <dsp:nvSpPr>
        <dsp:cNvPr id="0" name=""/>
        <dsp:cNvSpPr/>
      </dsp:nvSpPr>
      <dsp:spPr>
        <a:xfrm>
          <a:off x="4356377" y="368736"/>
          <a:ext cx="1513760" cy="151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Step-2   select a new database and set  raindrop graph.</a:t>
          </a:r>
          <a:endParaRPr lang="en-US" sz="1500" kern="1200" dirty="0"/>
        </a:p>
      </dsp:txBody>
      <dsp:txXfrm>
        <a:off x="4430273" y="442632"/>
        <a:ext cx="1365968" cy="1365968"/>
      </dsp:txXfrm>
    </dsp:sp>
    <dsp:sp modelId="{F89F0244-294D-4CA8-AF85-D31FAEF03BC7}">
      <dsp:nvSpPr>
        <dsp:cNvPr id="0" name=""/>
        <dsp:cNvSpPr/>
      </dsp:nvSpPr>
      <dsp:spPr>
        <a:xfrm>
          <a:off x="2784393" y="1998940"/>
          <a:ext cx="1513760" cy="151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Step-3    The data is kept in the data source and create a new graph</a:t>
          </a:r>
        </a:p>
      </dsp:txBody>
      <dsp:txXfrm>
        <a:off x="2858289" y="2072836"/>
        <a:ext cx="1365968" cy="1365968"/>
      </dsp:txXfrm>
    </dsp:sp>
    <dsp:sp modelId="{E63A4D76-086B-4088-A87E-81BD083A3B78}">
      <dsp:nvSpPr>
        <dsp:cNvPr id="0" name=""/>
        <dsp:cNvSpPr/>
      </dsp:nvSpPr>
      <dsp:spPr>
        <a:xfrm>
          <a:off x="4298158" y="1998940"/>
          <a:ext cx="1513760" cy="151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Step-4    The graph easily  comparing aboard vs ground.</a:t>
          </a:r>
          <a:endParaRPr lang="en-US" sz="1500" kern="1200" dirty="0"/>
        </a:p>
      </dsp:txBody>
      <dsp:txXfrm>
        <a:off x="4372054" y="2072836"/>
        <a:ext cx="1365968" cy="1365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706F-0086-4DDA-9D3F-AA6129FB45E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AC06-3D9E-4B18-BB47-E85FAB5B7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0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706F-0086-4DDA-9D3F-AA6129FB45E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AC06-3D9E-4B18-BB47-E85FAB5B7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2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706F-0086-4DDA-9D3F-AA6129FB45E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AC06-3D9E-4B18-BB47-E85FAB5B75C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5593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706F-0086-4DDA-9D3F-AA6129FB45E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AC06-3D9E-4B18-BB47-E85FAB5B7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50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706F-0086-4DDA-9D3F-AA6129FB45E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AC06-3D9E-4B18-BB47-E85FAB5B75C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7617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706F-0086-4DDA-9D3F-AA6129FB45E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AC06-3D9E-4B18-BB47-E85FAB5B7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00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706F-0086-4DDA-9D3F-AA6129FB45E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AC06-3D9E-4B18-BB47-E85FAB5B7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1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706F-0086-4DDA-9D3F-AA6129FB45E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AC06-3D9E-4B18-BB47-E85FAB5B7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706F-0086-4DDA-9D3F-AA6129FB45E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AC06-3D9E-4B18-BB47-E85FAB5B7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6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706F-0086-4DDA-9D3F-AA6129FB45E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AC06-3D9E-4B18-BB47-E85FAB5B7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706F-0086-4DDA-9D3F-AA6129FB45E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AC06-3D9E-4B18-BB47-E85FAB5B7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5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706F-0086-4DDA-9D3F-AA6129FB45E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AC06-3D9E-4B18-BB47-E85FAB5B7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3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706F-0086-4DDA-9D3F-AA6129FB45E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AC06-3D9E-4B18-BB47-E85FAB5B7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3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706F-0086-4DDA-9D3F-AA6129FB45E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AC06-3D9E-4B18-BB47-E85FAB5B7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9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706F-0086-4DDA-9D3F-AA6129FB45E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AC06-3D9E-4B18-BB47-E85FAB5B7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5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706F-0086-4DDA-9D3F-AA6129FB45E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AC06-3D9E-4B18-BB47-E85FAB5B7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0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706F-0086-4DDA-9D3F-AA6129FB45E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1DAC06-3D9E-4B18-BB47-E85FAB5B7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E7E6-1C2B-94C5-751A-9FC710D74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THE TRAGEDY OF FLIGHT : A COMPREHENSIVE CRASH   ANALYSIS 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F34D4-415B-A2E8-BB19-D62C62419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715" y="2832464"/>
            <a:ext cx="8865704" cy="3498573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 </a:t>
            </a:r>
          </a:p>
          <a:p>
            <a:r>
              <a:rPr lang="en-IN" dirty="0">
                <a:solidFill>
                  <a:srgbClr val="0070C0"/>
                </a:solidFill>
              </a:rPr>
              <a:t>   </a:t>
            </a:r>
          </a:p>
          <a:p>
            <a:r>
              <a:rPr lang="en-IN" dirty="0">
                <a:solidFill>
                  <a:srgbClr val="7030A0"/>
                </a:solidFill>
              </a:rPr>
              <a:t>TDMNS COLLEG</a:t>
            </a:r>
          </a:p>
          <a:p>
            <a:r>
              <a:rPr lang="en-IN" dirty="0">
                <a:solidFill>
                  <a:srgbClr val="7030A0"/>
                </a:solidFill>
              </a:rPr>
              <a:t>T.KALLIKULAM</a:t>
            </a:r>
          </a:p>
          <a:p>
            <a:r>
              <a:rPr lang="en-IN" dirty="0">
                <a:solidFill>
                  <a:srgbClr val="0070C0"/>
                </a:solidFill>
              </a:rPr>
              <a:t>TEAM-4</a:t>
            </a:r>
          </a:p>
          <a:p>
            <a:r>
              <a:rPr lang="en-IN" dirty="0">
                <a:solidFill>
                  <a:srgbClr val="C00000"/>
                </a:solidFill>
              </a:rPr>
              <a:t>M.INDIRA</a:t>
            </a:r>
          </a:p>
          <a:p>
            <a:r>
              <a:rPr lang="en-IN" dirty="0">
                <a:solidFill>
                  <a:srgbClr val="C00000"/>
                </a:solidFill>
              </a:rPr>
              <a:t>V.MARAGATHASANTHIYA</a:t>
            </a:r>
          </a:p>
          <a:p>
            <a:r>
              <a:rPr lang="en-IN" dirty="0">
                <a:solidFill>
                  <a:srgbClr val="C00000"/>
                </a:solidFill>
              </a:rPr>
              <a:t>S.MARIA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JENISHA</a:t>
            </a:r>
          </a:p>
          <a:p>
            <a:r>
              <a:rPr lang="en-IN" dirty="0">
                <a:solidFill>
                  <a:srgbClr val="C00000"/>
                </a:solidFill>
              </a:rPr>
              <a:t>P.JASMINE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0006C6-55DB-FC42-1AEB-29D2E1D7BEFE}"/>
              </a:ext>
            </a:extLst>
          </p:cNvPr>
          <p:cNvSpPr/>
          <p:nvPr/>
        </p:nvSpPr>
        <p:spPr>
          <a:xfrm>
            <a:off x="5899472" y="2967335"/>
            <a:ext cx="393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870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D6BD-27BC-4EC3-85BA-F03F7803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Comparing Aboard vs Ground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B0DAFD-0898-F08A-8127-29C5143FD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05585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566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601B-584D-8C03-9F38-DCF8F821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Max accidents based on years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9A4F2-031C-38C8-D89D-16EE47F3E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going to find a airplane crash based on the year, which year more or less accident happen. </a:t>
            </a:r>
          </a:p>
          <a:p>
            <a:r>
              <a:rPr lang="en-IN" dirty="0"/>
              <a:t> We see the data source, then collect the data.</a:t>
            </a:r>
          </a:p>
          <a:p>
            <a:r>
              <a:rPr lang="en-IN" dirty="0"/>
              <a:t>Light blue colour mean accident ratio very less then dark blue colour mean in accident ratio is very  high.</a:t>
            </a:r>
          </a:p>
          <a:p>
            <a:r>
              <a:rPr lang="en-IN" dirty="0"/>
              <a:t>From this sheet we know that 1972 is the more count of year.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476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EADA-31C3-C41D-D78C-2232BB2E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Accidents happened in 1972(MAX ACCIDENTS) based on months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F061-A285-C8EE-5076-ED2CB282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Understanding third visualization we found that in the year of 1972 the most accident happen.</a:t>
            </a:r>
          </a:p>
          <a:p>
            <a:r>
              <a:rPr lang="en-IN" dirty="0"/>
              <a:t> 1972 based on January month dismay person on then dismay facility happened and grounded with zero.</a:t>
            </a:r>
          </a:p>
          <a:p>
            <a:r>
              <a:rPr lang="en-IN" dirty="0"/>
              <a:t>This  is condition like that January February December  we have the data.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1673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60BD-9CA7-4B65-C73A-60C2C964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Highest </a:t>
            </a:r>
            <a:r>
              <a:rPr lang="en-IN" dirty="0" err="1"/>
              <a:t>No.of</a:t>
            </a:r>
            <a:r>
              <a:rPr lang="en-IN" dirty="0"/>
              <a:t> accident happened by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05084-D15A-D01C-ADC8-42FD8BBA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 In 1972 having maximum amount of air crash based on operators.</a:t>
            </a:r>
          </a:p>
          <a:p>
            <a:r>
              <a:rPr lang="en-IN" dirty="0"/>
              <a:t> The above information is obtained from data source. </a:t>
            </a:r>
          </a:p>
          <a:p>
            <a:r>
              <a:rPr lang="en-IN" dirty="0"/>
              <a:t> This data is used to create chart.</a:t>
            </a:r>
          </a:p>
          <a:p>
            <a:r>
              <a:rPr lang="en-IN" dirty="0"/>
              <a:t> So in this chart is easily identify the highest no. of accident happened by operators.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4474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3211-45F0-6406-0EF4-50507999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10 locations which had more accidents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A1630-15C7-1628-E729-A7CAA891F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939925"/>
            <a:ext cx="10515600" cy="4351338"/>
          </a:xfrm>
        </p:spPr>
        <p:txBody>
          <a:bodyPr/>
          <a:lstStyle/>
          <a:p>
            <a:r>
              <a:rPr lang="en-IN" dirty="0"/>
              <a:t>We are going to take the top 10 location for more accident rates . </a:t>
            </a:r>
          </a:p>
          <a:p>
            <a:r>
              <a:rPr lang="en-IN" dirty="0"/>
              <a:t>Let may go to data source we have a multiple values.</a:t>
            </a:r>
          </a:p>
          <a:p>
            <a:r>
              <a:rPr lang="en-US" dirty="0"/>
              <a:t>But  I want to  a top 10  location, which has  more accident history. </a:t>
            </a:r>
          </a:p>
          <a:p>
            <a:r>
              <a:rPr lang="en-US" dirty="0"/>
              <a:t>We have two option ascending  and descending order.</a:t>
            </a:r>
          </a:p>
          <a:p>
            <a:r>
              <a:rPr lang="en-US" dirty="0"/>
              <a:t>We have to choose a descending  order, based on the Airplane crash.</a:t>
            </a:r>
          </a:p>
          <a:p>
            <a:r>
              <a:rPr lang="en-US" dirty="0"/>
              <a:t> From this chart we can easily understand like Brazil has more accident history.</a:t>
            </a:r>
          </a:p>
        </p:txBody>
      </p:sp>
    </p:spTree>
    <p:extLst>
      <p:ext uri="{BB962C8B-B14F-4D97-AF65-F5344CB8AC3E}">
        <p14:creationId xmlns:p14="http://schemas.microsoft.com/office/powerpoint/2010/main" val="381517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3367-3007-AC91-4241-B8424B47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3 flights which have max accident history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6063F-E08E-FDCE-572D-F83CA991C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sixth visualisation. We can able to find the top five types of planes that dealt with mass number of accidents.</a:t>
            </a:r>
          </a:p>
          <a:p>
            <a:r>
              <a:rPr lang="en-IN" dirty="0"/>
              <a:t>By clicking the “type”…..we can get all types of  planes .</a:t>
            </a:r>
          </a:p>
          <a:p>
            <a:r>
              <a:rPr lang="en-IN" dirty="0"/>
              <a:t>Among those types… we want the top 5 types, so by using the filter. We can get the required type.</a:t>
            </a:r>
          </a:p>
          <a:p>
            <a:r>
              <a:rPr lang="en-IN" dirty="0"/>
              <a:t>Based on the field, we can choose  the top  5 types of plane.</a:t>
            </a:r>
          </a:p>
          <a:p>
            <a:r>
              <a:rPr lang="en-IN" dirty="0"/>
              <a:t>The remaining half the funnel can be created by using </a:t>
            </a:r>
            <a:r>
              <a:rPr lang="en-IN"/>
              <a:t>negative number.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44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6CD4-DDFA-84E4-B760-6102FEF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Accidents based on regions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9296-7947-9FEF-7C24-C17A97534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last visualization, we can able to find location and count.</a:t>
            </a:r>
          </a:p>
          <a:p>
            <a:r>
              <a:rPr lang="en-IN" dirty="0"/>
              <a:t>Click on the respective drop down, where we can find the location by click on it.</a:t>
            </a:r>
          </a:p>
          <a:p>
            <a:r>
              <a:rPr lang="en-IN" dirty="0"/>
              <a:t>In the same way we can able to find the count.</a:t>
            </a:r>
          </a:p>
          <a:p>
            <a:r>
              <a:rPr lang="en-IN" dirty="0"/>
              <a:t>We can view the map by clicking the word “map”.</a:t>
            </a:r>
          </a:p>
          <a:p>
            <a:r>
              <a:rPr lang="en-IN" dirty="0"/>
              <a:t>We can arrange the map based on our wish.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8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AA1E-902C-4FC9-B73B-369CC573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34E5E-3763-4DE7-E675-A50E99C99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0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244</TotalTime>
  <Words>528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THE TRAGEDY OF FLIGHT : A COMPREHENSIVE CRASH   ANALYSIS  </vt:lpstr>
      <vt:lpstr>Comparing Aboard vs Ground</vt:lpstr>
      <vt:lpstr>Max accidents based on years</vt:lpstr>
      <vt:lpstr>Accidents happened in 1972(MAX ACCIDENTS) based on months</vt:lpstr>
      <vt:lpstr>Highest No.of accident happened by operators</vt:lpstr>
      <vt:lpstr>Top 10 locations which had more accidents</vt:lpstr>
      <vt:lpstr>Top 3 flights which have max accident history</vt:lpstr>
      <vt:lpstr>Accidents based on regions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TRAGEDY OF FLIGHT : A COMPREHENSIVE CRASH   ANALYSIS</dc:title>
  <dc:creator>viknesh vke</dc:creator>
  <cp:lastModifiedBy>viknesh vke</cp:lastModifiedBy>
  <cp:revision>9</cp:revision>
  <dcterms:created xsi:type="dcterms:W3CDTF">2023-04-12T10:30:48Z</dcterms:created>
  <dcterms:modified xsi:type="dcterms:W3CDTF">2023-04-15T12:03:12Z</dcterms:modified>
</cp:coreProperties>
</file>