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37040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69783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868939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140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1933716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1355738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3507561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886708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90934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60055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198478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18897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43949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03151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93953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63815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34026-A0F4-4155-83F5-05B691F2FD34}" type="datetimeFigureOut">
              <a:rPr lang="en-US" smtClean="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57035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934026-A0F4-4155-83F5-05B691F2FD34}" type="datetimeFigureOut">
              <a:rPr lang="en-US" smtClean="0"/>
              <a:t>12/30/2021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D9D8F5-DA4E-4573-9A18-0BD0F42E9D0A}" type="slidenum">
              <a:rPr lang="en-US" smtClean="0"/>
              <a:t>‹#›</a:t>
            </a:fld>
            <a:endParaRPr lang="en-US" dirty="0"/>
          </a:p>
        </p:txBody>
      </p:sp>
    </p:spTree>
    <p:extLst>
      <p:ext uri="{BB962C8B-B14F-4D97-AF65-F5344CB8AC3E}">
        <p14:creationId xmlns:p14="http://schemas.microsoft.com/office/powerpoint/2010/main" val="30696984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210-3EDE-4FA3-8597-9026034D6D1B}"/>
              </a:ext>
            </a:extLst>
          </p:cNvPr>
          <p:cNvSpPr>
            <a:spLocks noGrp="1"/>
          </p:cNvSpPr>
          <p:nvPr>
            <p:ph type="ctrTitle"/>
          </p:nvPr>
        </p:nvSpPr>
        <p:spPr>
          <a:xfrm>
            <a:off x="1524000" y="2126657"/>
            <a:ext cx="8825658" cy="1175343"/>
          </a:xfrm>
        </p:spPr>
        <p:txBody>
          <a:bodyPr/>
          <a:lstStyle/>
          <a:p>
            <a:r>
              <a:rPr lang="en-US" dirty="0"/>
              <a:t>Credit Risk System</a:t>
            </a:r>
          </a:p>
        </p:txBody>
      </p:sp>
      <p:sp>
        <p:nvSpPr>
          <p:cNvPr id="3" name="Subtitle 2">
            <a:extLst>
              <a:ext uri="{FF2B5EF4-FFF2-40B4-BE49-F238E27FC236}">
                <a16:creationId xmlns:a16="http://schemas.microsoft.com/office/drawing/2014/main" id="{56B19D5F-3A35-4EED-A136-746D5B82B783}"/>
              </a:ext>
            </a:extLst>
          </p:cNvPr>
          <p:cNvSpPr>
            <a:spLocks noGrp="1"/>
          </p:cNvSpPr>
          <p:nvPr>
            <p:ph type="subTitle" idx="1"/>
          </p:nvPr>
        </p:nvSpPr>
        <p:spPr>
          <a:xfrm>
            <a:off x="1524000" y="3602038"/>
            <a:ext cx="9144000" cy="960726"/>
          </a:xfrm>
        </p:spPr>
        <p:txBody>
          <a:bodyPr/>
          <a:lstStyle/>
          <a:p>
            <a:r>
              <a:rPr lang="en-US" dirty="0"/>
              <a:t>Jeevan Shriram </a:t>
            </a:r>
            <a:r>
              <a:rPr lang="en-US" dirty="0" err="1"/>
              <a:t>Arande</a:t>
            </a:r>
            <a:endParaRPr lang="en-US" dirty="0"/>
          </a:p>
          <a:p>
            <a:r>
              <a:rPr lang="en-US" dirty="0"/>
              <a:t>Raj Shukla</a:t>
            </a:r>
          </a:p>
          <a:p>
            <a:endParaRPr lang="en-US" dirty="0"/>
          </a:p>
        </p:txBody>
      </p:sp>
    </p:spTree>
    <p:extLst>
      <p:ext uri="{BB962C8B-B14F-4D97-AF65-F5344CB8AC3E}">
        <p14:creationId xmlns:p14="http://schemas.microsoft.com/office/powerpoint/2010/main" val="334230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81B2D-040F-43D4-A30F-F9DEC7449CC4}"/>
              </a:ext>
            </a:extLst>
          </p:cNvPr>
          <p:cNvSpPr>
            <a:spLocks noGrp="1"/>
          </p:cNvSpPr>
          <p:nvPr>
            <p:ph idx="1"/>
          </p:nvPr>
        </p:nvSpPr>
        <p:spPr>
          <a:xfrm>
            <a:off x="838200" y="812801"/>
            <a:ext cx="10515600" cy="4351338"/>
          </a:xfrm>
        </p:spPr>
        <p:txBody>
          <a:bodyPr/>
          <a:lstStyle/>
          <a:p>
            <a:pPr marL="0" indent="0">
              <a:buNone/>
            </a:pPr>
            <a:r>
              <a:rPr lang="en-US" sz="4400" dirty="0"/>
              <a:t>Objective</a:t>
            </a:r>
            <a:endParaRPr lang="en-US" dirty="0"/>
          </a:p>
          <a:p>
            <a:pPr marL="0" indent="0">
              <a:buNone/>
            </a:pPr>
            <a:r>
              <a:rPr lang="en-US" dirty="0"/>
              <a:t>Development of a system for predicting credit risk of the customer based on customer credit history &amp; attributes. The modal will determine whether a customer is having a good or bad credit risk.</a:t>
            </a:r>
          </a:p>
          <a:p>
            <a:pPr marL="0" indent="0">
              <a:buNone/>
            </a:pPr>
            <a:endParaRPr lang="en-US" dirty="0"/>
          </a:p>
          <a:p>
            <a:pPr marL="0" indent="0">
              <a:buNone/>
            </a:pPr>
            <a:r>
              <a:rPr lang="en-US" sz="4400" dirty="0"/>
              <a:t>Benefits:</a:t>
            </a:r>
          </a:p>
          <a:p>
            <a:r>
              <a:rPr lang="en-US" dirty="0"/>
              <a:t>Detection of Credit Risk of customer</a:t>
            </a:r>
          </a:p>
          <a:p>
            <a:r>
              <a:rPr lang="en-US" dirty="0"/>
              <a:t>Helps with mitigating risk of loan for customers</a:t>
            </a:r>
          </a:p>
        </p:txBody>
      </p:sp>
    </p:spTree>
    <p:extLst>
      <p:ext uri="{BB962C8B-B14F-4D97-AF65-F5344CB8AC3E}">
        <p14:creationId xmlns:p14="http://schemas.microsoft.com/office/powerpoint/2010/main" val="378172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7498-3951-4272-8C2A-5BE9221975E0}"/>
              </a:ext>
            </a:extLst>
          </p:cNvPr>
          <p:cNvSpPr>
            <a:spLocks noGrp="1"/>
          </p:cNvSpPr>
          <p:nvPr>
            <p:ph type="title"/>
          </p:nvPr>
        </p:nvSpPr>
        <p:spPr/>
        <p:txBody>
          <a:bodyPr/>
          <a:lstStyle/>
          <a:p>
            <a:r>
              <a:rPr lang="en-US" dirty="0"/>
              <a:t>Data Sharing Agreement</a:t>
            </a:r>
          </a:p>
        </p:txBody>
      </p:sp>
      <p:sp>
        <p:nvSpPr>
          <p:cNvPr id="3" name="Content Placeholder 2">
            <a:extLst>
              <a:ext uri="{FF2B5EF4-FFF2-40B4-BE49-F238E27FC236}">
                <a16:creationId xmlns:a16="http://schemas.microsoft.com/office/drawing/2014/main" id="{E2847FA8-62A5-41B2-9A99-502D76041240}"/>
              </a:ext>
            </a:extLst>
          </p:cNvPr>
          <p:cNvSpPr>
            <a:spLocks noGrp="1"/>
          </p:cNvSpPr>
          <p:nvPr>
            <p:ph idx="1"/>
          </p:nvPr>
        </p:nvSpPr>
        <p:spPr/>
        <p:txBody>
          <a:bodyPr/>
          <a:lstStyle/>
          <a:p>
            <a:r>
              <a:rPr lang="en-US" dirty="0"/>
              <a:t>SouthGermanCredit.csv</a:t>
            </a:r>
          </a:p>
          <a:p>
            <a:r>
              <a:rPr lang="en-US" dirty="0"/>
              <a:t>No date/time columns</a:t>
            </a:r>
          </a:p>
          <a:p>
            <a:r>
              <a:rPr lang="en-US" dirty="0"/>
              <a:t>No. of Columns: 21</a:t>
            </a:r>
          </a:p>
          <a:p>
            <a:r>
              <a:rPr lang="en-US" dirty="0"/>
              <a:t>Columns Names: status, duration, credit_history, purpose, amount, savings, employment_duration, installment_rate, personal_status_sex, other_debtors, present_residence, property, age, other_installment_plans, housing, number_credits, job, people_liable, telephone, foreign_worker, </a:t>
            </a:r>
            <a:r>
              <a:rPr lang="en-US" dirty="0" err="1"/>
              <a:t>credit_risk</a:t>
            </a:r>
            <a:endParaRPr lang="en-US" dirty="0"/>
          </a:p>
          <a:p>
            <a:r>
              <a:rPr lang="en-US" dirty="0"/>
              <a:t>Data Types: All: Integer</a:t>
            </a:r>
          </a:p>
        </p:txBody>
      </p:sp>
    </p:spTree>
    <p:extLst>
      <p:ext uri="{BB962C8B-B14F-4D97-AF65-F5344CB8AC3E}">
        <p14:creationId xmlns:p14="http://schemas.microsoft.com/office/powerpoint/2010/main" val="8883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123C-EB46-419B-A900-A212673528DB}"/>
              </a:ext>
            </a:extLst>
          </p:cNvPr>
          <p:cNvSpPr>
            <a:spLocks noGrp="1"/>
          </p:cNvSpPr>
          <p:nvPr>
            <p:ph type="title"/>
          </p:nvPr>
        </p:nvSpPr>
        <p:spPr/>
        <p:txBody>
          <a:bodyPr/>
          <a:lstStyle/>
          <a:p>
            <a:r>
              <a:rPr lang="en-US" dirty="0"/>
              <a:t>Architecture</a:t>
            </a:r>
          </a:p>
        </p:txBody>
      </p:sp>
      <p:pic>
        <p:nvPicPr>
          <p:cNvPr id="4" name="Picture 3">
            <a:extLst>
              <a:ext uri="{FF2B5EF4-FFF2-40B4-BE49-F238E27FC236}">
                <a16:creationId xmlns:a16="http://schemas.microsoft.com/office/drawing/2014/main" id="{5C290EEC-C61C-477E-B1F2-CA1BEB19F8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0690" y="1585226"/>
            <a:ext cx="8709092" cy="4629645"/>
          </a:xfrm>
          <a:prstGeom prst="rect">
            <a:avLst/>
          </a:prstGeom>
        </p:spPr>
      </p:pic>
    </p:spTree>
    <p:extLst>
      <p:ext uri="{BB962C8B-B14F-4D97-AF65-F5344CB8AC3E}">
        <p14:creationId xmlns:p14="http://schemas.microsoft.com/office/powerpoint/2010/main" val="76638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3136-1824-42A3-8975-C7B6FA552091}"/>
              </a:ext>
            </a:extLst>
          </p:cNvPr>
          <p:cNvSpPr>
            <a:spLocks noGrp="1"/>
          </p:cNvSpPr>
          <p:nvPr>
            <p:ph type="title"/>
          </p:nvPr>
        </p:nvSpPr>
        <p:spPr/>
        <p:txBody>
          <a:bodyPr/>
          <a:lstStyle/>
          <a:p>
            <a:r>
              <a:rPr lang="en-US" dirty="0"/>
              <a:t>Data Fetching</a:t>
            </a:r>
          </a:p>
        </p:txBody>
      </p:sp>
      <p:sp>
        <p:nvSpPr>
          <p:cNvPr id="3" name="Content Placeholder 2">
            <a:extLst>
              <a:ext uri="{FF2B5EF4-FFF2-40B4-BE49-F238E27FC236}">
                <a16:creationId xmlns:a16="http://schemas.microsoft.com/office/drawing/2014/main" id="{F32E96CB-A7D1-4762-A479-C7BCA0979863}"/>
              </a:ext>
            </a:extLst>
          </p:cNvPr>
          <p:cNvSpPr>
            <a:spLocks noGrp="1"/>
          </p:cNvSpPr>
          <p:nvPr>
            <p:ph idx="1"/>
          </p:nvPr>
        </p:nvSpPr>
        <p:spPr/>
        <p:txBody>
          <a:bodyPr/>
          <a:lstStyle/>
          <a:p>
            <a:r>
              <a:rPr lang="en-US" dirty="0"/>
              <a:t>Data is stored in online Cassandra Database instance on Astra.</a:t>
            </a:r>
          </a:p>
          <a:p>
            <a:r>
              <a:rPr lang="en-US" dirty="0"/>
              <a:t>Python Scripts connects to database using Developer Credentials</a:t>
            </a:r>
          </a:p>
          <a:p>
            <a:r>
              <a:rPr lang="en-US" dirty="0"/>
              <a:t>Cassandra Database is selected and session is started</a:t>
            </a:r>
          </a:p>
          <a:p>
            <a:r>
              <a:rPr lang="en-US" dirty="0"/>
              <a:t>Table from Cassandra Database is selected and the query is written to fetch the data</a:t>
            </a:r>
          </a:p>
          <a:p>
            <a:r>
              <a:rPr lang="en-US" dirty="0"/>
              <a:t>Session is closed</a:t>
            </a:r>
          </a:p>
          <a:p>
            <a:r>
              <a:rPr lang="en-US" dirty="0"/>
              <a:t>The data from query is saved in CSV format for further steps</a:t>
            </a:r>
          </a:p>
          <a:p>
            <a:pPr marL="0" indent="0">
              <a:buNone/>
            </a:pPr>
            <a:endParaRPr lang="en-US" dirty="0"/>
          </a:p>
        </p:txBody>
      </p:sp>
    </p:spTree>
    <p:extLst>
      <p:ext uri="{BB962C8B-B14F-4D97-AF65-F5344CB8AC3E}">
        <p14:creationId xmlns:p14="http://schemas.microsoft.com/office/powerpoint/2010/main" val="4690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C72A-1D76-46A9-90F9-738F8D97A74D}"/>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9E99764-5143-455B-8499-4A73927D3630}"/>
              </a:ext>
            </a:extLst>
          </p:cNvPr>
          <p:cNvSpPr>
            <a:spLocks noGrp="1"/>
          </p:cNvSpPr>
          <p:nvPr>
            <p:ph idx="1"/>
          </p:nvPr>
        </p:nvSpPr>
        <p:spPr/>
        <p:txBody>
          <a:bodyPr>
            <a:normAutofit fontScale="85000" lnSpcReduction="20000"/>
          </a:bodyPr>
          <a:lstStyle/>
          <a:p>
            <a:r>
              <a:rPr lang="en-US" dirty="0"/>
              <a:t>Data Export from CSV file:</a:t>
            </a:r>
          </a:p>
          <a:p>
            <a:pPr lvl="1"/>
            <a:r>
              <a:rPr lang="en-US" dirty="0"/>
              <a:t>The Cassandra extracted data is loaded for model building</a:t>
            </a:r>
          </a:p>
          <a:p>
            <a:r>
              <a:rPr lang="en-US" dirty="0"/>
              <a:t>Feature Selection</a:t>
            </a:r>
          </a:p>
          <a:p>
            <a:pPr lvl="1"/>
            <a:r>
              <a:rPr lang="en-US" dirty="0"/>
              <a:t>ANOVA is used to select continuous columns</a:t>
            </a:r>
          </a:p>
          <a:p>
            <a:pPr lvl="1"/>
            <a:r>
              <a:rPr lang="en-US" dirty="0"/>
              <a:t>Chi Square Analysis for categorical columns</a:t>
            </a:r>
          </a:p>
          <a:p>
            <a:r>
              <a:rPr lang="en-US" dirty="0"/>
              <a:t>Data Preprocessing</a:t>
            </a:r>
          </a:p>
          <a:p>
            <a:pPr lvl="1"/>
            <a:r>
              <a:rPr lang="en-US" dirty="0"/>
              <a:t>Label Encoding of Ordinal columns</a:t>
            </a:r>
          </a:p>
          <a:p>
            <a:pPr lvl="1"/>
            <a:r>
              <a:rPr lang="en-US" dirty="0"/>
              <a:t>One Hot Encoding of Nominal Columns</a:t>
            </a:r>
          </a:p>
          <a:p>
            <a:pPr lvl="1"/>
            <a:r>
              <a:rPr lang="en-US" dirty="0"/>
              <a:t>Min Max Scaling of all the columns after encoding steps</a:t>
            </a:r>
          </a:p>
          <a:p>
            <a:r>
              <a:rPr lang="en-US" dirty="0"/>
              <a:t>Model Selection</a:t>
            </a:r>
          </a:p>
          <a:p>
            <a:pPr lvl="1"/>
            <a:r>
              <a:rPr lang="en-US" dirty="0"/>
              <a:t>After the data is split into Train, validation and test dataset. We find the best model by using multiple algorithms (Logistic, Decision Tree, Random Forest). The hyper tunned algorithms are used. We calculate the f1 score and select for all the models with best score. </a:t>
            </a:r>
          </a:p>
          <a:p>
            <a:pPr marL="457200" lvl="1" indent="0">
              <a:buNone/>
            </a:pPr>
            <a:endParaRPr lang="en-US" dirty="0"/>
          </a:p>
          <a:p>
            <a:pPr lvl="1"/>
            <a:endParaRPr lang="en-US" dirty="0"/>
          </a:p>
        </p:txBody>
      </p:sp>
    </p:spTree>
    <p:extLst>
      <p:ext uri="{BB962C8B-B14F-4D97-AF65-F5344CB8AC3E}">
        <p14:creationId xmlns:p14="http://schemas.microsoft.com/office/powerpoint/2010/main" val="283242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516E-3DB8-4C1B-A2EB-13F40238C592}"/>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EBBC0747-336E-4965-A073-F45E1B409B74}"/>
              </a:ext>
            </a:extLst>
          </p:cNvPr>
          <p:cNvSpPr>
            <a:spLocks noGrp="1"/>
          </p:cNvSpPr>
          <p:nvPr>
            <p:ph idx="1"/>
          </p:nvPr>
        </p:nvSpPr>
        <p:spPr/>
        <p:txBody>
          <a:bodyPr/>
          <a:lstStyle/>
          <a:p>
            <a:r>
              <a:rPr lang="en-US" dirty="0"/>
              <a:t>The data comes from the Bootstrap form created in the Flask App</a:t>
            </a:r>
          </a:p>
          <a:p>
            <a:r>
              <a:rPr lang="en-US" dirty="0"/>
              <a:t>The data is cleaned and loaded</a:t>
            </a:r>
          </a:p>
          <a:p>
            <a:r>
              <a:rPr lang="en-US" dirty="0"/>
              <a:t>We perform the data preprocessing techniques on it</a:t>
            </a:r>
          </a:p>
          <a:p>
            <a:r>
              <a:rPr lang="en-US" dirty="0"/>
              <a:t>Random Forest model created during training is loaded and the credit risk is predicted</a:t>
            </a:r>
          </a:p>
          <a:p>
            <a:r>
              <a:rPr lang="en-US" dirty="0"/>
              <a:t>The credit risk response is then passed to the request that came from the Bootstrap form.</a:t>
            </a:r>
          </a:p>
        </p:txBody>
      </p:sp>
    </p:spTree>
    <p:extLst>
      <p:ext uri="{BB962C8B-B14F-4D97-AF65-F5344CB8AC3E}">
        <p14:creationId xmlns:p14="http://schemas.microsoft.com/office/powerpoint/2010/main" val="378044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3F18-D1D4-4E0B-BBF0-6385A8A9EBD9}"/>
              </a:ext>
            </a:extLst>
          </p:cNvPr>
          <p:cNvSpPr>
            <a:spLocks noGrp="1"/>
          </p:cNvSpPr>
          <p:nvPr>
            <p:ph type="title"/>
          </p:nvPr>
        </p:nvSpPr>
        <p:spPr/>
        <p:txBody>
          <a:bodyPr/>
          <a:lstStyle/>
          <a:p>
            <a:pPr algn="ctr"/>
            <a:r>
              <a:rPr lang="en-US" dirty="0"/>
              <a:t>Q&amp;A</a:t>
            </a:r>
          </a:p>
        </p:txBody>
      </p:sp>
      <p:sp>
        <p:nvSpPr>
          <p:cNvPr id="3" name="Content Placeholder 2">
            <a:extLst>
              <a:ext uri="{FF2B5EF4-FFF2-40B4-BE49-F238E27FC236}">
                <a16:creationId xmlns:a16="http://schemas.microsoft.com/office/drawing/2014/main" id="{776A36F8-104E-4E7E-9323-7AD4BE923EDB}"/>
              </a:ext>
            </a:extLst>
          </p:cNvPr>
          <p:cNvSpPr>
            <a:spLocks noGrp="1"/>
          </p:cNvSpPr>
          <p:nvPr>
            <p:ph idx="1"/>
          </p:nvPr>
        </p:nvSpPr>
        <p:spPr/>
        <p:txBody>
          <a:bodyPr/>
          <a:lstStyle/>
          <a:p>
            <a:pPr marL="514350" indent="-514350">
              <a:buFont typeface="+mj-lt"/>
              <a:buAutoNum type="arabicPeriod"/>
            </a:pPr>
            <a:r>
              <a:rPr lang="en-US" dirty="0"/>
              <a:t>What’s the source of data?</a:t>
            </a:r>
          </a:p>
          <a:p>
            <a:pPr marL="457200" lvl="1" indent="0">
              <a:buNone/>
            </a:pPr>
            <a:r>
              <a:rPr lang="en-US" dirty="0"/>
              <a:t>The data for training come from a Cassandra database </a:t>
            </a:r>
            <a:r>
              <a:rPr lang="en-US" dirty="0" err="1"/>
              <a:t>instatance</a:t>
            </a:r>
            <a:r>
              <a:rPr lang="en-US" dirty="0"/>
              <a:t> from Astra Platform.</a:t>
            </a:r>
          </a:p>
          <a:p>
            <a:pPr marL="514350" indent="-514350">
              <a:buFont typeface="+mj-lt"/>
              <a:buAutoNum type="arabicPeriod"/>
            </a:pPr>
            <a:r>
              <a:rPr lang="en-US" dirty="0"/>
              <a:t>What was the type of data?</a:t>
            </a:r>
          </a:p>
          <a:p>
            <a:pPr marL="457200" lvl="1" indent="0">
              <a:buNone/>
            </a:pPr>
            <a:r>
              <a:rPr lang="en-US" dirty="0"/>
              <a:t>The data was the combination of numerical and categorical values</a:t>
            </a:r>
          </a:p>
          <a:p>
            <a:pPr marL="514350" indent="-514350">
              <a:buFont typeface="+mj-lt"/>
              <a:buAutoNum type="arabicPeriod"/>
            </a:pPr>
            <a:r>
              <a:rPr lang="en-US" dirty="0"/>
              <a:t>What’s the complete flow you followed in this Project?</a:t>
            </a:r>
          </a:p>
          <a:p>
            <a:pPr marL="457200" lvl="1" indent="0">
              <a:buNone/>
            </a:pPr>
            <a:r>
              <a:rPr lang="en-US" dirty="0"/>
              <a:t>Please refer to the slide 4.</a:t>
            </a:r>
          </a:p>
          <a:p>
            <a:pPr marL="514350" indent="-514350">
              <a:buFont typeface="+mj-lt"/>
              <a:buAutoNum type="arabicPeriod"/>
            </a:pPr>
            <a:r>
              <a:rPr lang="en-US" dirty="0"/>
              <a:t>How logs are managed?</a:t>
            </a:r>
          </a:p>
          <a:p>
            <a:pPr marL="457200" lvl="1" indent="0">
              <a:buNone/>
            </a:pPr>
            <a:r>
              <a:rPr lang="en-US" dirty="0"/>
              <a:t>Different steps have generating logs in different files. i.e. connect </a:t>
            </a:r>
            <a:r>
              <a:rPr lang="en-US" dirty="0" err="1"/>
              <a:t>db</a:t>
            </a:r>
            <a:r>
              <a:rPr lang="en-US" dirty="0"/>
              <a:t>, get data, load data, split data, train and evaluate</a:t>
            </a:r>
          </a:p>
          <a:p>
            <a:pPr marL="457200" lvl="1" indent="0">
              <a:buNone/>
            </a:pPr>
            <a:endParaRPr lang="en-US" dirty="0"/>
          </a:p>
        </p:txBody>
      </p:sp>
    </p:spTree>
    <p:extLst>
      <p:ext uri="{BB962C8B-B14F-4D97-AF65-F5344CB8AC3E}">
        <p14:creationId xmlns:p14="http://schemas.microsoft.com/office/powerpoint/2010/main" val="57431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AA62CB1-9E0B-4AD8-BF80-B703085ED6C9}"/>
              </a:ext>
            </a:extLst>
          </p:cNvPr>
          <p:cNvSpPr>
            <a:spLocks noGrp="1"/>
          </p:cNvSpPr>
          <p:nvPr>
            <p:ph idx="1"/>
          </p:nvPr>
        </p:nvSpPr>
        <p:spPr>
          <a:xfrm>
            <a:off x="838200" y="735734"/>
            <a:ext cx="10515600" cy="5572701"/>
          </a:xfrm>
        </p:spPr>
        <p:txBody>
          <a:bodyPr>
            <a:normAutofit fontScale="92500" lnSpcReduction="20000"/>
          </a:bodyPr>
          <a:lstStyle/>
          <a:p>
            <a:pPr marL="514350" indent="-514350">
              <a:buFont typeface="+mj-lt"/>
              <a:buAutoNum type="arabicPeriod" startAt="5"/>
            </a:pPr>
            <a:r>
              <a:rPr lang="en-US" dirty="0"/>
              <a:t>What techniques were you using for data preprocessing?</a:t>
            </a:r>
          </a:p>
          <a:p>
            <a:pPr lvl="1"/>
            <a:r>
              <a:rPr lang="en-US" dirty="0"/>
              <a:t>Removing unwanted attributes</a:t>
            </a:r>
          </a:p>
          <a:p>
            <a:pPr lvl="1"/>
            <a:r>
              <a:rPr lang="en-US" dirty="0"/>
              <a:t>Cleaning and imputing if null values are present</a:t>
            </a:r>
          </a:p>
          <a:p>
            <a:pPr lvl="1"/>
            <a:r>
              <a:rPr lang="en-US" dirty="0"/>
              <a:t>Encoding the ordinal (label) and nominal (one hot) columns</a:t>
            </a:r>
          </a:p>
          <a:p>
            <a:pPr lvl="1"/>
            <a:r>
              <a:rPr lang="en-US" dirty="0"/>
              <a:t>Scaling the data</a:t>
            </a:r>
          </a:p>
          <a:p>
            <a:pPr marL="514350" indent="-514350">
              <a:buFont typeface="+mj-lt"/>
              <a:buAutoNum type="arabicPeriod" startAt="5"/>
            </a:pPr>
            <a:r>
              <a:rPr lang="en-US" dirty="0"/>
              <a:t>How training was done or what models were used?</a:t>
            </a:r>
          </a:p>
          <a:p>
            <a:pPr lvl="1"/>
            <a:r>
              <a:rPr lang="en-US" dirty="0"/>
              <a:t>The data was split into Training, Validation and Test Set</a:t>
            </a:r>
          </a:p>
          <a:p>
            <a:pPr lvl="1"/>
            <a:r>
              <a:rPr lang="en-US" dirty="0"/>
              <a:t>The preprocessing steps were performed on all sets</a:t>
            </a:r>
          </a:p>
          <a:p>
            <a:pPr lvl="1"/>
            <a:r>
              <a:rPr lang="en-US" dirty="0"/>
              <a:t>Grid Search with Cross Validation was used for fitting the model and tuning the hyper-parameters</a:t>
            </a:r>
          </a:p>
          <a:p>
            <a:pPr lvl="1"/>
            <a:r>
              <a:rPr lang="en-US" dirty="0"/>
              <a:t>Model tested on were – Logistic Regression, Decision Tree, Naïve Bayes, Random Forest</a:t>
            </a:r>
          </a:p>
          <a:p>
            <a:pPr marL="514350" indent="-514350">
              <a:buFont typeface="+mj-lt"/>
              <a:buAutoNum type="arabicPeriod" startAt="5"/>
            </a:pPr>
            <a:r>
              <a:rPr lang="en-US" dirty="0"/>
              <a:t>How prediction is done?</a:t>
            </a:r>
          </a:p>
          <a:p>
            <a:pPr lvl="1"/>
            <a:r>
              <a:rPr lang="en-US" dirty="0"/>
              <a:t>The Bootstrap Form used to input the data</a:t>
            </a:r>
          </a:p>
          <a:p>
            <a:pPr lvl="1"/>
            <a:r>
              <a:rPr lang="en-US" dirty="0"/>
              <a:t>The data is sent to the flask where the preprocessing steps are performed</a:t>
            </a:r>
          </a:p>
          <a:p>
            <a:pPr lvl="1"/>
            <a:r>
              <a:rPr lang="en-US" dirty="0"/>
              <a:t>The fitted model is loaded and the prediction is made</a:t>
            </a:r>
          </a:p>
          <a:p>
            <a:pPr lvl="1"/>
            <a:r>
              <a:rPr lang="en-US" dirty="0"/>
              <a:t>The response (Credit Risk – Good or Bad) is then sent back.</a:t>
            </a:r>
          </a:p>
        </p:txBody>
      </p:sp>
    </p:spTree>
    <p:extLst>
      <p:ext uri="{BB962C8B-B14F-4D97-AF65-F5344CB8AC3E}">
        <p14:creationId xmlns:p14="http://schemas.microsoft.com/office/powerpoint/2010/main" val="554461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114</TotalTime>
  <Words>618</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Credit Risk System</vt:lpstr>
      <vt:lpstr>PowerPoint Presentation</vt:lpstr>
      <vt:lpstr>Data Sharing Agreement</vt:lpstr>
      <vt:lpstr>Architecture</vt:lpstr>
      <vt:lpstr>Data Fetching</vt:lpstr>
      <vt:lpstr>Model Training</vt:lpstr>
      <vt:lpstr>Prediction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Shukla</dc:creator>
  <cp:lastModifiedBy>JEEVAN</cp:lastModifiedBy>
  <cp:revision>4</cp:revision>
  <dcterms:created xsi:type="dcterms:W3CDTF">2021-12-28T21:26:03Z</dcterms:created>
  <dcterms:modified xsi:type="dcterms:W3CDTF">2021-12-29T22:33:27Z</dcterms:modified>
</cp:coreProperties>
</file>