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0" r:id="rId3"/>
    <p:sldId id="261" r:id="rId4"/>
    <p:sldId id="257" r:id="rId5"/>
    <p:sldId id="258" r:id="rId6"/>
    <p:sldId id="262" r:id="rId7"/>
    <p:sldId id="264" r:id="rId8"/>
    <p:sldId id="265" r:id="rId9"/>
    <p:sldId id="272" r:id="rId10"/>
    <p:sldId id="273" r:id="rId11"/>
    <p:sldId id="274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4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.T.LEE%20CNASC\Downloads\JEEVITH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.T.LEE%20CNASC\Downloads\JEEVITH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layout>
        <c:manualLayout>
          <c:xMode val="edge"/>
          <c:yMode val="edge"/>
          <c:x val="0.10143044619422573"/>
          <c:y val="2.7777777777777776E-2"/>
        </c:manualLayout>
      </c:layout>
    </c:title>
    <c:plotArea>
      <c:layout>
        <c:manualLayout>
          <c:layoutTarget val="inner"/>
          <c:xMode val="edge"/>
          <c:yMode val="edge"/>
          <c:x val="8.0311328271466073E-2"/>
          <c:y val="0.18444225721784777"/>
          <c:w val="0.9033196241094863"/>
          <c:h val="0.74072114977563286"/>
        </c:manualLayout>
      </c:layout>
      <c:lineChart>
        <c:grouping val="standard"/>
        <c:ser>
          <c:idx val="0"/>
          <c:order val="0"/>
          <c:tx>
            <c:strRef>
              <c:f>Sheet1!$A$15:$H$15</c:f>
              <c:strCache>
                <c:ptCount val="1"/>
                <c:pt idx="0">
                  <c:v>00-0472832 MR.THIRU 23-07-1966 57 53YEARS AND ABOVE MALE ASIAN  PRODUCT MANAGEMENT</c:v>
                </c:pt>
              </c:strCache>
            </c:strRef>
          </c:tx>
          <c:dLbls>
            <c:dLbl>
              <c:idx val="0"/>
              <c:layout/>
              <c:dLblPos val="r"/>
              <c:showVal val="1"/>
              <c:showSerName val="1"/>
            </c:dLbl>
            <c:delete val="1"/>
          </c:dLbls>
          <c:cat>
            <c:strRef>
              <c:f>Sheet1!$I$3:$I$14</c:f>
              <c:strCache>
                <c:ptCount val="12"/>
                <c:pt idx="0">
                  <c:v>JOB TITLE</c:v>
                </c:pt>
                <c:pt idx="1">
                  <c:v>PROGRAMMER ANALYST I</c:v>
                </c:pt>
                <c:pt idx="2">
                  <c:v>BUSINESS ANALYST</c:v>
                </c:pt>
                <c:pt idx="3">
                  <c:v> SOLUTIOINS ENGINEER MANAGER</c:v>
                </c:pt>
                <c:pt idx="4">
                  <c:v>SERVICE TECH</c:v>
                </c:pt>
                <c:pt idx="5">
                  <c:v>BUSINESS ANALYST</c:v>
                </c:pt>
                <c:pt idx="6">
                  <c:v>DEVELOPER III</c:v>
                </c:pt>
                <c:pt idx="7">
                  <c:v>SERVICE TECH</c:v>
                </c:pt>
                <c:pt idx="8">
                  <c:v>BUSINESS SYSTEMS DEVELOPMENT</c:v>
                </c:pt>
                <c:pt idx="9">
                  <c:v>ANALYST PROGRAMMER</c:v>
                </c:pt>
                <c:pt idx="10">
                  <c:v>STAFF ACCOUNTANT 3</c:v>
                </c:pt>
                <c:pt idx="11">
                  <c:v>DEVELOPER III</c:v>
                </c:pt>
              </c:strCache>
            </c:strRef>
          </c:cat>
          <c:val>
            <c:numRef>
              <c:f>Sheet1!$I$15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marker val="1"/>
        <c:axId val="63884288"/>
        <c:axId val="98697216"/>
      </c:lineChart>
      <c:catAx>
        <c:axId val="63884288"/>
        <c:scaling>
          <c:orientation val="minMax"/>
        </c:scaling>
        <c:axPos val="b"/>
        <c:majorTickMark val="none"/>
        <c:tickLblPos val="nextTo"/>
        <c:crossAx val="98697216"/>
        <c:crosses val="autoZero"/>
        <c:auto val="1"/>
        <c:lblAlgn val="ctr"/>
        <c:lblOffset val="100"/>
      </c:catAx>
      <c:valAx>
        <c:axId val="98697216"/>
        <c:scaling>
          <c:orientation val="minMax"/>
        </c:scaling>
        <c:axPos val="l"/>
        <c:majorGridlines/>
        <c:title>
          <c:layout/>
        </c:title>
        <c:numFmt formatCode="General" sourceLinked="1"/>
        <c:majorTickMark val="none"/>
        <c:tickLblPos val="nextTo"/>
        <c:crossAx val="6388428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4"/>
  <c:chart>
    <c:title>
      <c:layout/>
    </c:title>
    <c:view3D>
      <c:perspective val="30"/>
    </c:view3D>
    <c:plotArea>
      <c:layout/>
      <c:bar3DChart>
        <c:barDir val="col"/>
        <c:grouping val="standard"/>
        <c:ser>
          <c:idx val="0"/>
          <c:order val="0"/>
          <c:tx>
            <c:strRef>
              <c:f>Sheet1!$B$15:$H$15</c:f>
              <c:strCache>
                <c:ptCount val="1"/>
                <c:pt idx="0">
                  <c:v>MR.THIRU 23-07-1966 57 53YEARS AND ABOVE MALE ASIAN  PRODUCT MANAGEMENT</c:v>
                </c:pt>
              </c:strCache>
            </c:strRef>
          </c:tx>
          <c:dLbls>
            <c:showVal val="1"/>
          </c:dLbls>
          <c:cat>
            <c:strRef>
              <c:f>Sheet1!$I$1:$I$14</c:f>
              <c:strCache>
                <c:ptCount val="14"/>
                <c:pt idx="2">
                  <c:v>JOB TITLE</c:v>
                </c:pt>
                <c:pt idx="3">
                  <c:v>PROGRAMMER ANALYST I</c:v>
                </c:pt>
                <c:pt idx="4">
                  <c:v>BUSINESS ANALYST</c:v>
                </c:pt>
                <c:pt idx="5">
                  <c:v> SOLUTIOINS ENGINEER MANAGER</c:v>
                </c:pt>
                <c:pt idx="6">
                  <c:v>SERVICE TECH</c:v>
                </c:pt>
                <c:pt idx="7">
                  <c:v>BUSINESS ANALYST</c:v>
                </c:pt>
                <c:pt idx="8">
                  <c:v>DEVELOPER III</c:v>
                </c:pt>
                <c:pt idx="9">
                  <c:v>SERVICE TECH</c:v>
                </c:pt>
                <c:pt idx="10">
                  <c:v>BUSINESS SYSTEMS DEVELOPMENT</c:v>
                </c:pt>
                <c:pt idx="11">
                  <c:v>ANALYST PROGRAMMER</c:v>
                </c:pt>
                <c:pt idx="12">
                  <c:v>STAFF ACCOUNTANT 3</c:v>
                </c:pt>
                <c:pt idx="13">
                  <c:v>DEVELOPER III</c:v>
                </c:pt>
              </c:strCache>
            </c:strRef>
          </c:cat>
          <c:val>
            <c:numRef>
              <c:f>Sheet1!$I$15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gapWidth val="300"/>
        <c:gapDepth val="300"/>
        <c:shape val="cone"/>
        <c:axId val="88120320"/>
        <c:axId val="81126144"/>
        <c:axId val="80329344"/>
      </c:bar3DChart>
      <c:catAx>
        <c:axId val="88120320"/>
        <c:scaling>
          <c:orientation val="minMax"/>
        </c:scaling>
        <c:axPos val="b"/>
        <c:majorTickMark val="none"/>
        <c:tickLblPos val="nextTo"/>
        <c:crossAx val="81126144"/>
        <c:crosses val="autoZero"/>
        <c:auto val="1"/>
        <c:lblAlgn val="ctr"/>
        <c:lblOffset val="100"/>
      </c:catAx>
      <c:valAx>
        <c:axId val="8112614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88120320"/>
        <c:crosses val="autoZero"/>
        <c:crossBetween val="between"/>
      </c:valAx>
      <c:serAx>
        <c:axId val="80329344"/>
        <c:scaling>
          <c:orientation val="minMax"/>
        </c:scaling>
        <c:axPos val="b"/>
        <c:tickLblPos val="nextTo"/>
        <c:crossAx val="81126144"/>
        <c:crosses val="autoZero"/>
      </c:ser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7321-F7C2-4E14-94FC-5F88EB9EE928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DE31-079B-4A37-88C9-EA6FFCB6C1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6324600" cy="1828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bg2">
                    <a:lumMod val="25000"/>
                  </a:schemeClr>
                </a:solidFill>
              </a:rPr>
              <a:t>employee data analysis using excel 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7162800" cy="2209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US" sz="3200" b="0" dirty="0" smtClean="0">
                <a:solidFill>
                  <a:schemeClr val="bg1"/>
                </a:solidFill>
              </a:rPr>
              <a:t>STUDENT NAME:S.JEEVITHA</a:t>
            </a:r>
          </a:p>
          <a:p>
            <a:r>
              <a:rPr lang="en-US" sz="3200" b="0" dirty="0" smtClean="0">
                <a:solidFill>
                  <a:schemeClr val="bg1"/>
                </a:solidFill>
              </a:rPr>
              <a:t>REGISTER NO:A8B93BC08B5380FBD764CE689994D304</a:t>
            </a:r>
          </a:p>
          <a:p>
            <a:r>
              <a:rPr lang="en-US" sz="3200" b="0" dirty="0" smtClean="0">
                <a:solidFill>
                  <a:schemeClr val="bg1"/>
                </a:solidFill>
              </a:rPr>
              <a:t>DEPARTMENT:B.COM(ACCOUNTING&amp;FINANCE) 3YEAR</a:t>
            </a:r>
          </a:p>
          <a:p>
            <a:r>
              <a:rPr lang="en-US" sz="3200" b="0" dirty="0" smtClean="0">
                <a:solidFill>
                  <a:schemeClr val="bg1"/>
                </a:solidFill>
              </a:rPr>
              <a:t>COLLEGE:VALLAL P.T.LEE.CHENGALVARAYA NAICKER ARTS&amp;SCIENCE COLLEGE</a:t>
            </a:r>
          </a:p>
          <a:p>
            <a:r>
              <a:rPr lang="en-US" sz="3200" b="0" dirty="0" smtClean="0">
                <a:solidFill>
                  <a:schemeClr val="bg1"/>
                </a:solidFill>
              </a:rPr>
              <a:t>CHOOLAI,CHENNAI-600112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C00000"/>
                </a:solidFill>
              </a:rPr>
              <a:t>MODELLING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1" y="1600194"/>
          <a:ext cx="8762999" cy="5029205"/>
        </p:xfrm>
        <a:graphic>
          <a:graphicData uri="http://schemas.openxmlformats.org/drawingml/2006/table">
            <a:tbl>
              <a:tblPr/>
              <a:tblGrid>
                <a:gridCol w="701846"/>
                <a:gridCol w="1349240"/>
                <a:gridCol w="605041"/>
                <a:gridCol w="387226"/>
                <a:gridCol w="847057"/>
                <a:gridCol w="540502"/>
                <a:gridCol w="1395626"/>
                <a:gridCol w="1411760"/>
                <a:gridCol w="1524701"/>
              </a:tblGrid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FULLNAME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 RANGE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JOB TITLE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00-0037846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MR.KIMMY WALCZYNSKI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04-06-1991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20-32YEARS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HISPANIC OR LATINO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ENGINEERING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PROGRAMMER ANALYST 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00-0041533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MR.IGNATINUS SPRINGETT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29-06-1984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30-42YEARS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BUSINESS DEVELOPMENT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BUSINESS ANALYST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00-0045747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MR.CORBIE BITTLESTONE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29-07-1989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30-42YEARS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 OR AFRICAN AMERICAN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SOLUTIOINS ENGINEER MANAGER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00-0055274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MS.BAXY MATTON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14-09-1982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30-42YEARS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TECH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00-0076100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MS.TERRELL SUFF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11-04-1994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20-32YEARS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TWO OR MORE RACES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BUSINESS ANALYST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00-0116166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MR.DEEPAK KUMAR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18-01-1971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40-52YEARS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ASIAN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ENGINEERING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DEVELOPER III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00-0363185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MS.JEEVITHA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15-12-1979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40/52YEARS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TWO OR MORE RACES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ENGINEERING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 TECH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00-0380704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MS.LITHIKA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05-08-1996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30/42YEARS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 OR AFRICAN AMERICAN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ENGINEERING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BUSINESS SYSTEMS DEVELOPMENT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00-0381660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MR.SENTHIL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14-02-1988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20/32YEAR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SERVICES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ANALYST PROGRAMMER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00-0419202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MR.SATHISH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05-06-1980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30/42YEARS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HISPANIC OR LATINO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STAFF ACCOUNTANT 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4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00-0472287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MR.KUMAR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05-08-1975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40/52YEARS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TWO OR MORE RACES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BUSINESS DEVELOPMENT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DEVELOPER III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00-0472832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onstantia"/>
                        </a:rPr>
                        <a:t>MR.THIRU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23-07-1966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53YEARS AND ABOVE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ASIAN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 MANAGEMENT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SENIOR ATTORNEY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RESULTS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304800" y="1524000"/>
          <a:ext cx="85344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CONCLUSION</a:t>
            </a:r>
            <a:endParaRPr lang="en-US" sz="44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1066800" y="1600200"/>
          <a:ext cx="62484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6705600" cy="1752600"/>
          </a:xfr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z="4400" b="1" dirty="0" smtClean="0"/>
              <a:t>  </a:t>
            </a:r>
            <a:r>
              <a:rPr lang="en-US" sz="6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Gill Sans Ultra Bold" pitchFamily="34" charset="0"/>
              </a:rPr>
              <a:t>THANKING  </a:t>
            </a:r>
            <a:r>
              <a:rPr lang="en-US" sz="60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Gill Sans Ultra Bold" pitchFamily="34" charset="0"/>
              </a:rPr>
              <a:t>YOU</a:t>
            </a:r>
            <a:endParaRPr lang="en-US" sz="6000" b="1" dirty="0">
              <a:solidFill>
                <a:schemeClr val="bg1">
                  <a:lumMod val="95000"/>
                  <a:lumOff val="5000"/>
                </a:schemeClr>
              </a:solidFill>
              <a:latin typeface="Gill Sans Ultra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5638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PROJECT TITLE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7543800" cy="1981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smtClean="0">
                <a:latin typeface="Arial Rounded MT Bold" pitchFamily="34" charset="0"/>
              </a:rPr>
              <a:t>EMPLOYEE ATTRITION ANALYSIS USING EXCEL DASHBOARDS </a:t>
            </a:r>
            <a:endParaRPr lang="en-US" sz="28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5334000" cy="88423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AGENDA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Rounded MT Bold" pitchFamily="34" charset="0"/>
              </a:rPr>
              <a:t>1.PROBLEM STATEMENT</a:t>
            </a:r>
          </a:p>
          <a:p>
            <a:r>
              <a:rPr lang="en-US" dirty="0" smtClean="0">
                <a:latin typeface="Arial Rounded MT Bold" pitchFamily="34" charset="0"/>
              </a:rPr>
              <a:t>2.PROJECT OVERVIEW</a:t>
            </a:r>
          </a:p>
          <a:p>
            <a:r>
              <a:rPr lang="en-US" dirty="0" smtClean="0">
                <a:latin typeface="Arial Rounded MT Bold" pitchFamily="34" charset="0"/>
              </a:rPr>
              <a:t>3.END USERS </a:t>
            </a:r>
          </a:p>
          <a:p>
            <a:r>
              <a:rPr lang="en-US" dirty="0" smtClean="0">
                <a:latin typeface="Arial Rounded MT Bold" pitchFamily="34" charset="0"/>
              </a:rPr>
              <a:t>4.OUR SOLUTION AND PROPOSITION</a:t>
            </a:r>
          </a:p>
          <a:p>
            <a:r>
              <a:rPr lang="en-US" dirty="0" smtClean="0">
                <a:latin typeface="Arial Rounded MT Bold" pitchFamily="34" charset="0"/>
              </a:rPr>
              <a:t>5.DATASET DESCRIPTION</a:t>
            </a:r>
          </a:p>
          <a:p>
            <a:r>
              <a:rPr lang="en-US" dirty="0" smtClean="0">
                <a:latin typeface="Arial Rounded MT Bold" pitchFamily="34" charset="0"/>
              </a:rPr>
              <a:t>6.MODELLING APPROACH </a:t>
            </a:r>
          </a:p>
          <a:p>
            <a:r>
              <a:rPr lang="en-US" dirty="0" smtClean="0">
                <a:latin typeface="Arial Rounded MT Bold" pitchFamily="34" charset="0"/>
              </a:rPr>
              <a:t>7.RESULTS AND DISCUSSION</a:t>
            </a:r>
          </a:p>
          <a:p>
            <a:r>
              <a:rPr lang="en-US" dirty="0" smtClean="0">
                <a:latin typeface="Arial Rounded MT Bold" pitchFamily="34" charset="0"/>
              </a:rPr>
              <a:t>8.CONCLUSION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 Rounded MT Bold" pitchFamily="34" charset="0"/>
              </a:rPr>
              <a:t>PROBLEM </a:t>
            </a:r>
            <a:r>
              <a:rPr lang="en-US" sz="3600" dirty="0" smtClean="0">
                <a:solidFill>
                  <a:srgbClr val="C00000"/>
                </a:solidFill>
                <a:latin typeface="Arial Rounded MT Bold" pitchFamily="34" charset="0"/>
              </a:rPr>
              <a:t>STATEMENT</a:t>
            </a:r>
            <a:br>
              <a:rPr lang="en-US" sz="3600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Arial Rounded MT Bold" pitchFamily="34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effectLst/>
                <a:latin typeface="Copperplate Gothic Bold" pitchFamily="34" charset="0"/>
              </a:rPr>
              <a:t>Identification 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pperplate Gothic Bold" pitchFamily="34" charset="0"/>
              </a:rPr>
              <a:t>of Attrition Patterns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  <a:t>: Determining the key factors and patterns associated with high attrition rates. This includes analyzing turnover by department, job role, tenure, demographics, and 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  <a:t>performance.</a:t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</a:br>
            <a: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  <a:t/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effectLst/>
                <a:latin typeface="Copperplate Gothic Bold" pitchFamily="34" charset="0"/>
              </a:rPr>
              <a:t>Root 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Copperplate Gothic Bold" pitchFamily="34" charset="0"/>
              </a:rPr>
              <a:t>Cause Analysis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  <a:t>: Understanding the underlying reasons for employee departure, such as job satisfaction, work environment, compensation, career growth opportunities, or personal reasons</a:t>
            </a:r>
            <a: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  <a:t>.</a:t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</a:br>
            <a: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  <a:t/>
            </a:r>
            <a:br>
              <a:rPr lang="en-US" sz="24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  <a:t/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effectLst/>
                <a:latin typeface="Arial Rounded MT Bold" pitchFamily="34" charset="0"/>
              </a:rPr>
            </a:br>
            <a:endParaRPr lang="en-US" sz="1200" b="1" dirty="0"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1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  </a:t>
            </a:r>
            <a:r>
              <a:rPr lang="en-U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PROJECT OVERVIEW</a:t>
            </a:r>
          </a:p>
          <a:p>
            <a:pPr algn="ctr"/>
            <a:endParaRPr lang="en-US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opperplate Gothic Bold" pitchFamily="34" charset="0"/>
              </a:rPr>
              <a:t>Data Collection</a:t>
            </a:r>
            <a:r>
              <a:rPr lang="en-US" sz="2800" b="1" i="1" dirty="0" smtClean="0"/>
              <a:t>:</a:t>
            </a:r>
            <a:r>
              <a:rPr lang="en-US" sz="2800" i="1" dirty="0" smtClean="0"/>
              <a:t> </a:t>
            </a:r>
            <a:r>
              <a:rPr lang="en-US" sz="2800" dirty="0" smtClean="0">
                <a:latin typeface="Arial Rounded MT Bold" pitchFamily="34" charset="0"/>
              </a:rPr>
              <a:t>Gather historical employee data, including demographics, job roles, tenure, performance metrics, and reasons for leaving.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opperplate Gothic Bold" pitchFamily="34" charset="0"/>
              </a:rPr>
              <a:t>Data Analysis</a:t>
            </a:r>
            <a:r>
              <a:rPr lang="en-US" sz="2800" b="1" i="1" dirty="0" smtClean="0"/>
              <a:t>:</a:t>
            </a:r>
            <a:r>
              <a:rPr lang="en-US" sz="2800" i="1" dirty="0" smtClean="0"/>
              <a:t> </a:t>
            </a:r>
            <a:r>
              <a:rPr lang="en-US" sz="2800" dirty="0" smtClean="0">
                <a:latin typeface="Arial Rounded MT Bold" pitchFamily="34" charset="0"/>
              </a:rPr>
              <a:t>Perform statistical analysis to identify trends, patterns, and correlations related to employee attrition</a:t>
            </a:r>
            <a:r>
              <a:rPr lang="en-US" sz="2800" i="1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opperplate Gothic Bold" pitchFamily="34" charset="0"/>
              </a:rPr>
              <a:t>Dashboard Development</a:t>
            </a:r>
            <a:r>
              <a:rPr lang="en-US" sz="2800" b="1" i="1" dirty="0" smtClean="0"/>
              <a:t>:</a:t>
            </a:r>
            <a:r>
              <a:rPr lang="en-US" sz="2800" i="1" dirty="0" smtClean="0"/>
              <a:t> </a:t>
            </a:r>
            <a:r>
              <a:rPr lang="en-US" sz="2800" dirty="0" smtClean="0">
                <a:latin typeface="Arial Rounded MT Bold" pitchFamily="34" charset="0"/>
              </a:rPr>
              <a:t>Create an interactive dashboard that visualizes key metrics and insights, allowing users to explore data and generate reports</a:t>
            </a:r>
            <a:r>
              <a:rPr lang="en-US" sz="2800" dirty="0" smtClean="0">
                <a:latin typeface="Arial Rounded MT Bold" pitchFamily="34" charset="0"/>
              </a:rPr>
              <a:t>.</a:t>
            </a:r>
            <a:endParaRPr lang="en-US" sz="2800" dirty="0" smtClean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2954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/>
            </a:r>
            <a:br>
              <a:rPr lang="en-US" sz="3200" dirty="0" smtClean="0">
                <a:latin typeface="Arial Rounded MT Bold" pitchFamily="34" charset="0"/>
              </a:rPr>
            </a:br>
            <a:r>
              <a:rPr lang="en-US" sz="3200" dirty="0" smtClean="0">
                <a:latin typeface="Arial Rounded MT Bold" pitchFamily="34" charset="0"/>
              </a:rPr>
              <a:t/>
            </a:r>
            <a:br>
              <a:rPr lang="en-US" sz="3200" dirty="0" smtClean="0">
                <a:latin typeface="Arial Rounded MT Bold" pitchFamily="34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Arial Rounded MT Bold" pitchFamily="34" charset="0"/>
              </a:rPr>
              <a:t>WHO ARE THE END USERS</a:t>
            </a:r>
            <a:r>
              <a:rPr lang="en-US" sz="5300" dirty="0" smtClean="0">
                <a:solidFill>
                  <a:srgbClr val="C00000"/>
                </a:solidFill>
                <a:latin typeface="Arial Rounded MT Bold" pitchFamily="34" charset="0"/>
              </a:rPr>
              <a:t/>
            </a:r>
            <a:br>
              <a:rPr lang="en-US" sz="5300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US" sz="3200" b="1" dirty="0" smtClean="0">
                <a:solidFill>
                  <a:schemeClr val="accent3"/>
                </a:solidFill>
              </a:rPr>
              <a:t/>
            </a:r>
            <a:br>
              <a:rPr lang="en-US" sz="3200" b="1" dirty="0" smtClean="0">
                <a:solidFill>
                  <a:schemeClr val="accent3"/>
                </a:solidFill>
              </a:rPr>
            </a:b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>
                <a:latin typeface="Arial Rounded MT Bold" pitchFamily="34" charset="0"/>
              </a:rPr>
              <a:t>Identifying and understanding the needs of end users is crucial for ensuring the success and utility of the Employee Attrition Analysis and Dashboard. Here’s a breakdown of potential end users and their roles: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bg1"/>
                </a:solidFill>
                <a:latin typeface="Copperplate Gothic Bold" pitchFamily="34" charset="0"/>
              </a:rPr>
              <a:t>Needs:</a:t>
            </a:r>
          </a:p>
          <a:p>
            <a:r>
              <a:rPr lang="en-US" sz="3000" dirty="0" smtClean="0">
                <a:latin typeface="Arial Rounded MT Bold" pitchFamily="34" charset="0"/>
              </a:rPr>
              <a:t>Insights into overall attrition trends and patterns.</a:t>
            </a:r>
          </a:p>
          <a:p>
            <a:r>
              <a:rPr lang="en-US" sz="3000" dirty="0" smtClean="0">
                <a:latin typeface="Arial Rounded MT Bold" pitchFamily="34" charset="0"/>
              </a:rPr>
              <a:t>Data on specific departments or roles with high turnover rates.</a:t>
            </a:r>
          </a:p>
          <a:p>
            <a:r>
              <a:rPr lang="en-US" sz="3000" dirty="0" smtClean="0">
                <a:latin typeface="Arial Rounded MT Bold" pitchFamily="34" charset="0"/>
              </a:rPr>
              <a:t>Reasons for employee exits to address underlying issues.</a:t>
            </a:r>
          </a:p>
          <a:p>
            <a:r>
              <a:rPr lang="en-US" sz="3000" dirty="0" smtClean="0">
                <a:latin typeface="Arial Rounded MT Bold" pitchFamily="34" charset="0"/>
              </a:rPr>
              <a:t>Predictive analytics to anticipate future attrition and plan interventions.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764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/>
            </a:r>
            <a:br>
              <a:rPr lang="en-US" sz="3600" dirty="0" smtClean="0">
                <a:latin typeface="Arial Rounded MT Bold" pitchFamily="34" charset="0"/>
              </a:rPr>
            </a:br>
            <a:r>
              <a:rPr lang="en-US" sz="3600" dirty="0" smtClean="0">
                <a:latin typeface="Arial Rounded MT Bold" pitchFamily="34" charset="0"/>
              </a:rPr>
              <a:t/>
            </a:r>
            <a:br>
              <a:rPr lang="en-US" sz="3600" dirty="0" smtClean="0">
                <a:latin typeface="Arial Rounded MT Bold" pitchFamily="34" charset="0"/>
              </a:rPr>
            </a:br>
            <a:r>
              <a:rPr lang="en-US" sz="4400" dirty="0" smtClean="0">
                <a:solidFill>
                  <a:srgbClr val="C00000"/>
                </a:solidFill>
                <a:latin typeface="Arial Rounded MT Bold" pitchFamily="34" charset="0"/>
              </a:rPr>
              <a:t>OUR</a:t>
            </a:r>
            <a:r>
              <a:rPr lang="en-US" sz="4000" dirty="0" smtClean="0">
                <a:solidFill>
                  <a:srgbClr val="C00000"/>
                </a:solidFill>
                <a:latin typeface="Arial Rounded MT Bold" pitchFamily="34" charset="0"/>
              </a:rPr>
              <a:t> SOLUTION </a:t>
            </a:r>
            <a:r>
              <a:rPr lang="en-US" sz="4000" dirty="0" smtClean="0">
                <a:solidFill>
                  <a:srgbClr val="C00000"/>
                </a:solidFill>
                <a:latin typeface="Arial Rounded MT Bold" pitchFamily="34" charset="0"/>
              </a:rPr>
              <a:t>AND ITS VALUE  </a:t>
            </a:r>
            <a:r>
              <a:rPr lang="en-US" sz="4000" dirty="0" smtClean="0">
                <a:solidFill>
                  <a:srgbClr val="C00000"/>
                </a:solidFill>
                <a:latin typeface="Arial Rounded MT Bold" pitchFamily="34" charset="0"/>
              </a:rPr>
              <a:t>PROPOSITION</a:t>
            </a:r>
            <a:r>
              <a:rPr lang="en-US" sz="4000" dirty="0" smtClean="0">
                <a:latin typeface="Arial Rounded MT Bold" pitchFamily="34" charset="0"/>
              </a:rPr>
              <a:t/>
            </a:r>
            <a:br>
              <a:rPr lang="en-US" sz="4000" dirty="0" smtClean="0">
                <a:latin typeface="Arial Rounded MT Bold" pitchFamily="34" charset="0"/>
              </a:rPr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00600"/>
          </a:xfrm>
        </p:spPr>
        <p:txBody>
          <a:bodyPr numCol="1">
            <a:no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Our solution is designed to provide a comprehensive analysis of employee attrition and deliver actionable insights through an interactive and user-friendly dashboard. This solution aims to help organizations understand the factors driving employee turnover, anticipate future trends, and implement effective retention strategies.</a:t>
            </a:r>
            <a:endParaRPr lang="en-US" sz="32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8683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 Rounded MT Bold" pitchFamily="34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Arial Rounded MT Bold" pitchFamily="34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Arial Rounded MT Bold" pitchFamily="34" charset="0"/>
              </a:rPr>
              <a:t>DATASET DESCRIPTION</a:t>
            </a:r>
            <a:r>
              <a:rPr lang="en-US" sz="3200" dirty="0" smtClean="0">
                <a:solidFill>
                  <a:srgbClr val="C00000"/>
                </a:solidFill>
                <a:latin typeface="Arial Rounded MT Bold" pitchFamily="34" charset="0"/>
              </a:rPr>
              <a:t/>
            </a:r>
            <a:br>
              <a:rPr lang="en-US" sz="3200" dirty="0" smtClean="0">
                <a:solidFill>
                  <a:srgbClr val="C00000"/>
                </a:solidFill>
                <a:latin typeface="Arial Rounded MT Bold" pitchFamily="34" charset="0"/>
              </a:rPr>
            </a:b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054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The dataset for employee attrition analysis is a comprehensive collection of employee-related data that enables a detailed examination of factors influencing employee turnover. Here’s a detailed description of the dataset components, including the key features and data types</a:t>
            </a:r>
            <a:endParaRPr lang="en-US" sz="32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RESULTS AND DISCUSSION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pperplate Gothic Bold" pitchFamily="34" charset="0"/>
              </a:rPr>
              <a:t>Attrition Rates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Calculate overall attrition rates and breakdown by departments, job roles, and other relevant factors.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pperplate Gothic Bold" pitchFamily="34" charset="0"/>
              </a:rPr>
              <a:t>Demographic Trends</a:t>
            </a:r>
            <a:r>
              <a:rPr lang="en-US" b="1" dirty="0" smtClean="0">
                <a:latin typeface="Arial Rounded MT Bold" pitchFamily="34" charset="0"/>
              </a:rPr>
              <a:t>:</a:t>
            </a:r>
            <a:r>
              <a:rPr lang="en-US" dirty="0" smtClean="0">
                <a:latin typeface="Arial Rounded MT Bold" pitchFamily="34" charset="0"/>
              </a:rPr>
              <a:t> Analyze attrition rates across different age groups, genders, and education levels.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pperplate Gothic Bold" pitchFamily="34" charset="0"/>
              </a:rPr>
              <a:t>Tenure Analysis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latin typeface="Arial Rounded MT Bold" pitchFamily="34" charset="0"/>
              </a:rPr>
              <a:t>Assess how tenure influences attrition rates and identify common lengths of service before departure.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417</TotalTime>
  <Words>545</Words>
  <Application>Microsoft Office PowerPoint</Application>
  <PresentationFormat>On-screen Show (4:3)</PresentationFormat>
  <Paragraphs>164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employee data analysis using excel </vt:lpstr>
      <vt:lpstr> PROJECT TITLE</vt:lpstr>
      <vt:lpstr>AGENDA</vt:lpstr>
      <vt:lpstr>PROBLEM STATEMENT  Identification of Attrition Patterns: Determining the key factors and patterns associated with high attrition rates. This includes analyzing turnover by department, job role, tenure, demographics, and performance.  Root Cause Analysis: Understanding the underlying reasons for employee departure, such as job satisfaction, work environment, compensation, career growth opportunities, or personal reasons.    </vt:lpstr>
      <vt:lpstr>Slide 5</vt:lpstr>
      <vt:lpstr>  WHO ARE THE END USERS  </vt:lpstr>
      <vt:lpstr>  OUR SOLUTION AND ITS VALUE  PROPOSITION  </vt:lpstr>
      <vt:lpstr> DATASET DESCRIPTION </vt:lpstr>
      <vt:lpstr>RESULTS AND DISCUSSION</vt:lpstr>
      <vt:lpstr>MODELLING </vt:lpstr>
      <vt:lpstr>RESULTS</vt:lpstr>
      <vt:lpstr>CONCLUSION</vt:lpstr>
      <vt:lpstr>  THANKING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ATTRITION ANALYSIS USING EXCEL DASHBOARD</dc:title>
  <dc:creator>P.T.LEE CNASC</dc:creator>
  <cp:lastModifiedBy>P.T.LEE CNASC</cp:lastModifiedBy>
  <cp:revision>45</cp:revision>
  <dcterms:created xsi:type="dcterms:W3CDTF">2006-08-16T00:00:00Z</dcterms:created>
  <dcterms:modified xsi:type="dcterms:W3CDTF">2024-08-30T10:08:14Z</dcterms:modified>
</cp:coreProperties>
</file>