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22B76C-684E-48BA-8A42-F2DFFD55C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8027B3-FF5A-468E-9EFB-80F100757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6EC128-DB2C-45D4-830E-F1E80A11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F798-17FD-4CA8-BF9B-26E930E5D926}" type="datetimeFigureOut">
              <a:rPr lang="fr-FR" smtClean="0"/>
              <a:t>11/09/2021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19DA4F-B1EF-4DDD-B9CE-9324BB36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5BF9DE-22E9-4AD0-A28C-6687160A0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6670-CF5A-4C05-ACC4-8D17F83715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76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916929-CAC1-4825-A9BE-95847A1A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293FD19-5A1B-4F77-AA33-CB71D8345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B45738-7FAB-4452-9E31-62E291A3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F798-17FD-4CA8-BF9B-26E930E5D926}" type="datetimeFigureOut">
              <a:rPr lang="fr-FR" smtClean="0"/>
              <a:t>11/09/2021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F5D94A-7399-43B2-BB89-1745F9AE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5BB44C-CB1A-4274-83AD-6B263B1A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6670-CF5A-4C05-ACC4-8D17F83715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38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51B2E60-8C2E-4AD8-B479-CB38A93CD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B45C1-5D5F-434A-88A0-33950DC4A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E2D1AE-3837-46F9-B227-5F1E0BF63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F798-17FD-4CA8-BF9B-26E930E5D926}" type="datetimeFigureOut">
              <a:rPr lang="fr-FR" smtClean="0"/>
              <a:t>11/09/2021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EE1C30-697B-4871-8F03-8AC5E29D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1C0357-7122-4BBE-BDA7-7819A99E2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6670-CF5A-4C05-ACC4-8D17F83715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01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562CFE-CC5F-4D11-9492-0C085F9C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28D855-3B34-4C59-B66F-DE35FFAAF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7AC77D-EADE-41D4-B331-8064BBBDF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F798-17FD-4CA8-BF9B-26E930E5D926}" type="datetimeFigureOut">
              <a:rPr lang="fr-FR" smtClean="0"/>
              <a:t>11/09/2021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AB82A2-C0CF-4FFA-958E-BCBFBA74D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EE9A9D-8439-402F-ACF6-0AC5B468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6670-CF5A-4C05-ACC4-8D17F83715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17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264E5C-8961-4604-9D84-428CC24D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CEE6DE-F51C-4571-AD0D-E927F4314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088BD8-DA48-444D-9ACF-C5696165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F798-17FD-4CA8-BF9B-26E930E5D926}" type="datetimeFigureOut">
              <a:rPr lang="fr-FR" smtClean="0"/>
              <a:t>11/09/2021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761748-E82C-44BC-928C-8974BA99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3F58DD-8844-43B8-B98E-B25E0DC2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6670-CF5A-4C05-ACC4-8D17F83715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39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08218A-703C-4718-BA47-F954FCCC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E8F2E0-021F-4095-BB95-6A0C4192D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9E1132-C0EF-428F-9145-CAEB8C4E3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0F29FF-7116-4C81-874C-1D0EE957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F798-17FD-4CA8-BF9B-26E930E5D926}" type="datetimeFigureOut">
              <a:rPr lang="fr-FR" smtClean="0"/>
              <a:t>11/09/2021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4677C2-1B8A-489C-9F24-7CBB519E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6D93BC-AE5D-441E-BDB3-D601C3EA0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6670-CF5A-4C05-ACC4-8D17F83715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48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5C4B58-1B6F-46B5-883B-F431C00A6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7B96C9-B95C-4C19-96D7-337728CF9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573D24-7282-482E-854B-AB1D860B0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6334B5-B668-4B8C-B22B-AC895AC25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5510B9-42A1-4516-9CEC-3D7FE00F5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51DC48-BCCA-4367-AFAF-C627BA8F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F798-17FD-4CA8-BF9B-26E930E5D926}" type="datetimeFigureOut">
              <a:rPr lang="fr-FR" smtClean="0"/>
              <a:t>11/09/2021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4989A27-F2C8-4A4A-A82E-6D18AA08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D981B51-6D0F-4162-8CD4-D8A8B832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6670-CF5A-4C05-ACC4-8D17F83715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7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E22F73-8E1E-4AB8-94FE-3CBDCF3A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B97ECA3-6649-45C9-93BE-179ADA3FC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F798-17FD-4CA8-BF9B-26E930E5D926}" type="datetimeFigureOut">
              <a:rPr lang="fr-FR" smtClean="0"/>
              <a:t>11/09/2021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F6B2316-BDEB-449E-880F-804962D8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AD3D92-E3E1-4100-B31E-F4A996FD3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6670-CF5A-4C05-ACC4-8D17F83715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9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3DB76DA-58E1-4FBA-BF68-2D2EAA36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F798-17FD-4CA8-BF9B-26E930E5D926}" type="datetimeFigureOut">
              <a:rPr lang="fr-FR" smtClean="0"/>
              <a:t>11/09/2021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C61F66F-449B-45F1-9DF7-23F5E9170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A5060D-FB66-4900-9D43-1E7BA9B2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6670-CF5A-4C05-ACC4-8D17F83715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94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429C2-3B9C-43BA-A43F-D85A1DE24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91F9E2-4612-4F1E-8EAB-CD1621602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205882-173D-4DF2-A4A0-B77A2B37B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8D701E-19D0-4701-9DB9-534A1E02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F798-17FD-4CA8-BF9B-26E930E5D926}" type="datetimeFigureOut">
              <a:rPr lang="fr-FR" smtClean="0"/>
              <a:t>11/09/2021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69416D-768F-40EF-A42F-071F8C4B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A3A4B8-66CD-45CC-9A96-B1F66A53E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6670-CF5A-4C05-ACC4-8D17F83715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2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EA1F96-EB83-4092-8D1C-B273062EC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55D8BF6-D32D-4E1D-847F-8294F077F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DCFE50-88EA-4B77-8CB0-3CFCBC07B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A0CEDA-BF46-4B3F-83F5-244429117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F798-17FD-4CA8-BF9B-26E930E5D926}" type="datetimeFigureOut">
              <a:rPr lang="fr-FR" smtClean="0"/>
              <a:t>11/09/2021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E6922D-777A-4D7C-AA20-8C442147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6D40D1-5697-4B3E-9C6F-6B06FDBB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6670-CF5A-4C05-ACC4-8D17F83715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74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36D7B9-5033-4E5D-9663-237E273FF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2FE207-60AB-4049-A6BD-C989E9B17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B00473-F6C9-444C-BCF5-305F184E4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4F798-17FD-4CA8-BF9B-26E930E5D926}" type="datetimeFigureOut">
              <a:rPr lang="fr-FR" smtClean="0"/>
              <a:t>11/09/2021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1FA720-C4AF-4659-9DC6-F5FB32CA9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240599-BA16-405D-A441-C375FDFD9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F6670-CF5A-4C05-ACC4-8D17F83715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153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CE645E-8354-4D08-9BC8-0636ACD11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6724"/>
            <a:ext cx="9144000" cy="5362576"/>
          </a:xfrm>
        </p:spPr>
        <p:txBody>
          <a:bodyPr>
            <a:noAutofit/>
          </a:bodyPr>
          <a:lstStyle/>
          <a:p>
            <a:r>
              <a:rPr lang="fr-FR" sz="9600" b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fr-FR" sz="9600" b="1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fr-FR" sz="9600" b="1" dirty="0">
                <a:latin typeface="Calibri" panose="020F0502020204030204" pitchFamily="34" charset="0"/>
                <a:cs typeface="Calibri" panose="020F0502020204030204" pitchFamily="34" charset="0"/>
              </a:rPr>
              <a:t>ALISER UNE ETUDE DE SANT</a:t>
            </a:r>
            <a:r>
              <a:rPr lang="fr-FR" sz="9600" b="1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fr-FR" sz="9600" b="1" dirty="0">
                <a:latin typeface="Calibri" panose="020F0502020204030204" pitchFamily="34" charset="0"/>
                <a:cs typeface="Calibri" panose="020F0502020204030204" pitchFamily="34" charset="0"/>
              </a:rPr>
              <a:t> PUBLIQUE AVEC PYTHON</a:t>
            </a:r>
          </a:p>
        </p:txBody>
      </p:sp>
    </p:spTree>
    <p:extLst>
      <p:ext uri="{BB962C8B-B14F-4D97-AF65-F5344CB8AC3E}">
        <p14:creationId xmlns:p14="http://schemas.microsoft.com/office/powerpoint/2010/main" val="2234248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98D537-395D-459C-B6ED-8B9673B0C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>
            <a:normAutofit/>
          </a:bodyPr>
          <a:lstStyle/>
          <a:p>
            <a:pPr algn="ctr"/>
            <a:r>
              <a:rPr lang="fr-FR" sz="2800" b="1" cap="all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exportation de la production du manioc par la thaÏlande face à la sous-nutrition de sa population EN 2017. 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975F68-B27D-4BC4-92A7-2B18CCF06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" y="1825625"/>
            <a:ext cx="5905500" cy="4351338"/>
          </a:xfrm>
        </p:spPr>
        <p:txBody>
          <a:bodyPr>
            <a:normAutofit/>
          </a:bodyPr>
          <a:lstStyle/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Population en état de sous-nutrition en Thaïlande en 2017.</a:t>
            </a:r>
          </a:p>
          <a:p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E80459-CD6D-4170-A044-769906D68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67376" cy="4351338"/>
          </a:xfrm>
        </p:spPr>
        <p:txBody>
          <a:bodyPr>
            <a:normAutofit/>
          </a:bodyPr>
          <a:lstStyle/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Exportation de la production du manioc en Thaïlande. </a:t>
            </a:r>
          </a:p>
          <a:p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CB8E594A-8C1B-42A0-8E7A-1A09A8A77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983" y="2324281"/>
            <a:ext cx="5895166" cy="382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0E2C165A-AC5C-4CE1-9C96-A7DE52766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249" y="2339773"/>
            <a:ext cx="6111040" cy="404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947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6BEB1-2B86-4FB3-8AD9-C7A3852BC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6075"/>
            <a:ext cx="10515600" cy="1311275"/>
          </a:xfrm>
        </p:spPr>
        <p:txBody>
          <a:bodyPr>
            <a:normAutofit/>
          </a:bodyPr>
          <a:lstStyle/>
          <a:p>
            <a:pPr algn="ctr"/>
            <a:r>
              <a:rPr lang="fr-FR" sz="3200" b="1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ETUDE PLUS FINE POUR CHACUN DES PAYS:</a:t>
            </a:r>
            <a:br>
              <a:rPr lang="fr-FR" sz="3200" b="1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700" b="1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PAYS DONT LA PROPO</a:t>
            </a:r>
            <a:r>
              <a:rPr lang="fr-FR" sz="2700" b="1" cap="all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RTION DES PERSONNES SOUS-ALIMENT</a:t>
            </a:r>
            <a:r>
              <a:rPr lang="fr-FR" sz="2700" b="1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éES EST LA PLUS FORTE EN 2017.</a:t>
            </a:r>
            <a:endParaRPr lang="fr-FR" sz="27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561A1B-FB0F-4EF5-8778-B4C05C1B1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918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400" dirty="0"/>
          </a:p>
          <a:p>
            <a:r>
              <a:rPr lang="fr-FR" sz="2400" dirty="0"/>
              <a:t>Il existe deux cas:</a:t>
            </a:r>
          </a:p>
          <a:p>
            <a:pPr marL="0" indent="0">
              <a:buNone/>
            </a:pPr>
            <a:r>
              <a:rPr lang="fr-FR" sz="2400" dirty="0"/>
              <a:t>    ° </a:t>
            </a:r>
            <a:r>
              <a:rPr lang="fr-FR" sz="2400" u="sng" dirty="0"/>
              <a:t>Cas1</a:t>
            </a:r>
            <a:r>
              <a:rPr lang="fr-FR" sz="2400" dirty="0"/>
              <a:t>: Valeurs Manquantes supprimées.</a:t>
            </a:r>
          </a:p>
          <a:p>
            <a:pPr marL="0" indent="0">
              <a:buNone/>
            </a:pPr>
            <a:r>
              <a:rPr lang="fr-FR" sz="2400" dirty="0"/>
              <a:t>       * Valeurs &lt;0.1 remplacées par 0.09;</a:t>
            </a:r>
          </a:p>
          <a:p>
            <a:pPr marL="0" indent="0">
              <a:buNone/>
            </a:pPr>
            <a:r>
              <a:rPr lang="fr-FR" sz="2400" dirty="0"/>
              <a:t>       * Valeurs &lt;0.1 remplacées par 0;	</a:t>
            </a:r>
          </a:p>
          <a:p>
            <a:pPr marL="0" indent="0">
              <a:buNone/>
            </a:pPr>
            <a:r>
              <a:rPr lang="fr-FR" sz="2400" dirty="0"/>
              <a:t>    ° </a:t>
            </a:r>
            <a:r>
              <a:rPr lang="fr-FR" sz="2400" u="sng" dirty="0"/>
              <a:t>Cas2</a:t>
            </a:r>
            <a:r>
              <a:rPr lang="fr-FR" sz="2400" dirty="0"/>
              <a:t>: Valeurs Manquantes remplacées par 0;</a:t>
            </a:r>
          </a:p>
          <a:p>
            <a:pPr marL="0" indent="0">
              <a:buNone/>
            </a:pPr>
            <a:r>
              <a:rPr lang="fr-FR" sz="2400" dirty="0"/>
              <a:t>       * Valeurs &lt;0.1 remplacées par 0.09;</a:t>
            </a:r>
          </a:p>
          <a:p>
            <a:pPr marL="0" indent="0">
              <a:buNone/>
            </a:pPr>
            <a:r>
              <a:rPr lang="fr-FR" sz="2400" dirty="0"/>
              <a:t>       * Valeurs &lt;0.1 remplacées par 0;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BD0A49B-0E50-4314-88E4-CD5A53F2B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0" y="1533238"/>
            <a:ext cx="8563374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303F9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Entrée [121]: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161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04E16B-0441-4BBB-891A-25D9583E7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126"/>
            <a:ext cx="10515600" cy="704849"/>
          </a:xfrm>
        </p:spPr>
        <p:txBody>
          <a:bodyPr>
            <a:normAutofit fontScale="90000"/>
          </a:bodyPr>
          <a:lstStyle/>
          <a:p>
            <a:br>
              <a:rPr lang="fr-FR" sz="2400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fr-FR" sz="2400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Cas1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: Valeurs Manquantes Supprimées.</a:t>
            </a:r>
            <a:b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400" b="0" dirty="0">
                <a:latin typeface="Calibri" panose="020F0502020204030204" pitchFamily="34" charset="0"/>
                <a:cs typeface="Calibri" panose="020F0502020204030204" pitchFamily="34" charset="0"/>
              </a:rPr>
              <a:t>*Valeurs &lt;0.1 remplacées par 0.09. </a:t>
            </a:r>
            <a:b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2D186EA-175D-49EC-847B-6BFAA25E71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378703"/>
              </p:ext>
            </p:extLst>
          </p:nvPr>
        </p:nvGraphicFramePr>
        <p:xfrm>
          <a:off x="733425" y="1217461"/>
          <a:ext cx="10887084" cy="4951357"/>
        </p:xfrm>
        <a:graphic>
          <a:graphicData uri="http://schemas.openxmlformats.org/drawingml/2006/table">
            <a:tbl>
              <a:tblPr/>
              <a:tblGrid>
                <a:gridCol w="1814514">
                  <a:extLst>
                    <a:ext uri="{9D8B030D-6E8A-4147-A177-3AD203B41FA5}">
                      <a16:colId xmlns:a16="http://schemas.microsoft.com/office/drawing/2014/main" val="3002960064"/>
                    </a:ext>
                  </a:extLst>
                </a:gridCol>
                <a:gridCol w="1814514">
                  <a:extLst>
                    <a:ext uri="{9D8B030D-6E8A-4147-A177-3AD203B41FA5}">
                      <a16:colId xmlns:a16="http://schemas.microsoft.com/office/drawing/2014/main" val="3867080907"/>
                    </a:ext>
                  </a:extLst>
                </a:gridCol>
                <a:gridCol w="1814514">
                  <a:extLst>
                    <a:ext uri="{9D8B030D-6E8A-4147-A177-3AD203B41FA5}">
                      <a16:colId xmlns:a16="http://schemas.microsoft.com/office/drawing/2014/main" val="600907640"/>
                    </a:ext>
                  </a:extLst>
                </a:gridCol>
                <a:gridCol w="1814514">
                  <a:extLst>
                    <a:ext uri="{9D8B030D-6E8A-4147-A177-3AD203B41FA5}">
                      <a16:colId xmlns:a16="http://schemas.microsoft.com/office/drawing/2014/main" val="3265773866"/>
                    </a:ext>
                  </a:extLst>
                </a:gridCol>
                <a:gridCol w="1814514">
                  <a:extLst>
                    <a:ext uri="{9D8B030D-6E8A-4147-A177-3AD203B41FA5}">
                      <a16:colId xmlns:a16="http://schemas.microsoft.com/office/drawing/2014/main" val="1750746600"/>
                    </a:ext>
                  </a:extLst>
                </a:gridCol>
                <a:gridCol w="1814514">
                  <a:extLst>
                    <a:ext uri="{9D8B030D-6E8A-4147-A177-3AD203B41FA5}">
                      <a16:colId xmlns:a16="http://schemas.microsoft.com/office/drawing/2014/main" val="1953153281"/>
                    </a:ext>
                  </a:extLst>
                </a:gridCol>
              </a:tblGrid>
              <a:tr h="899039">
                <a:tc>
                  <a:txBody>
                    <a:bodyPr/>
                    <a:lstStyle/>
                    <a:p>
                      <a:pPr algn="r" fontAlgn="ctr"/>
                      <a:endParaRPr lang="fr-FR" sz="1400" b="1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index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Zone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Population sous-alimentée(Millions)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Population(Millions)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Proportion de pers. sous-alimentées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999894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Dominique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0.09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0.071458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125.948109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940198"/>
                  </a:ext>
                </a:extLst>
              </a:tr>
              <a:tr h="691569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164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Saint-Vincent-et-les Grenadines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0.09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0.109827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81.947062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55442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Kiribati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0.09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0.114158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78.838102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904906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78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Haïti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5.30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10.982366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48.259182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742274"/>
                  </a:ext>
                </a:extLst>
              </a:tr>
              <a:tr h="899039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157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République populaire démocratique de Corée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12.00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25.429825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47.188685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232772"/>
                  </a:ext>
                </a:extLst>
              </a:tr>
              <a:tr h="484098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167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Sao Tomé-et-Principe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0.09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0.207089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43.459575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67316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108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Madagascar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10.50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25.570512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41.062924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478966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103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Libéria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1.80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4.702226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38.279742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710483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Lesotho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0.80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2.091534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38.249438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26460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183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Tchad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5.70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15.016753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37.957606</a:t>
                      </a:r>
                    </a:p>
                  </a:txBody>
                  <a:tcPr marL="69157" marR="69157" marT="34578" marB="34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28614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CA1B85E-5A02-49EC-9EFA-5D404356D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82862"/>
            <a:ext cx="8420419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03F9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Entrée [121]: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224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FB1400-4F9C-4D6C-AC07-FA919348B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940"/>
            <a:ext cx="10515600" cy="596900"/>
          </a:xfrm>
        </p:spPr>
        <p:txBody>
          <a:bodyPr>
            <a:normAutofit fontScale="90000"/>
          </a:bodyPr>
          <a:lstStyle/>
          <a:p>
            <a:r>
              <a:rPr lang="fr-FR" sz="2200" u="sng" dirty="0">
                <a:latin typeface="Calibri" panose="020F0502020204030204" pitchFamily="34" charset="0"/>
                <a:cs typeface="Calibri" panose="020F0502020204030204" pitchFamily="34" charset="0"/>
              </a:rPr>
              <a:t>Cas1</a:t>
            </a:r>
            <a:r>
              <a:rPr 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: Valeurs Manquantes Supprimées.</a:t>
            </a:r>
            <a:br>
              <a:rPr lang="fr-FR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200" b="0" dirty="0">
                <a:latin typeface="Calibri" panose="020F0502020204030204" pitchFamily="34" charset="0"/>
                <a:cs typeface="Calibri" panose="020F0502020204030204" pitchFamily="34" charset="0"/>
              </a:rPr>
              <a:t>*Valeurs &lt;0.1 remplacées par 0.</a:t>
            </a:r>
            <a:endParaRPr lang="fr-FR" sz="2200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FC2A3BF5-8DED-4FC7-9B7A-E24E177C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625"/>
            <a:ext cx="10515600" cy="4986338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0FA9710A-C635-49D6-8968-4C8B8DFEB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67573"/>
              </p:ext>
            </p:extLst>
          </p:nvPr>
        </p:nvGraphicFramePr>
        <p:xfrm>
          <a:off x="838200" y="1801733"/>
          <a:ext cx="10515600" cy="4376632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189113541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3800107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108901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4308551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1825715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28824339"/>
                    </a:ext>
                  </a:extLst>
                </a:gridCol>
              </a:tblGrid>
              <a:tr h="912377">
                <a:tc>
                  <a:txBody>
                    <a:bodyPr/>
                    <a:lstStyle/>
                    <a:p>
                      <a:pPr algn="r" fontAlgn="ctr"/>
                      <a:endParaRPr lang="fr-FR" sz="1400" b="1">
                        <a:effectLst/>
                      </a:endParaRP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</a:rPr>
                        <a:t>index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</a:rPr>
                        <a:t>Zone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 dirty="0">
                          <a:effectLst/>
                        </a:rPr>
                        <a:t>Population sous-alimentée(</a:t>
                      </a:r>
                      <a:r>
                        <a:rPr lang="fr-FR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Millions</a:t>
                      </a:r>
                      <a:r>
                        <a:rPr lang="fr-FR" sz="1400" b="1" dirty="0">
                          <a:effectLst/>
                        </a:rPr>
                        <a:t>)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</a:rPr>
                        <a:t>Population(Millions)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 dirty="0">
                          <a:effectLst/>
                        </a:rPr>
                        <a:t>Proportion de pers. sous-alimentées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018728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 dirty="0">
                          <a:effectLst/>
                        </a:rPr>
                        <a:t>0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78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Haïti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5.3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10.982366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48.259182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128031"/>
                  </a:ext>
                </a:extLst>
              </a:tr>
              <a:tr h="912377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</a:rPr>
                        <a:t>1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effectLst/>
                        </a:rPr>
                        <a:t>157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République populaire démocratique de Corée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12.0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25.429825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47.188685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633801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</a:rPr>
                        <a:t>2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108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Madagascar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10.5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25.570512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effectLst/>
                        </a:rPr>
                        <a:t>41.062924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05786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</a:rPr>
                        <a:t>3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103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Libéria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1.8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4.702226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38.279742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744091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</a:rPr>
                        <a:t>4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100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Lesotho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0.8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2.091534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38.249438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747985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</a:rPr>
                        <a:t>5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183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Tchad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5.7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15.016753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37.957606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599040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</a:rPr>
                        <a:t>6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161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Rwanda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4.2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11.980961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35.055619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834206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</a:rPr>
                        <a:t>7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121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Mozambique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9.4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28.649018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32.810898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231271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</a:rPr>
                        <a:t>8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186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Timor-Leste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0.4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1.243258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32.173531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054614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</a:rPr>
                        <a:t>9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0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Afghanistan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10.5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36.296113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effectLst/>
                        </a:rPr>
                        <a:t>28.928718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612711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75EDE4B3-8F65-4E2C-BE8A-C7E84EF72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574" y="1509426"/>
            <a:ext cx="8115931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03F9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Entrée [121]: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000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0924B7-52D2-4EFD-AA71-215AB1368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05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2200" u="sng" dirty="0">
                <a:latin typeface="Calibri" panose="020F0502020204030204" pitchFamily="34" charset="0"/>
                <a:cs typeface="Calibri" panose="020F0502020204030204" pitchFamily="34" charset="0"/>
              </a:rPr>
              <a:t>Cas2</a:t>
            </a:r>
            <a:r>
              <a:rPr 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: Valeurs Manquantes remplacées par 0. </a:t>
            </a:r>
            <a:br>
              <a:rPr lang="fr-FR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200" b="0" dirty="0">
                <a:latin typeface="Calibri" panose="020F0502020204030204" pitchFamily="34" charset="0"/>
                <a:cs typeface="Calibri" panose="020F0502020204030204" pitchFamily="34" charset="0"/>
              </a:rPr>
              <a:t>*Valeurs &lt;0.1 remplacées par 0.09. </a:t>
            </a:r>
            <a:endParaRPr lang="fr-FR" sz="2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C4E288-FF1E-419D-B930-886197CF2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925"/>
            <a:ext cx="10515600" cy="4491038"/>
          </a:xfrm>
        </p:spPr>
        <p:txBody>
          <a:bodyPr/>
          <a:lstStyle/>
          <a:p>
            <a:pPr marL="0" indent="0">
              <a:buNone/>
            </a:pP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8A6F587-6D40-4BB2-8B97-5C0870078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873567"/>
              </p:ext>
            </p:extLst>
          </p:nvPr>
        </p:nvGraphicFramePr>
        <p:xfrm>
          <a:off x="942975" y="1219200"/>
          <a:ext cx="10410828" cy="4957762"/>
        </p:xfrm>
        <a:graphic>
          <a:graphicData uri="http://schemas.openxmlformats.org/drawingml/2006/table">
            <a:tbl>
              <a:tblPr/>
              <a:tblGrid>
                <a:gridCol w="1735138">
                  <a:extLst>
                    <a:ext uri="{9D8B030D-6E8A-4147-A177-3AD203B41FA5}">
                      <a16:colId xmlns:a16="http://schemas.microsoft.com/office/drawing/2014/main" val="39973739"/>
                    </a:ext>
                  </a:extLst>
                </a:gridCol>
                <a:gridCol w="1735138">
                  <a:extLst>
                    <a:ext uri="{9D8B030D-6E8A-4147-A177-3AD203B41FA5}">
                      <a16:colId xmlns:a16="http://schemas.microsoft.com/office/drawing/2014/main" val="923110024"/>
                    </a:ext>
                  </a:extLst>
                </a:gridCol>
                <a:gridCol w="1735138">
                  <a:extLst>
                    <a:ext uri="{9D8B030D-6E8A-4147-A177-3AD203B41FA5}">
                      <a16:colId xmlns:a16="http://schemas.microsoft.com/office/drawing/2014/main" val="3970664630"/>
                    </a:ext>
                  </a:extLst>
                </a:gridCol>
                <a:gridCol w="1735138">
                  <a:extLst>
                    <a:ext uri="{9D8B030D-6E8A-4147-A177-3AD203B41FA5}">
                      <a16:colId xmlns:a16="http://schemas.microsoft.com/office/drawing/2014/main" val="1499670790"/>
                    </a:ext>
                  </a:extLst>
                </a:gridCol>
                <a:gridCol w="1735138">
                  <a:extLst>
                    <a:ext uri="{9D8B030D-6E8A-4147-A177-3AD203B41FA5}">
                      <a16:colId xmlns:a16="http://schemas.microsoft.com/office/drawing/2014/main" val="2596761205"/>
                    </a:ext>
                  </a:extLst>
                </a:gridCol>
                <a:gridCol w="1735138">
                  <a:extLst>
                    <a:ext uri="{9D8B030D-6E8A-4147-A177-3AD203B41FA5}">
                      <a16:colId xmlns:a16="http://schemas.microsoft.com/office/drawing/2014/main" val="421573731"/>
                    </a:ext>
                  </a:extLst>
                </a:gridCol>
              </a:tblGrid>
              <a:tr h="907759">
                <a:tc>
                  <a:txBody>
                    <a:bodyPr/>
                    <a:lstStyle/>
                    <a:p>
                      <a:pPr algn="r" fontAlgn="ctr"/>
                      <a:endParaRPr lang="fr-FR" sz="1400" b="1" dirty="0">
                        <a:effectLst/>
                      </a:endParaRP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index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</a:rPr>
                        <a:t>Zone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 dirty="0">
                          <a:effectLst/>
                        </a:rPr>
                        <a:t>Population sous-alimentée(Millions)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</a:rPr>
                        <a:t>Population(Millions)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</a:rPr>
                        <a:t>Proportion de pers. sous-alimentées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152466"/>
                  </a:ext>
                </a:extLst>
              </a:tr>
              <a:tr h="279311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</a:rPr>
                        <a:t>0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51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Dominique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0.09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0.071458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125.948109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224030"/>
                  </a:ext>
                </a:extLst>
              </a:tr>
              <a:tr h="698275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</a:rPr>
                        <a:t>1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164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effectLst/>
                        </a:rPr>
                        <a:t>Saint-Vincent-et-les Grenadines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0.09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0.109827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81.947062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112452"/>
                  </a:ext>
                </a:extLst>
              </a:tr>
              <a:tr h="279311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</a:rPr>
                        <a:t>2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98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effectLst/>
                        </a:rPr>
                        <a:t>Kiribati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0.09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0.114158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78.838102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261965"/>
                  </a:ext>
                </a:extLst>
              </a:tr>
              <a:tr h="279311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</a:rPr>
                        <a:t>3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78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Haïti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5.30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10.982366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effectLst/>
                        </a:rPr>
                        <a:t>48.259182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814026"/>
                  </a:ext>
                </a:extLst>
              </a:tr>
              <a:tr h="907759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</a:rPr>
                        <a:t>4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157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effectLst/>
                        </a:rPr>
                        <a:t>République populaire démocratique de Corée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12.00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25.429825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47.188685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275693"/>
                  </a:ext>
                </a:extLst>
              </a:tr>
              <a:tr h="488792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</a:rPr>
                        <a:t>5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167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Sao Tomé-et-Principe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0.09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0.207089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43.459575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272600"/>
                  </a:ext>
                </a:extLst>
              </a:tr>
              <a:tr h="279311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</a:rPr>
                        <a:t>6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108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Madagascar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10.50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25.570512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41.062924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981078"/>
                  </a:ext>
                </a:extLst>
              </a:tr>
              <a:tr h="279311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</a:rPr>
                        <a:t>7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103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Libéria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1.80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4.702226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38.279742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2942"/>
                  </a:ext>
                </a:extLst>
              </a:tr>
              <a:tr h="279311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</a:rPr>
                        <a:t>8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100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Lesotho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0.80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2.091534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effectLst/>
                        </a:rPr>
                        <a:t>38.249438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162442"/>
                  </a:ext>
                </a:extLst>
              </a:tr>
              <a:tr h="279311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</a:rPr>
                        <a:t>9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183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Tchad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5.70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15.016753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effectLst/>
                        </a:rPr>
                        <a:t>37.957606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909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625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93889D-389D-4A25-B81E-DB19D6B2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2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br>
              <a:rPr lang="fr-FR" sz="2200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fr-FR" sz="2200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200" u="sng" dirty="0">
                <a:latin typeface="Calibri" panose="020F0502020204030204" pitchFamily="34" charset="0"/>
                <a:cs typeface="Calibri" panose="020F0502020204030204" pitchFamily="34" charset="0"/>
              </a:rPr>
              <a:t>Cas2</a:t>
            </a:r>
            <a:r>
              <a:rPr 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: Valeurs Manquantes remplacées par 0. </a:t>
            </a:r>
            <a:br>
              <a:rPr lang="fr-FR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200" b="0" dirty="0">
                <a:latin typeface="Calibri" panose="020F0502020204030204" pitchFamily="34" charset="0"/>
                <a:cs typeface="Calibri" panose="020F0502020204030204" pitchFamily="34" charset="0"/>
              </a:rPr>
              <a:t>*Valeurs &lt;0.1 remplacées par 0. </a:t>
            </a:r>
            <a:br>
              <a:rPr lang="fr-FR" sz="2200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3EC96111-2802-45BF-A7C3-E6CBDD32CB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299313"/>
              </p:ext>
            </p:extLst>
          </p:nvPr>
        </p:nvGraphicFramePr>
        <p:xfrm>
          <a:off x="695324" y="1167128"/>
          <a:ext cx="11010906" cy="5005386"/>
        </p:xfrm>
        <a:graphic>
          <a:graphicData uri="http://schemas.openxmlformats.org/drawingml/2006/table">
            <a:tbl>
              <a:tblPr/>
              <a:tblGrid>
                <a:gridCol w="1835151">
                  <a:extLst>
                    <a:ext uri="{9D8B030D-6E8A-4147-A177-3AD203B41FA5}">
                      <a16:colId xmlns:a16="http://schemas.microsoft.com/office/drawing/2014/main" val="3190673490"/>
                    </a:ext>
                  </a:extLst>
                </a:gridCol>
                <a:gridCol w="1835151">
                  <a:extLst>
                    <a:ext uri="{9D8B030D-6E8A-4147-A177-3AD203B41FA5}">
                      <a16:colId xmlns:a16="http://schemas.microsoft.com/office/drawing/2014/main" val="1814523958"/>
                    </a:ext>
                  </a:extLst>
                </a:gridCol>
                <a:gridCol w="1835151">
                  <a:extLst>
                    <a:ext uri="{9D8B030D-6E8A-4147-A177-3AD203B41FA5}">
                      <a16:colId xmlns:a16="http://schemas.microsoft.com/office/drawing/2014/main" val="4196792554"/>
                    </a:ext>
                  </a:extLst>
                </a:gridCol>
                <a:gridCol w="1835151">
                  <a:extLst>
                    <a:ext uri="{9D8B030D-6E8A-4147-A177-3AD203B41FA5}">
                      <a16:colId xmlns:a16="http://schemas.microsoft.com/office/drawing/2014/main" val="2026060610"/>
                    </a:ext>
                  </a:extLst>
                </a:gridCol>
                <a:gridCol w="1835151">
                  <a:extLst>
                    <a:ext uri="{9D8B030D-6E8A-4147-A177-3AD203B41FA5}">
                      <a16:colId xmlns:a16="http://schemas.microsoft.com/office/drawing/2014/main" val="3434039506"/>
                    </a:ext>
                  </a:extLst>
                </a:gridCol>
                <a:gridCol w="1835151">
                  <a:extLst>
                    <a:ext uri="{9D8B030D-6E8A-4147-A177-3AD203B41FA5}">
                      <a16:colId xmlns:a16="http://schemas.microsoft.com/office/drawing/2014/main" val="1943988164"/>
                    </a:ext>
                  </a:extLst>
                </a:gridCol>
              </a:tblGrid>
              <a:tr h="1049517">
                <a:tc>
                  <a:txBody>
                    <a:bodyPr/>
                    <a:lstStyle/>
                    <a:p>
                      <a:pPr algn="r" fontAlgn="ctr"/>
                      <a:endParaRPr lang="fr-FR" sz="1400" b="1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index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Zone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Population sous-alimentée(Millions)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Population(Millions)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Proportion de pers. sous-alimentées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958230"/>
                  </a:ext>
                </a:extLst>
              </a:tr>
              <a:tr h="322928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78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Haïti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5.3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10.982366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48.259182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600110"/>
                  </a:ext>
                </a:extLst>
              </a:tr>
              <a:tr h="1049517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157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République populaire démocratique de Corée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12.0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25.429825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47.188685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342902"/>
                  </a:ext>
                </a:extLst>
              </a:tr>
              <a:tr h="322928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108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Madagascar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10.5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25.570512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41.062924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760762"/>
                  </a:ext>
                </a:extLst>
              </a:tr>
              <a:tr h="322928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103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Libéria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1.8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4.702226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38.279742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993182"/>
                  </a:ext>
                </a:extLst>
              </a:tr>
              <a:tr h="322928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Lesotho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2.091534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38.249438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664617"/>
                  </a:ext>
                </a:extLst>
              </a:tr>
              <a:tr h="322928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183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Tchad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5.7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15.016753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37.957606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132839"/>
                  </a:ext>
                </a:extLst>
              </a:tr>
              <a:tr h="322928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161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Rwanda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4.2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11.980961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35.055619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514028"/>
                  </a:ext>
                </a:extLst>
              </a:tr>
              <a:tr h="322928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121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Mozambique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9.4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28.649018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32.810898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292643"/>
                  </a:ext>
                </a:extLst>
              </a:tr>
              <a:tr h="322928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186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Timor-Leste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1.243258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32.173531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859505"/>
                  </a:ext>
                </a:extLst>
              </a:tr>
              <a:tr h="322928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Afghanistan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10.5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36.296113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28.928718</a:t>
                      </a:r>
                    </a:p>
                  </a:txBody>
                  <a:tcPr marL="80732" marR="80732" marT="40366" marB="40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998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007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C7B85-4827-4F8F-9D15-2FFDA336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fr-FR" sz="2200" cap="all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PAYS AYANT B</a:t>
            </a:r>
            <a:r>
              <a:rPr lang="fr-FR" sz="2200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éNéFICIé LE PLUS D’AIDE DEPUIS 2013.</a:t>
            </a:r>
            <a:r>
              <a:rPr lang="fr-FR" sz="4400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3E8C898-628B-42A2-A164-EA1FD4DA0E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1572203"/>
              </p:ext>
            </p:extLst>
          </p:nvPr>
        </p:nvGraphicFramePr>
        <p:xfrm>
          <a:off x="838200" y="1425416"/>
          <a:ext cx="10515600" cy="429768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8185248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459874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183315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fr-FR" b="1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Pays bénéficiaire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Valeur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42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fr-FR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République arabe syrienne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1858943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1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fr-FR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Éthiopie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1381294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112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fr-FR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Yémen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1206484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270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fr-FR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Soudan du Sud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695248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330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fr-FR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Soudan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669784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708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fr-FR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Kenya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552836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29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fr-FR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Bangladesh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348188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96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fr-FR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Somalie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292678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556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fr-FR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République démocratique du Congo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288502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273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fr-FR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Niger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276344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530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640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B520E1-D9FB-4F27-86AC-1A2268E97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/>
          </a:bodyPr>
          <a:lstStyle/>
          <a:p>
            <a:r>
              <a:rPr lang="fr-FR" sz="2000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PAYS AYANT LE PLUS DE DISPONIBILITé/HABITANT. 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B55B55B6-00CC-4896-9D76-085E5EF132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125396"/>
              </p:ext>
            </p:extLst>
          </p:nvPr>
        </p:nvGraphicFramePr>
        <p:xfrm>
          <a:off x="838200" y="1018698"/>
          <a:ext cx="10515600" cy="4505798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92871461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7472981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0426273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5242323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3679545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2869243"/>
                    </a:ext>
                  </a:extLst>
                </a:gridCol>
              </a:tblGrid>
              <a:tr h="825490">
                <a:tc>
                  <a:txBody>
                    <a:bodyPr/>
                    <a:lstStyle/>
                    <a:p>
                      <a:pPr algn="r" fontAlgn="ctr"/>
                      <a:endParaRPr lang="fr-FR" sz="14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</a:rPr>
                        <a:t>Zone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</a:rPr>
                        <a:t>Disponibilité alimentaire (Kcal/personne/jour)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</a:rPr>
                        <a:t>Population sous-alimentée(Millions)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</a:rPr>
                        <a:t>Population(Millions)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</a:rPr>
                        <a:t>Proportion de pers. sous-alimentées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694169"/>
                  </a:ext>
                </a:extLst>
              </a:tr>
              <a:tr h="343954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</a:rPr>
                        <a:t>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Autriche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3770.0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8.819901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760275"/>
                  </a:ext>
                </a:extLst>
              </a:tr>
              <a:tr h="343954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</a:rPr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Belgique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3737.0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11.419748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9005932"/>
                  </a:ext>
                </a:extLst>
              </a:tr>
              <a:tr h="343954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</a:rPr>
                        <a:t>159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Turquie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3708.0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81.116450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311768"/>
                  </a:ext>
                </a:extLst>
              </a:tr>
              <a:tr h="584722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</a:rPr>
                        <a:t>171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États-Unis d'Amérique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3682.0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325.084756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501696"/>
                  </a:ext>
                </a:extLst>
              </a:tr>
              <a:tr h="343954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</a:rPr>
                        <a:t>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Israël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3610.0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8.243848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567595"/>
                  </a:ext>
                </a:extLst>
              </a:tr>
              <a:tr h="343954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</a:rPr>
                        <a:t>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Irlande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3602.0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4.753279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172873"/>
                  </a:ext>
                </a:extLst>
              </a:tr>
              <a:tr h="343954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</a:rPr>
                        <a:t>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Italie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3578.0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60.673701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653844"/>
                  </a:ext>
                </a:extLst>
              </a:tr>
              <a:tr h="343954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</a:rPr>
                        <a:t>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Luxembourg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3540.0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0.591910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430855"/>
                  </a:ext>
                </a:extLst>
              </a:tr>
              <a:tr h="343954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</a:rPr>
                        <a:t>168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Égypte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3518.0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4.6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96.442591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4.769677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543193"/>
                  </a:ext>
                </a:extLst>
              </a:tr>
              <a:tr h="343954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Allemagne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3503.0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82.658409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749073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639088F1-E5E0-406F-B34A-95FE33DB4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485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03F9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Entrée [49]: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639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CD5D0-8193-4AF7-B394-5FD8A3BF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/>
          </a:bodyPr>
          <a:lstStyle/>
          <a:p>
            <a:r>
              <a:rPr lang="fr-FR" sz="2200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PAYS AYANT LE MOINS DE DISPONIBILITé/HABITANT.  </a:t>
            </a:r>
            <a:endParaRPr lang="fr-F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935ACFD-9D39-4C7D-9385-64923E7170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7873010"/>
              </p:ext>
            </p:extLst>
          </p:nvPr>
        </p:nvGraphicFramePr>
        <p:xfrm>
          <a:off x="914400" y="955942"/>
          <a:ext cx="10725150" cy="5176842"/>
        </p:xfrm>
        <a:graphic>
          <a:graphicData uri="http://schemas.openxmlformats.org/drawingml/2006/table">
            <a:tbl>
              <a:tblPr/>
              <a:tblGrid>
                <a:gridCol w="1787525">
                  <a:extLst>
                    <a:ext uri="{9D8B030D-6E8A-4147-A177-3AD203B41FA5}">
                      <a16:colId xmlns:a16="http://schemas.microsoft.com/office/drawing/2014/main" val="1235446290"/>
                    </a:ext>
                  </a:extLst>
                </a:gridCol>
                <a:gridCol w="1787525">
                  <a:extLst>
                    <a:ext uri="{9D8B030D-6E8A-4147-A177-3AD203B41FA5}">
                      <a16:colId xmlns:a16="http://schemas.microsoft.com/office/drawing/2014/main" val="3115659835"/>
                    </a:ext>
                  </a:extLst>
                </a:gridCol>
                <a:gridCol w="1787525">
                  <a:extLst>
                    <a:ext uri="{9D8B030D-6E8A-4147-A177-3AD203B41FA5}">
                      <a16:colId xmlns:a16="http://schemas.microsoft.com/office/drawing/2014/main" val="1381931096"/>
                    </a:ext>
                  </a:extLst>
                </a:gridCol>
                <a:gridCol w="1787525">
                  <a:extLst>
                    <a:ext uri="{9D8B030D-6E8A-4147-A177-3AD203B41FA5}">
                      <a16:colId xmlns:a16="http://schemas.microsoft.com/office/drawing/2014/main" val="3110459861"/>
                    </a:ext>
                  </a:extLst>
                </a:gridCol>
                <a:gridCol w="1787525">
                  <a:extLst>
                    <a:ext uri="{9D8B030D-6E8A-4147-A177-3AD203B41FA5}">
                      <a16:colId xmlns:a16="http://schemas.microsoft.com/office/drawing/2014/main" val="2325452314"/>
                    </a:ext>
                  </a:extLst>
                </a:gridCol>
                <a:gridCol w="1787525">
                  <a:extLst>
                    <a:ext uri="{9D8B030D-6E8A-4147-A177-3AD203B41FA5}">
                      <a16:colId xmlns:a16="http://schemas.microsoft.com/office/drawing/2014/main" val="3949876688"/>
                    </a:ext>
                  </a:extLst>
                </a:gridCol>
              </a:tblGrid>
              <a:tr h="1035368">
                <a:tc>
                  <a:txBody>
                    <a:bodyPr/>
                    <a:lstStyle/>
                    <a:p>
                      <a:pPr algn="r" fontAlgn="ctr"/>
                      <a:endParaRPr lang="fr-FR" sz="1400" b="1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Zone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Disponibilité alimentaire (Kcal/personne/jour)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Population sous-alimentée(Millions)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Population(Millions)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Proportion de pers. sous-alimentées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8903"/>
                  </a:ext>
                </a:extLst>
              </a:tr>
              <a:tr h="557506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République centrafricaine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1879.0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4.596023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30454"/>
                  </a:ext>
                </a:extLst>
              </a:tr>
              <a:tr h="318575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166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Zambie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1924.0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16.853599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538159"/>
                  </a:ext>
                </a:extLst>
              </a:tr>
              <a:tr h="318575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91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Madagascar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2056.0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10.5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25.570512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41.062924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44286"/>
                  </a:ext>
                </a:extLst>
              </a:tr>
              <a:tr h="318575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Afghanistan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2087.0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10.5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36.296113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28.928718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384472"/>
                  </a:ext>
                </a:extLst>
              </a:tr>
              <a:tr h="318575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65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Haïti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2089.0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5.3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10.982366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48.259182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028705"/>
                  </a:ext>
                </a:extLst>
              </a:tr>
              <a:tr h="1035368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133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République populaire démocratique de Corée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2093.0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12.0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25.429825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47.188685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131400"/>
                  </a:ext>
                </a:extLst>
              </a:tr>
              <a:tr h="318575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151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Tchad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2109.0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5.7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15.016753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37.957606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441741"/>
                  </a:ext>
                </a:extLst>
              </a:tr>
              <a:tr h="318575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167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Zimbabwe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2113.0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14.236595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774133"/>
                  </a:ext>
                </a:extLst>
              </a:tr>
              <a:tr h="318575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114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Ouganda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2126.0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41.166588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756653"/>
                  </a:ext>
                </a:extLst>
              </a:tr>
              <a:tr h="318575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154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Timor-Leste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2129.0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1.243258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32.173531</a:t>
                      </a:r>
                    </a:p>
                  </a:txBody>
                  <a:tcPr marL="79644" marR="79644" marT="39822" marB="39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299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27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D3BAD-C8F1-450C-8DA8-82B05A09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365124"/>
            <a:ext cx="10648950" cy="601662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b="1" i="1" dirty="0">
                <a:latin typeface="Calibri" panose="020F0502020204030204" pitchFamily="34" charset="0"/>
                <a:cs typeface="Calibri" panose="020F0502020204030204" pitchFamily="34" charset="0"/>
              </a:rPr>
              <a:t>ANALYSE DE L’</a:t>
            </a:r>
            <a:r>
              <a:rPr lang="fr-FR" sz="4400" b="1" i="1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État de la sous-nutrtion</a:t>
            </a:r>
            <a:br>
              <a:rPr lang="fr-FR" sz="4400" b="1" i="1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4400" b="1" i="1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dans le monde.</a:t>
            </a:r>
            <a:br>
              <a:rPr lang="fr-FR" sz="4400" b="1" i="1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3200" b="1" i="1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br>
              <a:rPr lang="fr-FR" sz="4400" b="1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400" b="1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fr-FR" sz="4400" b="1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b="1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DONNéES POUR L’ANNéE 2017:</a:t>
            </a:r>
            <a:br>
              <a:rPr lang="fr-FR" sz="2400" b="1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200" b="1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*</a:t>
            </a:r>
            <a:r>
              <a:rPr lang="fr-FR" sz="2000" b="1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PROPORTION DE PERSONNES EN ETAT DE SOUS-NUTRITION.</a:t>
            </a:r>
            <a:br>
              <a:rPr lang="fr-FR" sz="2000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000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fr-FR" sz="2200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200" b="1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fr-FR" sz="2200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NOMBRE THéORIQUE DE PERSONNES QUI POURRAIENT ÊTRE NOURRIES.</a:t>
            </a:r>
            <a:br>
              <a:rPr lang="fr-FR" sz="2000" cap="all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000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fr-FR" sz="2200" b="1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fr-FR" sz="2000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IDEM POUR LA DISPONIBILITé ALIMENTAIRE DES PRODUITS VéGéTAUX.</a:t>
            </a:r>
            <a:br>
              <a:rPr lang="fr-FR" sz="2000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000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fr-FR" sz="2200" b="1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fr-FR" sz="2000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UTILISATION ET RéPARTITION DE LA DISPONIBILITé INTéRIEURE.</a:t>
            </a:r>
            <a:br>
              <a:rPr lang="fr-FR" sz="2000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fr-FR" sz="2000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400" b="1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* NOTES DE Julien: </a:t>
            </a:r>
            <a:br>
              <a:rPr lang="fr-FR" sz="2400" b="1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200" b="1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* </a:t>
            </a:r>
            <a:r>
              <a:rPr lang="fr-FR" sz="2000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utilisation et répartition des céréales entre alimentations humaine et animale.</a:t>
            </a:r>
            <a:br>
              <a:rPr lang="fr-FR" sz="2000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000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fr-FR" sz="2200" b="1" cap="all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fr-FR" sz="1800" cap="all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exportation de la production du manioc par la </a:t>
            </a:r>
            <a:r>
              <a:rPr lang="fr-FR" sz="2000" cap="all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thailande face</a:t>
            </a:r>
            <a:r>
              <a:rPr lang="fr-FR" sz="1800" cap="all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à la sous-nutrition de sa population.</a:t>
            </a:r>
            <a:br>
              <a:rPr lang="fr-FR" sz="2000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000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br>
              <a:rPr lang="fr-FR" sz="2400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400" b="1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* ETUDE PLUS FINE POUR CHACUN DES PAYS:</a:t>
            </a:r>
            <a:br>
              <a:rPr lang="fr-FR" sz="2400" b="1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000" b="1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fr-FR" sz="2200" b="1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fr-FR" sz="2000" b="1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PAYS DONT LA PROPO</a:t>
            </a:r>
            <a:r>
              <a:rPr lang="fr-FR" sz="2000" cap="all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RTION DES PERSONNES SOUS-ALIMENT</a:t>
            </a:r>
            <a:r>
              <a:rPr lang="fr-FR" sz="2000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éES EST LA PLUS FORTE EN 2017</a:t>
            </a:r>
            <a:r>
              <a:rPr lang="fr-FR" sz="1800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fr-FR" sz="1800" cap="all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fr-FR" sz="1800" cap="all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000" cap="all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fr-FR" sz="2200" b="1" cap="all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fr-FR" sz="2000" b="1" cap="all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200" cap="all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PAYS AYANT B</a:t>
            </a:r>
            <a:r>
              <a:rPr lang="fr-FR" sz="2200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éNéFICIé LE PLUS D’AIDE DEPUIS 2013.</a:t>
            </a:r>
            <a:r>
              <a:rPr lang="fr-FR" sz="2400" b="1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br>
              <a:rPr lang="fr-FR" sz="2400" b="1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400" b="1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fr-FR" sz="2200" b="1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fr-FR" sz="2200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PAYS AYANT LE PLUS/LE MOINS DE DISPONIBILITé/HABITANT.</a:t>
            </a:r>
            <a:r>
              <a:rPr lang="fr-FR" sz="2400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br>
              <a:rPr lang="fr-FR" sz="2000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000" b="1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55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C0B0FD-576A-4774-AFBC-8DEAF09A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b="1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DONNéES POUR L’ANNéE 2017:</a:t>
            </a:r>
            <a:br>
              <a:rPr lang="fr-FR" sz="3600" b="1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PROPORTION DES PERSONNES EN ETAT DE SOUS-NITRUTION EN 2017.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52386A6-EC6C-4BEF-ADA5-C4D358280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deux cas:</a:t>
            </a:r>
          </a:p>
          <a:p>
            <a:pPr marL="0" indent="0">
              <a:buNone/>
            </a:pPr>
            <a:r>
              <a:rPr lang="fr-FR" dirty="0"/>
              <a:t>    ° </a:t>
            </a:r>
            <a:r>
              <a:rPr lang="fr-FR" u="sng" dirty="0"/>
              <a:t>Cas1</a:t>
            </a:r>
            <a:r>
              <a:rPr lang="fr-FR" dirty="0"/>
              <a:t>: Valeurs Manquantes supprimées.</a:t>
            </a:r>
          </a:p>
          <a:p>
            <a:pPr marL="0" indent="0">
              <a:buNone/>
            </a:pPr>
            <a:r>
              <a:rPr lang="fr-FR" dirty="0"/>
              <a:t>       * Valeurs &lt;0.1 remplacées par 0.09;</a:t>
            </a:r>
          </a:p>
          <a:p>
            <a:pPr marL="0" indent="0">
              <a:buNone/>
            </a:pPr>
            <a:r>
              <a:rPr lang="fr-FR" dirty="0"/>
              <a:t>       * Valeurs &lt;0.1 remplacées par 0;	</a:t>
            </a:r>
          </a:p>
          <a:p>
            <a:pPr marL="0" indent="0">
              <a:buNone/>
            </a:pPr>
            <a:r>
              <a:rPr lang="fr-FR" dirty="0"/>
              <a:t>    ° </a:t>
            </a:r>
            <a:r>
              <a:rPr lang="fr-FR" u="sng" dirty="0"/>
              <a:t>Cas2</a:t>
            </a:r>
            <a:r>
              <a:rPr lang="fr-FR" dirty="0"/>
              <a:t>: Valeurs Manquantes remplacées par 0;</a:t>
            </a:r>
          </a:p>
          <a:p>
            <a:pPr marL="0" indent="0">
              <a:buNone/>
            </a:pPr>
            <a:r>
              <a:rPr lang="fr-FR" dirty="0"/>
              <a:t>       * Valeurs &lt;0.1 remplacées par 0.09;</a:t>
            </a:r>
          </a:p>
          <a:p>
            <a:pPr marL="0" indent="0">
              <a:buNone/>
            </a:pPr>
            <a:r>
              <a:rPr lang="fr-FR" dirty="0"/>
              <a:t>       * Valeurs &lt;0.1 remplacées par 0;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20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CF4919-4CC8-44E2-BAA1-D60A535CF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63575"/>
          </a:xfrm>
        </p:spPr>
        <p:txBody>
          <a:bodyPr>
            <a:normAutofit/>
          </a:bodyPr>
          <a:lstStyle/>
          <a:p>
            <a:r>
              <a:rPr lang="fr-FR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Cas1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: Valeurs Manquantes Supprimées.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479DFE-D389-488D-990A-F5B1656B5B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b="0" dirty="0">
                <a:latin typeface="Calibri" panose="020F0502020204030204" pitchFamily="34" charset="0"/>
                <a:cs typeface="Calibri" panose="020F0502020204030204" pitchFamily="34" charset="0"/>
              </a:rPr>
              <a:t>*Valeurs &lt;0.1 remplacées par 0.09.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F6433-0C15-4C8B-A264-DF53093B54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B5257E2-E2D4-4D3C-94C0-284409686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sz="2400" b="0" dirty="0">
                <a:latin typeface="Calibri" panose="020F0502020204030204" pitchFamily="34" charset="0"/>
                <a:cs typeface="Calibri" panose="020F0502020204030204" pitchFamily="34" charset="0"/>
              </a:rPr>
              <a:t>*Valeurs &lt;0.1 remplacées par 0.</a:t>
            </a:r>
            <a:endParaRPr lang="fr-FR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9147A1-7D90-4FEA-B0D9-7FC391076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0DA575-F44B-4A76-857F-8299BAB8E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6" y="2563077"/>
            <a:ext cx="6593489" cy="398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0F0B81B3-CEE1-46A8-87CC-C3694E9D9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129" y="2562261"/>
            <a:ext cx="6976693" cy="405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69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35A8A-3D62-4064-BD14-EBF833BE9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050"/>
            <a:ext cx="10515600" cy="714375"/>
          </a:xfrm>
        </p:spPr>
        <p:txBody>
          <a:bodyPr/>
          <a:lstStyle/>
          <a:p>
            <a:r>
              <a:rPr lang="fr-FR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Cas2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: Valeurs Manquantes remplacées par 0.</a:t>
            </a:r>
            <a:r>
              <a:rPr lang="fr-FR" sz="4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78C0A-5D4D-4606-9031-F6DEE53C92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*Valeurs &lt;0.1 remplacées par 0.09.</a:t>
            </a:r>
          </a:p>
          <a:p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4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03FCDB-F5B8-4CB3-B328-09054B5C25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*Valeurs &lt;0.1 remplacées par 0.</a:t>
            </a:r>
          </a:p>
          <a:p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AD6FB20-997F-481E-92D7-626DDB8D5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9" y="2243377"/>
            <a:ext cx="6563675" cy="381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9562AEBF-45AA-48EE-946E-50ADBE5D9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508" y="2205928"/>
            <a:ext cx="6563676" cy="383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66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BC0CE0-79B8-4D32-B98F-7A611FEC1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875"/>
            <a:ext cx="10515600" cy="600075"/>
          </a:xfrm>
        </p:spPr>
        <p:txBody>
          <a:bodyPr>
            <a:normAutofit fontScale="90000"/>
          </a:bodyPr>
          <a:lstStyle/>
          <a:p>
            <a:br>
              <a:rPr lang="fr-FR" sz="2600" b="1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600" b="1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NOMBRE THéORIQUE DE PERSONNES QUI POURRAIENT ÊTRE NOURRIES.</a:t>
            </a:r>
            <a:br>
              <a:rPr lang="fr-FR" sz="2600" b="1" cap="all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600" cap="all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sz="2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AF4EBC-C0C8-4BB2-832B-134D9CF4B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549"/>
            <a:ext cx="10515600" cy="5076826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Théoriquement,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 9 297 326 501 personnes pourraient être nourries. En d’autres termes, les besoins alimentaires mondiaux pourraient être couverts en totalité, soit une proportion de 123,17%, comme l’illustre le graphique suivant.</a:t>
            </a: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885F2AB4-5731-4FBD-8CBC-BFEDC8580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62" y="3095625"/>
            <a:ext cx="3976688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89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9D487F-476E-4CB9-AB8E-24EC75D6D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175"/>
          </a:xfrm>
        </p:spPr>
        <p:txBody>
          <a:bodyPr>
            <a:normAutofit/>
          </a:bodyPr>
          <a:lstStyle/>
          <a:p>
            <a:r>
              <a:rPr lang="fr-FR" sz="2700" b="1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IDEM POUR LA DISPONIBILITé ALIMENTAIRE DES PRODUITS VéGéTAUX.</a:t>
            </a:r>
            <a:endParaRPr lang="fr-FR" sz="27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D79A53-B130-4205-BC2A-49CFA4124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362575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Le nombre théorique des personnes qui pourraient être nourries dans le monde seulement avec les produits végétaux est de 7 671 450 761.</a:t>
            </a:r>
          </a:p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Une fois de plus, avec les seuls produits végétaux, les besoins alimentaires mondiaux pourraient être couverts en totalité, soit une proportion de 101,63%.</a:t>
            </a:r>
          </a:p>
          <a:p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89B0C4-A092-47F7-BC5B-30B86513B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819" y="2667000"/>
            <a:ext cx="366236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956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86D27C-863E-42C0-9914-1E6316D4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2599"/>
          </a:xfrm>
        </p:spPr>
        <p:txBody>
          <a:bodyPr>
            <a:normAutofit fontScale="90000"/>
          </a:bodyPr>
          <a:lstStyle/>
          <a:p>
            <a:pPr algn="ctr"/>
            <a:br>
              <a:rPr lang="fr-FR" sz="2800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800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UTILISATION ET RéPARTITION DE LA DISPONIBILITé INTéRIEURE.</a:t>
            </a:r>
            <a:br>
              <a:rPr lang="fr-FR" sz="2800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C330A5-76DB-40E1-858D-A7A3F5BD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850"/>
            <a:ext cx="10515600" cy="5167313"/>
          </a:xfrm>
        </p:spPr>
        <p:txBody>
          <a:bodyPr/>
          <a:lstStyle/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C966B4E-E5A4-4094-983E-5233724E5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654" y="1198368"/>
            <a:ext cx="7608693" cy="463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815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B1093A-4AC4-4BB6-A07A-9794DEF58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NOTES DE JULIEN:</a:t>
            </a:r>
            <a:b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400" b="1" i="0" cap="all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répartition des céréales entre alimentations humaine et animale. </a:t>
            </a:r>
            <a:endParaRPr lang="fr-FR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60CFD8-FCE6-4162-8180-4DF4A7CCD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FA2212E-6954-4D9D-B2C8-D56D2BD5D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287" y="1760343"/>
            <a:ext cx="6243425" cy="463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3311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1212</Words>
  <Application>Microsoft Office PowerPoint</Application>
  <PresentationFormat>Grand écran</PresentationFormat>
  <Paragraphs>481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Thème Office</vt:lpstr>
      <vt:lpstr>RéALISER UNE ETUDE DE SANTé PUBLIQUE AVEC PYTHON</vt:lpstr>
      <vt:lpstr>ANALYSE DE L’ État de la sous-nutrtion dans le monde. Introduction * DONNéES POUR L’ANNéE 2017:         * PROPORTION DE PERSONNES EN ETAT DE SOUS-NUTRITION.          * NOMBRE THéORIQUE DE PERSONNES QUI POURRAIENT ÊTRE NOURRIES.          * IDEM POUR LA DISPONIBILITé ALIMENTAIRE DES PRODUITS VéGéTAUX.          * UTILISATION ET RéPARTITION DE LA DISPONIBILITé INTéRIEURE.  * NOTES DE Julien:          * utilisation et répartition des céréales entre alimentations humaine et animale.          * exportation de la production du manioc par la thailande face à la sous-nutrition de sa population.   * ETUDE PLUS FINE POUR CHACUN DES PAYS:          * PAYS DONT LA PROPORTION DES PERSONNES SOUS-ALIMENTéES EST LA PLUS FORTE EN 2017.           * PAYS AYANT BéNéFICIé LE PLUS D’AIDE DEPUIS 2013.         * PAYS AYANT LE PLUS/LE MOINS DE DISPONIBILITé/HABITANT.             </vt:lpstr>
      <vt:lpstr>DONNéES POUR L’ANNéE 2017:  PROPORTION DES PERSONNES EN ETAT DE SOUS-NITRUTION EN 2017.</vt:lpstr>
      <vt:lpstr>Cas1: Valeurs Manquantes Supprimées. </vt:lpstr>
      <vt:lpstr>Cas2: Valeurs Manquantes remplacées par 0. </vt:lpstr>
      <vt:lpstr> NOMBRE THéORIQUE DE PERSONNES QUI POURRAIENT ÊTRE NOURRIES.  </vt:lpstr>
      <vt:lpstr>IDEM POUR LA DISPONIBILITé ALIMENTAIRE DES PRODUITS VéGéTAUX.</vt:lpstr>
      <vt:lpstr> UTILISATION ET RéPARTITION DE LA DISPONIBILITé INTéRIEURE. </vt:lpstr>
      <vt:lpstr>NOTES DE JULIEN:  répartition des céréales entre alimentations humaine et animale. </vt:lpstr>
      <vt:lpstr>exportation de la production du manioc par la thaÏlande face à la sous-nutrition de sa population EN 2017. </vt:lpstr>
      <vt:lpstr>ETUDE PLUS FINE POUR CHACUN DES PAYS: PAYS DONT LA PROPORTION DES PERSONNES SOUS-ALIMENTéES EST LA PLUS FORTE EN 2017.</vt:lpstr>
      <vt:lpstr>  Cas1: Valeurs Manquantes Supprimées. *Valeurs &lt;0.1 remplacées par 0.09.   </vt:lpstr>
      <vt:lpstr>Cas1: Valeurs Manquantes Supprimées. *Valeurs &lt;0.1 remplacées par 0.</vt:lpstr>
      <vt:lpstr>Cas2: Valeurs Manquantes remplacées par 0.  *Valeurs &lt;0.1 remplacées par 0.09. </vt:lpstr>
      <vt:lpstr>  Cas2: Valeurs Manquantes remplacées par 0.  *Valeurs &lt;0.1 remplacées par 0.  </vt:lpstr>
      <vt:lpstr>PAYS AYANT BéNéFICIé LE PLUS D’AIDE DEPUIS 2013. </vt:lpstr>
      <vt:lpstr>PAYS AYANT LE PLUS DE DISPONIBILITé/HABITANT. </vt:lpstr>
      <vt:lpstr>PAYS AYANT LE MOINS DE DISPONIBILITé/HABITANT.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RéALISER UNE ETUDE DE SANTé PUBLIQUE AVEC PYTHON</dc:title>
  <dc:creator>NADIA YEBEL</dc:creator>
  <cp:lastModifiedBy>NADIA YEBEL</cp:lastModifiedBy>
  <cp:revision>62</cp:revision>
  <dcterms:created xsi:type="dcterms:W3CDTF">2021-09-07T20:38:43Z</dcterms:created>
  <dcterms:modified xsi:type="dcterms:W3CDTF">2021-09-11T09:40:34Z</dcterms:modified>
</cp:coreProperties>
</file>