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D2D2-76D5-4CEC-B764-F29F46494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987B02-2665-42B5-9DB5-C8AD859C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5D993-FA70-400D-A908-20632494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BFDFD-BF45-478D-B6FA-9B8469B5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976974-273E-45F0-871C-F2C0B382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2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1F2EE-1EC5-47BB-8A53-D02DA7F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544E98-5751-40F2-840B-36D64C5C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5F707-CE18-49AB-BF0C-A9A16EC5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70D1C-79C7-400A-AFE1-AB9D6F30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72CFB-684C-4324-8DE1-85761BE2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6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989E21-5815-49A6-8E9A-0551CBE05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D8B882-9D3A-4E6B-AC11-7866D0E6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0D596-8DF8-4144-8445-F731EE36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0DE91-8AA6-4EAC-9C0A-D0500642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D757ED-01F4-4A9D-85E2-452B6BF5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8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67DDC-E178-46A4-BBDC-F754E623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DB3D2-ABF5-4DE1-BE95-BB16BC96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E39174-1FD2-44FF-BB61-BE80E055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502AD-8BF7-43B5-A3D2-AC448BE6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D2231D-6F0D-446D-ABFC-6AB628F7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9D8FC-E9B1-4130-A142-CD078A08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75FD6D-B815-4F73-80B9-0213D809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C4BC27-7B14-4559-84C3-46D14D7E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491B41-AF3F-40BA-867F-A65CB380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31B7-12EE-43ED-9987-9882F6ED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0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103FD-786C-4536-80EA-03130D27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96D9F-AB74-4469-86CE-BF72ED299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46AFE0-A9FF-49D4-B853-B8CA914F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0FC2D2-4C5A-4EEF-AFDD-E9B42585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B6D8A6-07C0-469E-9264-BC227829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C36573-27E8-4EDC-BF61-26DD9CC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D38A-EC44-4FF0-BCC6-CAD20DD3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64B46-964C-4FF0-B0EF-3CF46009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11F153-5FDF-488B-8214-8E76F50AC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E44E1C-1036-42B1-9AE3-47B8660E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5963FA-1711-4490-9EE0-D8BD6BF08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BECEB2-FAD9-416D-BCA2-C3278629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B2A39E-DDD7-4139-B38A-5B09B33D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FAA1BE-D559-4B9E-AB03-97AD253D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64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B2A07-BC16-453D-9997-0A0AA760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6F61C6-D625-40D6-8025-CA9F5F88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0D2826-20AE-4CCD-B3B1-568F078F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770ABA-DE6A-4274-92CE-EF28F4A3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8D603D-20F8-4CEB-87FE-61E9634A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8833CB-DB6E-4FC4-BFC2-018867D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620131-1370-43DE-9550-8AF4E802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23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78814-32DB-42AF-AA48-6DF9846F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66F12-A4A1-47C6-973B-A679836F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B03C4A-0250-4BD8-92AE-862D2400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40423F-E73D-42CF-8B61-B09054B6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4008ED-874A-49E0-8DC0-EA30B748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F13399-A040-43A9-AEE7-D7EC1219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12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B52B5-E0CA-4BBA-A8C5-EC2BE7D4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9111B1-5E8A-4D3E-8225-C296B5513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F7990A-2FE8-4B48-B3D6-B2EC94AA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14F580-A860-4147-B06E-E2E3D1DA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83524-307C-43E7-9C40-8A16DE54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7C1B58-7547-4B2D-A340-3BE9A878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3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D42084-9039-4544-ACB9-E0FA5BA3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B3C7DC-3E05-40E4-BDC0-4D2BED4E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3AF48-27F8-427D-B36A-550E5025C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A654-D976-4619-92EA-37D9082B997B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66C9FE-4E1C-4393-B5C1-305BB77AB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F4D53E-A1A0-4ECF-8CA0-981B421C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BF81-2F90-485C-878A-6AF39CE341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81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3F536-7E79-4786-BD8B-CEEA9C2B1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3412"/>
          </a:xfrm>
        </p:spPr>
        <p:txBody>
          <a:bodyPr>
            <a:norm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OPTIMISEZ LA GESTION DES DONNEES D’UNE BOUTIQUE AVEC R OU PYTHON.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47C62-C6FF-4550-882C-986CD1BA1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700"/>
            <a:ext cx="9144000" cy="800100"/>
          </a:xfrm>
        </p:spPr>
        <p:txBody>
          <a:bodyPr/>
          <a:lstStyle/>
          <a:p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SOUTENANCE DU PROJET5 DU PARCOURS DATA ANALYST CHEZ OPENCLASSROOMS.</a:t>
            </a:r>
          </a:p>
        </p:txBody>
      </p:sp>
    </p:spTree>
    <p:extLst>
      <p:ext uri="{BB962C8B-B14F-4D97-AF65-F5344CB8AC3E}">
        <p14:creationId xmlns:p14="http://schemas.microsoft.com/office/powerpoint/2010/main" val="35780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13189-CB1C-44B7-B294-5B9CAB46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II-</a:t>
            </a:r>
            <a:r>
              <a:rPr 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DETERMINER LE CHIFFRE D’AFFAIRES (CA)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78D27-FF15-481B-A705-96F54596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1-</a:t>
            </a:r>
            <a:r>
              <a:rPr 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DETERMINER LE CHIFFRE D’AFFAIRES (CA) PAR PRODUIT.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Ouvrir le fichier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J_erp_web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Vérifier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product_id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peut être utiliser comme index unique,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les deux valeurs suivantes doivent être identiques (unicité de la clé primaire):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Le chiffre d’affaires par produit est: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200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44A3579-E9CB-4F53-B7A3-FBC9AAA94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10669"/>
              </p:ext>
            </p:extLst>
          </p:nvPr>
        </p:nvGraphicFramePr>
        <p:xfrm>
          <a:off x="2032000" y="366289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75">
                  <a:extLst>
                    <a:ext uri="{9D8B030D-6E8A-4147-A177-3AD203B41FA5}">
                      <a16:colId xmlns:a16="http://schemas.microsoft.com/office/drawing/2014/main" val="1184871292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452612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7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['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product_id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'].unique()))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print(</a:t>
                      </a:r>
                      <a:r>
                        <a:rPr lang="nl-N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</a:t>
                      </a:r>
                      <a:r>
                        <a:rPr lang="nl-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nl-N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r>
                        <a:rPr lang="nl-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))</a:t>
                      </a:r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04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9F954-9318-406A-AEBE-0BFA9DAD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affiner notre étude, nous affichons des CA non nuls par produit et dans l’ordre décroissant (voir notebook). </a:t>
            </a:r>
          </a:p>
          <a:p>
            <a:endParaRPr lang="fr-FR" dirty="0"/>
          </a:p>
          <a:p>
            <a:r>
              <a:rPr lang="fr-FR" dirty="0"/>
              <a:t>Voir graphique1.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D6FF6E6-FF94-41A1-A483-A2AFB33E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49111"/>
              </p:ext>
            </p:extLst>
          </p:nvPr>
        </p:nvGraphicFramePr>
        <p:xfrm>
          <a:off x="2032000" y="967316"/>
          <a:ext cx="8128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155105104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644751466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339565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255401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['CA par produit']  = 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['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total_sales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'] * 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['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Types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Datetime64[ns](4)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float64(4)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Int64(2)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Object(12)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8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5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F3D4082-B2E8-47B4-BF74-411E89CE8F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42" y="419100"/>
            <a:ext cx="6653733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3A741-6A93-4319-BC86-37B252CB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381000"/>
            <a:ext cx="10515600" cy="5719763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fr-FR" dirty="0"/>
              <a:t> CA réalisé en ligne.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482BD12-E84D-4FE9-AF04-A14A394BE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93046"/>
              </p:ext>
            </p:extLst>
          </p:nvPr>
        </p:nvGraphicFramePr>
        <p:xfrm>
          <a:off x="1343024" y="2519891"/>
          <a:ext cx="8816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004">
                  <a:extLst>
                    <a:ext uri="{9D8B030D-6E8A-4147-A177-3AD203B41FA5}">
                      <a16:colId xmlns:a16="http://schemas.microsoft.com/office/drawing/2014/main" val="1416849357"/>
                    </a:ext>
                  </a:extLst>
                </a:gridCol>
                <a:gridCol w="1689971">
                  <a:extLst>
                    <a:ext uri="{9D8B030D-6E8A-4147-A177-3AD203B41FA5}">
                      <a16:colId xmlns:a16="http://schemas.microsoft.com/office/drawing/2014/main" val="3719803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2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CA_total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=  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['CA par produit'].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70568,60€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2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44FF4-B1C1-4637-8CDD-C93E6B2A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III-</a:t>
            </a:r>
            <a:r>
              <a:rPr 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 ANALYSE LA VARIABLE PRIX.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D446ED-A507-402E-9C11-F5C7CDCE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Statistiques descriptives de la variable prix.</a:t>
            </a:r>
          </a:p>
          <a:p>
            <a:r>
              <a:rPr lang="fr-FR" dirty="0" err="1"/>
              <a:t>J_erp_web</a:t>
            </a:r>
            <a:r>
              <a:rPr lang="fr-FR" dirty="0"/>
              <a:t>['</a:t>
            </a:r>
            <a:r>
              <a:rPr lang="fr-FR" dirty="0" err="1"/>
              <a:t>price</a:t>
            </a:r>
            <a:r>
              <a:rPr lang="fr-FR" dirty="0"/>
              <a:t>'].</a:t>
            </a:r>
            <a:r>
              <a:rPr lang="fr-FR" dirty="0" err="1"/>
              <a:t>describe</a:t>
            </a:r>
            <a:r>
              <a:rPr lang="fr-FR" dirty="0"/>
              <a:t>()</a:t>
            </a:r>
          </a:p>
          <a:p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count       716.000000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32.581145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              27.842942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               5.200000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25%            14.100000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50%            23.650000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75%            42.300000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          225.000000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dtype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float64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67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5672-8C64-4696-BAB9-5CA1C7AF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311944"/>
            <a:ext cx="10525125" cy="119697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Détecter d’éventuelles valeurs aberrantes: 3 approches.</a:t>
            </a:r>
            <a:b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1- BOXPLOT ou BOITE A MOUSTACHES.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6676A-4854-42A5-9A35-B402ADC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1825623"/>
            <a:ext cx="5181600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3A1CC4-A0A1-4006-A64D-65DDAA39A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D74D62-AA7E-4971-B4CB-863D2818F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2434430"/>
            <a:ext cx="35052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245049C-EA9A-4805-8AAE-F871E598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434430"/>
            <a:ext cx="35718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86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776B8-C6CD-492D-BFD8-03CB0375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4988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Potentielles valeurs aberrantes sont:</a:t>
            </a:r>
          </a:p>
          <a:p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Nombre d'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potentiels détectés: 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potentiels détectés:[80.0, 77.8, 100.0, 88.4, 77.4, 79.8, 83.0, 79.5, 225.0, 79.5, 126.5, 77.0, 85.6, 176.0, 108.5, 157.0, 104.0,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109.6, 76.8, 78.0, 102.3, 137.0, 78.0, 78.0, 78.0, 217.5, 105.0, 105.0, 112.0, 86.8, 84.7, 92.0, 83.7, 124.8, 175.0, 191.3, 93.0, 122.0,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114.0, 74.5, 74.8, 135.0, 105.6, 116.4, 115.0, 121.0, 99.0, 115.0, 121.0, 78.0]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53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049CE-DD5D-4063-A354-81DC0D40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65125"/>
            <a:ext cx="8553450" cy="806450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REPRESENTATION GRAPHIQUE DES POTENTIELS OUTLIERS PAR RAPPORT AU PRIX DE REFERENCE: 74,5.</a:t>
            </a: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63C6CA3-24D5-4A14-BDBB-D42DE974E2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1638300"/>
            <a:ext cx="49015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8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B051-E71B-4E6A-B8C2-A30FD42D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2) Z-SCORE.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46C9B-592D-45BE-B2B5-58190F8D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>
            <a:normAutofit fontScale="40000" lnSpcReduction="20000"/>
          </a:bodyPr>
          <a:lstStyle/>
          <a:p>
            <a:r>
              <a:rPr lang="fr-FR" sz="59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5900" cap="small" dirty="0">
                <a:latin typeface="Calibri" panose="020F0502020204030204" pitchFamily="34" charset="0"/>
                <a:cs typeface="Calibri" panose="020F0502020204030204" pitchFamily="34" charset="0"/>
              </a:rPr>
              <a:t>OUS CALCULONS ICI LE SCORE Z DE CHAQUE VALEUR DANS L'ECHANTILLON, </a:t>
            </a:r>
          </a:p>
          <a:p>
            <a:r>
              <a:rPr lang="fr-FR" sz="5900" cap="small" dirty="0">
                <a:latin typeface="Calibri" panose="020F0502020204030204" pitchFamily="34" charset="0"/>
                <a:cs typeface="Calibri" panose="020F0502020204030204" pitchFamily="34" charset="0"/>
              </a:rPr>
              <a:t>PAR RAPPORT A LA MOYENNE ET A</a:t>
            </a:r>
            <a:r>
              <a:rPr lang="fr-FR" sz="5900" dirty="0">
                <a:latin typeface="Calibri" panose="020F0502020204030204" pitchFamily="34" charset="0"/>
                <a:cs typeface="Calibri" panose="020F0502020204030204" pitchFamily="34" charset="0"/>
              </a:rPr>
              <a:t> L'ECART-TYPE DE L'ECHANTILLON, AFIN DE </a:t>
            </a:r>
          </a:p>
          <a:p>
            <a:r>
              <a:rPr lang="fr-FR" sz="5900" dirty="0">
                <a:latin typeface="Calibri" panose="020F0502020204030204" pitchFamily="34" charset="0"/>
                <a:cs typeface="Calibri" panose="020F0502020204030204" pitchFamily="34" charset="0"/>
              </a:rPr>
              <a:t>DETECTER DES POTENTIELS OUTLIERS.</a:t>
            </a:r>
          </a:p>
          <a:p>
            <a:pPr marL="0" indent="0">
              <a:buNone/>
            </a:pPr>
            <a:endParaRPr lang="fr-FR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Nombre d'</a:t>
            </a:r>
            <a:r>
              <a:rPr kumimoji="0" lang="fr-FR" altLang="fr-FR" sz="7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kumimoji="0" lang="fr-FR" altLang="fr-FR" sz="7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potentiels détectés: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7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kumimoji="0" lang="fr-FR" altLang="fr-FR" sz="7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potentiels détectés:[100.0, 88.4, 225.0, 126.5, 176.0, 108.5,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157.0, 104.0, 109.6, 102.3, 137.0, 217.5, 105.0, 105.0, 112.0, 92.0,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124.8, 175.0, 191.3, 93.0, 122.0, 114.0, 135.0, 105.6, 116.4, 115.0,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121.0, 99.0, 115.0, 121.0] </a:t>
            </a:r>
            <a:endParaRPr lang="fr-FR" sz="7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DEC6A-C414-47F4-859A-133232E8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365126"/>
            <a:ext cx="9153526" cy="920750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REPRESENTATION GRAPHIQUE DES POTENTIELS OUTLIERS PAR RAPPORT A LA VALEUR D'ACCEPTATION: 2.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54F3EEE-1DB3-45B9-AEF5-0A6051FB0C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06" y="1943100"/>
            <a:ext cx="5184469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78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B61DD-A27F-4C59-AB55-38CE0AB8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974"/>
          </a:xfrm>
        </p:spPr>
        <p:txBody>
          <a:bodyPr/>
          <a:lstStyle/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MA MISSION EN TROIS POINTS.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EA77A-0921-4E34-8D00-BBF1AC117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>
            <a:normAutofit/>
          </a:bodyPr>
          <a:lstStyle/>
          <a:p>
            <a:r>
              <a:rPr 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I- RAPPROCHER DEUX EXPORTS: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fr-FR" sz="1900" dirty="0">
                <a:latin typeface="Calibri" panose="020F0502020204030204" pitchFamily="34" charset="0"/>
                <a:cs typeface="Calibri" panose="020F0502020204030204" pitchFamily="34" charset="0"/>
              </a:rPr>
              <a:t>UN EXPORT DE L’ERP: Références produit, Prix de vente, Etat du stock.</a:t>
            </a:r>
          </a:p>
          <a:p>
            <a:pPr lvl="1"/>
            <a:r>
              <a:rPr lang="fr-FR" sz="1900" dirty="0">
                <a:latin typeface="Calibri" panose="020F0502020204030204" pitchFamily="34" charset="0"/>
                <a:cs typeface="Calibri" panose="020F0502020204030204" pitchFamily="34" charset="0"/>
              </a:rPr>
              <a:t>UN EXPORT D’UNE TABLE DE L’OUTIL CSM: Information des produits vendus en ligne (nom, description, nombre de ventes,…), impossible de faire l’analyse de l’évolution des ventes dans le temps.</a:t>
            </a:r>
          </a:p>
          <a:p>
            <a:pPr lvl="1"/>
            <a:r>
              <a:rPr lang="fr-FR" sz="1900" dirty="0">
                <a:latin typeface="Calibri" panose="020F0502020204030204" pitchFamily="34" charset="0"/>
                <a:cs typeface="Calibri" panose="020F0502020204030204" pitchFamily="34" charset="0"/>
              </a:rPr>
              <a:t>Tableau Excel de Sylvie qui établit le lien entre la référence du produit dans l’ERP (product_id) et la référence du même produit dans la base de la boutique en ligne (SKU).</a:t>
            </a:r>
            <a:r>
              <a:rPr 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II- DETERMINER LE CHIFFRE D’AFFAIRES (CA):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fr-FR" sz="1900" dirty="0">
                <a:latin typeface="Calibri" panose="020F0502020204030204" pitchFamily="34" charset="0"/>
                <a:cs typeface="Calibri" panose="020F0502020204030204" pitchFamily="34" charset="0"/>
              </a:rPr>
              <a:t>CA par produit.</a:t>
            </a:r>
          </a:p>
          <a:p>
            <a:pPr lvl="1"/>
            <a:r>
              <a:rPr lang="fr-FR" sz="1900" dirty="0">
                <a:latin typeface="Calibri" panose="020F0502020204030204" pitchFamily="34" charset="0"/>
                <a:cs typeface="Calibri" panose="020F0502020204030204" pitchFamily="34" charset="0"/>
              </a:rPr>
              <a:t>Total CA réalisé en ligne.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III- ANALYSER LA VARIABLE PRIX:</a:t>
            </a:r>
          </a:p>
          <a:p>
            <a:pPr lvl="1"/>
            <a:r>
              <a:rPr lang="fr-FR" sz="1900" dirty="0">
                <a:latin typeface="Calibri" panose="020F0502020204030204" pitchFamily="34" charset="0"/>
                <a:cs typeface="Calibri" panose="020F0502020204030204" pitchFamily="34" charset="0"/>
              </a:rPr>
              <a:t>Détecter d’éventuelles valeurs aberrantes;</a:t>
            </a:r>
          </a:p>
          <a:p>
            <a:pPr lvl="1"/>
            <a:r>
              <a:rPr lang="fr-FR" sz="1900" dirty="0">
                <a:latin typeface="Calibri" panose="020F0502020204030204" pitchFamily="34" charset="0"/>
                <a:cs typeface="Calibri" panose="020F0502020204030204" pitchFamily="34" charset="0"/>
              </a:rPr>
              <a:t>Les lister;</a:t>
            </a:r>
          </a:p>
          <a:p>
            <a:pPr lvl="1"/>
            <a:r>
              <a:rPr lang="fr-FR" sz="1900" dirty="0">
                <a:latin typeface="Calibri" panose="020F0502020204030204" pitchFamily="34" charset="0"/>
                <a:cs typeface="Calibri" panose="020F0502020204030204" pitchFamily="34" charset="0"/>
              </a:rPr>
              <a:t>Faire une représentation graphique pour plus de lisibilité.</a:t>
            </a:r>
          </a:p>
          <a:p>
            <a:pPr marL="457200" lvl="1" indent="0">
              <a:buNone/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39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9F06F-96B2-462B-8D7A-A211D440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3) L'ECART INTER QUARTILE (IQR)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FB8B88-9038-4E69-BB0D-37C515A2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 valeur aberrante est un point de  données qui se situe en dehors du modèle global d’une distribution.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Nombre d'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potentiels détectés: 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potentiels détectés:[100.0, 88.4, 225.0, 126.5, 85.6, 176.0, 108.5, 157.0, 104.0, 109.6, 102.3, 137.0, 217.5, 105.0, 105.0, 112.0, 86.8, 84.7, 92.0, 124.8, 175.0, 191.3, 93.0, 122.0, 114.0, 135.0, 105.6, 116.4, 115.0, 121.0, 99.0, 115.0, 121.0]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4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61D81-1E61-4E60-B153-DA18412A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4" y="365126"/>
            <a:ext cx="7943851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REPRESENTATION GRAPHIQUE DES POTENTIELS OUTLIERS </a:t>
            </a:r>
            <a:b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PAR RAPPORT AUX MIN_VALUE ET MAX_VALUE.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BA901F5-6F41-4E54-800A-86B800BC67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1971675"/>
            <a:ext cx="4901587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4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CCBD-94C3-4262-A071-B4BA8164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808" y="365126"/>
            <a:ext cx="6760542" cy="654050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Vérification DU TOP 10 DES PRIX ELEVES.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8200A-A29F-4125-A055-F9630A65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662"/>
            <a:ext cx="10515600" cy="516898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557318E-6DBA-422F-9CBF-B7CF91E93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87509"/>
              </p:ext>
            </p:extLst>
          </p:nvPr>
        </p:nvGraphicFramePr>
        <p:xfrm>
          <a:off x="2897808" y="1419226"/>
          <a:ext cx="6760542" cy="4831210"/>
        </p:xfrm>
        <a:graphic>
          <a:graphicData uri="http://schemas.openxmlformats.org/drawingml/2006/table">
            <a:tbl>
              <a:tblPr/>
              <a:tblGrid>
                <a:gridCol w="2253514">
                  <a:extLst>
                    <a:ext uri="{9D8B030D-6E8A-4147-A177-3AD203B41FA5}">
                      <a16:colId xmlns:a16="http://schemas.microsoft.com/office/drawing/2014/main" val="1972438949"/>
                    </a:ext>
                  </a:extLst>
                </a:gridCol>
                <a:gridCol w="2253514">
                  <a:extLst>
                    <a:ext uri="{9D8B030D-6E8A-4147-A177-3AD203B41FA5}">
                      <a16:colId xmlns:a16="http://schemas.microsoft.com/office/drawing/2014/main" val="2506310928"/>
                    </a:ext>
                  </a:extLst>
                </a:gridCol>
                <a:gridCol w="2253514">
                  <a:extLst>
                    <a:ext uri="{9D8B030D-6E8A-4147-A177-3AD203B41FA5}">
                      <a16:colId xmlns:a16="http://schemas.microsoft.com/office/drawing/2014/main" val="227194217"/>
                    </a:ext>
                  </a:extLst>
                </a:gridCol>
              </a:tblGrid>
              <a:tr h="243965">
                <a:tc>
                  <a:txBody>
                    <a:bodyPr/>
                    <a:lstStyle/>
                    <a:p>
                      <a:pPr algn="r" fontAlgn="ctr"/>
                      <a:endParaRPr lang="fr-FR" sz="1100" b="1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post_title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price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36665"/>
                  </a:ext>
                </a:extLst>
              </a:tr>
              <a:tr h="24396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product_id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fr-FR" sz="11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fr-FR" sz="11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69636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4352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Champagne Egly-Ouriet Grand Cru MillÃ©simÃ© 2008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225.00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9173"/>
                  </a:ext>
                </a:extLst>
              </a:tr>
              <a:tr h="50013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David Duband Charmes-Chambertin Grand Cru 2014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217.50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84947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5892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Coteaux Champenois Egly-Ouriet Ambonnay Rouge 2016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191.30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03823"/>
                  </a:ext>
                </a:extLst>
              </a:tr>
              <a:tr h="24396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Cognac Frapin VIP XO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176.00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977247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5767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Camille Giroud Clos de Vougeot 2016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175.00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46565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4406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Cognac Frapin ChÃ¢teau de Fontpinot 1989 20 Ans d'Age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157.00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61681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4904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Domaine Des Croix Corton Charlemagne Grand Cru 2016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137.00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83460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6126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Champagne Gosset CÃ©lÃ©bris Vintage 2007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135.00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73539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4355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Champagne Egly-Ouriet Grand Cru Blanc de Noirs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126.50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64652"/>
                  </a:ext>
                </a:extLst>
              </a:tr>
              <a:tr h="61006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Domaine Weinbach Gewurztraminer Grand Cru Furstentum SGN 2010 1/2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124.80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7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25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83B99-B9F4-4299-8362-A77B0EE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365125"/>
            <a:ext cx="9610725" cy="625475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IMAGES DU TOP 5 DES PRIX ELEVES DES VINS VENDUS.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8EADBC8-881B-4B23-843E-98C3C0AB4A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314574"/>
            <a:ext cx="4000500" cy="278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0B4B33C9-0653-4417-B26B-963CB144911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7" y="2314575"/>
            <a:ext cx="4000498" cy="278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529393-48B2-4CED-8A97-19C67C36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43880"/>
            <a:ext cx="5181600" cy="4351338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276F8B6-CEE3-4045-BA69-94CF657345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2466976"/>
            <a:ext cx="4352924" cy="25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0B670F5F-92CD-4FF8-9E69-335EDAD2E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2466976"/>
            <a:ext cx="3981450" cy="255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6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4EAA5973-3EF4-4E69-A757-33677647C4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4" y="2114550"/>
            <a:ext cx="44291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16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FA4F2-37E0-4737-BDFF-14E24A1A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365125"/>
            <a:ext cx="10515600" cy="654049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1952E-1C28-4D17-9AD1-DC5106A3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276350"/>
            <a:ext cx="10515600" cy="49053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NOUS constatons que les vins les plus chers sont ceux de luxe. Le prix de ces vins nous semble juste.</a:t>
            </a:r>
          </a:p>
          <a:p>
            <a:r>
              <a:rPr lang="fr-FR" dirty="0"/>
              <a:t> D'où on peut conclure qu'il n'y a pas d'</a:t>
            </a:r>
            <a:r>
              <a:rPr lang="fr-FR" dirty="0" err="1"/>
              <a:t>outliers</a:t>
            </a:r>
            <a:r>
              <a:rPr lang="fr-FR" dirty="0"/>
              <a:t> dans notre base de données. </a:t>
            </a:r>
          </a:p>
          <a:p>
            <a:r>
              <a:rPr lang="fr-FR" dirty="0"/>
              <a:t> En général, les prix du vin défient la loi normale. Plus le vin est rare, plus il est cher, et vice versa. Par exemple, Champagne Egly-</a:t>
            </a:r>
            <a:r>
              <a:rPr lang="fr-FR" dirty="0" err="1"/>
              <a:t>Ouriet</a:t>
            </a:r>
            <a:r>
              <a:rPr lang="fr-FR" dirty="0"/>
              <a:t> Grand Cru Millésimé, produit en 2008, est rare grâce à son année de production.</a:t>
            </a:r>
          </a:p>
          <a:p>
            <a:r>
              <a:rPr lang="fr-FR" dirty="0"/>
              <a:t>Pour construire des bons </a:t>
            </a:r>
            <a:r>
              <a:rPr lang="fr-FR" dirty="0" err="1"/>
              <a:t>boxplots</a:t>
            </a:r>
            <a:r>
              <a:rPr lang="fr-FR" dirty="0"/>
              <a:t> qui n'afficheront des </a:t>
            </a:r>
            <a:r>
              <a:rPr lang="fr-FR" dirty="0" err="1"/>
              <a:t>outliers</a:t>
            </a:r>
            <a:r>
              <a:rPr lang="fr-FR" dirty="0"/>
              <a:t>, on va essayer de segmenter nos bouteilles de vins par rapport au prix. </a:t>
            </a:r>
          </a:p>
          <a:p>
            <a:r>
              <a:rPr lang="fr-FR" dirty="0"/>
              <a:t>Pour cela je vais utiliser la classification qui est utilisé dans le monde anglophone.</a:t>
            </a:r>
          </a:p>
        </p:txBody>
      </p:sp>
    </p:spTree>
    <p:extLst>
      <p:ext uri="{BB962C8B-B14F-4D97-AF65-F5344CB8AC3E}">
        <p14:creationId xmlns:p14="http://schemas.microsoft.com/office/powerpoint/2010/main" val="149689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2E4D1-32DC-4528-BAA4-FFEE32EC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4" y="365126"/>
            <a:ext cx="8172451" cy="61595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CLASSIFICATION DES VINS DU MONDE ANGLOPHONE.</a:t>
            </a:r>
            <a:r>
              <a:rPr lang="fr-F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327E4F0-6906-4C27-9E5C-ACECD56A97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257300"/>
            <a:ext cx="7200900" cy="49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039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76E76-326A-44E2-B9CD-1E3A255C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365126"/>
            <a:ext cx="7239000" cy="107315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100" dirty="0">
                <a:latin typeface="Calibri" panose="020F0502020204030204" pitchFamily="34" charset="0"/>
                <a:cs typeface="Calibri" panose="020F0502020204030204" pitchFamily="34" charset="0"/>
              </a:rPr>
              <a:t>CONVERTISSONS LES $ en € ET CONSTRUISONS </a:t>
            </a:r>
            <a:br>
              <a:rPr lang="fr-F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100" dirty="0">
                <a:latin typeface="Calibri" panose="020F0502020204030204" pitchFamily="34" charset="0"/>
                <a:cs typeface="Calibri" panose="020F0502020204030204" pitchFamily="34" charset="0"/>
              </a:rPr>
              <a:t>UN  BOXPLOT PAR SEGMENT.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D618CF4-60F2-4748-AA79-872C643FDB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971675"/>
            <a:ext cx="7239000" cy="370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14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90DC4-B16B-46DC-A89C-090200B7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REMARQUES: MENTOR EVALUATEUR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DE9E6-45AD-489C-8EEF-7739781C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l’argument encoding de la fonction pandas.</a:t>
            </a:r>
          </a:p>
          <a:p>
            <a:r>
              <a:rPr lang="fr-FR" dirty="0"/>
              <a:t>BIEN METTRE EN AVANT LES RESULTATS DE L’ANALYSE.</a:t>
            </a:r>
          </a:p>
          <a:p>
            <a:r>
              <a:rPr lang="fr-FR"/>
              <a:t>DONNER UN TITRE A CHAQUE POWERPOINT.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7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47519-CD82-41EA-9041-F006419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277"/>
          </a:xfrm>
        </p:spPr>
        <p:txBody>
          <a:bodyPr/>
          <a:lstStyle/>
          <a:p>
            <a:r>
              <a:rPr lang="fr-FR" sz="4400" b="1" dirty="0">
                <a:latin typeface="Calibri" panose="020F0502020204030204" pitchFamily="34" charset="0"/>
                <a:cs typeface="Calibri" panose="020F0502020204030204" pitchFamily="34" charset="0"/>
              </a:rPr>
              <a:t>I- RAPPROCHER DEUX EXPORTS: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B3379-FD76-4265-AB2F-6F1C6A97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I-1 DONNEES:</a:t>
            </a:r>
          </a:p>
          <a:p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8792EDC-BE5E-4C06-B806-DA639A078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81677"/>
              </p:ext>
            </p:extLst>
          </p:nvPr>
        </p:nvGraphicFramePr>
        <p:xfrm>
          <a:off x="1019175" y="2552700"/>
          <a:ext cx="1000125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168811379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142794926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2228021974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177753036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301222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Lignes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Types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Valeurs Manquantes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erp</a:t>
                      </a:r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float64(1)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Int64(3)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8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Datetime64[ns](4)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float64(10)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Int64(3)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1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Int64(1)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1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3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CE78E-8173-4D88-8DF3-43D8C05A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6"/>
            <a:ext cx="10515600" cy="5819774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Partant du fichier liaison, il apparaît que id_web est identique à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sku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du fichier web.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Renommer la colonne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sku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dans le fichier web.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web                 = 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web.rename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= {'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sku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': 'id_web’})</a:t>
            </a:r>
          </a:p>
          <a:p>
            <a:pPr marL="0" indent="0">
              <a:buNone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I-2 NETTOYAGE ET TRAITEMENT DES DONNEES.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Supprimer toutes les lignes où id_web est valeur manquante et toutes les lignes ayant des valeurs manquantes et sans lien avec id_web (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guid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 fichier web débarrassé des valeurs manquantes se présente ainsi qu’il suit:</a:t>
            </a: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1B90835-3DEE-46D6-9827-AD901A145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69228"/>
              </p:ext>
            </p:extLst>
          </p:nvPr>
        </p:nvGraphicFramePr>
        <p:xfrm>
          <a:off x="1257300" y="3238501"/>
          <a:ext cx="8902700" cy="43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700">
                  <a:extLst>
                    <a:ext uri="{9D8B030D-6E8A-4147-A177-3AD203B41FA5}">
                      <a16:colId xmlns:a16="http://schemas.microsoft.com/office/drawing/2014/main" val="2609751362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174382659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 =  web[~(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web.id_web.isna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 &amp; 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web.guid.isna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Valeurs Manquantes : 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16127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1E494FE8-EB7E-49F2-99E6-9C5FCB5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72402"/>
              </p:ext>
            </p:extLst>
          </p:nvPr>
        </p:nvGraphicFramePr>
        <p:xfrm>
          <a:off x="1152525" y="4377266"/>
          <a:ext cx="9915525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46522105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08790756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65636029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530448543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11513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Lignes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Types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Valeurs Manquantes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Datetime64[ns](4)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float64(10)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Int64(3)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2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6D0CE-AA30-4C70-A9A0-5F9038F7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772150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Remarque: Pour chaque produit, il y a une ligne qui correspond à sa description et une autre ligne pour son image/jpeg.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Vérifions que id_web peut être utilisée comme index unique,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les trois valeurs suivantes doivent être identiques (unicité de la clé primaire):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Créons un tableau appelé image de deux colonnes (id_web, image) et ayant des lignes ne contenant que des attachements (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post_type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8"/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0DCDA8-C1B2-4101-94B3-D3061BD81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49106"/>
              </p:ext>
            </p:extLst>
          </p:nvPr>
        </p:nvGraphicFramePr>
        <p:xfrm>
          <a:off x="1019175" y="2667000"/>
          <a:ext cx="99441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900">
                  <a:extLst>
                    <a:ext uri="{9D8B030D-6E8A-4147-A177-3AD203B41FA5}">
                      <a16:colId xmlns:a16="http://schemas.microsoft.com/office/drawing/2014/main" val="367626326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6943106"/>
                    </a:ext>
                  </a:extLst>
                </a:gridCol>
              </a:tblGrid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76653"/>
                  </a:ext>
                </a:extLst>
              </a:tr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(web[~</a:t>
                      </a:r>
                      <a:r>
                        <a:rPr lang="fr-FR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web.id_web.isna</a:t>
                      </a:r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()]['</a:t>
                      </a:r>
                      <a:r>
                        <a:rPr lang="fr-FR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post_mime_type</a:t>
                      </a:r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'].count())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5775"/>
                  </a:ext>
                </a:extLst>
              </a:tr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print(web['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post_mime_type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'].count())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62609"/>
                  </a:ext>
                </a:extLst>
              </a:tr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print(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(web[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web.post_mime_type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== 'image/jpeg']['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id_web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'].unique()))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0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8012F-F26B-4F23-90FE-FE1ADA09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950" y="495300"/>
            <a:ext cx="9086850" cy="5572125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Tableau image: 714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x 2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CA80606-59F3-4820-824E-8E847AD43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67400"/>
              </p:ext>
            </p:extLst>
          </p:nvPr>
        </p:nvGraphicFramePr>
        <p:xfrm>
          <a:off x="3171825" y="857250"/>
          <a:ext cx="7381875" cy="4541744"/>
        </p:xfrm>
        <a:graphic>
          <a:graphicData uri="http://schemas.openxmlformats.org/drawingml/2006/table">
            <a:tbl>
              <a:tblPr/>
              <a:tblGrid>
                <a:gridCol w="2460625">
                  <a:extLst>
                    <a:ext uri="{9D8B030D-6E8A-4147-A177-3AD203B41FA5}">
                      <a16:colId xmlns:a16="http://schemas.microsoft.com/office/drawing/2014/main" val="1739894270"/>
                    </a:ext>
                  </a:extLst>
                </a:gridCol>
                <a:gridCol w="2460625">
                  <a:extLst>
                    <a:ext uri="{9D8B030D-6E8A-4147-A177-3AD203B41FA5}">
                      <a16:colId xmlns:a16="http://schemas.microsoft.com/office/drawing/2014/main" val="2468650404"/>
                    </a:ext>
                  </a:extLst>
                </a:gridCol>
                <a:gridCol w="2460625">
                  <a:extLst>
                    <a:ext uri="{9D8B030D-6E8A-4147-A177-3AD203B41FA5}">
                      <a16:colId xmlns:a16="http://schemas.microsoft.com/office/drawing/2014/main" val="276464227"/>
                    </a:ext>
                  </a:extLst>
                </a:gridCol>
              </a:tblGrid>
              <a:tr h="232872">
                <a:tc>
                  <a:txBody>
                    <a:bodyPr/>
                    <a:lstStyle/>
                    <a:p>
                      <a:pPr algn="r" fontAlgn="ctr"/>
                      <a:endParaRPr lang="fr-FR" sz="1100" b="1">
                        <a:effectLst/>
                      </a:endParaRP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id_web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image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19436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799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15298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https://www.bottle-neck.fr/wp-content/uploads/...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69126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800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15296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https://www.bottle-neck.fr/</a:t>
                      </a:r>
                      <a:r>
                        <a:rPr lang="fr-FR" sz="1100" dirty="0" err="1">
                          <a:effectLst/>
                        </a:rPr>
                        <a:t>wp</a:t>
                      </a:r>
                      <a:r>
                        <a:rPr lang="fr-FR" sz="1100" dirty="0">
                          <a:effectLst/>
                        </a:rPr>
                        <a:t>-content/</a:t>
                      </a:r>
                      <a:r>
                        <a:rPr lang="fr-FR" sz="1100" dirty="0" err="1">
                          <a:effectLst/>
                        </a:rPr>
                        <a:t>uploads</a:t>
                      </a:r>
                      <a:r>
                        <a:rPr lang="fr-FR" sz="1100" dirty="0">
                          <a:effectLst/>
                        </a:rPr>
                        <a:t>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96267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801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15300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https://www.bottle-neck.fr/wp-content/uploads/...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80306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802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19814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https://www.bottle-neck.fr/</a:t>
                      </a:r>
                      <a:r>
                        <a:rPr lang="fr-FR" sz="1100" dirty="0" err="1">
                          <a:effectLst/>
                        </a:rPr>
                        <a:t>wp</a:t>
                      </a:r>
                      <a:r>
                        <a:rPr lang="fr-FR" sz="1100" dirty="0">
                          <a:effectLst/>
                        </a:rPr>
                        <a:t>-content/</a:t>
                      </a:r>
                      <a:r>
                        <a:rPr lang="fr-FR" sz="1100" dirty="0" err="1">
                          <a:effectLst/>
                        </a:rPr>
                        <a:t>uploads</a:t>
                      </a:r>
                      <a:r>
                        <a:rPr lang="fr-FR" sz="1100" dirty="0">
                          <a:effectLst/>
                        </a:rPr>
                        <a:t>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591757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803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19815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https://www.bottle-neck.fr/wp-content/uploads/...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02693"/>
                  </a:ext>
                </a:extLst>
              </a:tr>
              <a:tr h="232872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07505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1508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16135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https://www.bottle-neck.fr/</a:t>
                      </a:r>
                      <a:r>
                        <a:rPr lang="fr-FR" sz="1100" dirty="0" err="1">
                          <a:effectLst/>
                        </a:rPr>
                        <a:t>wp</a:t>
                      </a:r>
                      <a:r>
                        <a:rPr lang="fr-FR" sz="1100" dirty="0">
                          <a:effectLst/>
                        </a:rPr>
                        <a:t>-content/</a:t>
                      </a:r>
                      <a:r>
                        <a:rPr lang="fr-FR" sz="1100" dirty="0" err="1">
                          <a:effectLst/>
                        </a:rPr>
                        <a:t>uploads</a:t>
                      </a:r>
                      <a:r>
                        <a:rPr lang="fr-FR" sz="1100" dirty="0">
                          <a:effectLst/>
                        </a:rPr>
                        <a:t>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71034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1509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15891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https://www.bottle-neck.fr/wp-content/uploads/...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22578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1510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15887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https://www.bottle-neck.fr/</a:t>
                      </a:r>
                      <a:r>
                        <a:rPr lang="fr-FR" sz="1100" dirty="0" err="1">
                          <a:effectLst/>
                        </a:rPr>
                        <a:t>wp</a:t>
                      </a:r>
                      <a:r>
                        <a:rPr lang="fr-FR" sz="1100" dirty="0">
                          <a:effectLst/>
                        </a:rPr>
                        <a:t>-content/</a:t>
                      </a:r>
                      <a:r>
                        <a:rPr lang="fr-FR" sz="1100" dirty="0" err="1">
                          <a:effectLst/>
                        </a:rPr>
                        <a:t>uploads</a:t>
                      </a:r>
                      <a:r>
                        <a:rPr lang="fr-FR" sz="1100" dirty="0">
                          <a:effectLst/>
                        </a:rPr>
                        <a:t>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56879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1511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13127-1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https://www.bottle-neck.fr/wp-content/uploads/...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4283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1512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16230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https://www.bottle-neck.fr/</a:t>
                      </a:r>
                      <a:r>
                        <a:rPr lang="fr-FR" sz="1100" dirty="0" err="1">
                          <a:effectLst/>
                        </a:rPr>
                        <a:t>wp</a:t>
                      </a:r>
                      <a:r>
                        <a:rPr lang="fr-FR" sz="1100" dirty="0">
                          <a:effectLst/>
                        </a:rPr>
                        <a:t>-content/</a:t>
                      </a:r>
                      <a:r>
                        <a:rPr lang="fr-FR" sz="1100" dirty="0" err="1">
                          <a:effectLst/>
                        </a:rPr>
                        <a:t>uploads</a:t>
                      </a:r>
                      <a:r>
                        <a:rPr lang="fr-FR" sz="1100" dirty="0">
                          <a:effectLst/>
                        </a:rPr>
                        <a:t>/...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0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39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110A7-CBF7-4D73-AAD7-6C6212AD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/>
          </a:bodyPr>
          <a:lstStyle/>
          <a:p>
            <a:r>
              <a:rPr lang="fr-FR" dirty="0"/>
              <a:t>Supprimons les doublons, </a:t>
            </a:r>
            <a:r>
              <a:rPr lang="fr-FR" dirty="0">
                <a:sym typeface="Wingdings" panose="05000000000000000000" pitchFamily="2" charset="2"/>
              </a:rPr>
              <a:t>supprimer toutes les lignes avec attachements du tableau initial.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Le fichier web débarrassé des valeurs manquantes et des doublons se présente ainsi qu’il suit.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Jointure Gauche des fichiers image et web.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9A6424B-5B5A-43E9-A94E-028E5039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6277"/>
              </p:ext>
            </p:extLst>
          </p:nvPr>
        </p:nvGraphicFramePr>
        <p:xfrm>
          <a:off x="1381125" y="1681691"/>
          <a:ext cx="90011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267">
                  <a:extLst>
                    <a:ext uri="{9D8B030D-6E8A-4147-A177-3AD203B41FA5}">
                      <a16:colId xmlns:a16="http://schemas.microsoft.com/office/drawing/2014/main" val="1719158081"/>
                    </a:ext>
                  </a:extLst>
                </a:gridCol>
                <a:gridCol w="2485858">
                  <a:extLst>
                    <a:ext uri="{9D8B030D-6E8A-4147-A177-3AD203B41FA5}">
                      <a16:colId xmlns:a16="http://schemas.microsoft.com/office/drawing/2014/main" val="371873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=  web[~(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web.post_mime_type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== 'image/jpeg')]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Doublons = 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24480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2139D5C-5103-4D7C-A348-E9308B0F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53755"/>
              </p:ext>
            </p:extLst>
          </p:nvPr>
        </p:nvGraphicFramePr>
        <p:xfrm>
          <a:off x="1625600" y="3548591"/>
          <a:ext cx="94995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367">
                  <a:extLst>
                    <a:ext uri="{9D8B030D-6E8A-4147-A177-3AD203B41FA5}">
                      <a16:colId xmlns:a16="http://schemas.microsoft.com/office/drawing/2014/main" val="1344371072"/>
                    </a:ext>
                  </a:extLst>
                </a:gridCol>
                <a:gridCol w="2013942">
                  <a:extLst>
                    <a:ext uri="{9D8B030D-6E8A-4147-A177-3AD203B41FA5}">
                      <a16:colId xmlns:a16="http://schemas.microsoft.com/office/drawing/2014/main" val="449825402"/>
                    </a:ext>
                  </a:extLst>
                </a:gridCol>
                <a:gridCol w="2307431">
                  <a:extLst>
                    <a:ext uri="{9D8B030D-6E8A-4147-A177-3AD203B41FA5}">
                      <a16:colId xmlns:a16="http://schemas.microsoft.com/office/drawing/2014/main" val="746182908"/>
                    </a:ext>
                  </a:extLst>
                </a:gridCol>
                <a:gridCol w="1922859">
                  <a:extLst>
                    <a:ext uri="{9D8B030D-6E8A-4147-A177-3AD203B41FA5}">
                      <a16:colId xmlns:a16="http://schemas.microsoft.com/office/drawing/2014/main" val="4163487602"/>
                    </a:ext>
                  </a:extLst>
                </a:gridCol>
                <a:gridCol w="860227">
                  <a:extLst>
                    <a:ext uri="{9D8B030D-6E8A-4147-A177-3AD203B41FA5}">
                      <a16:colId xmlns:a16="http://schemas.microsoft.com/office/drawing/2014/main" val="1760624577"/>
                    </a:ext>
                  </a:extLst>
                </a:gridCol>
                <a:gridCol w="1298773">
                  <a:extLst>
                    <a:ext uri="{9D8B030D-6E8A-4147-A177-3AD203B41FA5}">
                      <a16:colId xmlns:a16="http://schemas.microsoft.com/office/drawing/2014/main" val="835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lignes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colonnes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de données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Doublons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2342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Datetime64[ns](4)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float64(10)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Int64(3)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Object(11)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6215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60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3D7D3-8EDA-4704-B055-A4B3D327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Jointure gauche des fichiers web et </a:t>
            </a:r>
            <a:r>
              <a:rPr lang="fr-FR" dirty="0" err="1"/>
              <a:t>erp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DBE9B2B-5424-4F06-BB2C-28C0598B5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95997"/>
              </p:ext>
            </p:extLst>
          </p:nvPr>
        </p:nvGraphicFramePr>
        <p:xfrm>
          <a:off x="2032000" y="681037"/>
          <a:ext cx="8128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75">
                  <a:extLst>
                    <a:ext uri="{9D8B030D-6E8A-4147-A177-3AD203B41FA5}">
                      <a16:colId xmlns:a16="http://schemas.microsoft.com/office/drawing/2014/main" val="107209970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35331322"/>
                    </a:ext>
                  </a:extLst>
                </a:gridCol>
                <a:gridCol w="2346325">
                  <a:extLst>
                    <a:ext uri="{9D8B030D-6E8A-4147-A177-3AD203B41FA5}">
                      <a16:colId xmlns:a16="http://schemas.microsoft.com/office/drawing/2014/main" val="1538277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04858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 = 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web.merge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(image, on ='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id_web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', how = 'left')</a:t>
                      </a:r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8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Datetime64[ns](4)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float64(10)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Int64(3)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Object(12)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13035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A6E5B62-0414-461F-9469-439AF188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42343"/>
              </p:ext>
            </p:extLst>
          </p:nvPr>
        </p:nvGraphicFramePr>
        <p:xfrm>
          <a:off x="2031999" y="3952875"/>
          <a:ext cx="820737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1">
                  <a:extLst>
                    <a:ext uri="{9D8B030D-6E8A-4147-A177-3AD203B41FA5}">
                      <a16:colId xmlns:a16="http://schemas.microsoft.com/office/drawing/2014/main" val="346432051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0339925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5195451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866510109"/>
                    </a:ext>
                  </a:extLst>
                </a:gridCol>
              </a:tblGrid>
              <a:tr h="261831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= 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pd.merge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(web,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erp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how = 'left', on = '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product_id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')</a:t>
                      </a:r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4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8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Datetime64[ns](4)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float64(11)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Int64(6)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Object(13)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8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C2E20-0F32-4282-AEE2-71A913EC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Supprimer les colonnes inutiles à l’étude afin de gagner en lisibilité.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Enregistrer le fichier final.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AA3B275-2EF7-4706-B5A4-91112BDA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83769"/>
              </p:ext>
            </p:extLst>
          </p:nvPr>
        </p:nvGraphicFramePr>
        <p:xfrm>
          <a:off x="2032000" y="1157816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4130366913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826366346"/>
                    </a:ext>
                  </a:extLst>
                </a:gridCol>
                <a:gridCol w="2393950">
                  <a:extLst>
                    <a:ext uri="{9D8B030D-6E8A-4147-A177-3AD203B41FA5}">
                      <a16:colId xmlns:a16="http://schemas.microsoft.com/office/drawing/2014/main" val="4227442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911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Fichier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0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J_erp_web</a:t>
                      </a:r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Datetime64[ns](4)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float64(3)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Int64(2)</a:t>
                      </a:r>
                    </a:p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Object(12)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7120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Microsoft Office PowerPoint</Application>
  <PresentationFormat>Grand écran</PresentationFormat>
  <Paragraphs>382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Thème Office</vt:lpstr>
      <vt:lpstr>OPTIMISEZ LA GESTION DES DONNEES D’UNE BOUTIQUE AVEC R OU PYTHON.</vt:lpstr>
      <vt:lpstr>MA MISSION EN TROIS POINTS.</vt:lpstr>
      <vt:lpstr>I- RAPPROCHER DEUX EXPORTS: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II-DETERMINER LE CHIFFRE D’AFFAIRES (CA)</vt:lpstr>
      <vt:lpstr>Présentation PowerPoint</vt:lpstr>
      <vt:lpstr>Présentation PowerPoint</vt:lpstr>
      <vt:lpstr>Présentation PowerPoint</vt:lpstr>
      <vt:lpstr>III- ANALYSE LA VARIABLE PRIX.</vt:lpstr>
      <vt:lpstr>Détecter d’éventuelles valeurs aberrantes: 3 approches.  1- BOXPLOT ou BOITE A MOUSTACHES.</vt:lpstr>
      <vt:lpstr>Présentation PowerPoint</vt:lpstr>
      <vt:lpstr>REPRESENTATION GRAPHIQUE DES POTENTIELS OUTLIERS PAR RAPPORT AU PRIX DE REFERENCE: 74,5. </vt:lpstr>
      <vt:lpstr>2) Z-SCORE.</vt:lpstr>
      <vt:lpstr>REPRESENTATION GRAPHIQUE DES POTENTIELS OUTLIERS PAR RAPPORT A LA VALEUR D'ACCEPTATION: 2. </vt:lpstr>
      <vt:lpstr>3) L'ECART INTER QUARTILE (IQR)</vt:lpstr>
      <vt:lpstr>REPRESENTATION GRAPHIQUE DES POTENTIELS OUTLIERS  PAR RAPPORT AUX MIN_VALUE ET MAX_VALUE. </vt:lpstr>
      <vt:lpstr>Vérification DU TOP 10 DES PRIX ELEVES.</vt:lpstr>
      <vt:lpstr>IMAGES DU TOP 5 DES PRIX ELEVES DES VINS VENDUS.</vt:lpstr>
      <vt:lpstr>Présentation PowerPoint</vt:lpstr>
      <vt:lpstr>Présentation PowerPoint</vt:lpstr>
      <vt:lpstr>CONCLUSION</vt:lpstr>
      <vt:lpstr>CLASSIFICATION DES VINS DU MONDE ANGLOPHONE. </vt:lpstr>
      <vt:lpstr>CONVERTISSONS LES $ en € ET CONSTRUISONS  UN  BOXPLOT PAR SEGMENT. </vt:lpstr>
      <vt:lpstr>REMARQUES: MENTOR EVALUATEUR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OPTIMISEZ LA GESTION DES DONNEES D’UNE BOUTIQUE AVEC R OU PYTHON.</dc:title>
  <dc:creator>NADIA YEBEL</dc:creator>
  <cp:lastModifiedBy>NADIA YEBEL</cp:lastModifiedBy>
  <cp:revision>102</cp:revision>
  <dcterms:created xsi:type="dcterms:W3CDTF">2021-09-28T19:19:35Z</dcterms:created>
  <dcterms:modified xsi:type="dcterms:W3CDTF">2021-10-01T08:38:59Z</dcterms:modified>
</cp:coreProperties>
</file>