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0" r:id="rId1"/>
  </p:sld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  <p15:guide id="3" pos="39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741" autoAdjust="0"/>
  </p:normalViewPr>
  <p:slideViewPr>
    <p:cSldViewPr snapToGrid="0">
      <p:cViewPr varScale="1">
        <p:scale>
          <a:sx n="67" d="100"/>
          <a:sy n="67" d="100"/>
        </p:scale>
        <p:origin x="608" y="52"/>
      </p:cViewPr>
      <p:guideLst>
        <p:guide pos="3840"/>
        <p:guide orient="horz" pos="2160"/>
        <p:guide pos="39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A58C4-4AF2-4A5E-A9EC-25BE3F9770D1}" type="datetimeFigureOut">
              <a:rPr lang="fr-FR" smtClean="0"/>
              <a:t>17/05/2022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83384-90F5-416C-9244-C9EFE22EC7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7343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A58C4-4AF2-4A5E-A9EC-25BE3F9770D1}" type="datetimeFigureOut">
              <a:rPr lang="fr-FR" smtClean="0"/>
              <a:t>17/05/2022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83384-90F5-416C-9244-C9EFE22EC7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4394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A58C4-4AF2-4A5E-A9EC-25BE3F9770D1}" type="datetimeFigureOut">
              <a:rPr lang="fr-FR" smtClean="0"/>
              <a:t>17/05/2022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83384-90F5-416C-9244-C9EFE22EC742}" type="slidenum">
              <a:rPr lang="fr-FR" smtClean="0"/>
              <a:t>‹N°›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212774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A58C4-4AF2-4A5E-A9EC-25BE3F9770D1}" type="datetimeFigureOut">
              <a:rPr lang="fr-FR" smtClean="0"/>
              <a:t>17/05/2022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83384-90F5-416C-9244-C9EFE22EC7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10231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A58C4-4AF2-4A5E-A9EC-25BE3F9770D1}" type="datetimeFigureOut">
              <a:rPr lang="fr-FR" smtClean="0"/>
              <a:t>17/05/2022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83384-90F5-416C-9244-C9EFE22EC742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016175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A58C4-4AF2-4A5E-A9EC-25BE3F9770D1}" type="datetimeFigureOut">
              <a:rPr lang="fr-FR" smtClean="0"/>
              <a:t>17/05/2022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83384-90F5-416C-9244-C9EFE22EC7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63669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A58C4-4AF2-4A5E-A9EC-25BE3F9770D1}" type="datetimeFigureOut">
              <a:rPr lang="fr-FR" smtClean="0"/>
              <a:t>17/05/2022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83384-90F5-416C-9244-C9EFE22EC7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29269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A58C4-4AF2-4A5E-A9EC-25BE3F9770D1}" type="datetimeFigureOut">
              <a:rPr lang="fr-FR" smtClean="0"/>
              <a:t>17/05/2022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83384-90F5-416C-9244-C9EFE22EC7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3439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A58C4-4AF2-4A5E-A9EC-25BE3F9770D1}" type="datetimeFigureOut">
              <a:rPr lang="fr-FR" smtClean="0"/>
              <a:t>17/05/2022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83384-90F5-416C-9244-C9EFE22EC7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2135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A58C4-4AF2-4A5E-A9EC-25BE3F9770D1}" type="datetimeFigureOut">
              <a:rPr lang="fr-FR" smtClean="0"/>
              <a:t>17/05/2022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83384-90F5-416C-9244-C9EFE22EC7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109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A58C4-4AF2-4A5E-A9EC-25BE3F9770D1}" type="datetimeFigureOut">
              <a:rPr lang="fr-FR" smtClean="0"/>
              <a:t>17/05/2022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83384-90F5-416C-9244-C9EFE22EC7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2050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A58C4-4AF2-4A5E-A9EC-25BE3F9770D1}" type="datetimeFigureOut">
              <a:rPr lang="fr-FR" smtClean="0"/>
              <a:t>17/05/2022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83384-90F5-416C-9244-C9EFE22EC7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8797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A58C4-4AF2-4A5E-A9EC-25BE3F9770D1}" type="datetimeFigureOut">
              <a:rPr lang="fr-FR" smtClean="0"/>
              <a:t>17/05/2022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83384-90F5-416C-9244-C9EFE22EC7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7745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A58C4-4AF2-4A5E-A9EC-25BE3F9770D1}" type="datetimeFigureOut">
              <a:rPr lang="fr-FR" smtClean="0"/>
              <a:t>17/05/2022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83384-90F5-416C-9244-C9EFE22EC7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1650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A58C4-4AF2-4A5E-A9EC-25BE3F9770D1}" type="datetimeFigureOut">
              <a:rPr lang="fr-FR" smtClean="0"/>
              <a:t>17/05/2022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83384-90F5-416C-9244-C9EFE22EC7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8679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A58C4-4AF2-4A5E-A9EC-25BE3F9770D1}" type="datetimeFigureOut">
              <a:rPr lang="fr-FR" smtClean="0"/>
              <a:t>17/05/2022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83384-90F5-416C-9244-C9EFE22EC7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8106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A58C4-4AF2-4A5E-A9EC-25BE3F9770D1}" type="datetimeFigureOut">
              <a:rPr lang="fr-FR" smtClean="0"/>
              <a:t>17/05/2022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CA83384-90F5-416C-9244-C9EFE22EC7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8938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  <p:sldLayoutId id="2147483843" r:id="rId13"/>
    <p:sldLayoutId id="2147483844" r:id="rId14"/>
    <p:sldLayoutId id="2147483845" r:id="rId15"/>
    <p:sldLayoutId id="214748384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tileex.xyz/en/gender-equality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38000"/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62F78F-A1EC-4043-AB74-3B0D93A76E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0027" y="1984248"/>
            <a:ext cx="9359757" cy="3145536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pPr algn="ctr"/>
            <a:r>
              <a:rPr lang="fr-FR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PROJET7:</a:t>
            </a:r>
            <a:br>
              <a:rPr lang="fr-FR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fr-FR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ANALYSEZ LES INDICATEURS D’EGALITE FEMME-HOMME </a:t>
            </a:r>
            <a:br>
              <a:rPr lang="fr-FR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fr-FR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AVEC KNIME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588D83C-B68B-4C41-9BE4-47C67D5CEE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75407" y="5266019"/>
            <a:ext cx="3308278" cy="941832"/>
          </a:xfrm>
          <a:noFill/>
          <a:ln>
            <a:noFill/>
          </a:ln>
        </p:spPr>
        <p:txBody>
          <a:bodyPr>
            <a:noAutofit/>
          </a:bodyPr>
          <a:lstStyle/>
          <a:p>
            <a:r>
              <a:rPr lang="fr-FR" sz="2800" b="1" i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 SAMUEL </a:t>
            </a:r>
          </a:p>
          <a:p>
            <a:r>
              <a:rPr lang="fr-FR" sz="2800" b="1" i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DIEUDONNE YEBEL</a:t>
            </a:r>
          </a:p>
        </p:txBody>
      </p:sp>
    </p:spTree>
    <p:extLst>
      <p:ext uri="{BB962C8B-B14F-4D97-AF65-F5344CB8AC3E}">
        <p14:creationId xmlns:p14="http://schemas.microsoft.com/office/powerpoint/2010/main" val="2158894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A80C40-DFA6-4160-8061-5ED07908C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7834" y="380145"/>
            <a:ext cx="7027524" cy="873303"/>
          </a:xfrm>
        </p:spPr>
        <p:txBody>
          <a:bodyPr/>
          <a:lstStyle/>
          <a:p>
            <a:pPr algn="ctr"/>
            <a:r>
              <a:rPr lang="fr-FR" b="1" dirty="0">
                <a:latin typeface="Calibri" panose="020F0502020204030204" pitchFamily="34" charset="0"/>
                <a:cs typeface="Calibri" panose="020F0502020204030204" pitchFamily="34" charset="0"/>
              </a:rPr>
              <a:t>SECURITE ET SANTE AU TRAVAIL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CB9BE0A-ABA0-4834-935D-9E836B508C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1582220"/>
            <a:ext cx="5116530" cy="4705564"/>
          </a:xfrm>
        </p:spPr>
        <p:txBody>
          <a:bodyPr/>
          <a:lstStyle/>
          <a:p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A687117-035C-44C1-BE2A-15D28702BB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89970" y="1900719"/>
            <a:ext cx="5101994" cy="4109822"/>
          </a:xfrm>
        </p:spPr>
        <p:txBody>
          <a:bodyPr>
            <a:noAutofit/>
          </a:bodyPr>
          <a:lstStyle/>
          <a:p>
            <a:pPr algn="l"/>
            <a:r>
              <a:rPr lang="fr-FR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Pas d'inégalité dans la répartition des accidents du travail : </a:t>
            </a:r>
          </a:p>
          <a:p>
            <a:pPr algn="l"/>
            <a:r>
              <a:rPr lang="fr-FR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50% d'hommes et 50% de femmes sont victimes d'un accident du travail.</a:t>
            </a:r>
          </a:p>
          <a:p>
            <a:pPr algn="l"/>
            <a:r>
              <a:rPr lang="fr-FR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Malgré cette absence d'inégalité, le nombre de salariés accidentés reste élevé. </a:t>
            </a:r>
          </a:p>
          <a:p>
            <a:pPr algn="l"/>
            <a:r>
              <a:rPr lang="fr-FR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Nécessité d'améliorer les mesures de sécurité. 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1DF4772-AAD3-4743-8BBF-7CB8F3996B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07561"/>
            <a:ext cx="4972691" cy="485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890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44827B-3A20-45FA-A0F0-2AC3B39B2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154112"/>
            <a:ext cx="9360519" cy="842481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latin typeface="Calibri" panose="020F0502020204030204" pitchFamily="34" charset="0"/>
                <a:cs typeface="Calibri" panose="020F0502020204030204" pitchFamily="34" charset="0"/>
              </a:rPr>
              <a:t>STATISTIQUES DESCRIPTIVES ET CORRELATIONS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7FEAEF0-9613-47D2-832C-33BDC61F37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294544"/>
            <a:ext cx="5332288" cy="1263721"/>
          </a:xfrm>
        </p:spPr>
        <p:txBody>
          <a:bodyPr/>
          <a:lstStyle/>
          <a:p>
            <a:pPr marL="342900" indent="-342900" algn="l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fr-FR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131 hommes et 125  femmes sont employés.</a:t>
            </a:r>
          </a:p>
          <a:p>
            <a:pPr marL="342900" indent="-342900" algn="l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fr-FR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Pas de corrélation salaire-ancienneté. </a:t>
            </a:r>
          </a:p>
          <a:p>
            <a:pPr marL="342900" indent="-342900" algn="l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fr-FR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Les salaires extrêmes sont le plus souvent reçus par des hommes.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30B454F-1A1D-4BE4-808B-4527F1DB47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" y="2876763"/>
            <a:ext cx="4861368" cy="3534311"/>
          </a:xfrm>
        </p:spPr>
        <p:txBody>
          <a:bodyPr/>
          <a:lstStyle/>
          <a:p>
            <a:r>
              <a:rPr lang="fr-FR" dirty="0"/>
              <a:t> 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7CCE16D-24DD-45CF-80A3-04BCE8F5D8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435030" y="1058238"/>
            <a:ext cx="5917914" cy="1489753"/>
          </a:xfrm>
        </p:spPr>
        <p:txBody>
          <a:bodyPr/>
          <a:lstStyle/>
          <a:p>
            <a:pPr marL="342900" indent="-342900" algn="l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fr-FR" sz="2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Les salariés  qui ne travaillent que 24 heures par semaine reçoivent les plus petits salaires. </a:t>
            </a:r>
          </a:p>
          <a:p>
            <a:pPr marL="342900" indent="-342900" algn="l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fr-FR" sz="2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Les salariés qui travaillent à plein temps reçoivent les salaires les plus élevés.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DA7F346-918F-440B-BB1E-4841FFC67D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322012" y="2815119"/>
            <a:ext cx="6051479" cy="3595955"/>
          </a:xfrm>
        </p:spPr>
        <p:txBody>
          <a:bodyPr/>
          <a:lstStyle/>
          <a:p>
            <a:r>
              <a:rPr lang="fr-FR" dirty="0"/>
              <a:t> 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B2BE1113-FF6A-48A6-8586-0481E69F28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74022"/>
            <a:ext cx="5246581" cy="392473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6D15E66-2CEA-4879-8F2E-FE72D3D102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317" y="2640458"/>
            <a:ext cx="6126287" cy="3698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97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AFC267-658C-4288-B885-63341A913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56855"/>
            <a:ext cx="8596668" cy="678094"/>
          </a:xfrm>
        </p:spPr>
        <p:txBody>
          <a:bodyPr>
            <a:normAutofit/>
          </a:bodyPr>
          <a:lstStyle/>
          <a:p>
            <a:pPr algn="ctr"/>
            <a:r>
              <a:rPr lang="fr-FR" sz="3200" b="1" dirty="0">
                <a:latin typeface="Calibri" panose="020F0502020204030204" pitchFamily="34" charset="0"/>
                <a:cs typeface="Calibri" panose="020F0502020204030204" pitchFamily="34" charset="0"/>
              </a:rPr>
              <a:t>DISCRIMINATION PAR L’ÂGE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EBE990-D115-4449-BCFE-9228919E2F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2193" y="1664413"/>
            <a:ext cx="5024063" cy="4685016"/>
          </a:xfrm>
        </p:spPr>
        <p:txBody>
          <a:bodyPr/>
          <a:lstStyle/>
          <a:p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05EDB63-CB03-4586-811E-44CD7C2EA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89969" y="1674689"/>
            <a:ext cx="5687621" cy="2989778"/>
          </a:xfrm>
        </p:spPr>
        <p:txBody>
          <a:bodyPr>
            <a:normAutofit/>
          </a:bodyPr>
          <a:lstStyle/>
          <a:p>
            <a:r>
              <a:rPr lang="fr-FR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Les employés les plus âgés :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* 50-69 ans, et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* 60-69 </a:t>
            </a:r>
          </a:p>
          <a:p>
            <a:r>
              <a:rPr lang="fr-FR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ont en moyen les plus bas salaires.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F47B6B3-CA11-44B7-9BDF-7253A303AE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2770"/>
            <a:ext cx="5013789" cy="4941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1642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01F98F-F76C-445A-9D20-DE9DB8819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184936"/>
            <a:ext cx="9216679" cy="657545"/>
          </a:xfrm>
        </p:spPr>
        <p:txBody>
          <a:bodyPr>
            <a:normAutofit/>
          </a:bodyPr>
          <a:lstStyle/>
          <a:p>
            <a:pPr algn="ctr"/>
            <a:r>
              <a:rPr lang="fr-FR" sz="3200" b="1" dirty="0">
                <a:latin typeface="Calibri" panose="020F0502020204030204" pitchFamily="34" charset="0"/>
                <a:cs typeface="Calibri" panose="020F0502020204030204" pitchFamily="34" charset="0"/>
              </a:rPr>
              <a:t>REMUNERATION MOYENNE PAR SERVICE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760FCE0-6979-4E16-90B9-8FFD02055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119883"/>
            <a:ext cx="4982965" cy="1818526"/>
          </a:xfrm>
        </p:spPr>
        <p:txBody>
          <a:bodyPr/>
          <a:lstStyle/>
          <a:p>
            <a:pPr marL="342900" indent="-342900" algn="l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fr-FR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Inégalité de la rémunération effective moyenne entre les différents services. </a:t>
            </a:r>
          </a:p>
          <a:p>
            <a:pPr marL="342900" indent="-342900" algn="l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fr-FR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Les employés du R&amp;D ont en moyen les plus hauts salaires; et les employés du service Consultant sont en moyen les moins rémunérés.</a:t>
            </a:r>
            <a:r>
              <a:rPr lang="fr-FR" sz="2000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F733965-C04C-473A-B9D6-C0C94C3D18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" y="2737245"/>
            <a:ext cx="5013788" cy="3591636"/>
          </a:xfrm>
        </p:spPr>
        <p:txBody>
          <a:bodyPr/>
          <a:lstStyle/>
          <a:p>
            <a:r>
              <a:rPr lang="fr-FR" dirty="0"/>
              <a:t> 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0CBE7C7-E634-425B-A2E8-C7ECC8500B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88383" y="1253447"/>
            <a:ext cx="5196048" cy="1345915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Tendance identique de la rémunération horaire moyenne entre les différents services;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56559EF-C2F8-4D3D-A1C7-C0F7F33E43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5237144" cy="3612184"/>
          </a:xfrm>
        </p:spPr>
        <p:txBody>
          <a:bodyPr/>
          <a:lstStyle/>
          <a:p>
            <a:r>
              <a:rPr lang="fr-FR" dirty="0"/>
              <a:t> 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CD247BB-2333-4A88-B85E-752D06D554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97312"/>
            <a:ext cx="5013789" cy="365760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6D049BC0-DB22-4BAB-9BB3-4590001FC0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997" y="2794572"/>
            <a:ext cx="5558319" cy="3698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009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B2B74B-0C97-4495-BA60-64DDA2C7B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978" y="133564"/>
            <a:ext cx="6667928" cy="616449"/>
          </a:xfrm>
        </p:spPr>
        <p:txBody>
          <a:bodyPr>
            <a:normAutofit/>
          </a:bodyPr>
          <a:lstStyle/>
          <a:p>
            <a:pPr algn="ctr"/>
            <a:r>
              <a:rPr lang="fr-FR" sz="2800" b="1" dirty="0">
                <a:latin typeface="Calibri" panose="020F0502020204030204" pitchFamily="34" charset="0"/>
                <a:cs typeface="Calibri" panose="020F0502020204030204" pitchFamily="34" charset="0"/>
              </a:rPr>
              <a:t>ANCIENNET</a:t>
            </a:r>
            <a:r>
              <a:rPr lang="fr-FR" sz="2800" b="1" cap="all" dirty="0">
                <a:latin typeface="Calibri" panose="020F0502020204030204" pitchFamily="34" charset="0"/>
                <a:cs typeface="Calibri" panose="020F0502020204030204" pitchFamily="34" charset="0"/>
              </a:rPr>
              <a:t>é PAR SERVICE ET PAR ÂGE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6DAD522-C972-49FE-9FE8-8E10B969F2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934949"/>
            <a:ext cx="5241512" cy="1304817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Les employés du service R&amp;D ont en moyenne passé le moins de temps dans le cabinet (9 ans). 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3A36B7D-BA30-4CFE-B819-C4C061C89C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" y="2737245"/>
            <a:ext cx="4861368" cy="3304117"/>
          </a:xfrm>
        </p:spPr>
        <p:txBody>
          <a:bodyPr/>
          <a:lstStyle/>
          <a:p>
            <a:r>
              <a:rPr lang="fr-FR" dirty="0"/>
              <a:t> 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AC2E22C-1B61-4263-AA31-05ADEDDA4F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352835" y="1140430"/>
            <a:ext cx="5578868" cy="1150707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Les employés de la tranche d'âge 30-39 ans en moyenne, passent le moins de temps dans le cabinet (8 ans). 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6C78538-01E4-403E-9913-6AC151AC96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404207" y="2737245"/>
            <a:ext cx="5383657" cy="3663555"/>
          </a:xfrm>
        </p:spPr>
        <p:txBody>
          <a:bodyPr>
            <a:normAutofit/>
          </a:bodyPr>
          <a:lstStyle/>
          <a:p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3707E08-885B-4DF7-8C4D-286A784D84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34975"/>
            <a:ext cx="5085708" cy="3955551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16F031D9-89D4-4A02-97FE-7228B932D3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126" y="2352783"/>
            <a:ext cx="5753528" cy="4315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6600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461EA8-5BB1-4E90-A9BE-5D8A9BF346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452064"/>
            <a:ext cx="7766936" cy="914400"/>
          </a:xfrm>
        </p:spPr>
        <p:txBody>
          <a:bodyPr/>
          <a:lstStyle/>
          <a:p>
            <a:pPr algn="ctr"/>
            <a:r>
              <a:rPr lang="fr-FR" b="1" dirty="0">
                <a:latin typeface="Calibri" panose="020F0502020204030204" pitchFamily="34" charset="0"/>
                <a:cs typeface="Calibri" panose="020F0502020204030204" pitchFamily="34" charset="0"/>
              </a:rPr>
              <a:t>CONCLUSION G</a:t>
            </a:r>
            <a:r>
              <a:rPr lang="fr-FR" b="1" cap="all" dirty="0">
                <a:latin typeface="Calibri" panose="020F0502020204030204" pitchFamily="34" charset="0"/>
                <a:cs typeface="Calibri" panose="020F0502020204030204" pitchFamily="34" charset="0"/>
              </a:rPr>
              <a:t>énérale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2F9B26C-D8F4-4D30-B30F-A411AFB6E6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7690" y="1530849"/>
            <a:ext cx="8722759" cy="4869951"/>
          </a:xfrm>
        </p:spPr>
        <p:txBody>
          <a:bodyPr>
            <a:noAutofit/>
          </a:bodyPr>
          <a:lstStyle/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fr-FR" sz="2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L’analyse montre une nette évolution des mentalités en faveur de l’égalité femme-homme.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fr-FR" sz="2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Cependant, beaucoup d’améliorations demeurent nécessaires, pour asseoir une égalité femme-homme pérenne, qui équilibre les équipes des entreprises, en les rapprochant davantage du profil de leur clientèle, Et en répondant mieux à leurs besoins.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fr-FR" sz="2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Enfin, l’égalité femme-homme répond à la diversité de nos sociétés, par l’usage du potentiel de ses dignes hommes et femmes, ceci crée de la richesse et le bien-être pour tous.  </a:t>
            </a:r>
          </a:p>
        </p:txBody>
      </p:sp>
    </p:spTree>
    <p:extLst>
      <p:ext uri="{BB962C8B-B14F-4D97-AF65-F5344CB8AC3E}">
        <p14:creationId xmlns:p14="http://schemas.microsoft.com/office/powerpoint/2010/main" val="2257637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4802BF-B2E2-40D6-9F85-A683BF3771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4962" y="356617"/>
            <a:ext cx="6754950" cy="64922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4400" b="1" cap="all" dirty="0">
                <a:latin typeface="Calibri" panose="020F0502020204030204" pitchFamily="34" charset="0"/>
                <a:cs typeface="Calibri" panose="020F0502020204030204" pitchFamily="34" charset="0"/>
              </a:rPr>
              <a:t>Introduction Générale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87DB042-14C9-4CF9-AB24-05F1A30409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6344" y="1508760"/>
            <a:ext cx="11439144" cy="4773168"/>
          </a:xfrm>
          <a:noFill/>
        </p:spPr>
        <p:txBody>
          <a:bodyPr>
            <a:normAutofit fontScale="92500"/>
          </a:bodyPr>
          <a:lstStyle/>
          <a:p>
            <a:pPr algn="l"/>
            <a:r>
              <a:rPr lang="fr-FR" sz="2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L’égalité femme-homme est un principe de la loi organique française </a:t>
            </a:r>
          </a:p>
          <a:p>
            <a:pPr algn="l"/>
            <a:r>
              <a:rPr lang="fr-FR" sz="2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(article 1), qui permet de:</a:t>
            </a:r>
          </a:p>
          <a:p>
            <a:pPr algn="l"/>
            <a:r>
              <a:rPr lang="fr-FR" sz="2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* </a:t>
            </a:r>
            <a:r>
              <a:rPr lang="fr-FR" sz="2800" cap="all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é</a:t>
            </a:r>
            <a:r>
              <a:rPr lang="fr-FR" sz="2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viter les discriminations liées aux sexes;</a:t>
            </a:r>
          </a:p>
          <a:p>
            <a:pPr algn="l"/>
            <a:r>
              <a:rPr lang="fr-FR" sz="2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* </a:t>
            </a:r>
            <a:r>
              <a:rPr lang="fr-FR" sz="2800" cap="all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é</a:t>
            </a:r>
            <a:r>
              <a:rPr lang="fr-FR" sz="2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viter à la société de se priver d’une partie voir de la moitié de ses talents;</a:t>
            </a:r>
          </a:p>
          <a:p>
            <a:pPr algn="l"/>
            <a:r>
              <a:rPr lang="fr-FR" sz="2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* Diversifier les profils au sein des équipes d’une entreprise;</a:t>
            </a:r>
          </a:p>
          <a:p>
            <a:pPr algn="l"/>
            <a:r>
              <a:rPr lang="fr-FR" sz="2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* Susciter la sainte émulation au sein des entreprises;</a:t>
            </a:r>
          </a:p>
          <a:p>
            <a:pPr algn="l"/>
            <a:r>
              <a:rPr lang="fr-FR" sz="2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* Favoriser la création et l’innovation, moteur de croissance et de développement;</a:t>
            </a:r>
          </a:p>
          <a:p>
            <a:pPr algn="l"/>
            <a:r>
              <a:rPr lang="fr-FR" sz="2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* Améliorer le bien-être qualitatif et quantitatif;</a:t>
            </a:r>
          </a:p>
          <a:p>
            <a:pPr algn="l"/>
            <a:r>
              <a:rPr lang="fr-FR" sz="2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Six indicateurs de l’égalité femme-homme guideront notre analyse</a:t>
            </a:r>
            <a:r>
              <a:rPr lang="fr-FR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l"/>
            <a:endParaRPr lang="fr-FR" sz="24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0132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205C16-8265-4EC3-918E-04F63D5004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384048"/>
            <a:ext cx="8814816" cy="1506397"/>
          </a:xfrm>
        </p:spPr>
        <p:txBody>
          <a:bodyPr>
            <a:normAutofit fontScale="90000"/>
          </a:bodyPr>
          <a:lstStyle/>
          <a:p>
            <a:pPr algn="ctr"/>
            <a:br>
              <a:rPr lang="fr-FR" sz="4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fr-FR" sz="4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fr-FR" sz="4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fr-FR" sz="4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fr-FR" sz="4000" b="1" cap="all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Indicateurs d’égalité femme-homme.</a:t>
            </a:r>
            <a:br>
              <a:rPr lang="fr-FR" sz="4800" b="1" cap="all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fr-FR" b="1" cap="all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A461618-BDD4-474D-8D36-512FDA78C0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408" y="1947673"/>
            <a:ext cx="8741664" cy="3886200"/>
          </a:xfrm>
        </p:spPr>
        <p:txBody>
          <a:bodyPr>
            <a:normAutofit lnSpcReduction="10000"/>
          </a:bodyPr>
          <a:lstStyle/>
          <a:p>
            <a:pPr algn="l"/>
            <a:r>
              <a:rPr lang="fr-FR" sz="36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1-Qualification;</a:t>
            </a:r>
            <a:br>
              <a:rPr lang="fr-FR" sz="36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fr-FR" sz="36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2-Embauche;</a:t>
            </a:r>
            <a:br>
              <a:rPr lang="fr-FR" sz="36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fr-FR" sz="36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3-Rémunération;</a:t>
            </a:r>
            <a:br>
              <a:rPr lang="fr-FR" sz="36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fr-FR" sz="36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4-Condition de Travail;</a:t>
            </a:r>
            <a:br>
              <a:rPr lang="fr-FR" sz="36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fr-FR" sz="36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5-Promotion;</a:t>
            </a:r>
            <a:br>
              <a:rPr lang="fr-FR" sz="36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fr-FR" sz="36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6-Sécurité et Santé au Travail;</a:t>
            </a:r>
            <a:br>
              <a:rPr lang="fr-FR" sz="36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fr-FR" sz="36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7-Statistiques Descriptives et Corrélations.  </a:t>
            </a:r>
            <a:br>
              <a:rPr lang="fr-FR" sz="1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fr-FR" sz="1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0077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12E87B-43D7-48E7-A63C-551C08209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20624"/>
            <a:ext cx="8596668" cy="896112"/>
          </a:xfrm>
        </p:spPr>
        <p:txBody>
          <a:bodyPr/>
          <a:lstStyle/>
          <a:p>
            <a:pPr algn="ctr"/>
            <a:r>
              <a:rPr lang="fr-FR" b="1" cap="all" dirty="0">
                <a:latin typeface="Calibri" panose="020F0502020204030204" pitchFamily="34" charset="0"/>
                <a:cs typeface="Calibri" panose="020F0502020204030204" pitchFamily="34" charset="0"/>
              </a:rPr>
              <a:t>La Qualification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5094D1-CED3-4164-977E-39AFE6A189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" y="1600200"/>
            <a:ext cx="5047488" cy="5148072"/>
          </a:xfrm>
        </p:spPr>
        <p:txBody>
          <a:bodyPr>
            <a:normAutofit fontScale="85000" lnSpcReduction="10000"/>
          </a:bodyPr>
          <a:lstStyle/>
          <a:p>
            <a:br>
              <a:rPr lang="fr-FR" sz="24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fr-FR" dirty="0"/>
              <a:t> 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5CF9DED-7900-4C02-84CE-518A9B4E23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44834" y="1581913"/>
            <a:ext cx="6980110" cy="4459450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fr-FR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Différence dans la répartition des effectifs par service : </a:t>
            </a:r>
          </a:p>
          <a:p>
            <a:pPr algn="l"/>
            <a:r>
              <a:rPr lang="fr-FR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Plus de femmes qualifiées que d’hommes dans les services :</a:t>
            </a:r>
          </a:p>
          <a:p>
            <a:pPr algn="l"/>
            <a:r>
              <a:rPr lang="fr-FR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Commercial :56% et 44%;</a:t>
            </a:r>
          </a:p>
          <a:p>
            <a:pPr algn="l"/>
            <a:r>
              <a:rPr lang="fr-FR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Compta Finances: 59% et 41%;</a:t>
            </a:r>
          </a:p>
          <a:p>
            <a:pPr algn="l"/>
            <a:r>
              <a:rPr lang="fr-FR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RH : 56% et 44%;</a:t>
            </a:r>
          </a:p>
          <a:p>
            <a:pPr algn="l"/>
            <a:endParaRPr lang="fr-FR" sz="24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fr-FR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Plus d’hommes qualifiés que de femmes dans les services :</a:t>
            </a:r>
          </a:p>
          <a:p>
            <a:pPr algn="l"/>
            <a:r>
              <a:rPr lang="fr-FR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Consultant: 57% et 43%;</a:t>
            </a:r>
          </a:p>
          <a:p>
            <a:pPr algn="l"/>
            <a:r>
              <a:rPr lang="fr-FR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Marketing : 58% et 42%;</a:t>
            </a:r>
          </a:p>
          <a:p>
            <a:pPr algn="l"/>
            <a:r>
              <a:rPr lang="fr-FR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R&amp;D : 80% et20%</a:t>
            </a:r>
            <a:r>
              <a:rPr lang="fr-FR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fr-FR" dirty="0"/>
              <a:t> 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AB6C5D20-8FEF-4CFB-9056-B2F1C8C80E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54" y="1938528"/>
            <a:ext cx="4764594" cy="442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120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>
            <a:extLst>
              <a:ext uri="{FF2B5EF4-FFF2-40B4-BE49-F238E27FC236}">
                <a16:creationId xmlns:a16="http://schemas.microsoft.com/office/drawing/2014/main" id="{27CED575-18B7-4EA5-A711-D9B4CF7101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2156" y="3032418"/>
            <a:ext cx="5230368" cy="362523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294FBD51-288F-4821-98F1-84958A958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6393" y="0"/>
            <a:ext cx="4302920" cy="770562"/>
          </a:xfrm>
        </p:spPr>
        <p:txBody>
          <a:bodyPr/>
          <a:lstStyle/>
          <a:p>
            <a:pPr algn="ctr"/>
            <a:r>
              <a:rPr lang="fr-FR" b="1" cap="all" dirty="0">
                <a:latin typeface="Calibri" panose="020F0502020204030204" pitchFamily="34" charset="0"/>
                <a:cs typeface="Calibri" panose="020F0502020204030204" pitchFamily="34" charset="0"/>
              </a:rPr>
              <a:t>L’Embauche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A74C14C-9E60-41E0-8BB5-B8BCF70555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920" y="1444752"/>
            <a:ext cx="5697946" cy="1545028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fr-FR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Disparité dans la répartition des effectifs selon l’âge. 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fr-FR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30-39 et 60-69 ans, plus de femmes que d'hommes. 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fr-FR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40-49 et 50-59 ans, plus d'hommes que de femmes.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431E578-11D2-4957-B77E-77B99BB3BF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26031" y="2737245"/>
            <a:ext cx="4635337" cy="3827942"/>
          </a:xfrm>
        </p:spPr>
        <p:txBody>
          <a:bodyPr/>
          <a:lstStyle/>
          <a:p>
            <a:r>
              <a:rPr lang="fr-FR" dirty="0"/>
              <a:t> 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7844496-4C99-4169-9819-82C29857A9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43016" y="904126"/>
            <a:ext cx="6227064" cy="1866506"/>
          </a:xfrm>
        </p:spPr>
        <p:txBody>
          <a:bodyPr/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fr-FR" sz="1800" dirty="0">
                <a:solidFill>
                  <a:srgbClr val="0070C0"/>
                </a:solidFill>
                <a:latin typeface="Arial;Arial"/>
              </a:rPr>
              <a:t>Inégalité de la répartition des salariés par type de contrat. 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fr-FR" sz="1800" dirty="0">
                <a:solidFill>
                  <a:srgbClr val="0070C0"/>
                </a:solidFill>
                <a:latin typeface="Arial;Arial"/>
              </a:rPr>
              <a:t>CDD (contrat précaire), 69% de femmes et 31% d’hommes.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fr-FR" sz="1800" dirty="0">
                <a:solidFill>
                  <a:srgbClr val="0070C0"/>
                </a:solidFill>
                <a:latin typeface="Arial;Arial"/>
              </a:rPr>
              <a:t>CDI, 52,5% d'hommes et 47,5% de femmes.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2F69444B-8BFF-4F9D-BA32-D100505C858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07587"/>
            <a:ext cx="5581334" cy="3750067"/>
          </a:xfr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807510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99EDD2-F25B-47D7-8967-BF472DB6A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2926" y="249149"/>
            <a:ext cx="6411074" cy="667512"/>
          </a:xfrm>
        </p:spPr>
        <p:txBody>
          <a:bodyPr/>
          <a:lstStyle/>
          <a:p>
            <a:pPr algn="ctr"/>
            <a:r>
              <a:rPr lang="fr-FR" b="1" dirty="0">
                <a:latin typeface="Calibri" panose="020F0502020204030204" pitchFamily="34" charset="0"/>
                <a:cs typeface="Calibri" panose="020F0502020204030204" pitchFamily="34" charset="0"/>
              </a:rPr>
              <a:t>LA REMUNERATION EFFECTIVE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4451F82-7781-4A78-92E0-3A23FDBC95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27432" y="978408"/>
            <a:ext cx="5431536" cy="1758837"/>
          </a:xfrm>
        </p:spPr>
        <p:txBody>
          <a:bodyPr/>
          <a:lstStyle/>
          <a:p>
            <a:pPr marL="342900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fr-FR" sz="21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Inégalité dans la distribution des salaires.</a:t>
            </a:r>
          </a:p>
          <a:p>
            <a:pPr marL="342900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fr-FR" sz="21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Les salaires médian et maximal des femmes &lt; à ceux des hommes.</a:t>
            </a:r>
          </a:p>
          <a:p>
            <a:pPr marL="342900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fr-FR" sz="21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 test statistique ANOVA montre néanmoins que cette différence est non significative.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384BA8B-CD73-4D6F-A405-0E466B77AB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296" y="2737245"/>
            <a:ext cx="5175503" cy="3304117"/>
          </a:xfrm>
        </p:spPr>
        <p:txBody>
          <a:bodyPr/>
          <a:lstStyle/>
          <a:p>
            <a:r>
              <a:rPr lang="fr-FR" dirty="0"/>
              <a:t> 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1577314-B405-4BDF-BD31-8E76CB3022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330952" y="1078993"/>
            <a:ext cx="6382512" cy="158191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 % de femmes qui reçoivent un grand salaire &lt; à celui des hommes.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20% de femmes sont identifiées dans le top 10 des plus hautes rémunérations. 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9D23235-8EA3-41DE-8960-3ADBA2513A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303520" y="2834640"/>
            <a:ext cx="4764024" cy="3197578"/>
          </a:xfrm>
        </p:spPr>
        <p:txBody>
          <a:bodyPr/>
          <a:lstStyle/>
          <a:p>
            <a:r>
              <a:rPr lang="fr-FR" dirty="0"/>
              <a:t> 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6B058FEB-2AB6-4404-B874-84D7D7C4F9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" y="2862072"/>
            <a:ext cx="5385816" cy="3809809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265139CC-9021-4457-ACD2-09976E2C2E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264" y="2587752"/>
            <a:ext cx="5879592" cy="347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002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4CEAF9-8C44-4554-BF01-741EA63A4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887" y="192024"/>
            <a:ext cx="11568393" cy="621792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fr-FR" b="1" cap="all" dirty="0">
                <a:latin typeface="Calibri" panose="020F0502020204030204" pitchFamily="34" charset="0"/>
                <a:cs typeface="Calibri" panose="020F0502020204030204" pitchFamily="34" charset="0"/>
              </a:rPr>
              <a:t>é</a:t>
            </a:r>
            <a:r>
              <a:rPr lang="fr-FR" b="1" dirty="0">
                <a:latin typeface="Calibri" panose="020F0502020204030204" pitchFamily="34" charset="0"/>
                <a:cs typeface="Calibri" panose="020F0502020204030204" pitchFamily="34" charset="0"/>
              </a:rPr>
              <a:t>MUN</a:t>
            </a:r>
            <a:r>
              <a:rPr lang="fr-FR" b="1" cap="all" dirty="0">
                <a:latin typeface="Calibri" panose="020F0502020204030204" pitchFamily="34" charset="0"/>
                <a:cs typeface="Calibri" panose="020F0502020204030204" pitchFamily="34" charset="0"/>
              </a:rPr>
              <a:t>é</a:t>
            </a:r>
            <a:r>
              <a:rPr lang="fr-FR" b="1" dirty="0">
                <a:latin typeface="Calibri" panose="020F0502020204030204" pitchFamily="34" charset="0"/>
                <a:cs typeface="Calibri" panose="020F0502020204030204" pitchFamily="34" charset="0"/>
              </a:rPr>
              <a:t>RATION MOYENNE PAR SERVICE ET PAR TRANCHE D’ÂGE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B676EF3-EA2B-4FD6-9090-C6E99AB718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868680"/>
            <a:ext cx="5230367" cy="1868565"/>
          </a:xfrm>
        </p:spPr>
        <p:txBody>
          <a:bodyPr/>
          <a:lstStyle/>
          <a:p>
            <a:pPr marL="342900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fr-FR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grande disparité dans les salaires par service. </a:t>
            </a:r>
          </a:p>
          <a:p>
            <a:pPr marL="342900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fr-FR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Les hommes sont mieux rémunérés que les femmes dans les services: Commercial, Marketing, R&amp;D et RH.</a:t>
            </a:r>
          </a:p>
          <a:p>
            <a:pPr marL="342900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fr-FR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Les femmes mieux rémunérés que les hommes dans: </a:t>
            </a:r>
            <a:r>
              <a:rPr lang="fr-FR" sz="1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Compta Finances et Consultant</a:t>
            </a:r>
            <a:r>
              <a:rPr lang="fr-FR" sz="1800" dirty="0">
                <a:solidFill>
                  <a:srgbClr val="0070C0"/>
                </a:solidFill>
                <a:latin typeface="Arial;Arial"/>
              </a:rPr>
              <a:t>.</a:t>
            </a:r>
            <a:r>
              <a:rPr lang="fr-FR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E4D4B94-14AA-43A1-8F3C-21199BD48B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" y="2852928"/>
            <a:ext cx="5248656" cy="3602736"/>
          </a:xfrm>
        </p:spPr>
        <p:txBody>
          <a:bodyPr/>
          <a:lstStyle/>
          <a:p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F3B7B3C-E12B-428B-BD10-B2E475FA85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294375" y="896112"/>
            <a:ext cx="6294873" cy="1841133"/>
          </a:xfrm>
        </p:spPr>
        <p:txBody>
          <a:bodyPr/>
          <a:lstStyle/>
          <a:p>
            <a:pPr marL="342900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fr-FR" sz="2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Inégalité dans la rémunération par tranche d'âge : </a:t>
            </a:r>
          </a:p>
          <a:p>
            <a:pPr marL="342900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fr-FR" sz="2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Les hommes de 30-39 ans, 50-59 ans et 60-69 ans mieux rémunérés que les femmes du même âge.</a:t>
            </a:r>
          </a:p>
          <a:p>
            <a:pPr marL="342900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fr-FR" sz="2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 revanche, les femmes de 40-49 ans mieux payées que leurs collègues hommes du même âge.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0A1B359-7081-49BF-B389-65F67E211B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15816" y="2737245"/>
            <a:ext cx="4185617" cy="3304117"/>
          </a:xfrm>
        </p:spPr>
        <p:txBody>
          <a:bodyPr/>
          <a:lstStyle/>
          <a:p>
            <a:r>
              <a:rPr lang="fr-FR" dirty="0"/>
              <a:t> 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6D75BD6-9B00-45D0-B6B4-D15C0E683E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5448" y="2852928"/>
            <a:ext cx="5330952" cy="37307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B98272FB-8BE4-4C7F-8A31-F4034963CC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5464" y="2889504"/>
            <a:ext cx="5839968" cy="37947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73185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BCB97B-EBFA-4C3D-B640-4C9B1BE6A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15757"/>
            <a:ext cx="8596668" cy="708917"/>
          </a:xfrm>
        </p:spPr>
        <p:txBody>
          <a:bodyPr/>
          <a:lstStyle/>
          <a:p>
            <a:pPr algn="ctr"/>
            <a:r>
              <a:rPr lang="fr-FR" b="1" dirty="0">
                <a:latin typeface="Calibri" panose="020F0502020204030204" pitchFamily="34" charset="0"/>
                <a:cs typeface="Calibri" panose="020F0502020204030204" pitchFamily="34" charset="0"/>
              </a:rPr>
              <a:t>CONDITIONS DE TRAVAIL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D739DD2-62E0-41ED-AD81-9965FEDCD5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1428108"/>
            <a:ext cx="5116530" cy="4952144"/>
          </a:xfrm>
        </p:spPr>
        <p:txBody>
          <a:bodyPr/>
          <a:lstStyle/>
          <a:p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F6B009A-5B26-4202-8AD2-BD35316EBA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94624" y="1500027"/>
            <a:ext cx="5691884" cy="443859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répartition des effectifs selon 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la durée travail :</a:t>
            </a:r>
          </a:p>
          <a:p>
            <a:pPr marL="0" indent="0">
              <a:buNone/>
            </a:pPr>
            <a:endParaRPr lang="fr-FR" sz="24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fr-FR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Plein Temps: 51% des hommes et 49% des femmes.</a:t>
            </a:r>
          </a:p>
          <a:p>
            <a:pPr marL="0" indent="0">
              <a:buNone/>
            </a:pPr>
            <a:endParaRPr lang="fr-FR" sz="24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fr-FR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Temps Partiel: 55% des hommes et 45% des femmes.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2F68598-A6C9-430C-B3DD-67D1FAC36E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32" y="1243174"/>
            <a:ext cx="5619964" cy="503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629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C07CBA-DE4F-4491-AF2C-036F17682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5118" y="195209"/>
            <a:ext cx="3811713" cy="719191"/>
          </a:xfrm>
        </p:spPr>
        <p:txBody>
          <a:bodyPr/>
          <a:lstStyle/>
          <a:p>
            <a:pPr algn="ctr"/>
            <a:r>
              <a:rPr lang="fr-FR" b="1" dirty="0">
                <a:latin typeface="Calibri" panose="020F0502020204030204" pitchFamily="34" charset="0"/>
                <a:cs typeface="Calibri" panose="020F0502020204030204" pitchFamily="34" charset="0"/>
              </a:rPr>
              <a:t>PROMOTION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8B5BB2F-6733-4439-863C-D13C3D39A2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1089061"/>
            <a:ext cx="4861368" cy="1648184"/>
          </a:xfrm>
        </p:spPr>
        <p:txBody>
          <a:bodyPr/>
          <a:lstStyle/>
          <a:p>
            <a:pPr marL="342900" indent="-342900" algn="l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fr-FR" sz="2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Déséquilibre dans la répartition des promotions internes : </a:t>
            </a:r>
          </a:p>
          <a:p>
            <a:pPr marL="342900" indent="-342900" algn="l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fr-FR" sz="2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Plus de promotion pour les femmes (50%) que les hommes (48%).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1C4666C-1E42-4BB2-AF98-CE99051B7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" y="2737245"/>
            <a:ext cx="5044610" cy="3827942"/>
          </a:xfrm>
        </p:spPr>
        <p:txBody>
          <a:bodyPr/>
          <a:lstStyle/>
          <a:p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C4CA4C8-0203-48B1-B4FF-F9064EE4DD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88382" y="1099335"/>
            <a:ext cx="5339887" cy="1222625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Les hommes restent en moyen plus longtemps dans l'entreprise (3 ans de plus) que des femmes.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3919123-EC85-41A3-B284-46CB854A06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19206" y="2737245"/>
            <a:ext cx="5052210" cy="3632733"/>
          </a:xfrm>
        </p:spPr>
        <p:txBody>
          <a:bodyPr/>
          <a:lstStyle/>
          <a:p>
            <a:r>
              <a:rPr lang="fr-FR" dirty="0"/>
              <a:t> 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583A0A7C-CF20-4923-8222-15B4613A08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17" y="2815119"/>
            <a:ext cx="5537770" cy="3970373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77A90958-7630-44BF-9367-904EF059A1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030" y="2640459"/>
            <a:ext cx="5270642" cy="410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0765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894</Words>
  <Application>Microsoft Office PowerPoint</Application>
  <PresentationFormat>Grand écran</PresentationFormat>
  <Paragraphs>101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2" baseType="lpstr">
      <vt:lpstr>Arial</vt:lpstr>
      <vt:lpstr>Arial;Arial</vt:lpstr>
      <vt:lpstr>Calibri</vt:lpstr>
      <vt:lpstr>Trebuchet MS</vt:lpstr>
      <vt:lpstr>Wingdings</vt:lpstr>
      <vt:lpstr>Wingdings 3</vt:lpstr>
      <vt:lpstr>Facette</vt:lpstr>
      <vt:lpstr>PROJET7: ANALYSEZ LES INDICATEURS D’EGALITE FEMME-HOMME  AVEC KNIME</vt:lpstr>
      <vt:lpstr>Introduction Générale</vt:lpstr>
      <vt:lpstr>    Indicateurs d’égalité femme-homme. </vt:lpstr>
      <vt:lpstr>La Qualification</vt:lpstr>
      <vt:lpstr>L’Embauche</vt:lpstr>
      <vt:lpstr>LA REMUNERATION EFFECTIVE</vt:lpstr>
      <vt:lpstr>RéMUNéRATION MOYENNE PAR SERVICE ET PAR TRANCHE D’ÂGE</vt:lpstr>
      <vt:lpstr>CONDITIONS DE TRAVAIL</vt:lpstr>
      <vt:lpstr>PROMOTION</vt:lpstr>
      <vt:lpstr>SECURITE ET SANTE AU TRAVAIL</vt:lpstr>
      <vt:lpstr>STATISTIQUES DESCRIPTIVES ET CORRELATIONS</vt:lpstr>
      <vt:lpstr>DISCRIMINATION PAR L’ÂGE</vt:lpstr>
      <vt:lpstr>REMUNERATION MOYENNE PAR SERVICE</vt:lpstr>
      <vt:lpstr>ANCIENNETé PAR SERVICE ET PAR ÂGE</vt:lpstr>
      <vt:lpstr>CONCLUSION Générale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PROJET7: ANALYSEZ LES INDICATEURS D’EGALITE FEMME-HOMME AVEC KNIME</dc:title>
  <dc:creator>NADIA YEBEL</dc:creator>
  <cp:lastModifiedBy>NADIA YEBEL</cp:lastModifiedBy>
  <cp:revision>42</cp:revision>
  <dcterms:created xsi:type="dcterms:W3CDTF">2021-12-24T11:34:31Z</dcterms:created>
  <dcterms:modified xsi:type="dcterms:W3CDTF">2022-05-17T13:40:33Z</dcterms:modified>
</cp:coreProperties>
</file>