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6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80" r:id="rId22"/>
    <p:sldId id="281" r:id="rId23"/>
    <p:sldId id="282" r:id="rId24"/>
    <p:sldId id="283" r:id="rId25"/>
    <p:sldId id="279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9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58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979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3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093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558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68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2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1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20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23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8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67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0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0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27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FB95-B788-40C6-9513-26118BA5D5F3}" type="datetimeFigureOut">
              <a:rPr lang="fr-FR" smtClean="0"/>
              <a:t>18/05/2022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CE330E-5A23-40DC-9636-FFA1242480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04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4FBEE-E282-4614-949A-063CE9DD6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95" y="301841"/>
            <a:ext cx="11283519" cy="4287914"/>
          </a:xfrm>
        </p:spPr>
        <p:txBody>
          <a:bodyPr>
            <a:noAutofit/>
          </a:bodyPr>
          <a:lstStyle/>
          <a:p>
            <a:r>
              <a:rPr lang="fr-FR" sz="9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P9:PRODUISEZ UNE ETUDE </a:t>
            </a:r>
            <a:r>
              <a:rPr lang="fr-FR" sz="9600" b="1" dirty="0">
                <a:solidFill>
                  <a:srgbClr val="7030A0"/>
                </a:solidFill>
                <a:effectLst>
                  <a:glow rad="850900">
                    <a:schemeClr val="accent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lang="fr-FR" sz="9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MARCHE AVEC R OU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191DA0-D387-425D-85F5-4AE9CA9E4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1900"/>
            <a:ext cx="9144000" cy="1855432"/>
          </a:xfrm>
        </p:spPr>
        <p:txBody>
          <a:bodyPr/>
          <a:lstStyle/>
          <a:p>
            <a:endParaRPr lang="fr-FR" dirty="0"/>
          </a:p>
          <a:p>
            <a:r>
              <a:rPr lang="fr-FR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SAMUEL DIEUDONNE YEBEL</a:t>
            </a:r>
          </a:p>
          <a:p>
            <a:r>
              <a:rPr lang="fr-FR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ETUDIANT OPENCLASSROOMS</a:t>
            </a:r>
          </a:p>
        </p:txBody>
      </p:sp>
    </p:spTree>
    <p:extLst>
      <p:ext uri="{BB962C8B-B14F-4D97-AF65-F5344CB8AC3E}">
        <p14:creationId xmlns:p14="http://schemas.microsoft.com/office/powerpoint/2010/main" val="3603677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5ACD09-6EBC-4B7E-96DA-8AA6D293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266330"/>
            <a:ext cx="4185623" cy="577049"/>
          </a:xfrm>
        </p:spPr>
        <p:txBody>
          <a:bodyPr/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CAH avec 2 Clusters Pertinents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9EEE2D-3607-4161-A053-E2C9AD8B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0819" y="1219163"/>
            <a:ext cx="4621671" cy="4968573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4C8B54-B460-4CE9-92A3-508C75EDC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77553"/>
            <a:ext cx="4185618" cy="630315"/>
          </a:xfrm>
        </p:spPr>
        <p:txBody>
          <a:bodyPr/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Clusters Pertinents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EFFFC9-B4C3-4CDD-AC76-0163D5618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171854"/>
            <a:ext cx="4535010" cy="4905020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CDAFF1-8D9B-42CB-8438-E3C2AA09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967666"/>
            <a:ext cx="4856085" cy="49981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36713E2-C08D-476C-B00F-E46650522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250" y="932155"/>
            <a:ext cx="4864964" cy="50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F1247-83C7-4262-8A11-F9BE91F7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0920"/>
            <a:ext cx="8596668" cy="781235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KMEANS </a:t>
            </a:r>
            <a:r>
              <a:rPr lang="fr-F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3 clusters Non Pertinents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F73E25-1011-4043-B74A-6AEC2B96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3177"/>
            <a:ext cx="8596668" cy="5038185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A84B15-3B3C-4645-9F9F-556A88BC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05" y="958788"/>
            <a:ext cx="8797772" cy="456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3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6CE90-AB77-47CA-92DE-22920997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50417"/>
            <a:ext cx="8596668" cy="5490946"/>
          </a:xfrm>
        </p:spPr>
        <p:txBody>
          <a:bodyPr/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En définitive, nous examinons les deux cas:</a:t>
            </a:r>
          </a:p>
          <a:p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2 Clusters: YEBEL_SAMUEL1_01_NOTEBOOK_032022</a:t>
            </a:r>
          </a:p>
          <a:p>
            <a:pPr lvl="4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ET</a:t>
            </a:r>
          </a:p>
          <a:p>
            <a:pPr lvl="1"/>
            <a:r>
              <a:rPr lang="fr-FR" dirty="0"/>
              <a:t>YEBEL_SAMUEL_2_01_HEATMAP_032022</a:t>
            </a:r>
          </a:p>
          <a:p>
            <a:pPr lvl="1"/>
            <a:endParaRPr lang="fr-FR" dirty="0"/>
          </a:p>
          <a:p>
            <a:pPr lvl="3"/>
            <a:r>
              <a:rPr lang="fr-FR" dirty="0"/>
              <a:t>&amp;</a:t>
            </a: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3 Clusters</a:t>
            </a:r>
            <a:r>
              <a:rPr lang="fr-FR" dirty="0"/>
              <a:t> :YEBEL_SAMUEL_02_NOTEBOOK_032022</a:t>
            </a:r>
          </a:p>
          <a:p>
            <a:pPr lvl="4"/>
            <a:r>
              <a:rPr lang="fr-FR" dirty="0"/>
              <a:t>ET</a:t>
            </a:r>
          </a:p>
          <a:p>
            <a:pPr lvl="1"/>
            <a:r>
              <a:rPr lang="fr-FR" dirty="0"/>
              <a:t>YEBEL_SAMUEL_2_02_HEATMAP_032022</a:t>
            </a:r>
          </a:p>
        </p:txBody>
      </p:sp>
    </p:spTree>
    <p:extLst>
      <p:ext uri="{BB962C8B-B14F-4D97-AF65-F5344CB8AC3E}">
        <p14:creationId xmlns:p14="http://schemas.microsoft.com/office/powerpoint/2010/main" val="1112841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9E04B-8CCE-4067-9C62-D08CD9EB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5720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CAS1: NOMBRE DE CLUSTERS = 2.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D7350-E90B-43E6-A5A5-62F4E7280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3795"/>
            <a:ext cx="8596668" cy="4647568"/>
          </a:xfrm>
        </p:spPr>
        <p:txBody>
          <a:bodyPr/>
          <a:lstStyle/>
          <a:p>
            <a:r>
              <a:rPr lang="fr-FR" dirty="0"/>
              <a:t>cluster_cah2 = </a:t>
            </a:r>
            <a:r>
              <a:rPr lang="fr-FR" dirty="0" err="1"/>
              <a:t>fcluster</a:t>
            </a:r>
            <a:r>
              <a:rPr lang="fr-FR" dirty="0"/>
              <a:t>(Z, 2, </a:t>
            </a:r>
            <a:r>
              <a:rPr lang="fr-FR" dirty="0" err="1"/>
              <a:t>criterion</a:t>
            </a:r>
            <a:r>
              <a:rPr lang="fr-FR" dirty="0"/>
              <a:t>='</a:t>
            </a:r>
            <a:r>
              <a:rPr lang="fr-FR" dirty="0" err="1"/>
              <a:t>maxclust</a:t>
            </a:r>
            <a:r>
              <a:rPr lang="fr-FR" dirty="0"/>
              <a:t>’)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YEBEL_SAMUEL_2_01_HEATMAP_032022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table_pays_clusters_cah2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coord_centroid_cah2</a:t>
            </a:r>
          </a:p>
        </p:txBody>
      </p:sp>
    </p:spTree>
    <p:extLst>
      <p:ext uri="{BB962C8B-B14F-4D97-AF65-F5344CB8AC3E}">
        <p14:creationId xmlns:p14="http://schemas.microsoft.com/office/powerpoint/2010/main" val="350204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31BBEB-01B0-4CB1-A5ED-7B90228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1942"/>
            <a:ext cx="8596668" cy="701336"/>
          </a:xfrm>
        </p:spPr>
        <p:txBody>
          <a:bodyPr>
            <a:normAutofit fontScale="90000"/>
          </a:bodyPr>
          <a:lstStyle/>
          <a:p>
            <a:r>
              <a:rPr lang="fr-FR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II-2 ACP: Cas avec Deux Clusters.</a:t>
            </a:r>
            <a:br>
              <a:rPr lang="fr-FR" sz="3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7DAFD3-2114-47AD-A32D-969811F1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63480"/>
            <a:ext cx="9691785" cy="6094519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Eboulis des valeurs Propres.</a:t>
            </a:r>
          </a:p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Les 3 premiers Facteurs expliquent prêt de 80% de l’inertie Totale.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1721DE-8FC3-48BD-92AA-1936B510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27" y="2050742"/>
            <a:ext cx="6034285" cy="39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8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19A6C-ACFE-4D40-BDCE-9539E3D80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310718"/>
            <a:ext cx="9676661" cy="674703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 des variables au premiers facteurs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459C59-48A9-4BB0-9D51-26A4EE635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453" y="1766657"/>
            <a:ext cx="4603916" cy="4274706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8563913-151E-4FBA-85B5-689FE5A743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3" y="1145220"/>
            <a:ext cx="4592310" cy="4896806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1F0EF49-D5F2-4A14-B2BA-90B36DCAC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38" y="1020933"/>
            <a:ext cx="4731799" cy="515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DD4BD-2D80-4EB8-BDEC-8F0E7FAD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474"/>
            <a:ext cx="8596668" cy="568171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Projection des Individus sur le Premier plan Factoriel.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93C294-A042-443F-B297-9EC5A619A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719" y="1136342"/>
            <a:ext cx="4767308" cy="5237825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C18206-524B-40A4-8CB1-6FB5E0B3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136343"/>
            <a:ext cx="5183080" cy="4905020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C0C3633-F75C-447E-8BF4-6D9A5815F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6" y="1606858"/>
            <a:ext cx="4721056" cy="45649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2927CCF-389D-44B7-ADAF-2E6129CD9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012" y="1518081"/>
            <a:ext cx="4714042" cy="46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65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67696-223A-41F3-B667-2AD3DE1B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8576"/>
            <a:ext cx="8596668" cy="648070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Projection des Centroïdes sur les premiers plans Factoriels.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0F2F4-5CA6-4C5C-AAEE-12CD83113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85" y="1162975"/>
            <a:ext cx="4577283" cy="4878387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86FED5-D861-4F5F-9288-0411F3059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118587"/>
            <a:ext cx="4827973" cy="4922776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55404BC-4619-450F-B056-7966B63C1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5" y="1127464"/>
            <a:ext cx="4809824" cy="50177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048E11-2A31-41D9-9B7E-ACCFC6BDA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13" y="1100832"/>
            <a:ext cx="4989250" cy="50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9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2D069-28B0-4D36-8C83-A16DF618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474"/>
            <a:ext cx="8596668" cy="68358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Projection des Pays sur les Premiers Plans Factoriels.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AADE13-37A9-4579-964F-5DC17608E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165" y="1074199"/>
            <a:ext cx="4728203" cy="4967164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282C77-7CCE-4E3F-83EE-E601C9CAE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887767"/>
            <a:ext cx="5076548" cy="5153596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EA42B7-8642-4176-88CE-2AD6A230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1" y="941033"/>
            <a:ext cx="4854216" cy="52308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60A899C-4210-478C-BF6A-91D139983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33" y="1003177"/>
            <a:ext cx="4873841" cy="51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00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F917F-12E2-4081-BCD3-9F987002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1943"/>
            <a:ext cx="8596668" cy="541538"/>
          </a:xfrm>
        </p:spPr>
        <p:txBody>
          <a:bodyPr>
            <a:normAutofit fontScale="90000"/>
          </a:bodyPr>
          <a:lstStyle/>
          <a:p>
            <a:r>
              <a:rPr lang="fr-FR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II-3 CIBLAGE ZONES D’EXPORTATIONS.</a:t>
            </a:r>
            <a:br>
              <a:rPr lang="fr-FR" sz="3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DD061-9A56-42F3-94DF-1A9CA297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7767"/>
            <a:ext cx="9425454" cy="5153596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P9_data7_cah2: Fichier Principal des Pays Potentiels.</a:t>
            </a:r>
            <a:r>
              <a:rPr lang="fr-FR" dirty="0"/>
              <a:t> </a:t>
            </a:r>
          </a:p>
          <a:p>
            <a:r>
              <a:rPr lang="fr-FR" dirty="0"/>
              <a:t>5 Critères ont guidé notre choix:</a:t>
            </a:r>
          </a:p>
          <a:p>
            <a:pPr marL="0" indent="0">
              <a:buNone/>
            </a:pPr>
            <a:endParaRPr lang="fr-FR" dirty="0"/>
          </a:p>
          <a:p>
            <a:pPr lvl="1"/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C1: gr_Pop1019 &lt;0, éliminer le pays;</a:t>
            </a:r>
          </a:p>
          <a:p>
            <a:pPr marL="457200" lvl="1" indent="0">
              <a:buNone/>
            </a:pP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fr-FR" b="1" dirty="0">
                <a:solidFill>
                  <a:srgbClr val="000000"/>
                </a:solidFill>
                <a:latin typeface="Helvetica Neue"/>
              </a:rPr>
              <a:t>C2: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STABPOL_INDEX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&lt;0,éliminer la pays;</a:t>
            </a:r>
          </a:p>
          <a:p>
            <a:pPr marL="457200" lvl="1" indent="0">
              <a:buNone/>
            </a:pPr>
            <a:endParaRPr lang="fr-FR" b="1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fr-FR" b="1" dirty="0">
                <a:solidFill>
                  <a:srgbClr val="000000"/>
                </a:solidFill>
                <a:latin typeface="Helvetica Neue"/>
              </a:rPr>
              <a:t>C3: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Open_Index&lt;0.3, éliminer le pays;</a:t>
            </a:r>
          </a:p>
          <a:p>
            <a:pPr marL="457200" lvl="1" indent="0">
              <a:buNone/>
            </a:pPr>
            <a:endParaRPr lang="fr-FR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fr-FR" b="1" dirty="0">
                <a:solidFill>
                  <a:srgbClr val="000000"/>
                </a:solidFill>
                <a:latin typeface="Helvetica Neue"/>
              </a:rPr>
              <a:t>C4:(DispoAlim&lt;=3000 Kcal/</a:t>
            </a:r>
            <a:r>
              <a:rPr lang="fr-FR" b="1" dirty="0" err="1">
                <a:solidFill>
                  <a:srgbClr val="000000"/>
                </a:solidFill>
                <a:latin typeface="Helvetica Neue"/>
              </a:rPr>
              <a:t>hab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/jour) &amp; PIBH&lt;=30000$, éliminer le pays;</a:t>
            </a:r>
          </a:p>
          <a:p>
            <a:pPr marL="457200" lvl="1" indent="0">
              <a:buNone/>
            </a:pPr>
            <a:endParaRPr lang="fr-FR" b="1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fr-FR" b="1" dirty="0">
                <a:solidFill>
                  <a:srgbClr val="000000"/>
                </a:solidFill>
                <a:latin typeface="Helvetica Neue"/>
              </a:rPr>
              <a:t>C5:A compétence égale entre pays de L’UE &amp; le reste du Monde, choisir pays de L’UE.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33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0AC56-57EE-447E-A0C0-D84E035B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83" y="493161"/>
            <a:ext cx="4356243" cy="1767154"/>
          </a:xfrm>
        </p:spPr>
        <p:txBody>
          <a:bodyPr>
            <a:normAutofit/>
          </a:bodyPr>
          <a:lstStyle/>
          <a:p>
            <a:r>
              <a:rPr lang="fr-FR" sz="5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MISSION EN DEUX POINTS: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F94D5-EB71-410C-950C-73E90C97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461" y="514924"/>
            <a:ext cx="6530838" cy="5526437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I-DONNEES &amp; CORRELATION</a:t>
            </a:r>
          </a:p>
          <a:p>
            <a:pPr lvl="1"/>
            <a:r>
              <a:rPr lang="fr-FR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Présentation des Données</a:t>
            </a:r>
          </a:p>
          <a:p>
            <a:pPr lvl="1"/>
            <a:r>
              <a:rPr lang="fr-FR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 des Corrélations.</a:t>
            </a:r>
          </a:p>
          <a:p>
            <a:pPr marL="457200" lvl="1" indent="0">
              <a:buNone/>
            </a:pPr>
            <a:endParaRPr lang="fr-FR" sz="28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4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II-ANALYSE.</a:t>
            </a:r>
          </a:p>
          <a:p>
            <a:pPr lvl="1"/>
            <a:r>
              <a:rPr lang="fr-FR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Clustering</a:t>
            </a:r>
          </a:p>
          <a:p>
            <a:pPr lvl="1"/>
            <a:r>
              <a:rPr lang="fr-FR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ACP</a:t>
            </a:r>
          </a:p>
          <a:p>
            <a:pPr lvl="1"/>
            <a:r>
              <a:rPr lang="fr-FR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CIBLAGE ZONES D’EXPORTATIONS</a:t>
            </a:r>
          </a:p>
          <a:p>
            <a:pPr lvl="1"/>
            <a:r>
              <a:rPr lang="fr-FR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 STATISTIQUES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2F8D1-E021-4116-B315-2C1145AF9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5209" y="2777069"/>
            <a:ext cx="4336653" cy="3294958"/>
          </a:xfrm>
        </p:spPr>
        <p:txBody>
          <a:bodyPr>
            <a:normAutofit/>
          </a:bodyPr>
          <a:lstStyle/>
          <a:p>
            <a:r>
              <a:rPr lang="fr-FR" sz="36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I-DONNEES &amp; CORRELATIONS</a:t>
            </a:r>
          </a:p>
          <a:p>
            <a:endParaRPr lang="fr-FR" sz="3600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6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II-ANALYSE</a:t>
            </a:r>
          </a:p>
        </p:txBody>
      </p:sp>
    </p:spTree>
    <p:extLst>
      <p:ext uri="{BB962C8B-B14F-4D97-AF65-F5344CB8AC3E}">
        <p14:creationId xmlns:p14="http://schemas.microsoft.com/office/powerpoint/2010/main" val="350074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2E664-2057-4DCB-84B3-79C120D2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8575"/>
            <a:ext cx="8596668" cy="550415"/>
          </a:xfrm>
        </p:spPr>
        <p:txBody>
          <a:bodyPr>
            <a:normAutofit/>
          </a:bodyPr>
          <a:lstStyle/>
          <a:p>
            <a:pPr algn="ctr"/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10 des Pays Potentiels.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3B4BF-9344-4CED-9036-537BBEE2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2773"/>
            <a:ext cx="8596668" cy="4718589"/>
          </a:xfrm>
        </p:spPr>
        <p:txBody>
          <a:bodyPr/>
          <a:lstStyle/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Austria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</a:p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Belgium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</a:p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Cyprus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,</a:t>
            </a:r>
          </a:p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Czechia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</a:p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Estonia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,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Germany,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Ireland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,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Malta,</a:t>
            </a:r>
          </a:p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Netherlands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,</a:t>
            </a:r>
          </a:p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Sweden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381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32057-5E8E-4574-9711-A52AD2BD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2963"/>
            <a:ext cx="8596668" cy="1637437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II-4. Tests Statistiques.</a:t>
            </a:r>
            <a:b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II-4-1 Test de Normalité de Shapiro</a:t>
            </a:r>
            <a:b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Hypothèse: 				H0 :  X ~ N(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H1 :  X ≠~ N (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    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6504C0-5D49-4867-9832-A609C56A5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0070C0"/>
                </a:solidFill>
              </a:rPr>
              <a:t>gr_Pop1019, </a:t>
            </a:r>
            <a:r>
              <a:rPr lang="fr-FR" dirty="0" err="1">
                <a:solidFill>
                  <a:srgbClr val="0070C0"/>
                </a:solidFill>
              </a:rPr>
              <a:t>DisProT</a:t>
            </a:r>
            <a:r>
              <a:rPr lang="fr-FR" dirty="0">
                <a:solidFill>
                  <a:srgbClr val="0070C0"/>
                </a:solidFill>
              </a:rPr>
              <a:t> et </a:t>
            </a:r>
            <a:r>
              <a:rPr lang="fr-FR" dirty="0" err="1">
                <a:solidFill>
                  <a:srgbClr val="0070C0"/>
                </a:solidFill>
              </a:rPr>
              <a:t>DispoAlim</a:t>
            </a:r>
            <a:r>
              <a:rPr lang="fr-FR" dirty="0">
                <a:solidFill>
                  <a:srgbClr val="0070C0"/>
                </a:solidFill>
              </a:rPr>
              <a:t> ~ une loi Normale. 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2364700-3114-4F8E-9D41-62B92CA69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199504"/>
              </p:ext>
            </p:extLst>
          </p:nvPr>
        </p:nvGraphicFramePr>
        <p:xfrm>
          <a:off x="1339534" y="2717147"/>
          <a:ext cx="562943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492">
                  <a:extLst>
                    <a:ext uri="{9D8B030D-6E8A-4147-A177-3AD203B41FA5}">
                      <a16:colId xmlns:a16="http://schemas.microsoft.com/office/drawing/2014/main" val="30812532"/>
                    </a:ext>
                  </a:extLst>
                </a:gridCol>
                <a:gridCol w="2263805">
                  <a:extLst>
                    <a:ext uri="{9D8B030D-6E8A-4147-A177-3AD203B41FA5}">
                      <a16:colId xmlns:a16="http://schemas.microsoft.com/office/drawing/2014/main" val="58761902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2668705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Statistique de test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Pvalue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825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gr_Pop1019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2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DisProT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RaProAnDisProT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68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DispoAlim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1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Poulimport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16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Poulprod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88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PIBH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41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STABPOL_INDEX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89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209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7FA94-A960-4253-BA12-9EE2FF5A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2964"/>
            <a:ext cx="8596668" cy="550415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Représentation Graphique.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F2CD94-773C-4EFC-9F4F-4B98F2D1B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820" y="1065320"/>
            <a:ext cx="4820574" cy="4976041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5F5E1F-BDC2-4E40-AE6D-D625E5122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976544"/>
            <a:ext cx="4826387" cy="5064818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FA9A86-1321-4891-9099-C42FFE664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30" y="1154077"/>
            <a:ext cx="4574502" cy="42387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85FD0D2-D223-45A1-A270-6210B8AA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647" y="1074205"/>
            <a:ext cx="4554245" cy="43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3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2161D-68F1-4212-9CF9-BF461E7A9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5927"/>
            <a:ext cx="8596668" cy="5455436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1E830B-6F6D-4645-9F23-FF8A99071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02" y="914714"/>
            <a:ext cx="7314285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32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03915-6D9B-4D56-AA89-3D381AFA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842"/>
            <a:ext cx="8596668" cy="612558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II-4- Test de Comparaison de Moyenne et de la Variance des Deux Clusters.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982A31-001B-4306-9451-4ED710AF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517" y="932155"/>
            <a:ext cx="4660776" cy="1340528"/>
          </a:xfrm>
        </p:spPr>
        <p:txBody>
          <a:bodyPr/>
          <a:lstStyle/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Hypothèse du Test d’égalité des moyennes</a:t>
            </a:r>
          </a:p>
          <a:p>
            <a:r>
              <a:rPr lang="fr-F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				H0: </a:t>
            </a:r>
            <a:r>
              <a:rPr lang="el-G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μ1 = μ2</a:t>
            </a:r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				H1: </a:t>
            </a:r>
            <a:r>
              <a:rPr lang="el-G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μ1 ≠ μ2</a:t>
            </a:r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DDD66F-16CF-4184-A978-2AA72984D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9495" y="2737245"/>
            <a:ext cx="4461873" cy="3304117"/>
          </a:xfrm>
        </p:spPr>
        <p:txBody>
          <a:bodyPr/>
          <a:lstStyle/>
          <a:p>
            <a:r>
              <a:rPr lang="fr-FR" dirty="0"/>
              <a:t>Rejeter H0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1E2249-FC9C-4149-BF24-AB071A4B6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4357" y="834501"/>
            <a:ext cx="4607511" cy="1376039"/>
          </a:xfrm>
        </p:spPr>
        <p:txBody>
          <a:bodyPr/>
          <a:lstStyle/>
          <a:p>
            <a:r>
              <a:rPr lang="fr-F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Hypothèse du Test d’égalité des Variances</a:t>
            </a:r>
          </a:p>
          <a:p>
            <a:r>
              <a:rPr lang="fr-F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			K0: </a:t>
            </a:r>
            <a:r>
              <a:rPr lang="el-G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σ1² = σ2²</a:t>
            </a:r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			K1: </a:t>
            </a:r>
            <a:r>
              <a:rPr lang="el-GR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σ1² ≠ σ2²</a:t>
            </a:r>
            <a:endParaRPr lang="fr-FR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8CEF56-E3C2-4A9A-B023-90973D377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681056"/>
            <a:ext cx="6621263" cy="3360306"/>
          </a:xfrm>
        </p:spPr>
        <p:txBody>
          <a:bodyPr/>
          <a:lstStyle/>
          <a:p>
            <a:r>
              <a:rPr lang="fr-FR" dirty="0"/>
              <a:t> rejeter K0 pour les 2 premières variables, et Accepter K1 pour la 3</a:t>
            </a:r>
            <a:r>
              <a:rPr lang="fr-FR" baseline="30000" dirty="0"/>
              <a:t>e</a:t>
            </a:r>
            <a:r>
              <a:rPr lang="fr-FR" dirty="0"/>
              <a:t> Variable.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9B024156-8E10-42F5-A29B-1A508167A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60309"/>
              </p:ext>
            </p:extLst>
          </p:nvPr>
        </p:nvGraphicFramePr>
        <p:xfrm>
          <a:off x="611563" y="3232047"/>
          <a:ext cx="44131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7">
                  <a:extLst>
                    <a:ext uri="{9D8B030D-6E8A-4147-A177-3AD203B41FA5}">
                      <a16:colId xmlns:a16="http://schemas.microsoft.com/office/drawing/2014/main" val="834165719"/>
                    </a:ext>
                  </a:extLst>
                </a:gridCol>
                <a:gridCol w="2041864">
                  <a:extLst>
                    <a:ext uri="{9D8B030D-6E8A-4147-A177-3AD203B41FA5}">
                      <a16:colId xmlns:a16="http://schemas.microsoft.com/office/drawing/2014/main" val="3563226783"/>
                    </a:ext>
                  </a:extLst>
                </a:gridCol>
                <a:gridCol w="1003177">
                  <a:extLst>
                    <a:ext uri="{9D8B030D-6E8A-4147-A177-3AD203B41FA5}">
                      <a16:colId xmlns:a16="http://schemas.microsoft.com/office/drawing/2014/main" val="819731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Statistique de test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Pvalue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0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gr_Pop1019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9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DisProT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970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DispoAlim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-11.97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11727"/>
                  </a:ext>
                </a:extLst>
              </a:tr>
            </a:tbl>
          </a:graphicData>
        </a:graphic>
      </p:graphicFrame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4218996-C264-4286-8409-CADD56044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25695"/>
              </p:ext>
            </p:extLst>
          </p:nvPr>
        </p:nvGraphicFramePr>
        <p:xfrm>
          <a:off x="5548538" y="3551665"/>
          <a:ext cx="4563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1">
                  <a:extLst>
                    <a:ext uri="{9D8B030D-6E8A-4147-A177-3AD203B41FA5}">
                      <a16:colId xmlns:a16="http://schemas.microsoft.com/office/drawing/2014/main" val="148072482"/>
                    </a:ext>
                  </a:extLst>
                </a:gridCol>
                <a:gridCol w="2032986">
                  <a:extLst>
                    <a:ext uri="{9D8B030D-6E8A-4147-A177-3AD203B41FA5}">
                      <a16:colId xmlns:a16="http://schemas.microsoft.com/office/drawing/2014/main" val="1139834564"/>
                    </a:ext>
                  </a:extLst>
                </a:gridCol>
                <a:gridCol w="1047565">
                  <a:extLst>
                    <a:ext uri="{9D8B030D-6E8A-4147-A177-3AD203B41FA5}">
                      <a16:colId xmlns:a16="http://schemas.microsoft.com/office/drawing/2014/main" val="1352891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Statistique de test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Pvalue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4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gr_Pop1019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7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DisProT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0070C0"/>
                          </a:solidFill>
                        </a:rPr>
                        <a:t>DispoAlim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4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573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6978B-F1AD-48EB-9A48-7DAB9DAF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6128"/>
            <a:ext cx="8596668" cy="692458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CAS2: NOMBRE DE CLUSTERS = 3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0A262-7AC5-43A8-9867-1703B50C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596668" cy="4656445"/>
          </a:xfrm>
        </p:spPr>
        <p:txBody>
          <a:bodyPr>
            <a:normAutofit/>
          </a:bodyPr>
          <a:lstStyle/>
          <a:p>
            <a:r>
              <a:rPr lang="fr-FR" dirty="0"/>
              <a:t>cluster_cah3 = </a:t>
            </a:r>
            <a:r>
              <a:rPr lang="fr-FR" dirty="0" err="1"/>
              <a:t>fcluster</a:t>
            </a:r>
            <a:r>
              <a:rPr lang="fr-FR" dirty="0"/>
              <a:t>(Z, 3, </a:t>
            </a:r>
            <a:r>
              <a:rPr lang="fr-FR" dirty="0" err="1"/>
              <a:t>criterion</a:t>
            </a:r>
            <a:r>
              <a:rPr lang="fr-FR" dirty="0"/>
              <a:t>='</a:t>
            </a:r>
            <a:r>
              <a:rPr lang="fr-FR" dirty="0" err="1"/>
              <a:t>maxclust</a:t>
            </a:r>
            <a:r>
              <a:rPr lang="fr-FR" dirty="0"/>
              <a:t>’)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YEBEL_SAMUEL_2_02_HEATMAP_032022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table_pays_clusters_cah3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coord_centroid_cah3 </a:t>
            </a:r>
          </a:p>
        </p:txBody>
      </p:sp>
    </p:spTree>
    <p:extLst>
      <p:ext uri="{BB962C8B-B14F-4D97-AF65-F5344CB8AC3E}">
        <p14:creationId xmlns:p14="http://schemas.microsoft.com/office/powerpoint/2010/main" val="1819641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E9462-602A-4CE9-AE26-3A9B6179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8576"/>
            <a:ext cx="8596668" cy="532659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II-2 ACP: Cas avec Trois Clusters.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45A08F-4136-44D5-A8FD-5A352317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235"/>
            <a:ext cx="8596668" cy="5260128"/>
          </a:xfrm>
        </p:spPr>
        <p:txBody>
          <a:bodyPr/>
          <a:lstStyle/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Eboulis des valeurs Propres.</a:t>
            </a:r>
          </a:p>
          <a:p>
            <a:r>
              <a:rPr lang="fr-FR" sz="1800" dirty="0">
                <a:latin typeface="Calibri" panose="020F0502020204030204" pitchFamily="34" charset="0"/>
                <a:cs typeface="Calibri" panose="020F0502020204030204" pitchFamily="34" charset="0"/>
              </a:rPr>
              <a:t>Les 3 premiers Facteurs expliquent prêt de 80% de l’inertie Totale.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D4A80F-D19B-47C1-B24E-38A019322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39" y="1704513"/>
            <a:ext cx="7314285" cy="46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5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9C0AE-5261-4B6E-BD7E-AD78F863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9698"/>
            <a:ext cx="8596668" cy="541538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 des variables au premiers facteurs.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60D911-758B-468E-A16E-6AD7941D4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596" y="2160589"/>
            <a:ext cx="4541773" cy="3880772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B45E9F-94CB-4593-BF73-FEE56071F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941797" cy="3880773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C72E56-B9E1-4252-ABAC-B16AF1D1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9" y="1384917"/>
            <a:ext cx="4792076" cy="47869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CBAB8B6-249C-4BB0-A095-70255D536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02" y="1340528"/>
            <a:ext cx="4786144" cy="48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27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A86E3-7F80-4A4D-B16A-0CA1A2FC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0820"/>
            <a:ext cx="8596668" cy="497150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Projection des Individus sur le Premier plan Factoriel.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1CC81D-2820-4243-9701-44589F93DA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5C8268-3F03-4D83-88B6-41044094A0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608DD1-CFC2-4E71-B276-37719C97C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0" y="878889"/>
            <a:ext cx="4935978" cy="52929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333577D-699D-40A2-AA20-521B8789E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07" y="887767"/>
            <a:ext cx="4856086" cy="536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1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5CC9F-F48B-44B1-9336-8B108B10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841"/>
            <a:ext cx="8596668" cy="550415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Projection des Centroïdes sur les premiers plans Factoriels.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A57E90-3268-4312-9EC1-33D7EE388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89103"/>
            <a:ext cx="4184035" cy="4452258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E49FB4-520D-46D3-BC9B-F4FF6BDC3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473693"/>
            <a:ext cx="4184034" cy="4567669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4255BAD-3533-4C70-BB19-F2E2292CB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20" y="941033"/>
            <a:ext cx="4935984" cy="52308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4FC1564-06AD-4F6B-A0B3-18CCB9D2E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255" y="967666"/>
            <a:ext cx="4989251" cy="52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3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3EFDF2-404D-4295-9EB3-E2BFF4D4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1239"/>
            <a:ext cx="8596668" cy="1037691"/>
          </a:xfrm>
        </p:spPr>
        <p:txBody>
          <a:bodyPr>
            <a:normAutofit fontScale="90000"/>
          </a:bodyPr>
          <a:lstStyle/>
          <a:p>
            <a:r>
              <a:rPr lang="fr-FR" sz="27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I-DONNEES &amp; CORRELATION</a:t>
            </a:r>
            <a:br>
              <a:rPr lang="fr-FR" sz="27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1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7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I-1 Présentation des Données</a:t>
            </a:r>
            <a:b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903D64-0CBF-4359-9183-B4C6DE66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247"/>
            <a:ext cx="9123614" cy="4572000"/>
          </a:xfrm>
        </p:spPr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DataFrame</a:t>
            </a:r>
            <a:r>
              <a:rPr lang="fr-FR" dirty="0"/>
              <a:t> P9_data4f a  161 Pays;</a:t>
            </a:r>
          </a:p>
          <a:p>
            <a:r>
              <a:rPr lang="fr-FR" dirty="0"/>
              <a:t>Chaque Pays est représenté par 8 variables que sont: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gr_Pop1019: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Evolution de la Population 2019-2010;</a:t>
            </a:r>
          </a:p>
          <a:p>
            <a:pPr lvl="1"/>
            <a:r>
              <a:rPr lang="fr-FR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DisProT</a:t>
            </a:r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Disponibilité Totale en Protéines, 2019;</a:t>
            </a:r>
          </a:p>
          <a:p>
            <a:pPr lvl="1"/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RaProAnDisProT: Ratio Prot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éines Animales/Disponibilité totale en Protéines, 2019;</a:t>
            </a:r>
          </a:p>
          <a:p>
            <a:pPr lvl="1"/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DispoAlim: Dis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ponibilité Alimentaire, 2019;</a:t>
            </a:r>
          </a:p>
          <a:p>
            <a:pPr lvl="1"/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Poulimport: Importations des poulets, 2019;</a:t>
            </a:r>
          </a:p>
          <a:p>
            <a:pPr lvl="1"/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Poulprod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Production des poulets, 2019;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PIBH: PIB par habitant, 2019;</a:t>
            </a:r>
          </a:p>
          <a:p>
            <a:pPr lvl="1"/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STABPOL_INDEX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Indice de Stabilité Politique;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FAO.</a:t>
            </a:r>
          </a:p>
        </p:txBody>
      </p:sp>
    </p:spTree>
    <p:extLst>
      <p:ext uri="{BB962C8B-B14F-4D97-AF65-F5344CB8AC3E}">
        <p14:creationId xmlns:p14="http://schemas.microsoft.com/office/powerpoint/2010/main" val="3540119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7C8D5-79D4-4649-A0F8-8109B403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6229"/>
            <a:ext cx="8596668" cy="514905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Projection des Pays sur les Premiers Plans Factoriels.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B95ACC-ADAF-430B-B0A6-007EFC8927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1CAADD-26B5-435E-8C42-0357324A60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D09B0C-CC60-419C-A09A-E108E1B42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0" y="994299"/>
            <a:ext cx="5022893" cy="51775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7A3D499-E454-4409-AE5D-3E86DF9A0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90" y="1020931"/>
            <a:ext cx="5104660" cy="51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51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BCD7B-BE43-4AC9-AE81-2040957F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085"/>
            <a:ext cx="8596668" cy="514905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II-3 CIBLAGE ZONES D’EXPORTATIONS. 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5CC3EC-789B-46AB-87E1-F27A3DCCB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779"/>
            <a:ext cx="8596668" cy="4283584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P9_data7_cah3: Fichier Principal des Pays Potentiels.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Critères identiques que précédemment.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3281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F3E22-58CC-4218-A0C9-B57E31B9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9596"/>
            <a:ext cx="8596668" cy="523783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7 des Pays Potentiels.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AE7F3-3A02-4D83-A6CF-ADB50DD3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7465"/>
            <a:ext cx="8596668" cy="4913898"/>
          </a:xfrm>
        </p:spPr>
        <p:txBody>
          <a:bodyPr/>
          <a:lstStyle/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Austria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</a:p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Belgium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Germany,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Ireland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,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Malta,</a:t>
            </a:r>
          </a:p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Netherlands</a:t>
            </a:r>
            <a:r>
              <a:rPr lang="fr-FR" b="1" dirty="0">
                <a:solidFill>
                  <a:srgbClr val="000000"/>
                </a:solidFill>
                <a:latin typeface="Helvetica Neue"/>
              </a:rPr>
              <a:t>,</a:t>
            </a:r>
          </a:p>
          <a:p>
            <a:r>
              <a:rPr lang="fr-FR" b="1" i="0" dirty="0" err="1">
                <a:solidFill>
                  <a:srgbClr val="000000"/>
                </a:solidFill>
                <a:effectLst/>
                <a:latin typeface="Helvetica Neue"/>
              </a:rPr>
              <a:t>Sweden</a:t>
            </a:r>
            <a: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333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68661-1EF3-4BF8-9125-66F88111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8575"/>
            <a:ext cx="8596668" cy="1681825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II-4. Tests Statistiques.</a:t>
            </a:r>
            <a:b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II-4-1 Test de Normalité de Shapiro</a:t>
            </a:r>
            <a:b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Hypothèse: 				H0 :  X ~ N(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H1 :  X ≠~ N (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AAA65-4AA6-4780-93ED-09CDCBF0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554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5E9B5-76B1-47F5-9460-BA8A5145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8272"/>
            <a:ext cx="8596668" cy="506027"/>
          </a:xfrm>
        </p:spPr>
        <p:txBody>
          <a:bodyPr>
            <a:normAutofit fontScale="90000"/>
          </a:bodyPr>
          <a:lstStyle/>
          <a:p>
            <a:r>
              <a:rPr lang="fr-FR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I-2 Analyse des Corrélations.</a:t>
            </a:r>
            <a:br>
              <a:rPr lang="fr-FR" sz="4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703574A-D3B3-4434-892C-60A41A44E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5" y="958788"/>
            <a:ext cx="9753928" cy="5335479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Le nuage des points.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Relations positives, neutres et négatives entre certaines variables;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1B95591-F580-44BA-A659-B66918E2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19" y="2041863"/>
            <a:ext cx="8220723" cy="43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0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842627-AB3F-44EF-897C-9D7D8D13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30315"/>
            <a:ext cx="9638518" cy="5411047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La Matrice des corrélations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Corrélations fortes et positives entre DisproT, </a:t>
            </a:r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RaProAnDisProT,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DispoAlim et le PIBH.</a:t>
            </a:r>
          </a:p>
          <a:p>
            <a:pPr lvl="1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Corrélations faibles entre </a:t>
            </a:r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gr_Pop1019, Poulimport et Poulprod.</a:t>
            </a:r>
          </a:p>
          <a:p>
            <a:pPr lvl="1"/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Corrélation négatives entre </a:t>
            </a:r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gr_Pop1019,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DisproT, </a:t>
            </a:r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RaProAnDisProT, PIBH et STABPOL_INDEX. </a:t>
            </a: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C6AFDA-5554-458B-9AFA-BC4161AF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79" y="2237173"/>
            <a:ext cx="7421732" cy="37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2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58A53-8DD7-42E1-888E-1044C7B1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2963"/>
            <a:ext cx="8596668" cy="941033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II-ANALYSE</a:t>
            </a:r>
            <a:b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fr-FR" sz="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II-1 Clustering</a:t>
            </a: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C87C7F-F891-4380-BCF7-CC28B6060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4" y="1251752"/>
            <a:ext cx="4891596" cy="461638"/>
          </a:xfrm>
        </p:spPr>
        <p:txBody>
          <a:bodyPr/>
          <a:lstStyle/>
          <a:p>
            <a:r>
              <a:rPr lang="fr-FR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CAH: Dendrogramme en 4  clusters non pertinent</a:t>
            </a:r>
            <a:r>
              <a:rPr lang="fr-FR" sz="18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F6D97C-4EEA-4899-B1DB-4BB90490F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899" y="1793289"/>
            <a:ext cx="4882718" cy="4643022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1E2749-9A94-486C-A536-5EF93DC4A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5015" y="1358284"/>
            <a:ext cx="6301668" cy="363984"/>
          </a:xfrm>
        </p:spPr>
        <p:txBody>
          <a:bodyPr/>
          <a:lstStyle/>
          <a:p>
            <a:r>
              <a:rPr lang="fr-FR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clusters non pertinents.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03A7A4-EFC7-440C-BA66-B729613A6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766656"/>
            <a:ext cx="6301666" cy="4678531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EF5262-41B6-41C0-8D6C-79239C3B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1890945"/>
            <a:ext cx="4243525" cy="45542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49BBD3-59AB-4002-B2F9-BC27ED1ED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277" y="1961966"/>
            <a:ext cx="4509857" cy="45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4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0E2921-4A27-4E48-8204-C40E3190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301841"/>
            <a:ext cx="4861368" cy="435006"/>
          </a:xfrm>
        </p:spPr>
        <p:txBody>
          <a:bodyPr/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KMEANS: Coefficient de Silhouette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A49446-5584-43B9-AF32-43B853385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11" y="807868"/>
            <a:ext cx="4745958" cy="5233495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42676E-8C8F-45B3-9E67-7ACF00056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86431"/>
            <a:ext cx="4185618" cy="523783"/>
          </a:xfrm>
        </p:spPr>
        <p:txBody>
          <a:bodyPr/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Clusters Pertinents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54C140-32D6-4870-ABB7-47EB9B9F7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8586" y="612560"/>
            <a:ext cx="5609207" cy="5206862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3413F6-FF18-45F7-AAB9-ABC092E33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3" y="1386350"/>
            <a:ext cx="4148600" cy="436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2D1F3F-3E2F-4E92-8454-4E2087EE1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153" y="976544"/>
            <a:ext cx="4421081" cy="40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54F8A7-369C-49A7-A0DE-3824CA45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767" y="230820"/>
            <a:ext cx="3973602" cy="550415"/>
          </a:xfrm>
        </p:spPr>
        <p:txBody>
          <a:bodyPr/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KMEANS: Coude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027E2D-E8AC-4CEC-9A5B-A0B11FDBE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136343"/>
            <a:ext cx="4185623" cy="490502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5E6C69-DC8B-434C-9479-9E584403C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230819"/>
            <a:ext cx="4185618" cy="603682"/>
          </a:xfrm>
        </p:spPr>
        <p:txBody>
          <a:bodyPr/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Clusters Non Pertinents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49E72B-4E0C-43E1-B603-AC6046B2D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923278"/>
            <a:ext cx="5822272" cy="5100329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5C893C-6C15-4648-88CA-673FC6A4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20931"/>
            <a:ext cx="3826275" cy="502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CCD4C40-246C-442B-9258-54EC995074CA}"/>
              </a:ext>
            </a:extLst>
          </p:cNvPr>
          <p:cNvSpPr txBox="1"/>
          <p:nvPr/>
        </p:nvSpPr>
        <p:spPr>
          <a:xfrm>
            <a:off x="3049480" y="3246553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5 Clusters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B73DD0-B467-4C8C-81B2-6D358BAE9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438" y="861135"/>
            <a:ext cx="4403323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6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E97BEC-759A-44A6-8CFA-E1AAFAB1A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15411"/>
            <a:ext cx="4185623" cy="639192"/>
          </a:xfrm>
        </p:spPr>
        <p:txBody>
          <a:bodyPr/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CAH avec 3 Clusters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DBF432-4017-4DD5-A5FF-8E7AC39D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617" y="1065321"/>
            <a:ext cx="4470751" cy="4976042"/>
          </a:xfrm>
        </p:spPr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364587-7413-4C1B-8A97-341F6AD32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2872" y="177554"/>
            <a:ext cx="4185618" cy="506028"/>
          </a:xfrm>
        </p:spPr>
        <p:txBody>
          <a:bodyPr/>
          <a:lstStyle/>
          <a:p>
            <a:r>
              <a:rPr lang="fr-FR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Clusters Pertinents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3545623-DCC8-428E-9852-385268055B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50" y="763479"/>
            <a:ext cx="4012707" cy="4900473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117695-F79D-4B0F-9631-69C6B16F9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54" y="807867"/>
            <a:ext cx="4731798" cy="504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70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992</Words>
  <Application>Microsoft Office PowerPoint</Application>
  <PresentationFormat>Grand écran</PresentationFormat>
  <Paragraphs>245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Calibri</vt:lpstr>
      <vt:lpstr>Helvetica Neue</vt:lpstr>
      <vt:lpstr>Trebuchet MS</vt:lpstr>
      <vt:lpstr>Wingdings 3</vt:lpstr>
      <vt:lpstr>Facette</vt:lpstr>
      <vt:lpstr>P9:PRODUISEZ UNE ETUDE DE MARCHE AVEC R OU PYTHON</vt:lpstr>
      <vt:lpstr>MISSION EN DEUX POINTS:</vt:lpstr>
      <vt:lpstr>I-DONNEES &amp; CORRELATION  I-1 Présentation des Données  </vt:lpstr>
      <vt:lpstr>I-2 Analyse des Corrélations. </vt:lpstr>
      <vt:lpstr>Présentation PowerPoint</vt:lpstr>
      <vt:lpstr>II-ANALYSE  II-1 Clustering</vt:lpstr>
      <vt:lpstr>Présentation PowerPoint</vt:lpstr>
      <vt:lpstr>Présentation PowerPoint</vt:lpstr>
      <vt:lpstr>Présentation PowerPoint</vt:lpstr>
      <vt:lpstr>Présentation PowerPoint</vt:lpstr>
      <vt:lpstr>KMEANS with 3 clusters Non Pertinents</vt:lpstr>
      <vt:lpstr>Présentation PowerPoint</vt:lpstr>
      <vt:lpstr>CAS1: NOMBRE DE CLUSTERS = 2.</vt:lpstr>
      <vt:lpstr>II-2 ACP: Cas avec Deux Clusters. </vt:lpstr>
      <vt:lpstr>Contribution des variables au premiers facteurs</vt:lpstr>
      <vt:lpstr>Projection des Individus sur le Premier plan Factoriel.</vt:lpstr>
      <vt:lpstr>Projection des Centroïdes sur les premiers plans Factoriels.</vt:lpstr>
      <vt:lpstr>Projection des Pays sur les Premiers Plans Factoriels.</vt:lpstr>
      <vt:lpstr>II-3 CIBLAGE ZONES D’EXPORTATIONS. </vt:lpstr>
      <vt:lpstr> Top 10 des Pays Potentiels.</vt:lpstr>
      <vt:lpstr>II-4. Tests Statistiques.  II-4-1 Test de Normalité de Shapiro  Hypothèse:     H0 :  X ~ N(μ, σ)       H1 :  X ≠~ N (μ, σ)        </vt:lpstr>
      <vt:lpstr>Représentation Graphique.</vt:lpstr>
      <vt:lpstr>Présentation PowerPoint</vt:lpstr>
      <vt:lpstr>II-4- Test de Comparaison de Moyenne et de la Variance des Deux Clusters. </vt:lpstr>
      <vt:lpstr>CAS2: NOMBRE DE CLUSTERS = 3 </vt:lpstr>
      <vt:lpstr>II-2 ACP: Cas avec Trois Clusters.</vt:lpstr>
      <vt:lpstr>Contribution des variables au premiers facteurs.</vt:lpstr>
      <vt:lpstr>Projection des Individus sur le Premier plan Factoriel.</vt:lpstr>
      <vt:lpstr>Projection des Centroïdes sur les premiers plans Factoriels. </vt:lpstr>
      <vt:lpstr>Projection des Pays sur les Premiers Plans Factoriels. </vt:lpstr>
      <vt:lpstr>II-3 CIBLAGE ZONES D’EXPORTATIONS. </vt:lpstr>
      <vt:lpstr>Top 7 des Pays Potentiels.</vt:lpstr>
      <vt:lpstr>II-4. Tests Statistiques.  II-4-1 Test de Normalité de Shapiro  Hypothèse:     H0 :  X ~ N(μ, σ)       H1 :  X ≠~ N (μ, σ)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P9:PRODUISEZ UNE ETUDE DE MARCHE AVEC R OU PYTHON</dc:title>
  <dc:creator>NADIA YEBEL</dc:creator>
  <cp:lastModifiedBy>NADIA YEBEL</cp:lastModifiedBy>
  <cp:revision>64</cp:revision>
  <dcterms:created xsi:type="dcterms:W3CDTF">2022-04-15T07:53:09Z</dcterms:created>
  <dcterms:modified xsi:type="dcterms:W3CDTF">2022-05-18T13:42:13Z</dcterms:modified>
</cp:coreProperties>
</file>