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3" r:id="rId4"/>
    <p:sldId id="276" r:id="rId5"/>
    <p:sldId id="262" r:id="rId6"/>
    <p:sldId id="266" r:id="rId7"/>
    <p:sldId id="267" r:id="rId8"/>
    <p:sldId id="268" r:id="rId9"/>
    <p:sldId id="269" r:id="rId10"/>
    <p:sldId id="275" r:id="rId11"/>
    <p:sldId id="272" r:id="rId12"/>
    <p:sldId id="274" r:id="rId13"/>
    <p:sldId id="277" r:id="rId14"/>
    <p:sldId id="278" r:id="rId15"/>
    <p:sldId id="279" r:id="rId16"/>
    <p:sldId id="280" r:id="rId17"/>
    <p:sldId id="281" r:id="rId18"/>
    <p:sldId id="282" r:id="rId19"/>
    <p:sldId id="284" r:id="rId20"/>
    <p:sldId id="286" r:id="rId21"/>
    <p:sldId id="288" r:id="rId22"/>
    <p:sldId id="290" r:id="rId23"/>
    <p:sldId id="292" r:id="rId24"/>
    <p:sldId id="293" r:id="rId25"/>
    <p:sldId id="295" r:id="rId26"/>
    <p:sldId id="296" r:id="rId27"/>
    <p:sldId id="297" r:id="rId28"/>
    <p:sldId id="29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DIA YEBEL" initials="NY" lastIdx="1" clrIdx="0">
    <p:extLst>
      <p:ext uri="{19B8F6BF-5375-455C-9EA6-DF929625EA0E}">
        <p15:presenceInfo xmlns:p15="http://schemas.microsoft.com/office/powerpoint/2012/main" userId="82c2527fcd939c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0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8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32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5317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285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5093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02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73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2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0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5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1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8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4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3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5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5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29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9AA94-1074-F13F-9E0A-8EB0511A9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673" y="163903"/>
            <a:ext cx="10748512" cy="4071668"/>
          </a:xfrm>
        </p:spPr>
        <p:txBody>
          <a:bodyPr>
            <a:noAutofit/>
          </a:bodyPr>
          <a:lstStyle/>
          <a:p>
            <a:r>
              <a:rPr lang="fr-FR" sz="9600" b="1" spc="-20" dirty="0"/>
              <a:t>Analysez Les </a:t>
            </a:r>
            <a:r>
              <a:rPr lang="fr-FR" sz="7200" b="1" spc="-20" dirty="0"/>
              <a:t>Données de  Systèmes Educatifs</a:t>
            </a:r>
            <a:endParaRPr lang="fr-FR" sz="7200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CD66CB-16FF-8560-A6FB-595FB3B4A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23758"/>
            <a:ext cx="6400800" cy="1093648"/>
          </a:xfrm>
        </p:spPr>
        <p:txBody>
          <a:bodyPr>
            <a:normAutofit fontScale="62500" lnSpcReduction="20000"/>
          </a:bodyPr>
          <a:lstStyle/>
          <a:p>
            <a:pPr algn="ctr"/>
            <a:endParaRPr lang="fr-FR" dirty="0"/>
          </a:p>
          <a:p>
            <a:pPr algn="ctr"/>
            <a:r>
              <a:rPr lang="fr-FR" sz="5100" b="1" dirty="0">
                <a:solidFill>
                  <a:schemeClr val="tx1"/>
                </a:solidFill>
              </a:rPr>
              <a:t>Samuel Dieudonné Yebel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831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18325-977A-686D-D826-362D9BE6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r-FR" sz="3200" b="1" dirty="0"/>
              <a:t>IV. A</a:t>
            </a:r>
            <a:r>
              <a:rPr lang="fr-FR" sz="3200" b="1" cap="none" dirty="0"/>
              <a:t>nalyse</a:t>
            </a:r>
            <a:br>
              <a:rPr lang="fr-FR" sz="5400" cap="none" dirty="0"/>
            </a:br>
            <a:r>
              <a:rPr lang="fr-FR" sz="5400" cap="none" dirty="0"/>
              <a:t>	</a:t>
            </a:r>
            <a:r>
              <a:rPr lang="fr-FR" sz="5400" b="1" cap="none" dirty="0"/>
              <a:t> </a:t>
            </a:r>
            <a:r>
              <a:rPr lang="fr-FR" sz="2600" b="1" cap="none" dirty="0"/>
              <a:t>1. Sélection des indicateurs pertinents </a:t>
            </a:r>
            <a:br>
              <a:rPr lang="fr-FR" sz="4000" b="1" cap="none" dirty="0"/>
            </a:br>
            <a:r>
              <a:rPr lang="fr-FR" sz="4000" b="1" cap="none" dirty="0"/>
              <a:t>		</a:t>
            </a:r>
            <a:r>
              <a:rPr lang="fr-FR" sz="2400" b="1" cap="none" dirty="0"/>
              <a:t>1.1 Statistiques de tous les indicateurs et tous les pays</a:t>
            </a: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3600" b="1" cap="none" dirty="0"/>
            </a:br>
            <a:br>
              <a:rPr lang="fr-FR" sz="3600" b="1" cap="none" dirty="0"/>
            </a:br>
            <a:br>
              <a:rPr lang="fr-FR" sz="3600" b="1" cap="none" dirty="0"/>
            </a:br>
            <a:br>
              <a:rPr lang="fr-FR" sz="3600" b="1" cap="none" dirty="0"/>
            </a:br>
            <a:br>
              <a:rPr lang="fr-FR" sz="3600" b="1" cap="none" dirty="0"/>
            </a:br>
            <a:br>
              <a:rPr lang="fr-FR" sz="3600" b="1" cap="none" dirty="0"/>
            </a:br>
            <a:br>
              <a:rPr lang="fr-FR" sz="3600" b="1" cap="none" dirty="0"/>
            </a:br>
            <a:endParaRPr lang="fr-FR" dirty="0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6A4A9996-563B-16A5-6AA2-4A5F0C450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660669"/>
              </p:ext>
            </p:extLst>
          </p:nvPr>
        </p:nvGraphicFramePr>
        <p:xfrm>
          <a:off x="798896" y="2731357"/>
          <a:ext cx="10462661" cy="249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398">
                  <a:extLst>
                    <a:ext uri="{9D8B030D-6E8A-4147-A177-3AD203B41FA5}">
                      <a16:colId xmlns:a16="http://schemas.microsoft.com/office/drawing/2014/main" val="2043299931"/>
                    </a:ext>
                  </a:extLst>
                </a:gridCol>
                <a:gridCol w="1010653">
                  <a:extLst>
                    <a:ext uri="{9D8B030D-6E8A-4147-A177-3AD203B41FA5}">
                      <a16:colId xmlns:a16="http://schemas.microsoft.com/office/drawing/2014/main" val="1308412127"/>
                    </a:ext>
                  </a:extLst>
                </a:gridCol>
                <a:gridCol w="1520791">
                  <a:extLst>
                    <a:ext uri="{9D8B030D-6E8A-4147-A177-3AD203B41FA5}">
                      <a16:colId xmlns:a16="http://schemas.microsoft.com/office/drawing/2014/main" val="2480002516"/>
                    </a:ext>
                  </a:extLst>
                </a:gridCol>
                <a:gridCol w="1302619">
                  <a:extLst>
                    <a:ext uri="{9D8B030D-6E8A-4147-A177-3AD203B41FA5}">
                      <a16:colId xmlns:a16="http://schemas.microsoft.com/office/drawing/2014/main" val="478992084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232038993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320253223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072396018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961278222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993335724"/>
                    </a:ext>
                  </a:extLst>
                </a:gridCol>
              </a:tblGrid>
              <a:tr h="831723">
                <a:tc>
                  <a:txBody>
                    <a:bodyPr/>
                    <a:lstStyle/>
                    <a:p>
                      <a:pPr algn="r" fontAlgn="ctr"/>
                      <a:br>
                        <a:rPr lang="fr-FR" sz="1800" b="1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fr-FR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</a:rPr>
                        <a:t>std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</a:rPr>
                        <a:t>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344405"/>
                  </a:ext>
                </a:extLst>
              </a:tr>
              <a:tr h="83172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dirty="0">
                          <a:solidFill>
                            <a:schemeClr val="bg1"/>
                          </a:solidFill>
                          <a:effectLst/>
                        </a:rPr>
                        <a:t>TOT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dirty="0">
                          <a:solidFill>
                            <a:schemeClr val="bg1"/>
                          </a:solidFill>
                          <a:effectLst/>
                        </a:rPr>
                        <a:t>3665.0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dirty="0">
                          <a:solidFill>
                            <a:schemeClr val="bg1"/>
                          </a:solidFill>
                          <a:effectLst/>
                        </a:rPr>
                        <a:t>238.21801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dirty="0">
                          <a:solidFill>
                            <a:schemeClr val="bg1"/>
                          </a:solidFill>
                          <a:effectLst/>
                        </a:rPr>
                        <a:t>303.89417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dirty="0">
                          <a:solidFill>
                            <a:schemeClr val="bg1"/>
                          </a:solidFill>
                          <a:effectLst/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dirty="0">
                          <a:solidFill>
                            <a:schemeClr val="bg1"/>
                          </a:solidFill>
                          <a:effectLst/>
                        </a:rPr>
                        <a:t>15.00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dirty="0">
                          <a:solidFill>
                            <a:schemeClr val="bg1"/>
                          </a:solidFill>
                          <a:effectLst/>
                        </a:rPr>
                        <a:t>135.0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dirty="0">
                          <a:solidFill>
                            <a:schemeClr val="bg1"/>
                          </a:solidFill>
                          <a:effectLst/>
                        </a:rPr>
                        <a:t>332.00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dirty="0">
                          <a:solidFill>
                            <a:schemeClr val="bg1"/>
                          </a:solidFill>
                          <a:effectLst/>
                        </a:rPr>
                        <a:t>1278.00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827584"/>
                  </a:ext>
                </a:extLst>
              </a:tr>
              <a:tr h="83172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dirty="0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dirty="0">
                          <a:solidFill>
                            <a:schemeClr val="bg1"/>
                          </a:solidFill>
                          <a:effectLst/>
                        </a:rPr>
                        <a:t>3665.0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dirty="0">
                          <a:solidFill>
                            <a:schemeClr val="bg1"/>
                          </a:solidFill>
                          <a:effectLst/>
                        </a:rPr>
                        <a:t>16.40712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dirty="0">
                          <a:solidFill>
                            <a:schemeClr val="bg1"/>
                          </a:solidFill>
                          <a:effectLst/>
                        </a:rPr>
                        <a:t>20.92881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dirty="0">
                          <a:solidFill>
                            <a:schemeClr val="bg1"/>
                          </a:solidFill>
                          <a:effectLst/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dirty="0">
                          <a:solidFill>
                            <a:schemeClr val="bg1"/>
                          </a:solidFill>
                          <a:effectLst/>
                        </a:rPr>
                        <a:t>1.03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dirty="0">
                          <a:solidFill>
                            <a:schemeClr val="bg1"/>
                          </a:solidFill>
                          <a:effectLst/>
                        </a:rPr>
                        <a:t>9.3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dirty="0">
                          <a:solidFill>
                            <a:schemeClr val="bg1"/>
                          </a:solidFill>
                          <a:effectLst/>
                        </a:rPr>
                        <a:t>22.87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dirty="0">
                          <a:solidFill>
                            <a:schemeClr val="bg1"/>
                          </a:solidFill>
                          <a:effectLst/>
                        </a:rPr>
                        <a:t>88.02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932759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67DA12BA-72E0-5274-0ACF-9720BBED07AD}"/>
              </a:ext>
            </a:extLst>
          </p:cNvPr>
          <p:cNvSpPr txBox="1"/>
          <p:nvPr/>
        </p:nvSpPr>
        <p:spPr>
          <a:xfrm>
            <a:off x="702645" y="5582653"/>
            <a:ext cx="4321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Quantile 80% : 26.804%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Quantile 90% : 48.828%</a:t>
            </a:r>
            <a:endParaRPr kumimoji="0" lang="fr-FR" altLang="fr-FR" sz="2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46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DCAAB6-010F-BB93-C834-19068B1E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 fontScale="90000"/>
          </a:bodyPr>
          <a:lstStyle/>
          <a:p>
            <a:r>
              <a:rPr lang="fr-FR" sz="2400" dirty="0"/>
              <a:t>	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	</a:t>
            </a:r>
            <a:br>
              <a:rPr lang="fr-FR" sz="2400" dirty="0"/>
            </a:br>
            <a:r>
              <a:rPr lang="fr-FR" sz="2400" b="1" dirty="0"/>
              <a:t>1.2</a:t>
            </a:r>
            <a:r>
              <a:rPr lang="fr-FR" dirty="0"/>
              <a:t> </a:t>
            </a:r>
            <a:r>
              <a:rPr lang="fr-FR" sz="2400" b="1" dirty="0"/>
              <a:t>t</a:t>
            </a:r>
            <a:r>
              <a:rPr lang="fr-FR" sz="2200" b="1" cap="none" dirty="0"/>
              <a:t>aux de remplissage de chaque indicateur pour tous les pays pour toutes les années.</a:t>
            </a:r>
            <a:r>
              <a:rPr lang="fr-FR" sz="2000" b="1" cap="none" dirty="0"/>
              <a:t> </a:t>
            </a:r>
            <a:br>
              <a:rPr lang="fr-FR" sz="2000" b="1" cap="none" dirty="0"/>
            </a:br>
            <a:br>
              <a:rPr lang="fr-FR" sz="2000" b="1" cap="none" dirty="0"/>
            </a:br>
            <a:r>
              <a:rPr lang="fr-FR" sz="2000" cap="none" dirty="0">
                <a:latin typeface="Helvetica Neue"/>
              </a:rPr>
              <a:t>	* </a:t>
            </a:r>
            <a:r>
              <a:rPr lang="fr-FR" sz="2000" b="0" i="0" cap="none" dirty="0">
                <a:effectLst/>
                <a:latin typeface="Century Gothic" panose="020B0502020202020204" pitchFamily="34" charset="0"/>
              </a:rPr>
              <a:t>25% des indicateurs ont un taux de remplissage supérieur à 15%, et 10% des indicateurs ont un taux de  </a:t>
            </a:r>
            <a:br>
              <a:rPr lang="fr-FR" sz="2000" b="0" i="0" cap="none" dirty="0">
                <a:effectLst/>
                <a:latin typeface="Century Gothic" panose="020B0502020202020204" pitchFamily="34" charset="0"/>
              </a:rPr>
            </a:br>
            <a:r>
              <a:rPr lang="fr-FR" sz="2000" b="0" i="0" cap="none" dirty="0">
                <a:effectLst/>
                <a:latin typeface="Century Gothic" panose="020B0502020202020204" pitchFamily="34" charset="0"/>
              </a:rPr>
              <a:t>          remplissage supérieur à 48%.</a:t>
            </a:r>
            <a:br>
              <a:rPr lang="fr-FR" sz="2000" cap="none" dirty="0"/>
            </a:br>
            <a:br>
              <a:rPr lang="fr-FR" sz="2000" cap="none" dirty="0"/>
            </a:br>
            <a:r>
              <a:rPr lang="fr-FR" sz="2000" cap="none" dirty="0"/>
              <a:t>	* </a:t>
            </a:r>
            <a:r>
              <a:rPr lang="fr-FR" sz="2000" cap="none" dirty="0">
                <a:latin typeface="Century Gothic" panose="020B0502020202020204" pitchFamily="34" charset="0"/>
              </a:rPr>
              <a:t>S</a:t>
            </a:r>
            <a:r>
              <a:rPr lang="fr-FR" sz="2000" b="1" i="0" cap="none" dirty="0">
                <a:effectLst/>
                <a:latin typeface="Century Gothic" panose="020B0502020202020204" pitchFamily="34" charset="0"/>
              </a:rPr>
              <a:t>euil de taux de remplissage des indicateurs fixés à 50% : il reste 359 indicateurs à analyser</a:t>
            </a:r>
            <a:r>
              <a:rPr lang="fr-FR" sz="2000" b="0" i="0" cap="none" dirty="0">
                <a:effectLst/>
                <a:latin typeface="Century Gothic" panose="020B0502020202020204" pitchFamily="34" charset="0"/>
              </a:rPr>
              <a:t>. </a:t>
            </a:r>
            <a:br>
              <a:rPr lang="fr-FR" sz="2000" cap="none" dirty="0"/>
            </a:br>
            <a:br>
              <a:rPr lang="fr-FR" sz="2000" cap="none" dirty="0"/>
            </a:br>
            <a:br>
              <a:rPr lang="fr-FR" sz="2000" cap="none" dirty="0"/>
            </a:br>
            <a:br>
              <a:rPr lang="fr-FR" sz="2000" cap="none" dirty="0"/>
            </a:br>
            <a:br>
              <a:rPr lang="fr-FR" sz="2000" cap="none" dirty="0"/>
            </a:br>
            <a:br>
              <a:rPr lang="fr-FR" sz="2000" cap="none" dirty="0"/>
            </a:br>
            <a:br>
              <a:rPr lang="fr-FR" sz="2000" cap="none" dirty="0"/>
            </a:br>
            <a:br>
              <a:rPr lang="fr-FR" sz="2000" cap="none" dirty="0"/>
            </a:br>
            <a:br>
              <a:rPr lang="fr-FR" sz="2000" cap="none" dirty="0"/>
            </a:br>
            <a:br>
              <a:rPr lang="fr-FR" sz="2000" cap="none" dirty="0"/>
            </a:br>
            <a:br>
              <a:rPr lang="fr-FR" sz="2000" cap="none" dirty="0"/>
            </a:br>
            <a:br>
              <a:rPr lang="fr-FR" sz="2000" cap="none" dirty="0"/>
            </a:br>
            <a:br>
              <a:rPr lang="fr-FR" sz="2000" cap="none" dirty="0"/>
            </a:br>
            <a:br>
              <a:rPr lang="fr-FR" sz="2000" cap="none" dirty="0"/>
            </a:br>
            <a:br>
              <a:rPr lang="fr-FR" sz="2000" cap="none" dirty="0"/>
            </a:br>
            <a:br>
              <a:rPr lang="fr-FR" sz="2000" cap="none" dirty="0"/>
            </a:br>
            <a:br>
              <a:rPr lang="fr-FR" sz="2000" cap="none" dirty="0"/>
            </a:br>
            <a:br>
              <a:rPr lang="fr-FR" sz="2000" cap="none" dirty="0"/>
            </a:br>
            <a:br>
              <a:rPr lang="fr-FR" sz="2000" cap="none" dirty="0"/>
            </a:br>
            <a:br>
              <a:rPr lang="fr-FR" sz="2000" cap="none" dirty="0"/>
            </a:br>
            <a:br>
              <a:rPr lang="fr-FR" sz="2000" cap="none" dirty="0"/>
            </a:br>
            <a:br>
              <a:rPr lang="fr-FR" sz="2000" cap="none" dirty="0"/>
            </a:br>
            <a:endParaRPr lang="fr-FR" sz="2000" cap="non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D0530A-99C1-8B37-F4E6-C03B0EE4D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162" y="2146434"/>
            <a:ext cx="9567511" cy="42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42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E0CF24-AD17-4687-AD65-72EBF81E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r>
              <a:rPr lang="fr-FR" sz="2400" b="1" i="0" cap="none" dirty="0">
                <a:effectLst/>
              </a:rPr>
              <a:t>	1.3 Réduction temporelle</a:t>
            </a:r>
            <a:br>
              <a:rPr lang="fr-FR" sz="2400" b="0" i="0" cap="none" dirty="0">
                <a:effectLst/>
                <a:latin typeface="Century Gothic" panose="020B0502020202020204" pitchFamily="34" charset="0"/>
              </a:rPr>
            </a:br>
            <a:r>
              <a:rPr lang="fr-FR" sz="2400" b="0" i="0" cap="none" dirty="0">
                <a:effectLst/>
                <a:latin typeface="Century Gothic" panose="020B0502020202020204" pitchFamily="34" charset="0"/>
              </a:rPr>
              <a:t>	* </a:t>
            </a:r>
            <a:r>
              <a:rPr lang="fr-FR" sz="1800" b="0" i="0" cap="none" dirty="0">
                <a:effectLst/>
                <a:latin typeface="Century Gothic" panose="020B0502020202020204" pitchFamily="34" charset="0"/>
              </a:rPr>
              <a:t>D'après la description des données de la dataset EdStastsData.csv, la décennie 2010 est la plus </a:t>
            </a:r>
            <a:br>
              <a:rPr lang="fr-FR" sz="1800" b="0" i="0" cap="none" dirty="0">
                <a:effectLst/>
                <a:latin typeface="Century Gothic" panose="020B0502020202020204" pitchFamily="34" charset="0"/>
              </a:rPr>
            </a:br>
            <a:r>
              <a:rPr lang="fr-FR" sz="1800" b="0" i="0" cap="none" dirty="0">
                <a:effectLst/>
                <a:latin typeface="Century Gothic" panose="020B0502020202020204" pitchFamily="34" charset="0"/>
              </a:rPr>
              <a:t>          fournie en données sur la période 2010-2015.</a:t>
            </a:r>
            <a:br>
              <a:rPr lang="fr-FR" sz="1800" cap="none" dirty="0">
                <a:latin typeface="Century Gothic" panose="020B0502020202020204" pitchFamily="34" charset="0"/>
              </a:rPr>
            </a:br>
            <a:br>
              <a:rPr lang="fr-FR" sz="2400" b="0" i="0" cap="none" dirty="0">
                <a:effectLst/>
                <a:latin typeface="Century Gothic" panose="020B0502020202020204" pitchFamily="34" charset="0"/>
              </a:rPr>
            </a:br>
            <a:r>
              <a:rPr lang="fr-FR" sz="2400" b="0" i="0" cap="none" dirty="0">
                <a:effectLst/>
                <a:latin typeface="Century Gothic" panose="020B0502020202020204" pitchFamily="34" charset="0"/>
              </a:rPr>
              <a:t>	</a:t>
            </a:r>
            <a:r>
              <a:rPr lang="fr-FR" sz="2400" b="1" i="0" cap="none" dirty="0">
                <a:effectLst/>
              </a:rPr>
              <a:t>1.4 Indicateur retenus</a:t>
            </a:r>
            <a:br>
              <a:rPr lang="fr-FR" sz="2400" b="0" i="0" cap="none" dirty="0">
                <a:effectLst/>
                <a:latin typeface="Century Gothic" panose="020B0502020202020204" pitchFamily="34" charset="0"/>
              </a:rPr>
            </a:br>
            <a:br>
              <a:rPr lang="fr-FR" sz="2400" b="0" i="0" cap="none" dirty="0">
                <a:effectLst/>
                <a:latin typeface="Century Gothic" panose="020B0502020202020204" pitchFamily="34" charset="0"/>
              </a:rPr>
            </a:br>
            <a:br>
              <a:rPr lang="fr-FR" sz="2400" b="0" i="0" cap="none" dirty="0">
                <a:effectLst/>
                <a:latin typeface="Century Gothic" panose="020B0502020202020204" pitchFamily="34" charset="0"/>
              </a:rPr>
            </a:br>
            <a:br>
              <a:rPr lang="fr-FR" sz="2400" b="0" i="0" cap="none" dirty="0">
                <a:effectLst/>
                <a:latin typeface="Century Gothic" panose="020B0502020202020204" pitchFamily="34" charset="0"/>
              </a:rPr>
            </a:br>
            <a:br>
              <a:rPr lang="fr-FR" sz="2400" b="0" i="0" cap="none" dirty="0">
                <a:effectLst/>
                <a:latin typeface="Century Gothic" panose="020B0502020202020204" pitchFamily="34" charset="0"/>
              </a:rPr>
            </a:br>
            <a:br>
              <a:rPr lang="fr-FR" sz="2400" b="0" i="0" cap="none" dirty="0">
                <a:effectLst/>
                <a:latin typeface="Century Gothic" panose="020B0502020202020204" pitchFamily="34" charset="0"/>
              </a:rPr>
            </a:br>
            <a:br>
              <a:rPr lang="fr-FR" sz="2400" b="0" i="0" cap="none" dirty="0">
                <a:effectLst/>
                <a:latin typeface="Century Gothic" panose="020B0502020202020204" pitchFamily="34" charset="0"/>
              </a:rPr>
            </a:br>
            <a:br>
              <a:rPr lang="fr-FR" sz="2400" b="0" i="0" cap="none" dirty="0">
                <a:effectLst/>
                <a:latin typeface="Century Gothic" panose="020B0502020202020204" pitchFamily="34" charset="0"/>
              </a:rPr>
            </a:br>
            <a:br>
              <a:rPr lang="fr-FR" sz="2400" b="0" i="0" cap="none" dirty="0">
                <a:effectLst/>
                <a:latin typeface="Century Gothic" panose="020B0502020202020204" pitchFamily="34" charset="0"/>
              </a:rPr>
            </a:br>
            <a:br>
              <a:rPr lang="fr-FR" sz="2400" b="0" i="0" cap="none" dirty="0">
                <a:effectLst/>
                <a:latin typeface="Century Gothic" panose="020B0502020202020204" pitchFamily="34" charset="0"/>
              </a:rPr>
            </a:br>
            <a:br>
              <a:rPr lang="fr-FR" sz="2400" b="0" i="0" cap="none" dirty="0">
                <a:effectLst/>
                <a:latin typeface="Century Gothic" panose="020B0502020202020204" pitchFamily="34" charset="0"/>
              </a:rPr>
            </a:br>
            <a:br>
              <a:rPr lang="fr-FR" sz="2400" b="0" i="0" cap="none" dirty="0">
                <a:effectLst/>
                <a:latin typeface="Century Gothic" panose="020B0502020202020204" pitchFamily="34" charset="0"/>
              </a:rPr>
            </a:br>
            <a:br>
              <a:rPr lang="fr-FR" sz="2400" b="0" i="0" cap="none" dirty="0">
                <a:effectLst/>
                <a:latin typeface="Century Gothic" panose="020B0502020202020204" pitchFamily="34" charset="0"/>
              </a:rPr>
            </a:br>
            <a:endParaRPr lang="fr-FR" sz="2400" dirty="0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2BE4172D-F2FA-D30B-89D6-7A0654DA9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738441"/>
              </p:ext>
            </p:extLst>
          </p:nvPr>
        </p:nvGraphicFramePr>
        <p:xfrm>
          <a:off x="211755" y="2402855"/>
          <a:ext cx="11713945" cy="3715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144">
                  <a:extLst>
                    <a:ext uri="{9D8B030D-6E8A-4147-A177-3AD203B41FA5}">
                      <a16:colId xmlns:a16="http://schemas.microsoft.com/office/drawing/2014/main" val="3525717919"/>
                    </a:ext>
                  </a:extLst>
                </a:gridCol>
                <a:gridCol w="3089709">
                  <a:extLst>
                    <a:ext uri="{9D8B030D-6E8A-4147-A177-3AD203B41FA5}">
                      <a16:colId xmlns:a16="http://schemas.microsoft.com/office/drawing/2014/main" val="4293225270"/>
                    </a:ext>
                  </a:extLst>
                </a:gridCol>
                <a:gridCol w="6959066">
                  <a:extLst>
                    <a:ext uri="{9D8B030D-6E8A-4147-A177-3AD203B41FA5}">
                      <a16:colId xmlns:a16="http://schemas.microsoft.com/office/drawing/2014/main" val="2960511494"/>
                    </a:ext>
                  </a:extLst>
                </a:gridCol>
                <a:gridCol w="1001026">
                  <a:extLst>
                    <a:ext uri="{9D8B030D-6E8A-4147-A177-3AD203B41FA5}">
                      <a16:colId xmlns:a16="http://schemas.microsoft.com/office/drawing/2014/main" val="762970277"/>
                    </a:ext>
                  </a:extLst>
                </a:gridCol>
              </a:tblGrid>
              <a:tr h="789851">
                <a:tc>
                  <a:txBody>
                    <a:bodyPr/>
                    <a:lstStyle/>
                    <a:p>
                      <a:pPr algn="r" fontAlgn="ctr"/>
                      <a:br>
                        <a:rPr lang="fr-FR" sz="2300" b="1" dirty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fr-FR" sz="23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877" marR="70877" marT="42881" marB="4288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300" b="1" u="none" dirty="0">
                          <a:solidFill>
                            <a:schemeClr val="tx1"/>
                          </a:solidFill>
                          <a:effectLst/>
                        </a:rPr>
                        <a:t>Indicator Code</a:t>
                      </a:r>
                    </a:p>
                  </a:txBody>
                  <a:tcPr marL="70877" marR="70877" marT="42881" marB="4288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300" b="1" u="none" dirty="0">
                          <a:solidFill>
                            <a:schemeClr val="tx1"/>
                          </a:solidFill>
                          <a:effectLst/>
                        </a:rPr>
                        <a:t>Indicator Name</a:t>
                      </a:r>
                    </a:p>
                  </a:txBody>
                  <a:tcPr marL="70877" marR="70877" marT="42881" marB="4288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300" b="1" u="none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</a:p>
                  </a:txBody>
                  <a:tcPr marL="70877" marR="70877" marT="42881" marB="42881" anchor="ctr"/>
                </a:tc>
                <a:extLst>
                  <a:ext uri="{0D108BD9-81ED-4DB2-BD59-A6C34878D82A}">
                    <a16:rowId xmlns:a16="http://schemas.microsoft.com/office/drawing/2014/main" val="1868851240"/>
                  </a:ext>
                </a:extLst>
              </a:tr>
              <a:tr h="448716">
                <a:tc>
                  <a:txBody>
                    <a:bodyPr/>
                    <a:lstStyle/>
                    <a:p>
                      <a:pPr algn="r" fontAlgn="ctr"/>
                      <a:r>
                        <a:rPr lang="fr-FR" sz="2300" b="1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70877" marR="70877" marT="42881" marB="428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300" b="1" u="none" dirty="0">
                          <a:solidFill>
                            <a:schemeClr val="bg1"/>
                          </a:solidFill>
                          <a:effectLst/>
                        </a:rPr>
                        <a:t>IT.NET.USER.P2</a:t>
                      </a:r>
                    </a:p>
                  </a:txBody>
                  <a:tcPr marL="70877" marR="70877" marT="42881" marB="428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300" b="1" u="none" dirty="0">
                          <a:solidFill>
                            <a:schemeClr val="bg1"/>
                          </a:solidFill>
                          <a:effectLst/>
                        </a:rPr>
                        <a:t>Internet users (per 100 people)</a:t>
                      </a:r>
                    </a:p>
                  </a:txBody>
                  <a:tcPr marL="70877" marR="70877" marT="42881" marB="428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300" b="1" u="none">
                          <a:solidFill>
                            <a:schemeClr val="bg1"/>
                          </a:solidFill>
                          <a:effectLst/>
                        </a:rPr>
                        <a:t>83.40</a:t>
                      </a:r>
                    </a:p>
                  </a:txBody>
                  <a:tcPr marL="70877" marR="70877" marT="42881" marB="42881" anchor="ctr"/>
                </a:tc>
                <a:extLst>
                  <a:ext uri="{0D108BD9-81ED-4DB2-BD59-A6C34878D82A}">
                    <a16:rowId xmlns:a16="http://schemas.microsoft.com/office/drawing/2014/main" val="2550746668"/>
                  </a:ext>
                </a:extLst>
              </a:tr>
              <a:tr h="448716">
                <a:tc>
                  <a:txBody>
                    <a:bodyPr/>
                    <a:lstStyle/>
                    <a:p>
                      <a:pPr algn="r" fontAlgn="ctr"/>
                      <a:r>
                        <a:rPr lang="fr-FR" sz="2300" b="1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</a:p>
                  </a:txBody>
                  <a:tcPr marL="70877" marR="70877" marT="42881" marB="428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300" b="1" u="none" dirty="0">
                          <a:solidFill>
                            <a:schemeClr val="bg1"/>
                          </a:solidFill>
                          <a:effectLst/>
                        </a:rPr>
                        <a:t>NY.GNP.PCAP.PP.CD</a:t>
                      </a:r>
                    </a:p>
                  </a:txBody>
                  <a:tcPr marL="70877" marR="70877" marT="42881" marB="428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2300" b="1" u="none" dirty="0">
                          <a:solidFill>
                            <a:schemeClr val="bg1"/>
                          </a:solidFill>
                          <a:effectLst/>
                        </a:rPr>
                        <a:t>GNI per capita, PPP (</a:t>
                      </a:r>
                      <a:r>
                        <a:rPr lang="it-IT" sz="2300" b="1" u="none" dirty="0" err="1">
                          <a:solidFill>
                            <a:schemeClr val="bg1"/>
                          </a:solidFill>
                          <a:effectLst/>
                        </a:rPr>
                        <a:t>current</a:t>
                      </a:r>
                      <a:r>
                        <a:rPr lang="it-IT" sz="2300" b="1" u="none" dirty="0">
                          <a:solidFill>
                            <a:schemeClr val="bg1"/>
                          </a:solidFill>
                          <a:effectLst/>
                        </a:rPr>
                        <a:t> international $)</a:t>
                      </a:r>
                    </a:p>
                  </a:txBody>
                  <a:tcPr marL="70877" marR="70877" marT="42881" marB="428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300" b="1" u="none" dirty="0">
                          <a:solidFill>
                            <a:schemeClr val="bg1"/>
                          </a:solidFill>
                          <a:effectLst/>
                        </a:rPr>
                        <a:t>76.58</a:t>
                      </a:r>
                    </a:p>
                  </a:txBody>
                  <a:tcPr marL="70877" marR="70877" marT="42881" marB="42881" anchor="ctr"/>
                </a:tc>
                <a:extLst>
                  <a:ext uri="{0D108BD9-81ED-4DB2-BD59-A6C34878D82A}">
                    <a16:rowId xmlns:a16="http://schemas.microsoft.com/office/drawing/2014/main" val="3846058096"/>
                  </a:ext>
                </a:extLst>
              </a:tr>
              <a:tr h="789851">
                <a:tc>
                  <a:txBody>
                    <a:bodyPr/>
                    <a:lstStyle/>
                    <a:p>
                      <a:pPr algn="r" fontAlgn="ctr"/>
                      <a:r>
                        <a:rPr lang="fr-FR" sz="2300" b="1" dirty="0">
                          <a:solidFill>
                            <a:schemeClr val="bg1"/>
                          </a:solidFill>
                          <a:effectLst/>
                        </a:rPr>
                        <a:t>68</a:t>
                      </a:r>
                    </a:p>
                  </a:txBody>
                  <a:tcPr marL="70877" marR="70877" marT="42881" marB="428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300" b="1" u="none" dirty="0">
                          <a:solidFill>
                            <a:schemeClr val="bg1"/>
                          </a:solidFill>
                          <a:effectLst/>
                        </a:rPr>
                        <a:t>SE.SEC.ENRR</a:t>
                      </a:r>
                    </a:p>
                  </a:txBody>
                  <a:tcPr marL="70877" marR="70877" marT="42881" marB="428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300" b="1" u="none" dirty="0">
                          <a:solidFill>
                            <a:schemeClr val="bg1"/>
                          </a:solidFill>
                          <a:effectLst/>
                        </a:rPr>
                        <a:t>Gross enrolment ratio, secondary, both sexes (%)</a:t>
                      </a:r>
                    </a:p>
                  </a:txBody>
                  <a:tcPr marL="70877" marR="70877" marT="42881" marB="428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300" b="1" u="none" dirty="0">
                          <a:solidFill>
                            <a:schemeClr val="bg1"/>
                          </a:solidFill>
                          <a:effectLst/>
                        </a:rPr>
                        <a:t>57.02</a:t>
                      </a:r>
                    </a:p>
                  </a:txBody>
                  <a:tcPr marL="70877" marR="70877" marT="42881" marB="42881" anchor="ctr"/>
                </a:tc>
                <a:extLst>
                  <a:ext uri="{0D108BD9-81ED-4DB2-BD59-A6C34878D82A}">
                    <a16:rowId xmlns:a16="http://schemas.microsoft.com/office/drawing/2014/main" val="2343731277"/>
                  </a:ext>
                </a:extLst>
              </a:tr>
              <a:tr h="789851">
                <a:tc>
                  <a:txBody>
                    <a:bodyPr/>
                    <a:lstStyle/>
                    <a:p>
                      <a:pPr algn="r" fontAlgn="ctr"/>
                      <a:r>
                        <a:rPr lang="fr-FR" sz="2300" b="1">
                          <a:solidFill>
                            <a:schemeClr val="bg1"/>
                          </a:solidFill>
                          <a:effectLst/>
                        </a:rPr>
                        <a:t>81</a:t>
                      </a:r>
                    </a:p>
                  </a:txBody>
                  <a:tcPr marL="70877" marR="70877" marT="42881" marB="428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300" b="1" u="none" dirty="0">
                          <a:solidFill>
                            <a:schemeClr val="bg1"/>
                          </a:solidFill>
                          <a:effectLst/>
                        </a:rPr>
                        <a:t>SE.TER.ENRR</a:t>
                      </a:r>
                    </a:p>
                  </a:txBody>
                  <a:tcPr marL="70877" marR="70877" marT="42881" marB="428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300" b="1" u="none" dirty="0">
                          <a:solidFill>
                            <a:schemeClr val="bg1"/>
                          </a:solidFill>
                          <a:effectLst/>
                        </a:rPr>
                        <a:t>Gross enrolment ratio, tertiary, both sexes (%)</a:t>
                      </a:r>
                    </a:p>
                  </a:txBody>
                  <a:tcPr marL="70877" marR="70877" marT="42881" marB="428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300" b="1" u="none" dirty="0">
                          <a:solidFill>
                            <a:schemeClr val="bg1"/>
                          </a:solidFill>
                          <a:effectLst/>
                        </a:rPr>
                        <a:t>51.72</a:t>
                      </a:r>
                    </a:p>
                  </a:txBody>
                  <a:tcPr marL="70877" marR="70877" marT="42881" marB="42881" anchor="ctr"/>
                </a:tc>
                <a:extLst>
                  <a:ext uri="{0D108BD9-81ED-4DB2-BD59-A6C34878D82A}">
                    <a16:rowId xmlns:a16="http://schemas.microsoft.com/office/drawing/2014/main" val="2056338801"/>
                  </a:ext>
                </a:extLst>
              </a:tr>
              <a:tr h="448716">
                <a:tc>
                  <a:txBody>
                    <a:bodyPr/>
                    <a:lstStyle/>
                    <a:p>
                      <a:pPr algn="r" fontAlgn="ctr"/>
                      <a:r>
                        <a:rPr lang="fr-FR" sz="2300" b="1" dirty="0">
                          <a:solidFill>
                            <a:schemeClr val="bg1"/>
                          </a:solidFill>
                          <a:effectLst/>
                        </a:rPr>
                        <a:t>196</a:t>
                      </a:r>
                    </a:p>
                  </a:txBody>
                  <a:tcPr marL="70877" marR="70877" marT="42881" marB="428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300" b="1" u="none" dirty="0">
                          <a:solidFill>
                            <a:schemeClr val="bg1"/>
                          </a:solidFill>
                          <a:effectLst/>
                        </a:rPr>
                        <a:t>SP.POP.1524.TO.UN</a:t>
                      </a:r>
                    </a:p>
                  </a:txBody>
                  <a:tcPr marL="70877" marR="70877" marT="42881" marB="428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300" b="1" u="none" dirty="0">
                          <a:solidFill>
                            <a:schemeClr val="bg1"/>
                          </a:solidFill>
                          <a:effectLst/>
                        </a:rPr>
                        <a:t>Population, ages 15-24, total</a:t>
                      </a:r>
                    </a:p>
                  </a:txBody>
                  <a:tcPr marL="70877" marR="70877" marT="42881" marB="428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300" b="1" u="none" dirty="0">
                          <a:solidFill>
                            <a:schemeClr val="bg1"/>
                          </a:solidFill>
                          <a:effectLst/>
                        </a:rPr>
                        <a:t>74.79</a:t>
                      </a:r>
                    </a:p>
                  </a:txBody>
                  <a:tcPr marL="70877" marR="70877" marT="42881" marB="42881" anchor="ctr"/>
                </a:tc>
                <a:extLst>
                  <a:ext uri="{0D108BD9-81ED-4DB2-BD59-A6C34878D82A}">
                    <a16:rowId xmlns:a16="http://schemas.microsoft.com/office/drawing/2014/main" val="2273074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81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C167A-0B35-9779-1FBB-E7D019CF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r-FR" sz="2400" b="1" i="0" cap="none" dirty="0">
                <a:effectLst/>
              </a:rPr>
              <a:t>1.5 Représentation Graphique Indicateur retenus</a:t>
            </a:r>
            <a:br>
              <a:rPr lang="fr-FR" sz="2400" b="1" i="0" cap="none" dirty="0">
                <a:effectLst/>
              </a:rPr>
            </a:br>
            <a:br>
              <a:rPr lang="fr-FR" sz="2400" b="1" i="0" cap="none" dirty="0">
                <a:effectLst/>
              </a:rPr>
            </a:br>
            <a:br>
              <a:rPr lang="fr-FR" sz="2400" b="1" i="0" cap="none" dirty="0">
                <a:effectLst/>
              </a:rPr>
            </a:br>
            <a:br>
              <a:rPr lang="fr-FR" sz="2400" b="1" i="0" cap="none" dirty="0">
                <a:effectLst/>
              </a:rPr>
            </a:br>
            <a:br>
              <a:rPr lang="fr-FR" sz="2400" b="1" i="0" cap="none" dirty="0">
                <a:effectLst/>
              </a:rPr>
            </a:br>
            <a:br>
              <a:rPr lang="fr-FR" sz="2400" b="1" i="0" cap="none" dirty="0">
                <a:effectLst/>
              </a:rPr>
            </a:br>
            <a:br>
              <a:rPr lang="fr-FR" sz="2400" b="1" i="0" cap="none" dirty="0">
                <a:effectLst/>
              </a:rPr>
            </a:br>
            <a:br>
              <a:rPr lang="fr-FR" sz="2400" b="1" i="0" cap="none" dirty="0">
                <a:effectLst/>
              </a:rPr>
            </a:br>
            <a:br>
              <a:rPr lang="fr-FR" sz="2400" b="1" i="0" cap="none" dirty="0">
                <a:effectLst/>
              </a:rPr>
            </a:br>
            <a:br>
              <a:rPr lang="fr-FR" sz="2400" b="1" i="0" cap="none" dirty="0">
                <a:effectLst/>
              </a:rPr>
            </a:br>
            <a:br>
              <a:rPr lang="fr-FR" sz="2400" b="1" i="0" cap="none" dirty="0">
                <a:effectLst/>
              </a:rPr>
            </a:br>
            <a:br>
              <a:rPr lang="fr-FR" sz="2400" b="1" i="0" cap="none" dirty="0">
                <a:effectLst/>
              </a:rPr>
            </a:br>
            <a:br>
              <a:rPr lang="fr-FR" sz="2400" b="1" i="0" cap="none" dirty="0">
                <a:effectLst/>
              </a:rPr>
            </a:br>
            <a:br>
              <a:rPr lang="fr-FR" sz="2400" b="1" i="0" cap="none" dirty="0">
                <a:effectLst/>
              </a:rPr>
            </a:br>
            <a:br>
              <a:rPr lang="fr-FR" sz="2400" b="1" i="0" cap="none" dirty="0">
                <a:effectLst/>
              </a:rPr>
            </a:br>
            <a:br>
              <a:rPr lang="fr-FR" sz="2400" b="1" i="0" cap="none" dirty="0">
                <a:effectLst/>
              </a:rPr>
            </a:br>
            <a:r>
              <a:rPr lang="fr-FR" sz="3600" b="1" i="0" cap="none" dirty="0">
                <a:effectLst/>
              </a:rPr>
              <a:t>  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939B77-E40F-BF3D-4CEC-2344FF5A5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2" y="1337912"/>
            <a:ext cx="9423133" cy="436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9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DC55F-7787-4117-71B8-F8EDBABF7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7002"/>
            <a:ext cx="12192000" cy="6935002"/>
          </a:xfrm>
        </p:spPr>
        <p:txBody>
          <a:bodyPr>
            <a:normAutofit fontScale="90000"/>
          </a:bodyPr>
          <a:lstStyle/>
          <a:p>
            <a:r>
              <a:rPr lang="fr-FR" sz="3600" b="1" cap="none" dirty="0"/>
              <a:t>	</a:t>
            </a:r>
            <a:br>
              <a:rPr lang="fr-FR" sz="3600" b="1" cap="none" dirty="0"/>
            </a:br>
            <a:br>
              <a:rPr lang="fr-FR" sz="3600" b="1" cap="none" dirty="0"/>
            </a:br>
            <a:br>
              <a:rPr lang="fr-FR" sz="3600" b="1" cap="none" dirty="0"/>
            </a:br>
            <a:br>
              <a:rPr lang="fr-FR" sz="3600" b="1" cap="none" dirty="0"/>
            </a:br>
            <a:r>
              <a:rPr lang="fr-FR" sz="3600" b="1" cap="none" dirty="0"/>
              <a:t>	</a:t>
            </a:r>
            <a:r>
              <a:rPr lang="fr-FR" sz="3100" b="1" cap="none" dirty="0"/>
              <a:t>2. Analyse des indicateurs retenus</a:t>
            </a:r>
            <a:br>
              <a:rPr lang="fr-FR" sz="3600" b="1" cap="none" dirty="0"/>
            </a:br>
            <a:r>
              <a:rPr lang="fr-FR" sz="3600" b="1" cap="none" dirty="0"/>
              <a:t>	 </a:t>
            </a:r>
            <a:r>
              <a:rPr lang="fr-FR" sz="2700" b="1" cap="none" dirty="0"/>
              <a:t>2.1 Filtre pays, Régions et groupe de revenus avec les indicateurs retenus.</a:t>
            </a:r>
            <a:br>
              <a:rPr lang="fr-FR" sz="2400" b="1" cap="none" dirty="0"/>
            </a:br>
            <a:r>
              <a:rPr lang="fr-FR" sz="2400" b="1" cap="none" dirty="0"/>
              <a:t>	</a:t>
            </a:r>
            <a:r>
              <a:rPr lang="fr-FR" sz="2000" b="1" cap="none" dirty="0"/>
              <a:t>* Supprimer les pays hors regroupement.</a:t>
            </a:r>
            <a:br>
              <a:rPr lang="fr-FR" sz="2000" b="1" cap="none" dirty="0"/>
            </a:br>
            <a:r>
              <a:rPr lang="fr-FR" sz="2000" b="1" cap="none" dirty="0"/>
              <a:t>	* Supprimer les pays sans groupe de revenus.</a:t>
            </a:r>
            <a:br>
              <a:rPr lang="fr-FR" sz="3600" b="1" cap="none" dirty="0"/>
            </a:br>
            <a:r>
              <a:rPr lang="fr-FR" sz="3600" b="1" cap="none" dirty="0"/>
              <a:t>	</a:t>
            </a:r>
            <a:r>
              <a:rPr lang="fr-FR" sz="2000" b="1" cap="none" dirty="0"/>
              <a:t>* </a:t>
            </a:r>
            <a:r>
              <a:rPr lang="fr-FR" sz="2000" b="1" i="0" dirty="0">
                <a:effectLst/>
                <a:latin typeface="Century Gothic" panose="020B0502020202020204" pitchFamily="34" charset="0"/>
              </a:rPr>
              <a:t>S</a:t>
            </a:r>
            <a:r>
              <a:rPr lang="fr-FR" sz="2000" b="1" i="0" cap="none" dirty="0">
                <a:effectLst/>
                <a:latin typeface="Century Gothic" panose="020B0502020202020204" pitchFamily="34" charset="0"/>
              </a:rPr>
              <a:t>uppression des indicateurs des pays avec aucune donnée pour toutes les années</a:t>
            </a:r>
            <a:r>
              <a:rPr lang="fr-FR" sz="2000" b="1" i="0" dirty="0">
                <a:effectLst/>
                <a:latin typeface="Century Gothic" panose="020B0502020202020204" pitchFamily="34" charset="0"/>
              </a:rPr>
              <a:t> </a:t>
            </a:r>
            <a:br>
              <a:rPr lang="fr-FR" sz="2000" b="1" i="0" dirty="0">
                <a:effectLst/>
                <a:latin typeface="Century Gothic" panose="020B0502020202020204" pitchFamily="34" charset="0"/>
              </a:rPr>
            </a:br>
            <a:r>
              <a:rPr lang="fr-FR" sz="2000" b="1" dirty="0">
                <a:latin typeface="Century Gothic" panose="020B0502020202020204" pitchFamily="34" charset="0"/>
              </a:rPr>
              <a:t>	</a:t>
            </a:r>
            <a:r>
              <a:rPr lang="fr-FR" sz="2000" b="1" i="0" dirty="0">
                <a:effectLst/>
                <a:latin typeface="Century Gothic" panose="020B0502020202020204" pitchFamily="34" charset="0"/>
              </a:rPr>
              <a:t>* F</a:t>
            </a:r>
            <a:r>
              <a:rPr lang="fr-FR" sz="2000" b="1" i="0" cap="none" dirty="0">
                <a:effectLst/>
                <a:latin typeface="Century Gothic" panose="020B0502020202020204" pitchFamily="34" charset="0"/>
              </a:rPr>
              <a:t>usion des variables pays, </a:t>
            </a:r>
            <a:r>
              <a:rPr lang="fr-FR" sz="2000" b="1" cap="none" dirty="0">
                <a:latin typeface="Century Gothic" panose="020B0502020202020204" pitchFamily="34" charset="0"/>
              </a:rPr>
              <a:t>r</a:t>
            </a:r>
            <a:r>
              <a:rPr lang="fr-FR" sz="2000" b="1" i="0" cap="none" dirty="0">
                <a:effectLst/>
                <a:latin typeface="Century Gothic" panose="020B0502020202020204" pitchFamily="34" charset="0"/>
              </a:rPr>
              <a:t>égion et groupe de revenus.</a:t>
            </a:r>
            <a:br>
              <a:rPr lang="fr-FR" sz="2000" b="1" i="0" cap="none" dirty="0">
                <a:effectLst/>
                <a:latin typeface="Century Gothic" panose="020B0502020202020204" pitchFamily="34" charset="0"/>
              </a:rPr>
            </a:br>
            <a:br>
              <a:rPr lang="fr-FR" sz="2000" b="1" i="0" cap="none" dirty="0">
                <a:effectLst/>
                <a:latin typeface="Century Gothic" panose="020B0502020202020204" pitchFamily="34" charset="0"/>
              </a:rPr>
            </a:br>
            <a:br>
              <a:rPr lang="fr-FR" sz="2000" b="1" i="0" cap="none" dirty="0">
                <a:effectLst/>
                <a:latin typeface="Century Gothic" panose="020B0502020202020204" pitchFamily="34" charset="0"/>
              </a:rPr>
            </a:br>
            <a:br>
              <a:rPr lang="fr-FR" sz="2000" b="1" i="0" cap="none" dirty="0">
                <a:effectLst/>
                <a:latin typeface="Century Gothic" panose="020B0502020202020204" pitchFamily="34" charset="0"/>
              </a:rPr>
            </a:br>
            <a:br>
              <a:rPr lang="fr-FR" sz="2000" b="1" i="0" cap="none" dirty="0">
                <a:effectLst/>
                <a:latin typeface="Century Gothic" panose="020B0502020202020204" pitchFamily="34" charset="0"/>
              </a:rPr>
            </a:br>
            <a:r>
              <a:rPr lang="fr-FR" sz="2000" b="1" i="0" cap="none" dirty="0">
                <a:effectLst/>
                <a:latin typeface="Century Gothic" panose="020B0502020202020204" pitchFamily="34" charset="0"/>
              </a:rPr>
              <a:t>	</a:t>
            </a:r>
            <a:br>
              <a:rPr lang="fr-FR" sz="2000" b="1" i="0" cap="none" dirty="0">
                <a:effectLst/>
                <a:latin typeface="Century Gothic" panose="020B0502020202020204" pitchFamily="34" charset="0"/>
              </a:rPr>
            </a:br>
            <a:br>
              <a:rPr lang="fr-FR" sz="2000" b="1" i="0" cap="none" dirty="0">
                <a:effectLst/>
                <a:latin typeface="Century Gothic" panose="020B0502020202020204" pitchFamily="34" charset="0"/>
              </a:rPr>
            </a:br>
            <a:r>
              <a:rPr lang="fr-FR" sz="2000" b="1" i="0" cap="none" dirty="0">
                <a:effectLst/>
                <a:latin typeface="Century Gothic" panose="020B0502020202020204" pitchFamily="34" charset="0"/>
              </a:rPr>
              <a:t>	 </a:t>
            </a:r>
            <a:br>
              <a:rPr lang="fr-FR" sz="2700" b="1" i="0" cap="none" dirty="0">
                <a:effectLst/>
                <a:latin typeface="Century Gothic" panose="020B0502020202020204" pitchFamily="34" charset="0"/>
              </a:rPr>
            </a:br>
            <a:br>
              <a:rPr lang="fr-FR" sz="3600" b="1" cap="none" dirty="0"/>
            </a:br>
            <a:br>
              <a:rPr lang="fr-FR" sz="3600" b="1" cap="none" dirty="0"/>
            </a:br>
            <a:br>
              <a:rPr lang="fr-FR" sz="3600" b="1" cap="none" dirty="0"/>
            </a:br>
            <a:br>
              <a:rPr lang="fr-FR" sz="3600" b="1" cap="none" dirty="0"/>
            </a:br>
            <a:br>
              <a:rPr lang="fr-FR" sz="3600" b="1" cap="none" dirty="0"/>
            </a:br>
            <a:br>
              <a:rPr lang="fr-FR" sz="3600" b="1" cap="none" dirty="0"/>
            </a:br>
            <a:br>
              <a:rPr lang="fr-FR" sz="3600" b="1" cap="none" dirty="0"/>
            </a:b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1F2CC52-64C7-48F1-4A67-BF067925C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781701"/>
            <a:ext cx="12192000" cy="388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21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3F84BD86-59A5-64F9-B8E8-8CD4E2690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fr-FR" cap="none" dirty="0"/>
              <a:t>	</a:t>
            </a:r>
            <a:r>
              <a:rPr lang="fr-FR" sz="2700" b="1" cap="none" dirty="0"/>
              <a:t>2.2 Analyse des indicateurs retenus</a:t>
            </a:r>
            <a:r>
              <a:rPr lang="fr-FR" sz="2700" cap="none" dirty="0"/>
              <a:t>.</a:t>
            </a:r>
            <a:br>
              <a:rPr lang="fr-FR" sz="2700" cap="none" dirty="0"/>
            </a:br>
            <a:r>
              <a:rPr lang="fr-FR" cap="none" dirty="0"/>
              <a:t>	</a:t>
            </a:r>
            <a:r>
              <a:rPr lang="fr-FR" sz="1800" cap="none" dirty="0"/>
              <a:t>* </a:t>
            </a:r>
            <a:r>
              <a:rPr lang="fr-FR" sz="2000" cap="none" dirty="0"/>
              <a:t>Propagation des valeurs non nulles de 2010 vers 2015 implique de </a:t>
            </a:r>
            <a:br>
              <a:rPr lang="fr-FR" sz="2000" cap="none" dirty="0"/>
            </a:br>
            <a:r>
              <a:rPr lang="fr-FR" sz="2000" cap="none" dirty="0"/>
              <a:t>	* Travailler sur la dernière valeur connue non nulle la plus récente en 2015.</a:t>
            </a:r>
            <a:br>
              <a:rPr lang="fr-FR" sz="2000" cap="none" dirty="0"/>
            </a:br>
            <a:r>
              <a:rPr lang="fr-FR" sz="2000" cap="none" dirty="0"/>
              <a:t>	* Interpolation des valeurs manquantes par la méthode ‘</a:t>
            </a:r>
            <a:r>
              <a:rPr lang="fr-FR" sz="2000" cap="none" dirty="0" err="1"/>
              <a:t>ffill</a:t>
            </a:r>
            <a:r>
              <a:rPr lang="fr-FR" sz="2000" cap="none" dirty="0"/>
              <a:t>’.</a:t>
            </a:r>
            <a:br>
              <a:rPr lang="fr-FR" sz="2000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endParaRPr lang="fr-FR" cap="none" dirty="0"/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9F5CD640-3E49-6E72-BE2C-8C58DA41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177066"/>
              </p:ext>
            </p:extLst>
          </p:nvPr>
        </p:nvGraphicFramePr>
        <p:xfrm>
          <a:off x="770021" y="2211597"/>
          <a:ext cx="10626291" cy="3361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768">
                  <a:extLst>
                    <a:ext uri="{9D8B030D-6E8A-4147-A177-3AD203B41FA5}">
                      <a16:colId xmlns:a16="http://schemas.microsoft.com/office/drawing/2014/main" val="602311793"/>
                    </a:ext>
                  </a:extLst>
                </a:gridCol>
                <a:gridCol w="1222408">
                  <a:extLst>
                    <a:ext uri="{9D8B030D-6E8A-4147-A177-3AD203B41FA5}">
                      <a16:colId xmlns:a16="http://schemas.microsoft.com/office/drawing/2014/main" val="1697052620"/>
                    </a:ext>
                  </a:extLst>
                </a:gridCol>
                <a:gridCol w="1684422">
                  <a:extLst>
                    <a:ext uri="{9D8B030D-6E8A-4147-A177-3AD203B41FA5}">
                      <a16:colId xmlns:a16="http://schemas.microsoft.com/office/drawing/2014/main" val="3904491108"/>
                    </a:ext>
                  </a:extLst>
                </a:gridCol>
                <a:gridCol w="1857675">
                  <a:extLst>
                    <a:ext uri="{9D8B030D-6E8A-4147-A177-3AD203B41FA5}">
                      <a16:colId xmlns:a16="http://schemas.microsoft.com/office/drawing/2014/main" val="381744609"/>
                    </a:ext>
                  </a:extLst>
                </a:gridCol>
                <a:gridCol w="1780674">
                  <a:extLst>
                    <a:ext uri="{9D8B030D-6E8A-4147-A177-3AD203B41FA5}">
                      <a16:colId xmlns:a16="http://schemas.microsoft.com/office/drawing/2014/main" val="840413650"/>
                    </a:ext>
                  </a:extLst>
                </a:gridCol>
                <a:gridCol w="1578544">
                  <a:extLst>
                    <a:ext uri="{9D8B030D-6E8A-4147-A177-3AD203B41FA5}">
                      <a16:colId xmlns:a16="http://schemas.microsoft.com/office/drawing/2014/main" val="27939652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691341231"/>
                    </a:ext>
                  </a:extLst>
                </a:gridCol>
              </a:tblGrid>
              <a:tr h="750958">
                <a:tc>
                  <a:txBody>
                    <a:bodyPr/>
                    <a:lstStyle/>
                    <a:p>
                      <a:pPr algn="r" fontAlgn="ctr"/>
                      <a:br>
                        <a:rPr lang="fr-FR" b="1" dirty="0">
                          <a:effectLst/>
                        </a:rPr>
                      </a:br>
                      <a:endParaRPr lang="fr-FR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Desc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Stat_num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Stat_eco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Stat_edu_sec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Stat_edu_ter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Stat_pop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572463"/>
                  </a:ext>
                </a:extLst>
              </a:tr>
              <a:tr h="435079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48.63017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1.90438e+04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83.82360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39.49392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6.65499e+06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901194"/>
                  </a:ext>
                </a:extLst>
              </a:tr>
              <a:tr h="435079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50.21966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1.16450e+04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89.88169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36.22854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1.33104e+06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88785"/>
                  </a:ext>
                </a:extLst>
              </a:tr>
              <a:tr h="435079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var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811.61123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4.28604e+08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815.06711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775.82922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5.74750e+14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279597"/>
                  </a:ext>
                </a:extLst>
              </a:tr>
              <a:tr h="435079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28.48879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2.07028e+04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28.54938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27.85371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2.39739e+07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350215"/>
                  </a:ext>
                </a:extLst>
              </a:tr>
              <a:tr h="435079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skew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-0.00535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1.96926e+00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-0.35019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0.41960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8.28032e+00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429070"/>
                  </a:ext>
                </a:extLst>
              </a:tr>
              <a:tr h="435079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kurtosis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-1.26904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4.77319e+00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effectLst/>
                        </a:rPr>
                        <a:t>-0.10257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-1.00113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effectLst/>
                        </a:rPr>
                        <a:t>7.43375e+01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561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386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0E35A-EBD7-1AD0-CAB6-48FB90C4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r-FR" sz="1800" b="1" i="0" cap="none" dirty="0">
                <a:effectLst/>
                <a:latin typeface="Century Gothic" panose="020B0502020202020204" pitchFamily="34" charset="0"/>
              </a:rPr>
              <a:t>	* </a:t>
            </a:r>
            <a:r>
              <a:rPr lang="fr-FR" sz="2400" b="1" i="0" cap="none" dirty="0">
                <a:effectLst/>
                <a:latin typeface="Century Gothic" panose="020B0502020202020204" pitchFamily="34" charset="0"/>
              </a:rPr>
              <a:t>Représentation Graphiques des statistiques des indicateurs retenus. </a:t>
            </a:r>
            <a:br>
              <a:rPr lang="fr-FR" sz="1800" b="1" i="0" cap="none" dirty="0">
                <a:effectLst/>
                <a:latin typeface="Century Gothic" panose="020B0502020202020204" pitchFamily="34" charset="0"/>
              </a:rPr>
            </a:br>
            <a:br>
              <a:rPr lang="fr-FR" sz="1800" b="1" i="0" cap="none" dirty="0">
                <a:effectLst/>
                <a:latin typeface="Century Gothic" panose="020B0502020202020204" pitchFamily="34" charset="0"/>
              </a:rPr>
            </a:br>
            <a:br>
              <a:rPr lang="fr-FR" sz="1800" b="1" i="0" cap="none" dirty="0">
                <a:effectLst/>
                <a:latin typeface="Century Gothic" panose="020B0502020202020204" pitchFamily="34" charset="0"/>
              </a:rPr>
            </a:br>
            <a:br>
              <a:rPr lang="fr-FR" sz="1800" b="1" i="0" cap="none" dirty="0">
                <a:effectLst/>
                <a:latin typeface="Century Gothic" panose="020B0502020202020204" pitchFamily="34" charset="0"/>
              </a:rPr>
            </a:br>
            <a:br>
              <a:rPr lang="fr-FR" sz="1800" b="1" i="0" cap="none" dirty="0">
                <a:effectLst/>
                <a:latin typeface="Century Gothic" panose="020B0502020202020204" pitchFamily="34" charset="0"/>
              </a:rPr>
            </a:br>
            <a:br>
              <a:rPr lang="fr-FR" sz="1800" b="1" i="0" cap="none" dirty="0">
                <a:effectLst/>
                <a:latin typeface="Century Gothic" panose="020B0502020202020204" pitchFamily="34" charset="0"/>
              </a:rPr>
            </a:br>
            <a:br>
              <a:rPr lang="fr-FR" sz="1800" b="1" i="0" cap="none" dirty="0">
                <a:effectLst/>
                <a:latin typeface="Century Gothic" panose="020B0502020202020204" pitchFamily="34" charset="0"/>
              </a:rPr>
            </a:br>
            <a:br>
              <a:rPr lang="fr-FR" sz="1800" b="1" i="0" cap="none" dirty="0">
                <a:effectLst/>
                <a:latin typeface="Century Gothic" panose="020B0502020202020204" pitchFamily="34" charset="0"/>
              </a:rPr>
            </a:br>
            <a:br>
              <a:rPr lang="fr-FR" sz="1800" b="1" i="0" cap="none" dirty="0">
                <a:effectLst/>
                <a:latin typeface="Century Gothic" panose="020B0502020202020204" pitchFamily="34" charset="0"/>
              </a:rPr>
            </a:br>
            <a:br>
              <a:rPr lang="fr-FR" sz="1800" b="1" i="0" cap="none" dirty="0">
                <a:effectLst/>
                <a:latin typeface="Century Gothic" panose="020B0502020202020204" pitchFamily="34" charset="0"/>
              </a:rPr>
            </a:br>
            <a:br>
              <a:rPr lang="fr-FR" sz="1800" b="1" i="0" cap="none" dirty="0">
                <a:effectLst/>
                <a:latin typeface="Century Gothic" panose="020B0502020202020204" pitchFamily="34" charset="0"/>
              </a:rPr>
            </a:br>
            <a:br>
              <a:rPr lang="fr-FR" sz="1800" b="1" i="0" cap="none" dirty="0">
                <a:effectLst/>
                <a:latin typeface="Century Gothic" panose="020B0502020202020204" pitchFamily="34" charset="0"/>
              </a:rPr>
            </a:br>
            <a:br>
              <a:rPr lang="fr-FR" sz="1800" b="1" i="0" cap="none" dirty="0">
                <a:effectLst/>
                <a:latin typeface="Century Gothic" panose="020B0502020202020204" pitchFamily="34" charset="0"/>
              </a:rPr>
            </a:br>
            <a:br>
              <a:rPr lang="fr-FR" sz="1800" b="1" i="0" cap="none" dirty="0">
                <a:effectLst/>
                <a:latin typeface="Century Gothic" panose="020B0502020202020204" pitchFamily="34" charset="0"/>
              </a:rPr>
            </a:br>
            <a:br>
              <a:rPr lang="fr-FR" sz="1800" b="1" i="0" cap="none" dirty="0">
                <a:effectLst/>
                <a:latin typeface="Century Gothic" panose="020B0502020202020204" pitchFamily="34" charset="0"/>
              </a:rPr>
            </a:br>
            <a:br>
              <a:rPr lang="fr-FR" sz="1800" b="1" i="0" cap="none" dirty="0">
                <a:effectLst/>
                <a:latin typeface="Century Gothic" panose="020B0502020202020204" pitchFamily="34" charset="0"/>
              </a:rPr>
            </a:br>
            <a:br>
              <a:rPr lang="fr-FR" sz="1800" b="1" i="0" cap="none" dirty="0">
                <a:effectLst/>
                <a:latin typeface="Century Gothic" panose="020B0502020202020204" pitchFamily="34" charset="0"/>
              </a:rPr>
            </a:br>
            <a:br>
              <a:rPr lang="fr-FR" sz="1800" b="1" i="0" cap="none" dirty="0">
                <a:effectLst/>
                <a:latin typeface="Century Gothic" panose="020B0502020202020204" pitchFamily="34" charset="0"/>
              </a:rPr>
            </a:br>
            <a:br>
              <a:rPr lang="fr-FR" sz="1800" b="1" i="0" cap="none" dirty="0">
                <a:effectLst/>
                <a:latin typeface="Century Gothic" panose="020B0502020202020204" pitchFamily="34" charset="0"/>
              </a:rPr>
            </a:br>
            <a:br>
              <a:rPr lang="fr-FR" sz="1800" b="1" i="0" cap="none" dirty="0">
                <a:effectLst/>
                <a:latin typeface="Century Gothic" panose="020B0502020202020204" pitchFamily="34" charset="0"/>
              </a:rPr>
            </a:br>
            <a:br>
              <a:rPr lang="fr-FR" sz="1800" b="1" i="0" cap="none" dirty="0">
                <a:effectLst/>
                <a:latin typeface="Century Gothic" panose="020B0502020202020204" pitchFamily="34" charset="0"/>
              </a:rPr>
            </a:br>
            <a:endParaRPr lang="fr-FR" sz="1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A35A79D-F20F-E91B-452F-8E23730D1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7" y="904775"/>
            <a:ext cx="11444437" cy="57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31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BD6C0-D5A2-0E8C-C7F7-7BD7FDB6C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0684035"/>
          </a:xfrm>
        </p:spPr>
        <p:txBody>
          <a:bodyPr>
            <a:normAutofit fontScale="90000"/>
          </a:bodyPr>
          <a:lstStyle/>
          <a:p>
            <a:r>
              <a:rPr lang="fr-FR" sz="3600" b="1" cap="none" dirty="0"/>
              <a:t>	</a:t>
            </a:r>
            <a:br>
              <a:rPr lang="fr-FR" sz="3600" b="1" cap="none" dirty="0"/>
            </a:br>
            <a:br>
              <a:rPr lang="fr-FR" sz="3600" b="1" cap="none" dirty="0"/>
            </a:br>
            <a:r>
              <a:rPr lang="fr-FR" sz="3600" b="1" cap="none" dirty="0"/>
              <a:t>	3. Score </a:t>
            </a:r>
            <a:r>
              <a:rPr lang="fr-FR" b="1" cap="none" dirty="0"/>
              <a:t>et </a:t>
            </a:r>
            <a:r>
              <a:rPr lang="fr-FR" sz="3600" b="1" cap="none" dirty="0"/>
              <a:t>Sélection provisoire des pays à fort potentiel</a:t>
            </a:r>
            <a:br>
              <a:rPr lang="fr-FR" sz="3600" b="1" cap="none" dirty="0"/>
            </a:br>
            <a:r>
              <a:rPr lang="fr-FR" sz="3600" b="1" cap="none" dirty="0"/>
              <a:t>	</a:t>
            </a:r>
            <a:r>
              <a:rPr lang="fr-FR" sz="2400" b="1" cap="none" dirty="0"/>
              <a:t>3.1 </a:t>
            </a:r>
            <a:r>
              <a:rPr lang="fr-FR" sz="2400" b="1" i="0" cap="none" dirty="0">
                <a:effectLst/>
              </a:rPr>
              <a:t>Indicateurs manquants par pays: Notre de pays restants 140/242</a:t>
            </a:r>
            <a:br>
              <a:rPr lang="fr-FR" sz="2400" b="1" i="0" cap="none" dirty="0">
                <a:effectLst/>
              </a:rPr>
            </a:br>
            <a:br>
              <a:rPr lang="fr-FR" sz="2400" b="1" i="0" cap="none" dirty="0">
                <a:effectLst/>
              </a:rPr>
            </a:br>
            <a:br>
              <a:rPr lang="fr-FR" sz="2400" b="1" i="0" cap="none" dirty="0">
                <a:effectLst/>
              </a:rPr>
            </a:br>
            <a:br>
              <a:rPr lang="fr-FR" sz="2400" b="1" i="0" cap="none" dirty="0">
                <a:effectLst/>
              </a:rPr>
            </a:br>
            <a:br>
              <a:rPr lang="fr-FR" sz="2400" b="1" i="0" cap="none" dirty="0">
                <a:effectLst/>
              </a:rPr>
            </a:br>
            <a:br>
              <a:rPr lang="fr-FR" sz="2400" b="1" i="0" cap="none" dirty="0">
                <a:effectLst/>
              </a:rPr>
            </a:br>
            <a:br>
              <a:rPr lang="fr-FR" sz="2400" b="1" i="0" cap="none" dirty="0">
                <a:effectLst/>
              </a:rPr>
            </a:br>
            <a:br>
              <a:rPr lang="fr-FR" sz="2400" b="1" i="0" cap="none" dirty="0">
                <a:effectLst/>
              </a:rPr>
            </a:br>
            <a:br>
              <a:rPr lang="fr-FR" sz="2400" b="1" i="0" cap="none" dirty="0">
                <a:effectLst/>
              </a:rPr>
            </a:br>
            <a:br>
              <a:rPr lang="fr-FR" sz="2400" b="1" i="0" cap="none" dirty="0">
                <a:effectLst/>
              </a:rPr>
            </a:br>
            <a:br>
              <a:rPr lang="fr-FR" sz="2400" b="1" i="0" cap="none" dirty="0">
                <a:effectLst/>
              </a:rPr>
            </a:br>
            <a:br>
              <a:rPr lang="fr-FR" sz="2400" b="1" i="0" cap="none" dirty="0">
                <a:effectLst/>
              </a:rPr>
            </a:br>
            <a:br>
              <a:rPr lang="fr-FR" sz="2400" b="1" i="0" cap="none" dirty="0">
                <a:effectLst/>
              </a:rPr>
            </a:br>
            <a:br>
              <a:rPr lang="fr-FR" sz="2400" b="1" i="0" cap="none" dirty="0">
                <a:effectLst/>
              </a:rPr>
            </a:br>
            <a:r>
              <a:rPr lang="fr-FR" sz="2400" b="1" i="0" cap="none" dirty="0">
                <a:effectLst/>
              </a:rPr>
              <a:t> </a:t>
            </a:r>
            <a:br>
              <a:rPr lang="fr-FR" sz="3600" b="1" cap="none" dirty="0"/>
            </a:br>
            <a:br>
              <a:rPr lang="fr-FR" sz="3600" b="1" cap="none" dirty="0"/>
            </a:br>
            <a:br>
              <a:rPr lang="fr-FR" sz="3600" b="1" cap="none" dirty="0"/>
            </a:br>
            <a:br>
              <a:rPr lang="fr-FR" sz="3600" b="1" cap="none" dirty="0"/>
            </a:br>
            <a:br>
              <a:rPr lang="fr-FR" sz="3600" b="1" cap="none" dirty="0"/>
            </a:br>
            <a:br>
              <a:rPr lang="fr-FR" sz="3600" b="1" cap="none" dirty="0"/>
            </a:br>
            <a:br>
              <a:rPr lang="fr-FR" sz="3600" b="1" cap="none" dirty="0"/>
            </a:br>
            <a:br>
              <a:rPr lang="fr-FR" sz="3600" b="1" cap="none" dirty="0"/>
            </a:br>
            <a:br>
              <a:rPr lang="fr-FR" sz="3600" b="1" cap="none" dirty="0"/>
            </a:br>
            <a:br>
              <a:rPr lang="fr-FR" sz="3600" b="1" cap="none" dirty="0"/>
            </a:br>
            <a:br>
              <a:rPr lang="fr-FR" sz="3600" b="1" cap="none" dirty="0"/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0685E0C-62EF-D81F-569B-6ACB4ABBC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1917"/>
            <a:ext cx="12192000" cy="513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48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BA8D3-71D3-5789-80A3-E5C762AC5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r-FR" dirty="0"/>
              <a:t>	</a:t>
            </a:r>
            <a:r>
              <a:rPr lang="fr-FR" sz="2400" b="1" dirty="0"/>
              <a:t>3.2 M</a:t>
            </a:r>
            <a:r>
              <a:rPr lang="fr-FR" sz="2400" b="1" cap="none" dirty="0"/>
              <a:t>ise à l’Echelle des Données: MinMaxScaler()</a:t>
            </a: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800" cap="none" dirty="0"/>
            </a:br>
            <a:br>
              <a:rPr lang="fr-FR" sz="2800" cap="none" dirty="0"/>
            </a:br>
            <a:br>
              <a:rPr lang="fr-FR" sz="2800" cap="none" dirty="0"/>
            </a:br>
            <a:br>
              <a:rPr lang="fr-FR" sz="2800" cap="none" dirty="0"/>
            </a:br>
            <a:br>
              <a:rPr lang="fr-FR" sz="2800" cap="none" dirty="0"/>
            </a:br>
            <a:br>
              <a:rPr lang="fr-FR" sz="2800" cap="none" dirty="0"/>
            </a:br>
            <a:br>
              <a:rPr lang="fr-FR" sz="2800" cap="none" dirty="0"/>
            </a:br>
            <a:br>
              <a:rPr lang="fr-FR" sz="2800" cap="none" dirty="0"/>
            </a:br>
            <a:br>
              <a:rPr lang="fr-FR" sz="2800" cap="none" dirty="0"/>
            </a:br>
            <a:br>
              <a:rPr lang="fr-FR" sz="2800" cap="none" dirty="0"/>
            </a:br>
            <a:br>
              <a:rPr lang="fr-FR" sz="2800" cap="none" dirty="0"/>
            </a:br>
            <a:br>
              <a:rPr lang="fr-FR" cap="none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0F761F-9FAC-1B34-4EB3-0A44428F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149"/>
            <a:ext cx="5919537" cy="5496025"/>
          </a:xfrm>
          <a:prstGeom prst="rect">
            <a:avLst/>
          </a:prstGeom>
        </p:spPr>
      </p:pic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C071FE9C-49FA-D1C5-730E-B95343984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63959"/>
              </p:ext>
            </p:extLst>
          </p:nvPr>
        </p:nvGraphicFramePr>
        <p:xfrm>
          <a:off x="6228623" y="969927"/>
          <a:ext cx="5774080" cy="504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562">
                  <a:extLst>
                    <a:ext uri="{9D8B030D-6E8A-4147-A177-3AD203B41FA5}">
                      <a16:colId xmlns:a16="http://schemas.microsoft.com/office/drawing/2014/main" val="4204208724"/>
                    </a:ext>
                  </a:extLst>
                </a:gridCol>
                <a:gridCol w="2035562">
                  <a:extLst>
                    <a:ext uri="{9D8B030D-6E8A-4147-A177-3AD203B41FA5}">
                      <a16:colId xmlns:a16="http://schemas.microsoft.com/office/drawing/2014/main" val="287455404"/>
                    </a:ext>
                  </a:extLst>
                </a:gridCol>
                <a:gridCol w="1702956">
                  <a:extLst>
                    <a:ext uri="{9D8B030D-6E8A-4147-A177-3AD203B41FA5}">
                      <a16:colId xmlns:a16="http://schemas.microsoft.com/office/drawing/2014/main" val="1567723165"/>
                    </a:ext>
                  </a:extLst>
                </a:gridCol>
              </a:tblGrid>
              <a:tr h="677110"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solidFill>
                            <a:schemeClr val="tx1"/>
                          </a:solidFill>
                          <a:effectLst/>
                        </a:rPr>
                        <a:t>Nature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solidFill>
                            <a:schemeClr val="tx1"/>
                          </a:solidFill>
                          <a:effectLst/>
                        </a:rPr>
                        <a:t>Nom indicateur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b="1" dirty="0">
                          <a:solidFill>
                            <a:schemeClr val="tx1"/>
                          </a:solidFill>
                          <a:effectLst/>
                        </a:rPr>
                        <a:t>Pondération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139314"/>
                  </a:ext>
                </a:extLst>
              </a:tr>
              <a:tr h="1168710"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chemeClr val="bg1"/>
                          </a:solidFill>
                          <a:effectLst/>
                        </a:rPr>
                        <a:t>démographique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chemeClr val="bg1"/>
                          </a:solidFill>
                          <a:effectLst/>
                        </a:rPr>
                        <a:t>SP.POP.1524.TO.UN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801566"/>
                  </a:ext>
                </a:extLst>
              </a:tr>
              <a:tr h="1168710"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solidFill>
                            <a:schemeClr val="bg1"/>
                          </a:solidFill>
                          <a:effectLst/>
                        </a:rPr>
                        <a:t>économique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chemeClr val="bg1"/>
                          </a:solidFill>
                          <a:effectLst/>
                        </a:rPr>
                        <a:t>NY.GNP.PCAP.PP.CD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818903"/>
                  </a:ext>
                </a:extLst>
              </a:tr>
              <a:tr h="677110"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solidFill>
                            <a:schemeClr val="bg1"/>
                          </a:solidFill>
                          <a:effectLst/>
                        </a:rPr>
                        <a:t>éducatif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chemeClr val="bg1"/>
                          </a:solidFill>
                          <a:effectLst/>
                        </a:rPr>
                        <a:t>SE.SEC.ENRR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927963"/>
                  </a:ext>
                </a:extLst>
              </a:tr>
              <a:tr h="677110"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solidFill>
                            <a:schemeClr val="bg1"/>
                          </a:solidFill>
                          <a:effectLst/>
                        </a:rPr>
                        <a:t>éducatif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chemeClr val="bg1"/>
                          </a:solidFill>
                          <a:effectLst/>
                        </a:rPr>
                        <a:t>SE.TER.ENRR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039428"/>
                  </a:ext>
                </a:extLst>
              </a:tr>
              <a:tr h="677110">
                <a:tc>
                  <a:txBody>
                    <a:bodyPr/>
                    <a:lstStyle/>
                    <a:p>
                      <a:pPr algn="ctr" fontAlgn="ctr"/>
                      <a:r>
                        <a:rPr lang="fr-FR">
                          <a:solidFill>
                            <a:schemeClr val="bg1"/>
                          </a:solidFill>
                          <a:effectLst/>
                        </a:rPr>
                        <a:t>numérique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chemeClr val="bg1"/>
                          </a:solidFill>
                          <a:effectLst/>
                        </a:rPr>
                        <a:t>IT.NET.USER.P2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734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358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33EFB-214A-CE61-CB44-BCBD0A17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 fontScale="90000"/>
          </a:bodyPr>
          <a:lstStyle/>
          <a:p>
            <a:r>
              <a:rPr lang="fr-FR" dirty="0"/>
              <a:t>	</a:t>
            </a:r>
            <a:r>
              <a:rPr lang="fr-FR" sz="3200" b="1" dirty="0"/>
              <a:t>3. 3 S</a:t>
            </a:r>
            <a:r>
              <a:rPr lang="fr-FR" sz="3200" b="1" cap="none" dirty="0"/>
              <a:t>core d’Attractivité par et Heatmap par Région.</a:t>
            </a:r>
            <a:br>
              <a:rPr lang="fr-FR" sz="3200" b="1" cap="none" dirty="0"/>
            </a:br>
            <a:r>
              <a:rPr lang="fr-FR" sz="3200" cap="none" dirty="0"/>
              <a:t>		</a:t>
            </a:r>
            <a:r>
              <a:rPr lang="fr-FR" sz="2700" b="1" cap="none" dirty="0"/>
              <a:t>3.3.1 Score et Heatmap par Région</a:t>
            </a:r>
            <a:br>
              <a:rPr lang="fr-FR" sz="3200" cap="none" dirty="0"/>
            </a:br>
            <a:br>
              <a:rPr lang="fr-FR" sz="3200" cap="none" dirty="0"/>
            </a:br>
            <a:br>
              <a:rPr lang="fr-FR" sz="3200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5C11189-C0DD-2194-8C27-5C4016396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16394"/>
              </p:ext>
            </p:extLst>
          </p:nvPr>
        </p:nvGraphicFramePr>
        <p:xfrm>
          <a:off x="0" y="1145405"/>
          <a:ext cx="6843562" cy="5467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996660199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1797745441"/>
                    </a:ext>
                  </a:extLst>
                </a:gridCol>
                <a:gridCol w="808522">
                  <a:extLst>
                    <a:ext uri="{9D8B030D-6E8A-4147-A177-3AD203B41FA5}">
                      <a16:colId xmlns:a16="http://schemas.microsoft.com/office/drawing/2014/main" val="3824215181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6028141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177002649"/>
                    </a:ext>
                  </a:extLst>
                </a:gridCol>
                <a:gridCol w="760396">
                  <a:extLst>
                    <a:ext uri="{9D8B030D-6E8A-4147-A177-3AD203B41FA5}">
                      <a16:colId xmlns:a16="http://schemas.microsoft.com/office/drawing/2014/main" val="2966712545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756382045"/>
                    </a:ext>
                  </a:extLst>
                </a:gridCol>
              </a:tblGrid>
              <a:tr h="595878">
                <a:tc>
                  <a:txBody>
                    <a:bodyPr/>
                    <a:lstStyle/>
                    <a:p>
                      <a:pPr algn="r" fontAlgn="ctr"/>
                      <a:br>
                        <a:rPr lang="fr-FR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</a:br>
                      <a:endParaRPr lang="fr-FR" sz="14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dirty="0" err="1">
                          <a:solidFill>
                            <a:schemeClr val="tx1"/>
                          </a:solidFill>
                          <a:effectLst/>
                        </a:rPr>
                        <a:t>num</a:t>
                      </a:r>
                      <a:endParaRPr lang="fr-FR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dirty="0" err="1">
                          <a:solidFill>
                            <a:schemeClr val="tx1"/>
                          </a:solidFill>
                          <a:effectLst/>
                        </a:rPr>
                        <a:t>eco</a:t>
                      </a:r>
                      <a:endParaRPr lang="fr-FR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solidFill>
                            <a:schemeClr val="tx1"/>
                          </a:solidFill>
                          <a:effectLst/>
                        </a:rPr>
                        <a:t>edu_sec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solidFill>
                            <a:schemeClr val="tx1"/>
                          </a:solidFill>
                          <a:effectLst/>
                        </a:rPr>
                        <a:t>edu_ter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solidFill>
                            <a:schemeClr val="tx1"/>
                          </a:solidFill>
                          <a:effectLst/>
                        </a:rPr>
                        <a:t>pop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dirty="0">
                          <a:solidFill>
                            <a:schemeClr val="tx1"/>
                          </a:solidFill>
                          <a:effectLst/>
                        </a:rPr>
                        <a:t>Score</a:t>
                      </a:r>
                    </a:p>
                  </a:txBody>
                  <a:tcPr marL="44626" marR="44626" marT="22313" marB="22313" anchor="ctr"/>
                </a:tc>
                <a:extLst>
                  <a:ext uri="{0D108BD9-81ED-4DB2-BD59-A6C34878D82A}">
                    <a16:rowId xmlns:a16="http://schemas.microsoft.com/office/drawing/2014/main" val="704819114"/>
                  </a:ext>
                </a:extLst>
              </a:tr>
              <a:tr h="372474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Région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fr-FR" sz="14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fr-FR" sz="14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fr-FR" sz="1400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fr-FR" sz="1400" b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fr-FR" sz="1400" b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fr-FR" sz="1400" b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44626" marR="44626" marT="22313" marB="22313" anchor="ctr"/>
                </a:tc>
                <a:extLst>
                  <a:ext uri="{0D108BD9-81ED-4DB2-BD59-A6C34878D82A}">
                    <a16:rowId xmlns:a16="http://schemas.microsoft.com/office/drawing/2014/main" val="1161632491"/>
                  </a:ext>
                </a:extLst>
              </a:tr>
              <a:tr h="595878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North America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0.75652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0.46031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0.53662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0.75170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0.18486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7.55417</a:t>
                      </a:r>
                    </a:p>
                  </a:txBody>
                  <a:tcPr marL="44626" marR="44626" marT="22313" marB="22313" anchor="ctr"/>
                </a:tc>
                <a:extLst>
                  <a:ext uri="{0D108BD9-81ED-4DB2-BD59-A6C34878D82A}">
                    <a16:rowId xmlns:a16="http://schemas.microsoft.com/office/drawing/2014/main" val="2783931078"/>
                  </a:ext>
                </a:extLst>
              </a:tr>
              <a:tr h="595878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Europe &amp; Central Asia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0.71844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0.23885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0.61009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0.55475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0.00977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6.03611</a:t>
                      </a:r>
                    </a:p>
                  </a:txBody>
                  <a:tcPr marL="44626" marR="44626" marT="22313" marB="22313" anchor="ctr"/>
                </a:tc>
                <a:extLst>
                  <a:ext uri="{0D108BD9-81ED-4DB2-BD59-A6C34878D82A}">
                    <a16:rowId xmlns:a16="http://schemas.microsoft.com/office/drawing/2014/main" val="4181332102"/>
                  </a:ext>
                </a:extLst>
              </a:tr>
              <a:tr h="595878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East Asia &amp; Pacific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0.57316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0.24604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0.51297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0.43579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0.07847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5.18586</a:t>
                      </a:r>
                    </a:p>
                  </a:txBody>
                  <a:tcPr marL="44626" marR="44626" marT="22313" marB="22313" anchor="ctr"/>
                </a:tc>
                <a:extLst>
                  <a:ext uri="{0D108BD9-81ED-4DB2-BD59-A6C34878D82A}">
                    <a16:rowId xmlns:a16="http://schemas.microsoft.com/office/drawing/2014/main" val="817530709"/>
                  </a:ext>
                </a:extLst>
              </a:tr>
              <a:tr h="871406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Middle East &amp; North Africa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0.63033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0.26098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0.46616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0.34742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0.01707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4.82521</a:t>
                      </a:r>
                    </a:p>
                  </a:txBody>
                  <a:tcPr marL="44626" marR="44626" marT="22313" marB="22313" anchor="ctr"/>
                </a:tc>
                <a:extLst>
                  <a:ext uri="{0D108BD9-81ED-4DB2-BD59-A6C34878D82A}">
                    <a16:rowId xmlns:a16="http://schemas.microsoft.com/office/drawing/2014/main" val="2535101817"/>
                  </a:ext>
                </a:extLst>
              </a:tr>
              <a:tr h="871406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Latin America &amp; Caribbean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0.50151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0.10049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0.49202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0.38510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0.01817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4.31854</a:t>
                      </a:r>
                    </a:p>
                  </a:txBody>
                  <a:tcPr marL="44626" marR="44626" marT="22313" marB="22313" anchor="ctr"/>
                </a:tc>
                <a:extLst>
                  <a:ext uri="{0D108BD9-81ED-4DB2-BD59-A6C34878D82A}">
                    <a16:rowId xmlns:a16="http://schemas.microsoft.com/office/drawing/2014/main" val="1066724062"/>
                  </a:ext>
                </a:extLst>
              </a:tr>
              <a:tr h="372474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South Asia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0.20953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0.03870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0.35096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0.12506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0.19585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2.73731</a:t>
                      </a:r>
                    </a:p>
                  </a:txBody>
                  <a:tcPr marL="44626" marR="44626" marT="22313" marB="22313" anchor="ctr"/>
                </a:tc>
                <a:extLst>
                  <a:ext uri="{0D108BD9-81ED-4DB2-BD59-A6C34878D82A}">
                    <a16:rowId xmlns:a16="http://schemas.microsoft.com/office/drawing/2014/main" val="229530827"/>
                  </a:ext>
                </a:extLst>
              </a:tr>
              <a:tr h="595878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Sub-Saharan Africa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0.16049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0.02190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0.20280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0.07653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0.01987</a:t>
                      </a:r>
                    </a:p>
                  </a:txBody>
                  <a:tcPr marL="44626" marR="44626" marT="22313" marB="2231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1.37854</a:t>
                      </a:r>
                    </a:p>
                  </a:txBody>
                  <a:tcPr marL="44626" marR="44626" marT="22313" marB="22313" anchor="ctr"/>
                </a:tc>
                <a:extLst>
                  <a:ext uri="{0D108BD9-81ED-4DB2-BD59-A6C34878D82A}">
                    <a16:rowId xmlns:a16="http://schemas.microsoft.com/office/drawing/2014/main" val="378405383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875B1832-D838-3D20-ACBB-83E0616E6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47" y="702644"/>
            <a:ext cx="4973053" cy="59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2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37177-2AF9-D721-3C77-30908A03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5" y="129395"/>
            <a:ext cx="11153955" cy="6531287"/>
          </a:xfrm>
        </p:spPr>
        <p:txBody>
          <a:bodyPr>
            <a:normAutofit/>
          </a:bodyPr>
          <a:lstStyle/>
          <a:p>
            <a:r>
              <a:rPr lang="fr-FR" sz="4400" b="1" cap="none" dirty="0"/>
              <a:t>Introduction</a:t>
            </a:r>
            <a:br>
              <a:rPr lang="fr-FR" sz="4400" cap="none" dirty="0"/>
            </a:br>
            <a:br>
              <a:rPr lang="fr-FR" b="1" dirty="0"/>
            </a:br>
            <a:r>
              <a:rPr lang="fr-FR" b="1" dirty="0"/>
              <a:t>I. P</a:t>
            </a:r>
            <a:r>
              <a:rPr lang="fr-FR" b="1" cap="none" dirty="0"/>
              <a:t>roblématique</a:t>
            </a:r>
            <a:br>
              <a:rPr lang="fr-FR" b="1" cap="none" dirty="0"/>
            </a:br>
            <a:r>
              <a:rPr lang="fr-FR" b="1" cap="none" dirty="0"/>
              <a:t>II. Exploration des Datasets</a:t>
            </a:r>
            <a:br>
              <a:rPr lang="fr-FR" b="1" cap="none" dirty="0"/>
            </a:br>
            <a:r>
              <a:rPr lang="fr-FR" b="1" cap="none" dirty="0"/>
              <a:t>III. Préanalyse des Datasets</a:t>
            </a:r>
            <a:br>
              <a:rPr lang="fr-FR" b="1" cap="none" dirty="0"/>
            </a:br>
            <a:r>
              <a:rPr lang="fr-FR" b="1" cap="none" dirty="0"/>
              <a:t>IV. Analyse</a:t>
            </a:r>
            <a:br>
              <a:rPr lang="fr-FR" b="1" cap="none" dirty="0"/>
            </a:br>
            <a:r>
              <a:rPr lang="fr-FR" b="1" cap="none" dirty="0"/>
              <a:t>	</a:t>
            </a:r>
            <a:r>
              <a:rPr lang="fr-FR" sz="2800" b="1" cap="none" dirty="0"/>
              <a:t>1. Sélection des indicateurs pertinents</a:t>
            </a:r>
            <a:br>
              <a:rPr lang="fr-FR" sz="2800" b="1" cap="none" dirty="0"/>
            </a:br>
            <a:r>
              <a:rPr lang="fr-FR" sz="2800" b="1" cap="none" dirty="0"/>
              <a:t>	2. Analyse des indicateurs retenus</a:t>
            </a:r>
            <a:br>
              <a:rPr lang="fr-FR" sz="2800" b="1" cap="none" dirty="0"/>
            </a:br>
            <a:r>
              <a:rPr lang="fr-FR" sz="2800" b="1" cap="none" dirty="0"/>
              <a:t>	3. Sélection provisoire des pays à fort potentiel</a:t>
            </a:r>
            <a:br>
              <a:rPr lang="fr-FR" sz="2800" b="1" cap="none" dirty="0"/>
            </a:br>
            <a:r>
              <a:rPr lang="fr-FR" sz="2800" b="1" cap="none" dirty="0"/>
              <a:t>	4. Evolution de ce potentiel de clients</a:t>
            </a:r>
            <a:br>
              <a:rPr lang="fr-FR" sz="2800" b="1" cap="none" dirty="0"/>
            </a:br>
            <a:r>
              <a:rPr lang="fr-FR" sz="2800" b="1" cap="none" dirty="0"/>
              <a:t>	5. Choix final des pays où l’entreprise doit opérer en priorité</a:t>
            </a:r>
            <a:br>
              <a:rPr lang="fr-FR" sz="2800" b="1" cap="none" dirty="0"/>
            </a:br>
            <a:r>
              <a:rPr lang="fr-FR" b="1" cap="none" dirty="0"/>
              <a:t>v. Conclusion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151365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C9C5D9-373E-8841-B809-47B17E3E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r-FR" sz="2400" b="1" dirty="0"/>
              <a:t>3.3.2 R</a:t>
            </a:r>
            <a:r>
              <a:rPr lang="fr-FR" sz="2400" b="1" cap="none" dirty="0"/>
              <a:t>eprésentation Graphique des Indicateurs Choisis par Région.</a:t>
            </a:r>
            <a:br>
              <a:rPr lang="fr-FR" sz="2400" b="1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endParaRPr lang="fr-FR" sz="2400" cap="non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EDA7A8-3D68-F651-2B7D-D364B7709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7517"/>
            <a:ext cx="5813660" cy="591953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6BA911C-28C1-7450-ACDC-6D1CC03B2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52" y="529390"/>
            <a:ext cx="5733448" cy="632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04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BD7BF-BAAD-324C-063B-DEF1B3EA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r-FR" b="1" dirty="0"/>
              <a:t>3.4 S</a:t>
            </a:r>
            <a:r>
              <a:rPr lang="fr-FR" b="1" cap="none" dirty="0"/>
              <a:t>core d'Attractivité par Groupe de Revenus.</a:t>
            </a:r>
            <a:br>
              <a:rPr lang="fr-FR" b="1" cap="none" dirty="0"/>
            </a:br>
            <a:r>
              <a:rPr lang="fr-FR" cap="none" dirty="0"/>
              <a:t>	</a:t>
            </a:r>
            <a:r>
              <a:rPr lang="fr-FR" sz="2400" b="1" cap="none" dirty="0"/>
              <a:t>3.4.1 Score et Heatmap par Groupe de Revenus</a:t>
            </a: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endParaRPr lang="fr-FR" cap="none" dirty="0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471F75A2-966A-482F-4391-CDB9D015C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41193"/>
              </p:ext>
            </p:extLst>
          </p:nvPr>
        </p:nvGraphicFramePr>
        <p:xfrm>
          <a:off x="0" y="1326059"/>
          <a:ext cx="6189044" cy="4872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413">
                  <a:extLst>
                    <a:ext uri="{9D8B030D-6E8A-4147-A177-3AD203B41FA5}">
                      <a16:colId xmlns:a16="http://schemas.microsoft.com/office/drawing/2014/main" val="500930200"/>
                    </a:ext>
                  </a:extLst>
                </a:gridCol>
                <a:gridCol w="760395">
                  <a:extLst>
                    <a:ext uri="{9D8B030D-6E8A-4147-A177-3AD203B41FA5}">
                      <a16:colId xmlns:a16="http://schemas.microsoft.com/office/drawing/2014/main" val="746203979"/>
                    </a:ext>
                  </a:extLst>
                </a:gridCol>
                <a:gridCol w="779647">
                  <a:extLst>
                    <a:ext uri="{9D8B030D-6E8A-4147-A177-3AD203B41FA5}">
                      <a16:colId xmlns:a16="http://schemas.microsoft.com/office/drawing/2014/main" val="2195074226"/>
                    </a:ext>
                  </a:extLst>
                </a:gridCol>
                <a:gridCol w="866273">
                  <a:extLst>
                    <a:ext uri="{9D8B030D-6E8A-4147-A177-3AD203B41FA5}">
                      <a16:colId xmlns:a16="http://schemas.microsoft.com/office/drawing/2014/main" val="1645379327"/>
                    </a:ext>
                  </a:extLst>
                </a:gridCol>
                <a:gridCol w="779647">
                  <a:extLst>
                    <a:ext uri="{9D8B030D-6E8A-4147-A177-3AD203B41FA5}">
                      <a16:colId xmlns:a16="http://schemas.microsoft.com/office/drawing/2014/main" val="949470478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501742288"/>
                    </a:ext>
                  </a:extLst>
                </a:gridCol>
                <a:gridCol w="856648">
                  <a:extLst>
                    <a:ext uri="{9D8B030D-6E8A-4147-A177-3AD203B41FA5}">
                      <a16:colId xmlns:a16="http://schemas.microsoft.com/office/drawing/2014/main" val="3113416105"/>
                    </a:ext>
                  </a:extLst>
                </a:gridCol>
              </a:tblGrid>
              <a:tr h="706872">
                <a:tc>
                  <a:txBody>
                    <a:bodyPr/>
                    <a:lstStyle/>
                    <a:p>
                      <a:pPr algn="r" fontAlgn="ctr"/>
                      <a:br>
                        <a:rPr lang="fr-FR" sz="1400" b="1" dirty="0">
                          <a:effectLst/>
                        </a:rPr>
                      </a:br>
                      <a:endParaRPr lang="fr-FR" sz="1400" b="1" dirty="0">
                        <a:effectLst/>
                      </a:endParaRP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dirty="0" err="1">
                          <a:effectLst/>
                        </a:rPr>
                        <a:t>num</a:t>
                      </a:r>
                      <a:endParaRPr lang="fr-FR" sz="1400" b="1" dirty="0">
                        <a:effectLst/>
                      </a:endParaRP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dirty="0" err="1">
                          <a:effectLst/>
                        </a:rPr>
                        <a:t>eco</a:t>
                      </a:r>
                      <a:endParaRPr lang="fr-FR" sz="1400" b="1" dirty="0">
                        <a:effectLst/>
                      </a:endParaRP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dirty="0" err="1">
                          <a:effectLst/>
                        </a:rPr>
                        <a:t>edu_sec</a:t>
                      </a:r>
                      <a:endParaRPr lang="fr-FR" sz="1400" b="1" dirty="0">
                        <a:effectLst/>
                      </a:endParaRP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dirty="0" err="1">
                          <a:effectLst/>
                        </a:rPr>
                        <a:t>edu_ter</a:t>
                      </a:r>
                      <a:endParaRPr lang="fr-FR" sz="1400" b="1" dirty="0">
                        <a:effectLst/>
                      </a:endParaRP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dirty="0">
                          <a:effectLst/>
                        </a:rPr>
                        <a:t>pop</a:t>
                      </a: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dirty="0">
                          <a:effectLst/>
                        </a:rPr>
                        <a:t>Score</a:t>
                      </a:r>
                    </a:p>
                  </a:txBody>
                  <a:tcPr marL="56480" marR="56480" marT="28240" marB="28240" anchor="ctr"/>
                </a:tc>
                <a:extLst>
                  <a:ext uri="{0D108BD9-81ED-4DB2-BD59-A6C34878D82A}">
                    <a16:rowId xmlns:a16="http://schemas.microsoft.com/office/drawing/2014/main" val="243013978"/>
                  </a:ext>
                </a:extLst>
              </a:tr>
              <a:tr h="669125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dirty="0" err="1">
                          <a:effectLst/>
                        </a:rPr>
                        <a:t>Income</a:t>
                      </a:r>
                      <a:r>
                        <a:rPr lang="fr-FR" sz="1400" b="1" dirty="0">
                          <a:effectLst/>
                        </a:rPr>
                        <a:t> Group</a:t>
                      </a: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fr-FR" sz="1400" b="1" dirty="0">
                        <a:effectLst/>
                      </a:endParaRP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fr-FR" sz="1400" b="1" dirty="0">
                        <a:effectLst/>
                      </a:endParaRP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fr-FR" sz="1400" b="1" dirty="0">
                        <a:effectLst/>
                      </a:endParaRP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fr-FR" sz="1400" b="1" dirty="0">
                        <a:effectLst/>
                      </a:endParaRP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fr-FR" sz="1400" b="1" dirty="0">
                        <a:effectLst/>
                      </a:endParaRP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fr-FR" sz="1400" b="1">
                        <a:effectLst/>
                      </a:endParaRPr>
                    </a:p>
                  </a:txBody>
                  <a:tcPr marL="56480" marR="56480" marT="28240" marB="28240" anchor="ctr"/>
                </a:tc>
                <a:extLst>
                  <a:ext uri="{0D108BD9-81ED-4DB2-BD59-A6C34878D82A}">
                    <a16:rowId xmlns:a16="http://schemas.microsoft.com/office/drawing/2014/main" val="2139083727"/>
                  </a:ext>
                </a:extLst>
              </a:tr>
              <a:tr h="706872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dirty="0">
                          <a:effectLst/>
                        </a:rPr>
                        <a:t>High </a:t>
                      </a:r>
                      <a:r>
                        <a:rPr lang="fr-FR" sz="1400" b="1" dirty="0" err="1">
                          <a:effectLst/>
                        </a:rPr>
                        <a:t>income</a:t>
                      </a:r>
                      <a:r>
                        <a:rPr lang="fr-FR" sz="1400" b="1" dirty="0">
                          <a:effectLst/>
                        </a:rPr>
                        <a:t>: OECD</a:t>
                      </a: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0" dirty="0">
                          <a:effectLst/>
                        </a:rPr>
                        <a:t>0.84112</a:t>
                      </a: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0" dirty="0">
                          <a:effectLst/>
                        </a:rPr>
                        <a:t>0.33458</a:t>
                      </a: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0" dirty="0">
                          <a:effectLst/>
                        </a:rPr>
                        <a:t>0.65831</a:t>
                      </a: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0" dirty="0">
                          <a:effectLst/>
                        </a:rPr>
                        <a:t>0.64494</a:t>
                      </a: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0" dirty="0">
                          <a:effectLst/>
                        </a:rPr>
                        <a:t>0.01670</a:t>
                      </a: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0">
                          <a:effectLst/>
                        </a:rPr>
                        <a:t>7.01728</a:t>
                      </a:r>
                    </a:p>
                  </a:txBody>
                  <a:tcPr marL="56480" marR="56480" marT="28240" marB="28240" anchor="ctr"/>
                </a:tc>
                <a:extLst>
                  <a:ext uri="{0D108BD9-81ED-4DB2-BD59-A6C34878D82A}">
                    <a16:rowId xmlns:a16="http://schemas.microsoft.com/office/drawing/2014/main" val="1969061238"/>
                  </a:ext>
                </a:extLst>
              </a:tr>
              <a:tr h="706872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dirty="0">
                          <a:effectLst/>
                        </a:rPr>
                        <a:t>High </a:t>
                      </a:r>
                      <a:r>
                        <a:rPr lang="fr-FR" sz="1400" b="1" dirty="0" err="1">
                          <a:effectLst/>
                        </a:rPr>
                        <a:t>income</a:t>
                      </a:r>
                      <a:r>
                        <a:rPr lang="fr-FR" sz="1400" b="1" dirty="0">
                          <a:effectLst/>
                        </a:rPr>
                        <a:t>: </a:t>
                      </a:r>
                      <a:r>
                        <a:rPr lang="fr-FR" sz="1400" b="1" dirty="0" err="1">
                          <a:effectLst/>
                        </a:rPr>
                        <a:t>nonOECD</a:t>
                      </a:r>
                      <a:endParaRPr lang="fr-FR" sz="1400" b="1" dirty="0">
                        <a:effectLst/>
                      </a:endParaRP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0" dirty="0">
                          <a:effectLst/>
                        </a:rPr>
                        <a:t>0.77803</a:t>
                      </a: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0" dirty="0">
                          <a:effectLst/>
                        </a:rPr>
                        <a:t>0.39558</a:t>
                      </a: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0" dirty="0">
                          <a:effectLst/>
                        </a:rPr>
                        <a:t>0.56153</a:t>
                      </a: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0" dirty="0">
                          <a:effectLst/>
                        </a:rPr>
                        <a:t>0.48603</a:t>
                      </a: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0" dirty="0">
                          <a:effectLst/>
                        </a:rPr>
                        <a:t>0.00634</a:t>
                      </a: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0" dirty="0">
                          <a:effectLst/>
                        </a:rPr>
                        <a:t>6.11422</a:t>
                      </a:r>
                    </a:p>
                  </a:txBody>
                  <a:tcPr marL="56480" marR="56480" marT="28240" marB="28240" anchor="ctr"/>
                </a:tc>
                <a:extLst>
                  <a:ext uri="{0D108BD9-81ED-4DB2-BD59-A6C34878D82A}">
                    <a16:rowId xmlns:a16="http://schemas.microsoft.com/office/drawing/2014/main" val="1820940599"/>
                  </a:ext>
                </a:extLst>
              </a:tr>
              <a:tr h="706872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dirty="0" err="1">
                          <a:effectLst/>
                        </a:rPr>
                        <a:t>Upper</a:t>
                      </a:r>
                      <a:r>
                        <a:rPr lang="fr-FR" sz="1400" b="1" dirty="0">
                          <a:effectLst/>
                        </a:rPr>
                        <a:t> middle </a:t>
                      </a:r>
                      <a:r>
                        <a:rPr lang="fr-FR" sz="1400" b="1" dirty="0" err="1">
                          <a:effectLst/>
                        </a:rPr>
                        <a:t>income</a:t>
                      </a:r>
                      <a:endParaRPr lang="fr-FR" sz="1400" b="1" dirty="0">
                        <a:effectLst/>
                      </a:endParaRP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0">
                          <a:effectLst/>
                        </a:rPr>
                        <a:t>0.53302</a:t>
                      </a: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0">
                          <a:effectLst/>
                        </a:rPr>
                        <a:t>0.11911</a:t>
                      </a: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0" dirty="0">
                          <a:effectLst/>
                        </a:rPr>
                        <a:t>0.50079</a:t>
                      </a: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0" dirty="0">
                          <a:effectLst/>
                        </a:rPr>
                        <a:t>0.40200</a:t>
                      </a: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0" dirty="0">
                          <a:effectLst/>
                        </a:rPr>
                        <a:t>0.04404</a:t>
                      </a: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0" dirty="0">
                          <a:effectLst/>
                        </a:rPr>
                        <a:t>4.63493</a:t>
                      </a:r>
                    </a:p>
                  </a:txBody>
                  <a:tcPr marL="56480" marR="56480" marT="28240" marB="28240" anchor="ctr"/>
                </a:tc>
                <a:extLst>
                  <a:ext uri="{0D108BD9-81ED-4DB2-BD59-A6C34878D82A}">
                    <a16:rowId xmlns:a16="http://schemas.microsoft.com/office/drawing/2014/main" val="4110462425"/>
                  </a:ext>
                </a:extLst>
              </a:tr>
              <a:tr h="706872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dirty="0" err="1">
                          <a:effectLst/>
                        </a:rPr>
                        <a:t>Lower</a:t>
                      </a:r>
                      <a:r>
                        <a:rPr lang="fr-FR" sz="1400" b="1" dirty="0">
                          <a:effectLst/>
                        </a:rPr>
                        <a:t> middle </a:t>
                      </a:r>
                      <a:r>
                        <a:rPr lang="fr-FR" sz="1400" b="1" dirty="0" err="1">
                          <a:effectLst/>
                        </a:rPr>
                        <a:t>income</a:t>
                      </a:r>
                      <a:endParaRPr lang="fr-FR" sz="1400" b="1" dirty="0">
                        <a:effectLst/>
                      </a:endParaRP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0">
                          <a:effectLst/>
                        </a:rPr>
                        <a:t>0.31797</a:t>
                      </a: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0">
                          <a:effectLst/>
                        </a:rPr>
                        <a:t>0.04570</a:t>
                      </a: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0">
                          <a:effectLst/>
                        </a:rPr>
                        <a:t>0.37156</a:t>
                      </a: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0" dirty="0">
                          <a:effectLst/>
                        </a:rPr>
                        <a:t>0.20477</a:t>
                      </a: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0" dirty="0">
                          <a:effectLst/>
                        </a:rPr>
                        <a:t>0.05432</a:t>
                      </a: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0" dirty="0">
                          <a:effectLst/>
                        </a:rPr>
                        <a:t>2.89226</a:t>
                      </a:r>
                    </a:p>
                  </a:txBody>
                  <a:tcPr marL="56480" marR="56480" marT="28240" marB="28240" anchor="ctr"/>
                </a:tc>
                <a:extLst>
                  <a:ext uri="{0D108BD9-81ED-4DB2-BD59-A6C34878D82A}">
                    <a16:rowId xmlns:a16="http://schemas.microsoft.com/office/drawing/2014/main" val="3344703637"/>
                  </a:ext>
                </a:extLst>
              </a:tr>
              <a:tr h="669125"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1" dirty="0">
                          <a:effectLst/>
                        </a:rPr>
                        <a:t>Low </a:t>
                      </a:r>
                      <a:r>
                        <a:rPr lang="fr-FR" sz="1400" b="1" dirty="0" err="1">
                          <a:effectLst/>
                        </a:rPr>
                        <a:t>income</a:t>
                      </a:r>
                      <a:endParaRPr lang="fr-FR" sz="1400" b="1" dirty="0">
                        <a:effectLst/>
                      </a:endParaRP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0">
                          <a:effectLst/>
                        </a:rPr>
                        <a:t>0.09914</a:t>
                      </a: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0">
                          <a:effectLst/>
                        </a:rPr>
                        <a:t>0.00926</a:t>
                      </a: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0">
                          <a:effectLst/>
                        </a:rPr>
                        <a:t>0.17424</a:t>
                      </a: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0">
                          <a:effectLst/>
                        </a:rPr>
                        <a:t>0.06371</a:t>
                      </a: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0" dirty="0">
                          <a:effectLst/>
                        </a:rPr>
                        <a:t>0.02395</a:t>
                      </a:r>
                    </a:p>
                  </a:txBody>
                  <a:tcPr marL="56480" marR="56480" marT="28240" marB="2824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400" b="0" dirty="0">
                          <a:effectLst/>
                        </a:rPr>
                        <a:t>1.04121</a:t>
                      </a:r>
                    </a:p>
                  </a:txBody>
                  <a:tcPr marL="56480" marR="56480" marT="28240" marB="28240" anchor="ctr"/>
                </a:tc>
                <a:extLst>
                  <a:ext uri="{0D108BD9-81ED-4DB2-BD59-A6C34878D82A}">
                    <a16:rowId xmlns:a16="http://schemas.microsoft.com/office/drawing/2014/main" val="968253716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D8D686F6-6EC9-F2D4-235B-FBEB26D14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940" y="1280160"/>
            <a:ext cx="5204059" cy="534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88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BFFDB-9866-D501-041D-E48B2D806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r-FR" sz="2400" b="1" dirty="0"/>
              <a:t>3.4.2 R</a:t>
            </a:r>
            <a:r>
              <a:rPr lang="fr-FR" sz="2400" b="1" cap="none" dirty="0"/>
              <a:t>eprésentation Graphique des Indicateurs Choisis par Groupe de Revenus.</a:t>
            </a:r>
            <a:br>
              <a:rPr lang="fr-FR" sz="2400" b="1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3600" cap="none" dirty="0"/>
            </a:br>
            <a:br>
              <a:rPr lang="fr-FR" sz="3600" cap="none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2C152F9-6CD3-4DC3-66CC-91DD427C6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7" y="904775"/>
            <a:ext cx="5986912" cy="568853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314C0AC-09FB-2DC3-5ABD-770FBED60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178" y="789272"/>
            <a:ext cx="5342021" cy="581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11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82A72-019C-217C-F6E6-37AAB1E5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r-FR" b="1" dirty="0"/>
              <a:t>3.5 S</a:t>
            </a:r>
            <a:r>
              <a:rPr lang="fr-FR" sz="3200" b="1" cap="none" dirty="0"/>
              <a:t>core d'Attractivité Représenté sur une Carte du Monde.</a:t>
            </a:r>
            <a:br>
              <a:rPr lang="fr-FR" sz="3200" b="1" cap="none" dirty="0"/>
            </a:br>
            <a:br>
              <a:rPr lang="fr-FR" sz="3200" cap="none" dirty="0"/>
            </a:br>
            <a:br>
              <a:rPr lang="fr-FR" sz="3200" cap="none" dirty="0"/>
            </a:br>
            <a:br>
              <a:rPr lang="fr-FR" sz="3200" cap="none" dirty="0"/>
            </a:br>
            <a:br>
              <a:rPr lang="fr-FR" sz="3200" cap="none" dirty="0"/>
            </a:br>
            <a:br>
              <a:rPr lang="fr-FR" sz="3200" cap="none" dirty="0"/>
            </a:br>
            <a:br>
              <a:rPr lang="fr-FR" sz="3200" cap="none" dirty="0"/>
            </a:br>
            <a:br>
              <a:rPr lang="fr-FR" sz="3200" cap="none" dirty="0"/>
            </a:br>
            <a:br>
              <a:rPr lang="fr-FR" sz="3200" cap="none" dirty="0"/>
            </a:br>
            <a:br>
              <a:rPr lang="fr-FR" sz="3200" cap="none" dirty="0"/>
            </a:br>
            <a:br>
              <a:rPr lang="fr-FR" sz="3200" cap="none" dirty="0"/>
            </a:br>
            <a:br>
              <a:rPr lang="fr-FR" sz="3200" cap="none" dirty="0"/>
            </a:br>
            <a:endParaRPr lang="fr-FR" sz="3200" cap="non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6D17D9-5C82-9E70-77A2-DF53CC987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10652"/>
            <a:ext cx="11430000" cy="554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54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6265D1-1C8F-1830-8C3F-4AE5B127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r-FR" b="1" dirty="0"/>
              <a:t>3.6 T</a:t>
            </a:r>
            <a:r>
              <a:rPr lang="fr-FR" b="1" cap="none" dirty="0"/>
              <a:t>op10 Provisoire des Pays les Plus Attractifs.</a:t>
            </a:r>
            <a:br>
              <a:rPr lang="fr-FR" b="1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endParaRPr lang="fr-FR" cap="none" dirty="0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63032BF7-641E-7628-CFB2-380BACC97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769923"/>
              </p:ext>
            </p:extLst>
          </p:nvPr>
        </p:nvGraphicFramePr>
        <p:xfrm>
          <a:off x="2032000" y="1104673"/>
          <a:ext cx="8127999" cy="5199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450137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907004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0157203"/>
                    </a:ext>
                  </a:extLst>
                </a:gridCol>
              </a:tblGrid>
              <a:tr h="685589">
                <a:tc>
                  <a:txBody>
                    <a:bodyPr/>
                    <a:lstStyle/>
                    <a:p>
                      <a:pPr algn="ctr" fontAlgn="ctr"/>
                      <a:br>
                        <a:rPr lang="fr-FR" sz="1800" b="1" dirty="0">
                          <a:effectLst/>
                        </a:rPr>
                      </a:br>
                      <a:endParaRPr lang="fr-FR" sz="1800" b="1" dirty="0">
                        <a:effectLst/>
                      </a:endParaRPr>
                    </a:p>
                  </a:txBody>
                  <a:tcPr marL="70877" marR="70877" marT="35439" marB="354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dirty="0">
                          <a:effectLst/>
                        </a:rPr>
                        <a:t>Pays</a:t>
                      </a:r>
                    </a:p>
                  </a:txBody>
                  <a:tcPr marL="70877" marR="70877" marT="35439" marB="354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dirty="0">
                          <a:effectLst/>
                        </a:rPr>
                        <a:t>Score</a:t>
                      </a:r>
                    </a:p>
                  </a:txBody>
                  <a:tcPr marL="70877" marR="70877" marT="35439" marB="35439" anchor="ctr"/>
                </a:tc>
                <a:extLst>
                  <a:ext uri="{0D108BD9-81ED-4DB2-BD59-A6C34878D82A}">
                    <a16:rowId xmlns:a16="http://schemas.microsoft.com/office/drawing/2014/main" val="416261416"/>
                  </a:ext>
                </a:extLst>
              </a:tr>
              <a:tr h="41038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dirty="0">
                          <a:effectLst/>
                        </a:rPr>
                        <a:t>Place Provisoire</a:t>
                      </a:r>
                    </a:p>
                  </a:txBody>
                  <a:tcPr marL="70877" marR="70877" marT="35439" marB="35439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800" b="1" dirty="0">
                        <a:effectLst/>
                      </a:endParaRPr>
                    </a:p>
                  </a:txBody>
                  <a:tcPr marL="70877" marR="70877" marT="35439" marB="35439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800" b="1" dirty="0">
                        <a:effectLst/>
                      </a:endParaRPr>
                    </a:p>
                  </a:txBody>
                  <a:tcPr marL="70877" marR="70877" marT="35439" marB="35439" anchor="ctr"/>
                </a:tc>
                <a:extLst>
                  <a:ext uri="{0D108BD9-81ED-4DB2-BD59-A6C34878D82A}">
                    <a16:rowId xmlns:a16="http://schemas.microsoft.com/office/drawing/2014/main" val="3970216999"/>
                  </a:ext>
                </a:extLst>
              </a:tr>
              <a:tr h="41038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 dirty="0">
                          <a:effectLst/>
                        </a:rPr>
                        <a:t>1</a:t>
                      </a:r>
                    </a:p>
                  </a:txBody>
                  <a:tcPr marL="70877" marR="70877" marT="35439" marB="354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dirty="0">
                          <a:effectLst/>
                        </a:rPr>
                        <a:t>Denmark</a:t>
                      </a:r>
                    </a:p>
                  </a:txBody>
                  <a:tcPr marL="70877" marR="70877" marT="35439" marB="354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dirty="0">
                          <a:effectLst/>
                        </a:rPr>
                        <a:t>8.02967</a:t>
                      </a:r>
                    </a:p>
                  </a:txBody>
                  <a:tcPr marL="70877" marR="70877" marT="35439" marB="35439" anchor="ctr"/>
                </a:tc>
                <a:extLst>
                  <a:ext uri="{0D108BD9-81ED-4DB2-BD59-A6C34878D82A}">
                    <a16:rowId xmlns:a16="http://schemas.microsoft.com/office/drawing/2014/main" val="2525013674"/>
                  </a:ext>
                </a:extLst>
              </a:tr>
              <a:tr h="41038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>
                          <a:effectLst/>
                        </a:rPr>
                        <a:t>2</a:t>
                      </a:r>
                    </a:p>
                  </a:txBody>
                  <a:tcPr marL="70877" marR="70877" marT="35439" marB="354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dirty="0">
                          <a:effectLst/>
                        </a:rPr>
                        <a:t>Finland</a:t>
                      </a:r>
                    </a:p>
                  </a:txBody>
                  <a:tcPr marL="70877" marR="70877" marT="35439" marB="354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dirty="0">
                          <a:effectLst/>
                        </a:rPr>
                        <a:t>7.92489</a:t>
                      </a:r>
                    </a:p>
                  </a:txBody>
                  <a:tcPr marL="70877" marR="70877" marT="35439" marB="35439" anchor="ctr"/>
                </a:tc>
                <a:extLst>
                  <a:ext uri="{0D108BD9-81ED-4DB2-BD59-A6C34878D82A}">
                    <a16:rowId xmlns:a16="http://schemas.microsoft.com/office/drawing/2014/main" val="1893023841"/>
                  </a:ext>
                </a:extLst>
              </a:tr>
              <a:tr h="41038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>
                          <a:effectLst/>
                        </a:rPr>
                        <a:t>3</a:t>
                      </a:r>
                    </a:p>
                  </a:txBody>
                  <a:tcPr marL="70877" marR="70877" marT="35439" marB="354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dirty="0">
                          <a:effectLst/>
                        </a:rPr>
                        <a:t>Iceland</a:t>
                      </a:r>
                    </a:p>
                  </a:txBody>
                  <a:tcPr marL="70877" marR="70877" marT="35439" marB="354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dirty="0">
                          <a:effectLst/>
                        </a:rPr>
                        <a:t>7.86428</a:t>
                      </a:r>
                    </a:p>
                  </a:txBody>
                  <a:tcPr marL="70877" marR="70877" marT="35439" marB="35439" anchor="ctr"/>
                </a:tc>
                <a:extLst>
                  <a:ext uri="{0D108BD9-81ED-4DB2-BD59-A6C34878D82A}">
                    <a16:rowId xmlns:a16="http://schemas.microsoft.com/office/drawing/2014/main" val="948741807"/>
                  </a:ext>
                </a:extLst>
              </a:tr>
              <a:tr h="41038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>
                          <a:effectLst/>
                        </a:rPr>
                        <a:t>4</a:t>
                      </a:r>
                    </a:p>
                  </a:txBody>
                  <a:tcPr marL="70877" marR="70877" marT="35439" marB="354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dirty="0">
                          <a:effectLst/>
                        </a:rPr>
                        <a:t>Australia</a:t>
                      </a:r>
                    </a:p>
                  </a:txBody>
                  <a:tcPr marL="70877" marR="70877" marT="35439" marB="354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dirty="0">
                          <a:effectLst/>
                        </a:rPr>
                        <a:t>7.82963</a:t>
                      </a:r>
                    </a:p>
                  </a:txBody>
                  <a:tcPr marL="70877" marR="70877" marT="35439" marB="35439" anchor="ctr"/>
                </a:tc>
                <a:extLst>
                  <a:ext uri="{0D108BD9-81ED-4DB2-BD59-A6C34878D82A}">
                    <a16:rowId xmlns:a16="http://schemas.microsoft.com/office/drawing/2014/main" val="3511284798"/>
                  </a:ext>
                </a:extLst>
              </a:tr>
              <a:tr h="41038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>
                          <a:effectLst/>
                        </a:rPr>
                        <a:t>5</a:t>
                      </a:r>
                    </a:p>
                  </a:txBody>
                  <a:tcPr marL="70877" marR="70877" marT="35439" marB="354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dirty="0">
                          <a:effectLst/>
                        </a:rPr>
                        <a:t>Belgium</a:t>
                      </a:r>
                    </a:p>
                  </a:txBody>
                  <a:tcPr marL="70877" marR="70877" marT="35439" marB="354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dirty="0">
                          <a:effectLst/>
                        </a:rPr>
                        <a:t>7.80982</a:t>
                      </a:r>
                    </a:p>
                  </a:txBody>
                  <a:tcPr marL="70877" marR="70877" marT="35439" marB="35439" anchor="ctr"/>
                </a:tc>
                <a:extLst>
                  <a:ext uri="{0D108BD9-81ED-4DB2-BD59-A6C34878D82A}">
                    <a16:rowId xmlns:a16="http://schemas.microsoft.com/office/drawing/2014/main" val="2076916295"/>
                  </a:ext>
                </a:extLst>
              </a:tr>
              <a:tr h="41038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>
                          <a:effectLst/>
                        </a:rPr>
                        <a:t>6</a:t>
                      </a:r>
                    </a:p>
                  </a:txBody>
                  <a:tcPr marL="70877" marR="70877" marT="35439" marB="354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dirty="0">
                          <a:effectLst/>
                        </a:rPr>
                        <a:t>Netherlands</a:t>
                      </a:r>
                    </a:p>
                  </a:txBody>
                  <a:tcPr marL="70877" marR="70877" marT="35439" marB="354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dirty="0">
                          <a:effectLst/>
                        </a:rPr>
                        <a:t>7.80286</a:t>
                      </a:r>
                    </a:p>
                  </a:txBody>
                  <a:tcPr marL="70877" marR="70877" marT="35439" marB="35439" anchor="ctr"/>
                </a:tc>
                <a:extLst>
                  <a:ext uri="{0D108BD9-81ED-4DB2-BD59-A6C34878D82A}">
                    <a16:rowId xmlns:a16="http://schemas.microsoft.com/office/drawing/2014/main" val="28467735"/>
                  </a:ext>
                </a:extLst>
              </a:tr>
              <a:tr h="41038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>
                          <a:effectLst/>
                        </a:rPr>
                        <a:t>7</a:t>
                      </a:r>
                    </a:p>
                  </a:txBody>
                  <a:tcPr marL="70877" marR="70877" marT="35439" marB="354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dirty="0">
                          <a:effectLst/>
                        </a:rPr>
                        <a:t>Norway</a:t>
                      </a:r>
                    </a:p>
                  </a:txBody>
                  <a:tcPr marL="70877" marR="70877" marT="35439" marB="354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dirty="0">
                          <a:effectLst/>
                        </a:rPr>
                        <a:t>7.76520</a:t>
                      </a:r>
                    </a:p>
                  </a:txBody>
                  <a:tcPr marL="70877" marR="70877" marT="35439" marB="35439" anchor="ctr"/>
                </a:tc>
                <a:extLst>
                  <a:ext uri="{0D108BD9-81ED-4DB2-BD59-A6C34878D82A}">
                    <a16:rowId xmlns:a16="http://schemas.microsoft.com/office/drawing/2014/main" val="1710513478"/>
                  </a:ext>
                </a:extLst>
              </a:tr>
              <a:tr h="41038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>
                          <a:effectLst/>
                        </a:rPr>
                        <a:t>8</a:t>
                      </a:r>
                    </a:p>
                  </a:txBody>
                  <a:tcPr marL="70877" marR="70877" marT="35439" marB="354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dirty="0">
                          <a:effectLst/>
                        </a:rPr>
                        <a:t>Korea, Rep.</a:t>
                      </a:r>
                    </a:p>
                  </a:txBody>
                  <a:tcPr marL="70877" marR="70877" marT="35439" marB="354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dirty="0">
                          <a:effectLst/>
                        </a:rPr>
                        <a:t>7.56733</a:t>
                      </a:r>
                    </a:p>
                  </a:txBody>
                  <a:tcPr marL="70877" marR="70877" marT="35439" marB="35439" anchor="ctr"/>
                </a:tc>
                <a:extLst>
                  <a:ext uri="{0D108BD9-81ED-4DB2-BD59-A6C34878D82A}">
                    <a16:rowId xmlns:a16="http://schemas.microsoft.com/office/drawing/2014/main" val="2286449641"/>
                  </a:ext>
                </a:extLst>
              </a:tr>
              <a:tr h="41038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>
                          <a:effectLst/>
                        </a:rPr>
                        <a:t>9</a:t>
                      </a:r>
                    </a:p>
                  </a:txBody>
                  <a:tcPr marL="70877" marR="70877" marT="35439" marB="354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>
                          <a:effectLst/>
                        </a:rPr>
                        <a:t>United States</a:t>
                      </a:r>
                    </a:p>
                  </a:txBody>
                  <a:tcPr marL="70877" marR="70877" marT="35439" marB="354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dirty="0">
                          <a:effectLst/>
                        </a:rPr>
                        <a:t>7.55417</a:t>
                      </a:r>
                    </a:p>
                  </a:txBody>
                  <a:tcPr marL="70877" marR="70877" marT="35439" marB="35439" anchor="ctr"/>
                </a:tc>
                <a:extLst>
                  <a:ext uri="{0D108BD9-81ED-4DB2-BD59-A6C34878D82A}">
                    <a16:rowId xmlns:a16="http://schemas.microsoft.com/office/drawing/2014/main" val="2976403623"/>
                  </a:ext>
                </a:extLst>
              </a:tr>
              <a:tr h="41038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1">
                          <a:effectLst/>
                        </a:rPr>
                        <a:t>10</a:t>
                      </a:r>
                    </a:p>
                  </a:txBody>
                  <a:tcPr marL="70877" marR="70877" marT="35439" marB="354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>
                          <a:effectLst/>
                        </a:rPr>
                        <a:t>China</a:t>
                      </a:r>
                    </a:p>
                  </a:txBody>
                  <a:tcPr marL="70877" marR="70877" marT="35439" marB="3543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dirty="0">
                          <a:effectLst/>
                        </a:rPr>
                        <a:t>7.52558</a:t>
                      </a:r>
                    </a:p>
                  </a:txBody>
                  <a:tcPr marL="70877" marR="70877" marT="35439" marB="35439" anchor="ctr"/>
                </a:tc>
                <a:extLst>
                  <a:ext uri="{0D108BD9-81ED-4DB2-BD59-A6C34878D82A}">
                    <a16:rowId xmlns:a16="http://schemas.microsoft.com/office/drawing/2014/main" val="82189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114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28A2E9-B369-5135-D2ED-6794A398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 fontScale="90000"/>
          </a:bodyPr>
          <a:lstStyle/>
          <a:p>
            <a:r>
              <a:rPr lang="fr-FR" sz="3600" b="1" cap="none" dirty="0"/>
              <a:t>	4. Evolution de ce potentiel de clients.</a:t>
            </a:r>
            <a:br>
              <a:rPr lang="fr-FR" sz="3600" b="1" cap="none" dirty="0"/>
            </a:br>
            <a:r>
              <a:rPr lang="fr-FR" sz="3600" b="1" cap="none" dirty="0"/>
              <a:t>	</a:t>
            </a:r>
            <a:r>
              <a:rPr lang="fr-FR" sz="2700" b="1" cap="none" dirty="0"/>
              <a:t>4.1 Projections des indicateurs: 'PRJ.POP.ALL.4.MF', 'PRJ.POP.ALL.3.MF’</a:t>
            </a:r>
            <a:br>
              <a:rPr lang="fr-FR" sz="2700" b="1" cap="none" dirty="0"/>
            </a:br>
            <a:br>
              <a:rPr lang="fr-FR" sz="2700" b="1" cap="none" dirty="0"/>
            </a:br>
            <a:br>
              <a:rPr lang="fr-FR" sz="3600" b="1" cap="none" dirty="0"/>
            </a:br>
            <a:br>
              <a:rPr lang="fr-FR" sz="3600" b="1" cap="none" dirty="0"/>
            </a:br>
            <a:br>
              <a:rPr lang="fr-FR" sz="3600" b="1" cap="none" dirty="0"/>
            </a:br>
            <a:br>
              <a:rPr lang="fr-FR" sz="3600" b="1" cap="none" dirty="0"/>
            </a:br>
            <a:br>
              <a:rPr lang="fr-FR" sz="3600" b="1" cap="none" dirty="0"/>
            </a:br>
            <a:br>
              <a:rPr lang="fr-FR" sz="3600" b="1" cap="none" dirty="0"/>
            </a:br>
            <a:br>
              <a:rPr lang="fr-FR" sz="3600" b="1" cap="none" dirty="0"/>
            </a:br>
            <a:br>
              <a:rPr lang="fr-FR" sz="3600" b="1" cap="none" dirty="0"/>
            </a:br>
            <a:br>
              <a:rPr lang="fr-FR" sz="3600" b="1" cap="none" dirty="0"/>
            </a:br>
            <a:br>
              <a:rPr lang="fr-FR" sz="3600" b="1" cap="none" dirty="0"/>
            </a:b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569B6EA-4316-FA0E-57AF-666DD951A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5" y="1482290"/>
            <a:ext cx="5111015" cy="50243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4DF1ECD-758B-1502-C18B-C73E87561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665" y="1155032"/>
            <a:ext cx="6015790" cy="553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10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B9E4C-0AFB-DBD4-92D3-C54B3A228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r-FR" sz="2400" dirty="0"/>
              <a:t>	</a:t>
            </a:r>
            <a:r>
              <a:rPr lang="fr-FR" sz="2400" b="1" dirty="0"/>
              <a:t>4.2 </a:t>
            </a:r>
            <a:r>
              <a:rPr lang="fr-FR" sz="2400" b="1" cap="none" dirty="0"/>
              <a:t>Analyse Approfondie des Evolutions de Prévisions par Pays.</a:t>
            </a: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br>
              <a:rPr lang="fr-FR" sz="2400" cap="none" dirty="0"/>
            </a:br>
            <a:endParaRPr lang="fr-FR" sz="2400" cap="non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E0491AB-742D-6F80-F978-AD229ED1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908"/>
            <a:ext cx="5563402" cy="55970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6ABDC12-83B9-4897-E768-3F3EF827A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166" y="1145406"/>
            <a:ext cx="6108834" cy="571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22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D155B1-6DAC-AD5B-4490-3A5D046F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fr-FR" sz="2400" b="1" cap="none" dirty="0"/>
              <a:t>	5. Choix final des pays où l’entreprise doit opérer en priorité.</a:t>
            </a: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endParaRPr lang="fr-FR" sz="2400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A781B2AC-8A79-D808-DB58-57F666207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31921"/>
              </p:ext>
            </p:extLst>
          </p:nvPr>
        </p:nvGraphicFramePr>
        <p:xfrm>
          <a:off x="2" y="1662953"/>
          <a:ext cx="4312119" cy="4487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168">
                  <a:extLst>
                    <a:ext uri="{9D8B030D-6E8A-4147-A177-3AD203B41FA5}">
                      <a16:colId xmlns:a16="http://schemas.microsoft.com/office/drawing/2014/main" val="4283190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4189152562"/>
                    </a:ext>
                  </a:extLst>
                </a:gridCol>
                <a:gridCol w="1039530">
                  <a:extLst>
                    <a:ext uri="{9D8B030D-6E8A-4147-A177-3AD203B41FA5}">
                      <a16:colId xmlns:a16="http://schemas.microsoft.com/office/drawing/2014/main" val="4259172124"/>
                    </a:ext>
                  </a:extLst>
                </a:gridCol>
              </a:tblGrid>
              <a:tr h="1352719"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fr-FR" b="1" dirty="0">
                          <a:effectLst/>
                        </a:rPr>
                      </a:br>
                      <a:r>
                        <a:rPr lang="fr-FR" b="1" dirty="0">
                          <a:effectLst/>
                        </a:rPr>
                        <a:t>Place Finale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 dirty="0">
                          <a:effectLst/>
                        </a:rPr>
                        <a:t>Pays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 dirty="0">
                          <a:effectLst/>
                        </a:rPr>
                        <a:t>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222053"/>
                  </a:ext>
                </a:extLst>
              </a:tr>
              <a:tr h="783718">
                <a:tc>
                  <a:txBody>
                    <a:bodyPr/>
                    <a:lstStyle/>
                    <a:p>
                      <a:pPr algn="r" fontAlgn="ctr"/>
                      <a:r>
                        <a:rPr lang="fr-FR" b="1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China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7.52558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228543"/>
                  </a:ext>
                </a:extLst>
              </a:tr>
              <a:tr h="783718"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United States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7.55417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570614"/>
                  </a:ext>
                </a:extLst>
              </a:tr>
              <a:tr h="783718"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Korea, Rep.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7.56733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17182"/>
                  </a:ext>
                </a:extLst>
              </a:tr>
              <a:tr h="783718"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Australia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7.82963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465031"/>
                  </a:ext>
                </a:extLst>
              </a:tr>
            </a:tbl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8F71E84F-792C-6C23-4318-4388A541E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10" y="856648"/>
            <a:ext cx="7234989" cy="56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37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CA8AB7-0D2C-C65D-5949-F8B16975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sz="4900" b="1" dirty="0"/>
              <a:t>V. C</a:t>
            </a:r>
            <a:r>
              <a:rPr lang="fr-FR" sz="4900" b="1" cap="none" dirty="0"/>
              <a:t>onclusion</a:t>
            </a:r>
            <a:br>
              <a:rPr lang="fr-FR" cap="none" dirty="0"/>
            </a:br>
            <a:br>
              <a:rPr lang="fr-FR" cap="none" dirty="0"/>
            </a:br>
            <a:r>
              <a:rPr lang="fr-FR" cap="none" dirty="0"/>
              <a:t>La start-up academy devrait prioritairement opérer en Chine et aux Etats-Unis, puis progressivement en République de Corée et en Australie en fonction de nos résultats d’analyse obtenus et relatifs aux données de la Banque Mondiale sur l’éducation.</a:t>
            </a:r>
            <a:br>
              <a:rPr lang="fr-FR" cap="none" dirty="0"/>
            </a:br>
            <a:br>
              <a:rPr lang="fr-FR" cap="none" dirty="0"/>
            </a:br>
            <a:r>
              <a:rPr lang="fr-FR" cap="none" dirty="0"/>
              <a:t>Merci de votre attention.</a:t>
            </a: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br>
              <a:rPr lang="fr-FR" cap="none" dirty="0"/>
            </a:br>
            <a:endParaRPr lang="fr-FR" cap="none" dirty="0"/>
          </a:p>
        </p:txBody>
      </p:sp>
    </p:spTree>
    <p:extLst>
      <p:ext uri="{BB962C8B-B14F-4D97-AF65-F5344CB8AC3E}">
        <p14:creationId xmlns:p14="http://schemas.microsoft.com/office/powerpoint/2010/main" val="401699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BFD862-7F1B-1C9A-D42B-FB31EB3D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55" y="202131"/>
            <a:ext cx="11867949" cy="6583679"/>
          </a:xfrm>
        </p:spPr>
        <p:txBody>
          <a:bodyPr>
            <a:normAutofit fontScale="90000"/>
          </a:bodyPr>
          <a:lstStyle/>
          <a:p>
            <a:r>
              <a:rPr lang="fr-FR" sz="4900" b="1" dirty="0"/>
              <a:t>I. P</a:t>
            </a:r>
            <a:r>
              <a:rPr lang="fr-FR" sz="4900" b="1" cap="none" dirty="0"/>
              <a:t>roblématique</a:t>
            </a:r>
            <a:br>
              <a:rPr lang="fr-FR" cap="none" dirty="0"/>
            </a:br>
            <a:r>
              <a:rPr lang="fr-FR" cap="none" dirty="0"/>
              <a:t>	</a:t>
            </a:r>
            <a:r>
              <a:rPr lang="fr-FR" b="1" cap="none" dirty="0"/>
              <a:t>* </a:t>
            </a:r>
            <a:r>
              <a:rPr lang="fr-FR" sz="3600" b="1" cap="none" dirty="0"/>
              <a:t>Start-up de la EdTech propose:</a:t>
            </a:r>
            <a:br>
              <a:rPr lang="fr-FR" sz="3600" b="1" cap="none" dirty="0"/>
            </a:br>
            <a:r>
              <a:rPr lang="fr-FR" sz="3600" b="1" cap="none" dirty="0"/>
              <a:t>	* Formation en ligne de niveau lycée et université</a:t>
            </a:r>
            <a:br>
              <a:rPr lang="fr-FR" sz="3600" b="1" cap="none" dirty="0"/>
            </a:br>
            <a:r>
              <a:rPr lang="fr-FR" sz="3600" b="1" cap="none" dirty="0"/>
              <a:t>	* Expansion de l’entreprise à l’internationale.</a:t>
            </a:r>
            <a:br>
              <a:rPr lang="fr-FR" sz="3600" b="1" cap="none" dirty="0"/>
            </a:br>
            <a:r>
              <a:rPr lang="fr-FR" sz="3600" b="1" cap="none" dirty="0"/>
              <a:t>  </a:t>
            </a:r>
            <a:r>
              <a:rPr lang="fr-FR" sz="4000" b="1" cap="none" dirty="0"/>
              <a:t>Mission</a:t>
            </a:r>
            <a:br>
              <a:rPr lang="fr-FR" sz="3600" b="1" cap="none" dirty="0"/>
            </a:br>
            <a:r>
              <a:rPr lang="fr-FR" sz="3600" b="1" cap="none" dirty="0"/>
              <a:t>	* Analyse exploratoire des données de la Banque </a:t>
            </a:r>
            <a:br>
              <a:rPr lang="fr-FR" sz="3600" b="1" cap="none" dirty="0"/>
            </a:br>
            <a:r>
              <a:rPr lang="fr-FR" sz="3600" b="1" cap="none" dirty="0"/>
              <a:t>      Mondiale sur l’éducation.</a:t>
            </a:r>
            <a:br>
              <a:rPr lang="fr-FR" sz="3600" b="1" cap="none" dirty="0"/>
            </a:br>
            <a:r>
              <a:rPr lang="fr-FR" sz="3600" b="1" cap="none" dirty="0"/>
              <a:t>  </a:t>
            </a:r>
            <a:r>
              <a:rPr lang="fr-FR" sz="4000" b="1" cap="none" dirty="0"/>
              <a:t>Objectif</a:t>
            </a:r>
            <a:br>
              <a:rPr lang="fr-FR" sz="3600" b="1" cap="none" dirty="0"/>
            </a:br>
            <a:r>
              <a:rPr lang="fr-FR" sz="3600" b="1" cap="none" dirty="0"/>
              <a:t>	* Vérifier si les datasets permettent de décider de </a:t>
            </a:r>
            <a:br>
              <a:rPr lang="fr-FR" sz="3600" b="1" cap="none" dirty="0"/>
            </a:br>
            <a:r>
              <a:rPr lang="fr-FR" sz="3600" b="1" cap="none" dirty="0"/>
              <a:t>        l’expansion vers l’international</a:t>
            </a:r>
            <a:br>
              <a:rPr lang="fr-FR" sz="3600" b="1" cap="none" dirty="0"/>
            </a:br>
            <a:r>
              <a:rPr lang="fr-FR" sz="3600" b="1" cap="none" dirty="0"/>
              <a:t>	* Choisir les pays à fort potentiel</a:t>
            </a:r>
            <a:r>
              <a:rPr lang="fr-FR" sz="3600" cap="none" dirty="0"/>
              <a:t>.</a:t>
            </a:r>
            <a:br>
              <a:rPr lang="fr-FR" sz="3600" cap="none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335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1F9D96-2C2E-F0B0-5563-3F2FFDAE3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 fontScale="90000"/>
          </a:bodyPr>
          <a:lstStyle/>
          <a:p>
            <a:r>
              <a:rPr lang="fr-FR" sz="2900" b="1" dirty="0"/>
              <a:t>II. Exploration des Datasets : </a:t>
            </a:r>
            <a:r>
              <a:rPr lang="fr-FR" sz="2900" cap="none" dirty="0"/>
              <a:t>Description des datasets </a:t>
            </a:r>
            <a:br>
              <a:rPr lang="fr-FR" sz="6000" cap="none" dirty="0"/>
            </a:br>
            <a:br>
              <a:rPr lang="fr-FR" sz="6000" cap="none" dirty="0"/>
            </a:br>
            <a:br>
              <a:rPr lang="fr-FR" sz="3600" b="1" dirty="0"/>
            </a:br>
            <a:br>
              <a:rPr lang="fr-FR" sz="3600" b="1" dirty="0"/>
            </a:br>
            <a:br>
              <a:rPr lang="fr-FR" sz="3600" b="1" dirty="0"/>
            </a:br>
            <a:br>
              <a:rPr lang="fr-FR" sz="3600" b="1" dirty="0"/>
            </a:br>
            <a:br>
              <a:rPr lang="fr-FR" sz="3600" b="1" dirty="0"/>
            </a:br>
            <a:br>
              <a:rPr lang="fr-FR" sz="3600" b="1" dirty="0"/>
            </a:br>
            <a:br>
              <a:rPr lang="fr-FR" sz="3600" b="1" dirty="0"/>
            </a:br>
            <a:br>
              <a:rPr lang="fr-FR" sz="3600" b="1" dirty="0"/>
            </a:br>
            <a:br>
              <a:rPr lang="fr-FR" sz="3600" b="1" dirty="0"/>
            </a:br>
            <a:br>
              <a:rPr lang="fr-FR" sz="3600" b="1" dirty="0"/>
            </a:br>
            <a:r>
              <a:rPr lang="fr-FR" sz="2000" b="1" dirty="0"/>
              <a:t> </a:t>
            </a:r>
            <a:br>
              <a:rPr lang="fr-FR" sz="2000" b="1" dirty="0"/>
            </a:br>
            <a:endParaRPr lang="fr-FR" dirty="0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B5310BC5-7662-61A9-DB32-CDA2350F7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657826"/>
              </p:ext>
            </p:extLst>
          </p:nvPr>
        </p:nvGraphicFramePr>
        <p:xfrm>
          <a:off x="173255" y="498305"/>
          <a:ext cx="11675443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024">
                  <a:extLst>
                    <a:ext uri="{9D8B030D-6E8A-4147-A177-3AD203B41FA5}">
                      <a16:colId xmlns:a16="http://schemas.microsoft.com/office/drawing/2014/main" val="2331909183"/>
                    </a:ext>
                  </a:extLst>
                </a:gridCol>
                <a:gridCol w="1502104">
                  <a:extLst>
                    <a:ext uri="{9D8B030D-6E8A-4147-A177-3AD203B41FA5}">
                      <a16:colId xmlns:a16="http://schemas.microsoft.com/office/drawing/2014/main" val="3419467570"/>
                    </a:ext>
                  </a:extLst>
                </a:gridCol>
                <a:gridCol w="1677674">
                  <a:extLst>
                    <a:ext uri="{9D8B030D-6E8A-4147-A177-3AD203B41FA5}">
                      <a16:colId xmlns:a16="http://schemas.microsoft.com/office/drawing/2014/main" val="1759076324"/>
                    </a:ext>
                  </a:extLst>
                </a:gridCol>
                <a:gridCol w="2223894">
                  <a:extLst>
                    <a:ext uri="{9D8B030D-6E8A-4147-A177-3AD203B41FA5}">
                      <a16:colId xmlns:a16="http://schemas.microsoft.com/office/drawing/2014/main" val="2314339607"/>
                    </a:ext>
                  </a:extLst>
                </a:gridCol>
                <a:gridCol w="1823983">
                  <a:extLst>
                    <a:ext uri="{9D8B030D-6E8A-4147-A177-3AD203B41FA5}">
                      <a16:colId xmlns:a16="http://schemas.microsoft.com/office/drawing/2014/main" val="3969757351"/>
                    </a:ext>
                  </a:extLst>
                </a:gridCol>
                <a:gridCol w="1277764">
                  <a:extLst>
                    <a:ext uri="{9D8B030D-6E8A-4147-A177-3AD203B41FA5}">
                      <a16:colId xmlns:a16="http://schemas.microsoft.com/office/drawing/2014/main" val="3260280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br>
                        <a:rPr lang="fr-FR" sz="1600" b="1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fr-FR" sz="1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</a:rPr>
                        <a:t>Nb lignes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</a:rPr>
                        <a:t>Nb colonnes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</a:rPr>
                        <a:t>Taux remplissage moyen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</a:rPr>
                        <a:t>Taux valeurs manquantes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</a:rPr>
                        <a:t>Doublons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96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</a:rPr>
                        <a:t>EdStatsCountry.csv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</a:rPr>
                        <a:t>241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</a:rPr>
                        <a:t>69%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</a:rPr>
                        <a:t>31.0%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97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</a:rPr>
                        <a:t>EdStatscountry-Series.csv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</a:rPr>
                        <a:t>613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</a:rPr>
                        <a:t>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</a:rPr>
                        <a:t>25.0%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80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</a:rPr>
                        <a:t>EdStatsFootNote.csv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</a:rPr>
                        <a:t>643638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</a:rPr>
                        <a:t>80%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</a:rPr>
                        <a:t>20.0%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71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</a:rPr>
                        <a:t>EdStatsSeries.csv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>
                          <a:solidFill>
                            <a:schemeClr val="bg1"/>
                          </a:solidFill>
                          <a:effectLst/>
                        </a:rPr>
                        <a:t>3665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</a:rPr>
                        <a:t>28%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</a:rPr>
                        <a:t>72.0%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91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</a:rPr>
                        <a:t>EdStatsData.csv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>
                          <a:solidFill>
                            <a:schemeClr val="bg1"/>
                          </a:solidFill>
                          <a:effectLst/>
                        </a:rPr>
                        <a:t>886930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</a:rPr>
                        <a:t>14%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</a:rPr>
                        <a:t>86.0%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344843"/>
                  </a:ext>
                </a:extLst>
              </a:tr>
            </a:tbl>
          </a:graphicData>
        </a:graphic>
      </p:graphicFrame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07FCE329-5A1A-A6BA-408D-AFF4C6EFB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11935"/>
              </p:ext>
            </p:extLst>
          </p:nvPr>
        </p:nvGraphicFramePr>
        <p:xfrm>
          <a:off x="182880" y="3070467"/>
          <a:ext cx="11665819" cy="3590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7343">
                  <a:extLst>
                    <a:ext uri="{9D8B030D-6E8A-4147-A177-3AD203B41FA5}">
                      <a16:colId xmlns:a16="http://schemas.microsoft.com/office/drawing/2014/main" val="1540779653"/>
                    </a:ext>
                  </a:extLst>
                </a:gridCol>
                <a:gridCol w="8258476">
                  <a:extLst>
                    <a:ext uri="{9D8B030D-6E8A-4147-A177-3AD203B41FA5}">
                      <a16:colId xmlns:a16="http://schemas.microsoft.com/office/drawing/2014/main" val="2979196198"/>
                    </a:ext>
                  </a:extLst>
                </a:gridCol>
              </a:tblGrid>
              <a:tr h="77764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</a:rPr>
                        <a:t>EdStatsCountry.csv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-</a:t>
                      </a:r>
                      <a:r>
                        <a:rPr lang="fr-FR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fr-FR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Informations géographiques sur les 241 pays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Informations globales sur l’économie de chacun des 241 pays</a:t>
                      </a:r>
                    </a:p>
                    <a:p>
                      <a:r>
                        <a:rPr lang="fr-FR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Toutes les régions du monde sont représentées.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9452"/>
                  </a:ext>
                </a:extLst>
              </a:tr>
              <a:tr h="554872"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</a:rPr>
                        <a:t>EdStatsCountry-Series.csv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Noms de région, Noms de regroupement de revenus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Sources des données de </a:t>
                      </a:r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</a:rPr>
                        <a:t>EdStatsCountry.csv</a:t>
                      </a:r>
                      <a:endParaRPr lang="fr-FR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88399"/>
                  </a:ext>
                </a:extLst>
              </a:tr>
              <a:tr h="554872"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</a:rPr>
                        <a:t>EdStatsFootNote.csv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sz="1600" dirty="0"/>
                        <a:t>- </a:t>
                      </a:r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Informations sur l’année d’origine des données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- Description des incertitudes, Exceptions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617632"/>
                  </a:ext>
                </a:extLst>
              </a:tr>
              <a:tr h="547228"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</a:rPr>
                        <a:t>EdStatsSeries.csv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sz="1600" dirty="0"/>
                        <a:t>- </a:t>
                      </a:r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Informations sur les indicateurs socio6économiques étudiés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- 37 Thèmes des indicateurs, Descriptions longues, 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490864"/>
                  </a:ext>
                </a:extLst>
              </a:tr>
              <a:tr h="1030476">
                <a:tc>
                  <a:txBody>
                    <a:bodyPr/>
                    <a:lstStyle/>
                    <a:p>
                      <a:pPr algn="r" fontAlgn="ctr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</a:rPr>
                        <a:t>EdStatsData.csv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- Information sur l’évolution de  nombreux indicateurs de 1970  à 2100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- 1970 à 2017 données réelle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- 2020 à 2100  données prévisionnelles;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828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47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BFE50-E7C8-1710-8D24-7100D3B8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35002"/>
          </a:xfrm>
        </p:spPr>
        <p:txBody>
          <a:bodyPr>
            <a:normAutofit fontScale="90000"/>
          </a:bodyPr>
          <a:lstStyle/>
          <a:p>
            <a:br>
              <a:rPr lang="fr-FR" sz="4400" b="1" dirty="0"/>
            </a:br>
            <a:br>
              <a:rPr lang="fr-FR" sz="4400" b="1" dirty="0"/>
            </a:br>
            <a:br>
              <a:rPr lang="fr-FR" sz="4400" b="1" dirty="0"/>
            </a:br>
            <a:br>
              <a:rPr lang="fr-FR" sz="4400" b="1" dirty="0"/>
            </a:br>
            <a:br>
              <a:rPr lang="fr-FR" sz="4400" b="1" dirty="0"/>
            </a:br>
            <a:r>
              <a:rPr lang="fr-FR" sz="4900" b="1" dirty="0"/>
              <a:t>III. P</a:t>
            </a:r>
            <a:r>
              <a:rPr lang="fr-FR" sz="4900" b="1" cap="none" dirty="0"/>
              <a:t>réanalyse des datasets</a:t>
            </a:r>
            <a:br>
              <a:rPr lang="fr-FR" sz="4400" b="1" cap="none" dirty="0"/>
            </a:br>
            <a:r>
              <a:rPr lang="fr-FR" sz="4400" b="1" cap="none" dirty="0"/>
              <a:t>  </a:t>
            </a:r>
            <a:r>
              <a:rPr lang="fr-FR" sz="2700" b="1" cap="none" dirty="0"/>
              <a:t>1. EdStatsCountry.csv: Nombre de  pays par région/revenus</a:t>
            </a:r>
            <a:br>
              <a:rPr lang="fr-FR" sz="2700" b="1" cap="none" dirty="0"/>
            </a:br>
            <a:r>
              <a:rPr lang="fr-FR" sz="4400" b="1" cap="none" dirty="0"/>
              <a:t>         </a:t>
            </a:r>
            <a:br>
              <a:rPr lang="fr-FR" sz="4400" b="1" cap="none" dirty="0"/>
            </a:br>
            <a:br>
              <a:rPr lang="fr-FR" sz="4400" b="1" cap="none" dirty="0"/>
            </a:br>
            <a:br>
              <a:rPr lang="fr-FR" sz="4400" b="1" cap="none" dirty="0"/>
            </a:br>
            <a:br>
              <a:rPr lang="fr-FR" sz="4400" b="1" cap="none" dirty="0"/>
            </a:br>
            <a:r>
              <a:rPr lang="fr-FR" sz="4400" b="1" cap="none" dirty="0"/>
              <a:t> </a:t>
            </a:r>
            <a:br>
              <a:rPr lang="fr-FR" sz="4400" b="1" cap="none" dirty="0"/>
            </a:br>
            <a:br>
              <a:rPr lang="fr-FR" sz="4400" b="1" cap="none" dirty="0"/>
            </a:br>
            <a:br>
              <a:rPr lang="fr-FR" sz="4400" b="1" cap="none" dirty="0"/>
            </a:br>
            <a:br>
              <a:rPr lang="fr-FR" sz="4400" b="1" cap="none" dirty="0"/>
            </a:br>
            <a:br>
              <a:rPr lang="fr-FR" sz="4400" b="1" cap="none" dirty="0"/>
            </a:br>
            <a:br>
              <a:rPr lang="fr-FR" sz="4400" b="1" cap="none" dirty="0"/>
            </a:br>
            <a:br>
              <a:rPr lang="fr-FR" sz="4400" b="1" cap="none" dirty="0"/>
            </a:br>
            <a:br>
              <a:rPr lang="fr-FR" sz="4400" b="1" cap="none" dirty="0"/>
            </a:br>
            <a:br>
              <a:rPr lang="fr-FR" sz="4400" b="1" cap="none" dirty="0"/>
            </a:br>
            <a:endParaRPr lang="fr-FR" sz="4400" b="1" cap="non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FC5580-E4F5-09F9-0785-B86109CFC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05878"/>
            <a:ext cx="12192000" cy="696387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8D46A7-5BA5-36E8-D7CF-D9F4092EB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472665"/>
            <a:ext cx="5717404" cy="52361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1A76964-72EB-BE80-E1DD-322F0823D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679" y="1443788"/>
            <a:ext cx="5457524" cy="282980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9F60509-01EB-7AA7-2ADD-779F32D65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303" y="4427621"/>
            <a:ext cx="5467189" cy="235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1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2580F-E95F-2269-37DB-9FC6B6B8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fr-FR" sz="2400" b="1" cap="none" dirty="0"/>
              <a:t>2. EdStatsCountry-Series.csv: </a:t>
            </a:r>
            <a:r>
              <a:rPr lang="fr-FR" sz="1800" b="1" cap="none" dirty="0"/>
              <a:t>Regroupement des Pays par Code Indicateur et Par Description.</a:t>
            </a: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endParaRPr lang="fr-FR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158A440-7FB2-5F4B-425D-6142924C7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7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916AB-8CB4-A351-33D5-4BADDD79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fr-FR" sz="2400" b="1" cap="none" dirty="0"/>
              <a:t>3. EdStatsFootNotes.csv: </a:t>
            </a:r>
            <a:r>
              <a:rPr lang="fr-FR" sz="1800" b="1" cap="none" dirty="0"/>
              <a:t>Regroupement des Pays par Code Indicateur et Par Description. </a:t>
            </a: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endParaRPr lang="fr-FR" sz="1800" cap="non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6F60401-3EF1-84EF-3BC5-24829CEE4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50772"/>
            <a:ext cx="11027343" cy="610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0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F889B-79C6-841D-0E29-66272AF8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fr-FR" sz="2400" b="1" cap="none" dirty="0"/>
              <a:t>4. EdStatsSeries.csv: </a:t>
            </a:r>
            <a:r>
              <a:rPr lang="fr-FR" sz="1800" b="1" cap="none" dirty="0"/>
              <a:t>Regroupement des Pays par Code Indicateur et Par Description.</a:t>
            </a: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br>
              <a:rPr lang="fr-FR" sz="1800" b="1" cap="none" dirty="0"/>
            </a:br>
            <a:endParaRPr lang="fr-FR" sz="1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98CDC41-BBBE-588F-871A-CB1445019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2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41498F-24D7-DE69-EA26-4F1C432B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fr-FR" sz="2400" b="1" cap="none" dirty="0"/>
            </a:br>
            <a:br>
              <a:rPr lang="fr-FR" sz="2400" b="1" cap="none" dirty="0"/>
            </a:br>
            <a:r>
              <a:rPr lang="fr-FR" sz="2400" b="1" cap="none" dirty="0"/>
              <a:t>5. EdStatsData.csv:</a:t>
            </a:r>
            <a:r>
              <a:rPr lang="fr-FR" sz="4400" b="1" cap="none" dirty="0"/>
              <a:t> </a:t>
            </a:r>
            <a:r>
              <a:rPr lang="fr-FR" sz="2400" b="1" cap="none" dirty="0"/>
              <a:t>Types de Variables, </a:t>
            </a:r>
            <a:r>
              <a:rPr lang="fr-FR" sz="2400" b="1" dirty="0"/>
              <a:t>R</a:t>
            </a:r>
            <a:r>
              <a:rPr lang="fr-FR" sz="2400" b="1" cap="none" dirty="0"/>
              <a:t>épartition des Données par Années &amp; par </a:t>
            </a:r>
            <a:br>
              <a:rPr lang="fr-FR" sz="2400" b="1" cap="none" dirty="0"/>
            </a:br>
            <a:r>
              <a:rPr lang="fr-FR" sz="2400" b="1" cap="none" dirty="0"/>
              <a:t>     Décennies</a:t>
            </a:r>
            <a:r>
              <a:rPr lang="fr-FR" sz="2400" b="1" dirty="0"/>
              <a:t>.</a:t>
            </a:r>
            <a:br>
              <a:rPr lang="fr-FR" sz="2400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br>
              <a:rPr lang="fr-FR" sz="2400" b="1" cap="none" dirty="0"/>
            </a:br>
            <a:endParaRPr lang="fr-FR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225D72-F8D6-6325-E139-BB56EAE8B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37398"/>
            <a:ext cx="3657600" cy="569815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D9E628F-9C39-62FB-2598-06E0D717A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736" y="798898"/>
            <a:ext cx="8178264" cy="57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70176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1836</Words>
  <Application>Microsoft Office PowerPoint</Application>
  <PresentationFormat>Grand écran</PresentationFormat>
  <Paragraphs>354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Century Gothic</vt:lpstr>
      <vt:lpstr>Courier New</vt:lpstr>
      <vt:lpstr>Helvetica Neue</vt:lpstr>
      <vt:lpstr>Wingdings 3</vt:lpstr>
      <vt:lpstr>Secteur</vt:lpstr>
      <vt:lpstr>Analysez Les Données de  Systèmes Educatifs</vt:lpstr>
      <vt:lpstr>Introduction  I. Problématique II. Exploration des Datasets III. Préanalyse des Datasets IV. Analyse  1. Sélection des indicateurs pertinents  2. Analyse des indicateurs retenus  3. Sélection provisoire des pays à fort potentiel  4. Evolution de ce potentiel de clients  5. Choix final des pays où l’entreprise doit opérer en priorité v. Conclusion</vt:lpstr>
      <vt:lpstr>I. Problématique  * Start-up de la EdTech propose:  * Formation en ligne de niveau lycée et université  * Expansion de l’entreprise à l’internationale.   Mission  * Analyse exploratoire des données de la Banque        Mondiale sur l’éducation.   Objectif  * Vérifier si les datasets permettent de décider de          l’expansion vers l’international  * Choisir les pays à fort potentiel. </vt:lpstr>
      <vt:lpstr>II. Exploration des Datasets : Description des datasets               </vt:lpstr>
      <vt:lpstr>     III. Préanalyse des datasets   1. EdStatsCountry.csv: Nombre de  pays par région/revenus                        </vt:lpstr>
      <vt:lpstr>2. EdStatsCountry-Series.csv: Regroupement des Pays par Code Indicateur et Par Description.                   </vt:lpstr>
      <vt:lpstr>3. EdStatsFootNotes.csv: Regroupement des Pays par Code Indicateur et Par Description.                        </vt:lpstr>
      <vt:lpstr>4. EdStatsSeries.csv: Regroupement des Pays par Code Indicateur et Par Description.                       </vt:lpstr>
      <vt:lpstr>  5. EdStatsData.csv: Types de Variables, Répartition des Données par Années &amp; par       Décennies.                     </vt:lpstr>
      <vt:lpstr>IV. Analyse   1. Sélection des indicateurs pertinents    1.1 Statistiques de tous les indicateurs et tous les pays         </vt:lpstr>
      <vt:lpstr>     1.2 taux de remplissage de chaque indicateur pour tous les pays pour toutes les années.    * 25% des indicateurs ont un taux de remplissage supérieur à 15%, et 10% des indicateurs ont un taux de             remplissage supérieur à 48%.   * Seuil de taux de remplissage des indicateurs fixés à 50% : il reste 359 indicateurs à analyser.                       </vt:lpstr>
      <vt:lpstr> 1.3 Réduction temporelle  * D'après la description des données de la dataset EdStastsData.csv, la décennie 2010 est la plus            fournie en données sur la période 2010-2015.   1.4 Indicateur retenus             </vt:lpstr>
      <vt:lpstr>1.5 Représentation Graphique Indicateur retenus                  </vt:lpstr>
      <vt:lpstr>      2. Analyse des indicateurs retenus   2.1 Filtre pays, Régions et groupe de revenus avec les indicateurs retenus.  * Supprimer les pays hors regroupement.  * Supprimer les pays sans groupe de revenus.  * Suppression des indicateurs des pays avec aucune donnée pour toutes les années   * Fusion des variables pays, région et groupe de revenus.                  </vt:lpstr>
      <vt:lpstr> 2.2 Analyse des indicateurs retenus.  * Propagation des valeurs non nulles de 2010 vers 2015 implique de   * Travailler sur la dernière valeur connue non nulle la plus récente en 2015.  * Interpolation des valeurs manquantes par la méthode ‘ffill’.         </vt:lpstr>
      <vt:lpstr> * Représentation Graphiques des statistiques des indicateurs retenus.                      </vt:lpstr>
      <vt:lpstr>    3. Score et Sélection provisoire des pays à fort potentiel  3.1 Indicateurs manquants par pays: Notre de pays restants 140/242                          </vt:lpstr>
      <vt:lpstr> 3.2 Mise à l’Echelle des Données: MinMaxScaler()              </vt:lpstr>
      <vt:lpstr> 3. 3 Score d’Attractivité par et Heatmap par Région.   3.3.1 Score et Heatmap par Région            </vt:lpstr>
      <vt:lpstr>3.3.2 Représentation Graphique des Indicateurs Choisis par Région.                 </vt:lpstr>
      <vt:lpstr>3.4 Score d'Attractivité par Groupe de Revenus.  3.4.1 Score et Heatmap par Groupe de Revenus          </vt:lpstr>
      <vt:lpstr>3.4.2 Représentation Graphique des Indicateurs Choisis par Groupe de Revenus.               </vt:lpstr>
      <vt:lpstr>3.5 Score d'Attractivité Représenté sur une Carte du Monde.            </vt:lpstr>
      <vt:lpstr>3.6 Top10 Provisoire des Pays les Plus Attractifs.           </vt:lpstr>
      <vt:lpstr> 4. Evolution de ce potentiel de clients.  4.1 Projections des indicateurs: 'PRJ.POP.ALL.4.MF', 'PRJ.POP.ALL.3.MF’            </vt:lpstr>
      <vt:lpstr> 4.2 Analyse Approfondie des Evolutions de Prévisions par Pays.               </vt:lpstr>
      <vt:lpstr> 5. Choix final des pays où l’entreprise doit opérer en priorité.                </vt:lpstr>
      <vt:lpstr>      V. Conclusion  La start-up academy devrait prioritairement opérer en Chine et aux Etats-Unis, puis progressivement en République de Corée et en Australie en fonction de nos résultats d’analyse obtenus et relatifs aux données de la Banque Mondiale sur l’éducation.  Merci de votre attention.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Analysez Les Données de  Systèmes Educatifs</dc:title>
  <dc:creator>NADIA YEBEL</dc:creator>
  <cp:lastModifiedBy>NADIA YEBEL</cp:lastModifiedBy>
  <cp:revision>134</cp:revision>
  <dcterms:created xsi:type="dcterms:W3CDTF">2023-01-25T10:55:25Z</dcterms:created>
  <dcterms:modified xsi:type="dcterms:W3CDTF">2023-01-25T23:06:04Z</dcterms:modified>
</cp:coreProperties>
</file>