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9"/>
  </p:notesMasterIdLst>
  <p:handoutMasterIdLst>
    <p:handoutMasterId r:id="rId10"/>
  </p:handoutMasterIdLst>
  <p:sldIdLst>
    <p:sldId id="257"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DIA YEBEL" initials="NY" lastIdx="1" clrIdx="0">
    <p:extLst>
      <p:ext uri="{19B8F6BF-5375-455C-9EA6-DF929625EA0E}">
        <p15:presenceInfo xmlns:p15="http://schemas.microsoft.com/office/powerpoint/2012/main" userId="82c2527fcd939c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11T15:37:24.703" idx="1">
    <p:pos x="879" y="11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FC74BDE-6627-49B6-90F1-0334E723F64C}" type="datetime1">
              <a:rPr lang="fr-FR" smtClean="0"/>
              <a:t>11/03/2023</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28DAF60-E56A-4648-8936-22D801672B6C}" type="datetime1">
              <a:rPr lang="fr-FR" smtClean="0"/>
              <a:t>11/03/2023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rtl="0"/>
            <a:fld id="{E641DF6C-ECED-4BD8-8025-73323DD5D35C}" type="datetime1">
              <a:rPr lang="fr-FR" smtClean="0"/>
              <a:t>11/03/2023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72898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E69A0D1A-B1A6-4A33-B3AE-513EF3B4A7E7}" type="datetime1">
              <a:rPr lang="fr-FR" smtClean="0"/>
              <a:t>11/03/2023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109369363"/>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E69A0D1A-B1A6-4A33-B3AE-513EF3B4A7E7}" type="datetime1">
              <a:rPr lang="fr-FR" smtClean="0"/>
              <a:t>11/03/2023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rtl="0"/>
            <a:fld id="{3A98EE3D-8CD1-4C3F-BD1C-C98C9596463C}" type="slidenum">
              <a:rPr lang="en-US" smtClean="0"/>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9348377"/>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pPr rtl="0"/>
            <a:fld id="{E69A0D1A-B1A6-4A33-B3AE-513EF3B4A7E7}" type="datetime1">
              <a:rPr lang="fr-FR" smtClean="0"/>
              <a:t>11/03/2023</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8704873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pPr rtl="0"/>
            <a:fld id="{E69A0D1A-B1A6-4A33-B3AE-513EF3B4A7E7}" type="datetime1">
              <a:rPr lang="fr-FR" smtClean="0"/>
              <a:t>11/03/2023</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3A98EE3D-8CD1-4C3F-BD1C-C98C9596463C}" type="slidenum">
              <a:rPr lang="en-US" smtClean="0"/>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0635170"/>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pPr rtl="0"/>
            <a:fld id="{E69A0D1A-B1A6-4A33-B3AE-513EF3B4A7E7}" type="datetime1">
              <a:rPr lang="fr-FR" smtClean="0"/>
              <a:t>11/03/2023</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277941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1E5B03D9-FC89-4784-BD60-336471BA7724}" type="datetime1">
              <a:rPr lang="fr-FR" smtClean="0"/>
              <a:t>11/03/2023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146112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D0216CB3-B929-446C-876F-83C9B86D9FDE}" type="datetime1">
              <a:rPr lang="fr-FR" smtClean="0"/>
              <a:t>11/03/2023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584690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22897033-9A55-4DAC-991D-1FF1921C78B7}" type="datetime1">
              <a:rPr lang="fr-FR" smtClean="0"/>
              <a:t>11/03/2023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548369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E69A0D1A-B1A6-4A33-B3AE-513EF3B4A7E7}" type="datetime1">
              <a:rPr lang="fr-FR" smtClean="0"/>
              <a:t>11/03/2023</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060421254"/>
      </p:ext>
    </p:extLst>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7E4EF44C-5F50-4A80-A957-57B3338337C0}" type="datetime1">
              <a:rPr lang="fr-FR" smtClean="0"/>
              <a:t>11/03/2023</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0595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rtl="0"/>
            <a:fld id="{B2D0F46D-59FD-4484-924E-E79DD516B5ED}" type="datetime1">
              <a:rPr lang="fr-FR" smtClean="0"/>
              <a:t>11/03/2023</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2810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rtl="0"/>
            <a:fld id="{E69A0D1A-B1A6-4A33-B3AE-513EF3B4A7E7}" type="datetime1">
              <a:rPr lang="fr-FR" smtClean="0"/>
              <a:t>11/03/2023</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976225473"/>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ACEC98BE-FCE2-445F-8146-3A7F8CC3881D}" type="datetime1">
              <a:rPr lang="fr-FR" smtClean="0"/>
              <a:t>11/03/2023</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41448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6D0953DD-A6BD-427D-B7A8-BDE378B2E678}" type="datetime1">
              <a:rPr lang="fr-FR" smtClean="0"/>
              <a:t>11/03/2023</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rtl="0"/>
            <a:fld id="{3A98EE3D-8CD1-4C3F-BD1C-C98C9596463C}" type="slidenum">
              <a:rPr lang="en-US" smtClean="0"/>
              <a:pPr/>
              <a:t>‹N°›</a:t>
            </a:fld>
            <a:endParaRPr lang="en-US" dirty="0"/>
          </a:p>
        </p:txBody>
      </p:sp>
    </p:spTree>
    <p:extLst>
      <p:ext uri="{BB962C8B-B14F-4D97-AF65-F5344CB8AC3E}">
        <p14:creationId xmlns:p14="http://schemas.microsoft.com/office/powerpoint/2010/main" val="308863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47E77B56-6788-4F40-A65E-12AFEB3AC095}" type="datetime1">
              <a:rPr lang="fr-FR" smtClean="0"/>
              <a:t>11/03/2023</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268998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E69A0D1A-B1A6-4A33-B3AE-513EF3B4A7E7}" type="datetime1">
              <a:rPr lang="fr-FR" smtClean="0"/>
              <a:t>11/03/2023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55480334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sldNum="0"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setavenir.fr/nutrition/lancement-en-chine-du-h2-smartphone-scanner-alimentaire_110679" TargetMode="Externa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comments" Target="../comments/comment1.xml"/><Relationship Id="rId5" Type="http://schemas.openxmlformats.org/officeDocument/2006/relationships/hyperlink" Target="https://sante-pratique-paris.fr/dossier/bonnes-pratiques-dossier/comment-mieux-gerer-ses-habitudes-alimentaires-avec-le-nutri-score"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1E816-31F5-48BB-BD02-D15F2F18B48A}"/>
              </a:ext>
            </a:extLst>
          </p:cNvPr>
          <p:cNvSpPr>
            <a:spLocks noGrp="1"/>
          </p:cNvSpPr>
          <p:nvPr>
            <p:ph type="ctrTitle"/>
          </p:nvPr>
        </p:nvSpPr>
        <p:spPr>
          <a:xfrm>
            <a:off x="733245" y="569334"/>
            <a:ext cx="10841495" cy="1949570"/>
          </a:xfrm>
        </p:spPr>
        <p:txBody>
          <a:bodyPr rtlCol="0">
            <a:normAutofit fontScale="90000"/>
          </a:bodyPr>
          <a:lstStyle/>
          <a:p>
            <a:pPr algn="ctr"/>
            <a:br>
              <a:rPr lang="fr-FR" sz="4900" b="1" i="0" dirty="0">
                <a:solidFill>
                  <a:srgbClr val="271A38"/>
                </a:solidFill>
                <a:effectLst/>
                <a:latin typeface="Century Gothic" panose="020B0502020202020204" pitchFamily="34" charset="0"/>
              </a:rPr>
            </a:br>
            <a:br>
              <a:rPr lang="fr-FR" sz="4900" b="1" i="0" dirty="0">
                <a:solidFill>
                  <a:srgbClr val="271A38"/>
                </a:solidFill>
                <a:effectLst/>
                <a:latin typeface="Century Gothic" panose="020B0502020202020204" pitchFamily="34" charset="0"/>
              </a:rPr>
            </a:br>
            <a:br>
              <a:rPr lang="fr-FR" sz="4900" b="1" i="0" dirty="0">
                <a:solidFill>
                  <a:srgbClr val="271A38"/>
                </a:solidFill>
                <a:effectLst/>
                <a:latin typeface="Century Gothic" panose="020B0502020202020204" pitchFamily="34" charset="0"/>
              </a:rPr>
            </a:br>
            <a:br>
              <a:rPr lang="fr-FR" sz="4900" b="1" i="0" dirty="0">
                <a:solidFill>
                  <a:srgbClr val="271A38"/>
                </a:solidFill>
                <a:effectLst/>
                <a:latin typeface="Century Gothic" panose="020B0502020202020204" pitchFamily="34" charset="0"/>
              </a:rPr>
            </a:br>
            <a:br>
              <a:rPr lang="fr-FR" sz="4900" b="1" i="0" dirty="0">
                <a:solidFill>
                  <a:srgbClr val="271A38"/>
                </a:solidFill>
                <a:effectLst/>
                <a:latin typeface="Century Gothic" panose="020B0502020202020204" pitchFamily="34" charset="0"/>
              </a:rPr>
            </a:br>
            <a:r>
              <a:rPr lang="fr-FR" sz="4900" b="1" i="0" cap="none" dirty="0">
                <a:solidFill>
                  <a:srgbClr val="7030A0"/>
                </a:solidFill>
                <a:effectLst/>
                <a:latin typeface="Century Gothic" panose="020B0502020202020204" pitchFamily="34" charset="0"/>
              </a:rPr>
              <a:t>Concevez une application au service </a:t>
            </a:r>
            <a:br>
              <a:rPr lang="fr-FR" sz="4900" b="1" i="0" cap="none" dirty="0">
                <a:solidFill>
                  <a:srgbClr val="7030A0"/>
                </a:solidFill>
                <a:effectLst/>
                <a:latin typeface="Century Gothic" panose="020B0502020202020204" pitchFamily="34" charset="0"/>
              </a:rPr>
            </a:br>
            <a:r>
              <a:rPr lang="fr-FR" sz="4900" b="1" i="0" cap="none" dirty="0">
                <a:solidFill>
                  <a:srgbClr val="7030A0"/>
                </a:solidFill>
                <a:effectLst/>
                <a:latin typeface="Century Gothic" panose="020B0502020202020204" pitchFamily="34" charset="0"/>
              </a:rPr>
              <a:t>de la santé publique</a:t>
            </a:r>
            <a:br>
              <a:rPr lang="fr-FR" b="1" i="0" dirty="0">
                <a:solidFill>
                  <a:srgbClr val="271A38"/>
                </a:solidFill>
                <a:effectLst/>
                <a:latin typeface="Inter"/>
              </a:rPr>
            </a:br>
            <a:endParaRPr lang="fr" dirty="0"/>
          </a:p>
        </p:txBody>
      </p:sp>
      <p:sp>
        <p:nvSpPr>
          <p:cNvPr id="3" name="Sous-titr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3034"/>
            <a:ext cx="10993546" cy="672861"/>
          </a:xfrm>
        </p:spPr>
        <p:txBody>
          <a:bodyPr rtlCol="0">
            <a:normAutofit/>
          </a:bodyPr>
          <a:lstStyle/>
          <a:p>
            <a:pPr algn="ctr" rtl="0"/>
            <a:r>
              <a:rPr lang="fr" sz="2800" cap="none" dirty="0"/>
              <a:t>Samuel Dieudonné Yebel</a:t>
            </a:r>
          </a:p>
        </p:txBody>
      </p:sp>
      <p:pic>
        <p:nvPicPr>
          <p:cNvPr id="6" name="Image 5" descr="Zoom sur un logo&#10;&#10;Description générée automatiquemen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188F22-D1DF-26DA-1AAB-231AA3B21BC5}"/>
              </a:ext>
            </a:extLst>
          </p:cNvPr>
          <p:cNvSpPr>
            <a:spLocks noGrp="1"/>
          </p:cNvSpPr>
          <p:nvPr>
            <p:ph type="title"/>
          </p:nvPr>
        </p:nvSpPr>
        <p:spPr>
          <a:xfrm>
            <a:off x="575894" y="729657"/>
            <a:ext cx="11029616" cy="5671143"/>
          </a:xfrm>
        </p:spPr>
        <p:txBody>
          <a:bodyPr>
            <a:normAutofit fontScale="90000"/>
          </a:bodyPr>
          <a:lstStyle/>
          <a:p>
            <a:r>
              <a:rPr lang="fr-FR" dirty="0"/>
              <a:t>    </a:t>
            </a:r>
            <a:r>
              <a:rPr lang="fr-FR" sz="6700" b="1" dirty="0">
                <a:solidFill>
                  <a:srgbClr val="7030A0"/>
                </a:solidFill>
              </a:rPr>
              <a:t>P</a:t>
            </a:r>
            <a:r>
              <a:rPr lang="fr-FR" sz="6700" b="1" cap="none" dirty="0">
                <a:solidFill>
                  <a:srgbClr val="7030A0"/>
                </a:solidFill>
              </a:rPr>
              <a:t>lan </a:t>
            </a:r>
            <a:br>
              <a:rPr lang="fr-FR" cap="none" dirty="0">
                <a:solidFill>
                  <a:srgbClr val="7030A0"/>
                </a:solidFill>
              </a:rPr>
            </a:br>
            <a:br>
              <a:rPr lang="fr-FR" cap="none" dirty="0">
                <a:solidFill>
                  <a:srgbClr val="7030A0"/>
                </a:solidFill>
              </a:rPr>
            </a:br>
            <a:r>
              <a:rPr lang="fr-FR" cap="none" dirty="0">
                <a:solidFill>
                  <a:srgbClr val="7030A0"/>
                </a:solidFill>
              </a:rPr>
              <a:t>	</a:t>
            </a:r>
            <a:r>
              <a:rPr lang="fr-FR" b="1" cap="none" dirty="0">
                <a:solidFill>
                  <a:srgbClr val="7030A0"/>
                </a:solidFill>
              </a:rPr>
              <a:t>I   Problématique</a:t>
            </a:r>
            <a:br>
              <a:rPr lang="fr-FR" b="1" cap="none" dirty="0">
                <a:solidFill>
                  <a:srgbClr val="7030A0"/>
                </a:solidFill>
              </a:rPr>
            </a:br>
            <a:r>
              <a:rPr lang="fr-FR" b="1" cap="none" dirty="0">
                <a:solidFill>
                  <a:srgbClr val="7030A0"/>
                </a:solidFill>
              </a:rPr>
              <a:t>	II  Présentation de mon idée d’application</a:t>
            </a:r>
            <a:br>
              <a:rPr lang="fr-FR" b="1" cap="none" dirty="0">
                <a:solidFill>
                  <a:srgbClr val="7030A0"/>
                </a:solidFill>
              </a:rPr>
            </a:br>
            <a:r>
              <a:rPr lang="fr-FR" b="1" cap="none" dirty="0">
                <a:solidFill>
                  <a:srgbClr val="7030A0"/>
                </a:solidFill>
              </a:rPr>
              <a:t>	III Nettoyage et traitement des données</a:t>
            </a:r>
            <a:br>
              <a:rPr lang="fr-FR" b="1" cap="none" dirty="0">
                <a:solidFill>
                  <a:srgbClr val="7030A0"/>
                </a:solidFill>
              </a:rPr>
            </a:br>
            <a:r>
              <a:rPr lang="fr-FR" b="1" cap="none" dirty="0">
                <a:solidFill>
                  <a:srgbClr val="7030A0"/>
                </a:solidFill>
              </a:rPr>
              <a:t>	IV Analyse exploratoire</a:t>
            </a:r>
            <a:br>
              <a:rPr lang="fr-FR" b="1" cap="none" dirty="0">
                <a:solidFill>
                  <a:srgbClr val="7030A0"/>
                </a:solidFill>
              </a:rPr>
            </a:br>
            <a:r>
              <a:rPr lang="fr-FR" b="1" cap="none" dirty="0">
                <a:solidFill>
                  <a:srgbClr val="7030A0"/>
                </a:solidFill>
              </a:rPr>
              <a:t>		1 Analyse univariée</a:t>
            </a:r>
            <a:br>
              <a:rPr lang="fr-FR" b="1" cap="none" dirty="0">
                <a:solidFill>
                  <a:srgbClr val="7030A0"/>
                </a:solidFill>
              </a:rPr>
            </a:br>
            <a:r>
              <a:rPr lang="fr-FR" b="1" cap="none" dirty="0">
                <a:solidFill>
                  <a:srgbClr val="7030A0"/>
                </a:solidFill>
              </a:rPr>
              <a:t>		2 Analyse multivariée</a:t>
            </a:r>
            <a:br>
              <a:rPr lang="fr-FR" b="1" cap="none" dirty="0">
                <a:solidFill>
                  <a:srgbClr val="7030A0"/>
                </a:solidFill>
              </a:rPr>
            </a:br>
            <a:r>
              <a:rPr lang="fr-FR" b="1" cap="none" dirty="0">
                <a:solidFill>
                  <a:srgbClr val="7030A0"/>
                </a:solidFill>
              </a:rPr>
              <a:t>	V  Faits pertinents pour l’application</a:t>
            </a:r>
            <a:br>
              <a:rPr lang="fr-FR" b="1" cap="none" dirty="0">
                <a:solidFill>
                  <a:srgbClr val="7030A0"/>
                </a:solidFill>
              </a:rPr>
            </a:br>
            <a:r>
              <a:rPr lang="fr-FR" b="1" cap="none" dirty="0">
                <a:solidFill>
                  <a:srgbClr val="7030A0"/>
                </a:solidFill>
              </a:rPr>
              <a:t>	VI Conclusion</a:t>
            </a:r>
            <a:endParaRPr lang="fr-FR" b="1" dirty="0">
              <a:solidFill>
                <a:srgbClr val="7030A0"/>
              </a:solidFill>
            </a:endParaRPr>
          </a:p>
        </p:txBody>
      </p:sp>
      <p:sp>
        <p:nvSpPr>
          <p:cNvPr id="3" name="Espace réservé de la date 2">
            <a:extLst>
              <a:ext uri="{FF2B5EF4-FFF2-40B4-BE49-F238E27FC236}">
                <a16:creationId xmlns:a16="http://schemas.microsoft.com/office/drawing/2014/main" id="{68C1B295-489A-000D-ED09-648D3EE24535}"/>
              </a:ext>
            </a:extLst>
          </p:cNvPr>
          <p:cNvSpPr>
            <a:spLocks noGrp="1"/>
          </p:cNvSpPr>
          <p:nvPr>
            <p:ph type="dt" sz="half" idx="10"/>
          </p:nvPr>
        </p:nvSpPr>
        <p:spPr/>
        <p:txBody>
          <a:bodyPr/>
          <a:lstStyle/>
          <a:p>
            <a:pPr rtl="0"/>
            <a:fld id="{0FAEC910-4AAA-42A1-A49C-7DDC64BC53C6}" type="datetime1">
              <a:rPr lang="fr-FR" smtClean="0"/>
              <a:t>11/03/2023</a:t>
            </a:fld>
            <a:endParaRPr lang="en-US" dirty="0"/>
          </a:p>
        </p:txBody>
      </p:sp>
    </p:spTree>
    <p:extLst>
      <p:ext uri="{BB962C8B-B14F-4D97-AF65-F5344CB8AC3E}">
        <p14:creationId xmlns:p14="http://schemas.microsoft.com/office/powerpoint/2010/main" val="291481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5E7E-6B6E-CEBD-4793-0B5060EE7A24}"/>
              </a:ext>
            </a:extLst>
          </p:cNvPr>
          <p:cNvSpPr>
            <a:spLocks noGrp="1"/>
          </p:cNvSpPr>
          <p:nvPr>
            <p:ph type="title"/>
          </p:nvPr>
        </p:nvSpPr>
        <p:spPr>
          <a:xfrm>
            <a:off x="614395" y="710407"/>
            <a:ext cx="11029616" cy="5690393"/>
          </a:xfrm>
        </p:spPr>
        <p:txBody>
          <a:bodyPr>
            <a:normAutofit fontScale="90000"/>
          </a:bodyPr>
          <a:lstStyle/>
          <a:p>
            <a:pPr algn="l"/>
            <a:r>
              <a:rPr lang="fr-FR" dirty="0"/>
              <a:t> P</a:t>
            </a:r>
            <a:r>
              <a:rPr lang="fr-FR" cap="none" dirty="0"/>
              <a:t>roblématique</a:t>
            </a:r>
            <a:br>
              <a:rPr lang="fr-FR" cap="none" dirty="0"/>
            </a:br>
            <a:br>
              <a:rPr lang="fr-FR" dirty="0"/>
            </a:br>
            <a:r>
              <a:rPr lang="fr-FR" dirty="0"/>
              <a:t>* </a:t>
            </a:r>
            <a:r>
              <a:rPr lang="fr-FR" b="1" cap="none" dirty="0"/>
              <a:t>Appel à projet  </a:t>
            </a:r>
            <a:r>
              <a:rPr lang="fr-FR" sz="2200" cap="none" dirty="0"/>
              <a:t>de Santé publique France pour trouver des idées innovantes d’application relatives à l’alimentation.</a:t>
            </a:r>
            <a:br>
              <a:rPr lang="fr-FR" sz="2200" cap="none" dirty="0"/>
            </a:br>
            <a:br>
              <a:rPr lang="fr-FR" sz="2000" cap="none" dirty="0"/>
            </a:br>
            <a:r>
              <a:rPr lang="fr-FR" cap="none" dirty="0"/>
              <a:t>* </a:t>
            </a:r>
            <a:r>
              <a:rPr lang="fr-FR" b="1" cap="none" dirty="0"/>
              <a:t>Open Food Fact</a:t>
            </a:r>
            <a:r>
              <a:rPr lang="fr-FR" sz="2200" cap="none" dirty="0"/>
              <a:t> Base de données publique sur les produits alimentaires</a:t>
            </a:r>
            <a:r>
              <a:rPr lang="fr-FR" cap="none" dirty="0"/>
              <a:t> </a:t>
            </a:r>
            <a:r>
              <a:rPr lang="fr-FR" sz="2200" cap="none" dirty="0"/>
              <a:t>disponible, regroupant: les valeurs nutritives des produits, leurs additifs, leurs ingrédients et divers scores.</a:t>
            </a:r>
            <a:br>
              <a:rPr lang="fr-FR" sz="2200" cap="none" dirty="0"/>
            </a:br>
            <a:br>
              <a:rPr lang="fr-FR" sz="2200" cap="none" dirty="0"/>
            </a:br>
            <a:r>
              <a:rPr lang="fr-FR" dirty="0"/>
              <a:t>*</a:t>
            </a:r>
            <a:r>
              <a:rPr lang="fr-FR" sz="2200" b="0" i="0" u="none" strike="noStrike" baseline="0" dirty="0">
                <a:solidFill>
                  <a:srgbClr val="002060"/>
                </a:solidFill>
              </a:rPr>
              <a:t>  </a:t>
            </a:r>
            <a:r>
              <a:rPr lang="fr-FR" b="1" i="0" u="none" strike="noStrike" baseline="0" dirty="0">
                <a:solidFill>
                  <a:srgbClr val="002060"/>
                </a:solidFill>
              </a:rPr>
              <a:t>Mission :</a:t>
            </a:r>
            <a:r>
              <a:rPr lang="fr-FR" sz="2200" b="1" dirty="0">
                <a:solidFill>
                  <a:srgbClr val="002060"/>
                </a:solidFill>
              </a:rPr>
              <a:t> </a:t>
            </a:r>
            <a:r>
              <a:rPr lang="fr-FR" sz="2200" b="0" i="0" u="none" strike="noStrike" baseline="0" dirty="0">
                <a:solidFill>
                  <a:srgbClr val="002060"/>
                </a:solidFill>
              </a:rPr>
              <a:t>Proposer une idée d’application pertinente à partir du jeu du dataset.</a:t>
            </a:r>
            <a:br>
              <a:rPr lang="fr-FR" sz="2200" b="0" i="0" u="none" strike="noStrike" baseline="0" dirty="0">
                <a:solidFill>
                  <a:srgbClr val="002060"/>
                </a:solidFill>
              </a:rPr>
            </a:br>
            <a:br>
              <a:rPr lang="fr-FR" sz="1800" b="0" i="0" u="none" strike="noStrike" baseline="0" dirty="0">
                <a:solidFill>
                  <a:srgbClr val="002060"/>
                </a:solidFill>
              </a:rPr>
            </a:br>
            <a:r>
              <a:rPr lang="fr-FR" dirty="0">
                <a:solidFill>
                  <a:srgbClr val="002060"/>
                </a:solidFill>
              </a:rPr>
              <a:t>*</a:t>
            </a:r>
            <a:r>
              <a:rPr lang="fr-FR" sz="1800" dirty="0">
                <a:solidFill>
                  <a:srgbClr val="002060"/>
                </a:solidFill>
              </a:rPr>
              <a:t> </a:t>
            </a:r>
            <a:r>
              <a:rPr lang="fr-FR" b="1" i="0" u="none" strike="noStrike" baseline="0" dirty="0">
                <a:solidFill>
                  <a:srgbClr val="002060"/>
                </a:solidFill>
              </a:rPr>
              <a:t>Objectif :</a:t>
            </a:r>
            <a:br>
              <a:rPr lang="fr-FR" sz="1800" b="1" i="0" u="none" strike="noStrike" baseline="0" dirty="0">
                <a:solidFill>
                  <a:srgbClr val="002060"/>
                </a:solidFill>
              </a:rPr>
            </a:br>
            <a:r>
              <a:rPr lang="fr-FR" sz="1800" b="0" i="0" u="none" strike="noStrike" baseline="0" dirty="0">
                <a:solidFill>
                  <a:srgbClr val="002060"/>
                </a:solidFill>
              </a:rPr>
              <a:t>-		</a:t>
            </a:r>
            <a:r>
              <a:rPr lang="fr-FR" b="1" i="0" u="none" strike="noStrike" baseline="0" dirty="0">
                <a:solidFill>
                  <a:srgbClr val="002060"/>
                </a:solidFill>
              </a:rPr>
              <a:t> -</a:t>
            </a:r>
            <a:r>
              <a:rPr lang="fr-FR" sz="1800" b="0" i="0" u="none" strike="noStrike" baseline="0" dirty="0">
                <a:solidFill>
                  <a:srgbClr val="002060"/>
                </a:solidFill>
              </a:rPr>
              <a:t> </a:t>
            </a:r>
            <a:r>
              <a:rPr lang="fr-FR" sz="2200" b="0" i="0" u="none" strike="noStrike" baseline="0" dirty="0">
                <a:solidFill>
                  <a:srgbClr val="002060"/>
                </a:solidFill>
              </a:rPr>
              <a:t>Proposition d’une idée d’application</a:t>
            </a:r>
            <a:br>
              <a:rPr lang="fr-FR" sz="2200" b="0" i="0" u="none" strike="noStrike" baseline="0" dirty="0">
                <a:solidFill>
                  <a:srgbClr val="002060"/>
                </a:solidFill>
              </a:rPr>
            </a:br>
            <a:r>
              <a:rPr lang="fr-FR" sz="2200" b="0" i="0" u="none" strike="noStrike" baseline="0" dirty="0">
                <a:solidFill>
                  <a:srgbClr val="002060"/>
                </a:solidFill>
              </a:rPr>
              <a:t>		 </a:t>
            </a:r>
            <a:r>
              <a:rPr lang="fr-FR" b="1" i="0" u="none" strike="noStrike" baseline="0" dirty="0">
                <a:solidFill>
                  <a:srgbClr val="002060"/>
                </a:solidFill>
              </a:rPr>
              <a:t>-</a:t>
            </a:r>
            <a:r>
              <a:rPr lang="fr-FR" sz="2200" b="0" i="0" u="none" strike="noStrike" baseline="0" dirty="0">
                <a:solidFill>
                  <a:srgbClr val="002060"/>
                </a:solidFill>
              </a:rPr>
              <a:t> Démonstration de la faisabilité de mon projet vis-à-vis des données.</a:t>
            </a:r>
            <a:br>
              <a:rPr lang="fr-FR" sz="2200" cap="none" dirty="0"/>
            </a:br>
            <a:br>
              <a:rPr lang="fr-FR" sz="2000" cap="none" dirty="0"/>
            </a:br>
            <a:br>
              <a:rPr lang="fr-FR" sz="2000" cap="none" dirty="0"/>
            </a:br>
            <a:br>
              <a:rPr lang="fr-FR" sz="2000" cap="none" dirty="0"/>
            </a:br>
            <a:endParaRPr lang="fr-FR" sz="2000" dirty="0"/>
          </a:p>
        </p:txBody>
      </p:sp>
      <p:sp>
        <p:nvSpPr>
          <p:cNvPr id="3" name="Espace réservé de la date 2">
            <a:extLst>
              <a:ext uri="{FF2B5EF4-FFF2-40B4-BE49-F238E27FC236}">
                <a16:creationId xmlns:a16="http://schemas.microsoft.com/office/drawing/2014/main" id="{9B6AA6CF-28F0-63A9-AF1E-D768BBAC4BAE}"/>
              </a:ext>
            </a:extLst>
          </p:cNvPr>
          <p:cNvSpPr>
            <a:spLocks noGrp="1"/>
          </p:cNvSpPr>
          <p:nvPr>
            <p:ph type="dt" sz="half" idx="10"/>
          </p:nvPr>
        </p:nvSpPr>
        <p:spPr/>
        <p:txBody>
          <a:bodyPr/>
          <a:lstStyle/>
          <a:p>
            <a:pPr rtl="0"/>
            <a:fld id="{0FAEC910-4AAA-42A1-A49C-7DDC64BC53C6}" type="datetime1">
              <a:rPr lang="fr-FR" smtClean="0"/>
              <a:t>11/03/2023</a:t>
            </a:fld>
            <a:endParaRPr lang="en-US" dirty="0"/>
          </a:p>
        </p:txBody>
      </p:sp>
    </p:spTree>
    <p:extLst>
      <p:ext uri="{BB962C8B-B14F-4D97-AF65-F5344CB8AC3E}">
        <p14:creationId xmlns:p14="http://schemas.microsoft.com/office/powerpoint/2010/main" val="3167454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7B05CF-FD76-7593-C3D2-ECE28002ECA5}"/>
              </a:ext>
            </a:extLst>
          </p:cNvPr>
          <p:cNvSpPr>
            <a:spLocks noGrp="1"/>
          </p:cNvSpPr>
          <p:nvPr>
            <p:ph type="title"/>
          </p:nvPr>
        </p:nvSpPr>
        <p:spPr>
          <a:xfrm>
            <a:off x="1183907" y="624110"/>
            <a:ext cx="10578165" cy="5911444"/>
          </a:xfrm>
        </p:spPr>
        <p:txBody>
          <a:bodyPr/>
          <a:lstStyle/>
          <a:p>
            <a:r>
              <a:rPr lang="fr-FR" b="1" cap="none" dirty="0">
                <a:solidFill>
                  <a:srgbClr val="7030A0"/>
                </a:solidFill>
              </a:rPr>
              <a:t>II  Présentation de mon idée d’application.</a:t>
            </a:r>
            <a:br>
              <a:rPr lang="fr-FR" b="1" cap="none" dirty="0">
                <a:solidFill>
                  <a:srgbClr val="7030A0"/>
                </a:solidFill>
              </a:rPr>
            </a:br>
            <a:br>
              <a:rPr lang="fr-FR" b="1" cap="none" dirty="0">
                <a:solidFill>
                  <a:srgbClr val="7030A0"/>
                </a:solidFill>
              </a:rPr>
            </a:br>
            <a:endParaRPr lang="fr-FR" b="1" dirty="0"/>
          </a:p>
        </p:txBody>
      </p:sp>
      <p:sp>
        <p:nvSpPr>
          <p:cNvPr id="3" name="Espace réservé de la date 2">
            <a:extLst>
              <a:ext uri="{FF2B5EF4-FFF2-40B4-BE49-F238E27FC236}">
                <a16:creationId xmlns:a16="http://schemas.microsoft.com/office/drawing/2014/main" id="{883BA318-127F-844B-AB73-6D341E80FA98}"/>
              </a:ext>
            </a:extLst>
          </p:cNvPr>
          <p:cNvSpPr>
            <a:spLocks noGrp="1"/>
          </p:cNvSpPr>
          <p:nvPr>
            <p:ph type="dt" sz="half" idx="10"/>
          </p:nvPr>
        </p:nvSpPr>
        <p:spPr/>
        <p:txBody>
          <a:bodyPr/>
          <a:lstStyle/>
          <a:p>
            <a:pPr rtl="0"/>
            <a:fld id="{E69A0D1A-B1A6-4A33-B3AE-513EF3B4A7E7}" type="datetime1">
              <a:rPr lang="fr-FR" smtClean="0"/>
              <a:t>11/03/2023</a:t>
            </a:fld>
            <a:endParaRPr lang="en-US" dirty="0"/>
          </a:p>
        </p:txBody>
      </p:sp>
      <p:pic>
        <p:nvPicPr>
          <p:cNvPr id="5" name="Image 4">
            <a:extLst>
              <a:ext uri="{FF2B5EF4-FFF2-40B4-BE49-F238E27FC236}">
                <a16:creationId xmlns:a16="http://schemas.microsoft.com/office/drawing/2014/main" id="{182077EF-D433-5EA3-A172-7A0BD1DE313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51284" y="2685449"/>
            <a:ext cx="2364551" cy="1771049"/>
          </a:xfrm>
          <a:prstGeom prst="rect">
            <a:avLst/>
          </a:prstGeom>
        </p:spPr>
      </p:pic>
      <p:pic>
        <p:nvPicPr>
          <p:cNvPr id="7" name="Image 6">
            <a:extLst>
              <a:ext uri="{FF2B5EF4-FFF2-40B4-BE49-F238E27FC236}">
                <a16:creationId xmlns:a16="http://schemas.microsoft.com/office/drawing/2014/main" id="{48305D9C-0640-43D8-DB37-92443A65447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716363" y="1395662"/>
            <a:ext cx="2759273" cy="4504623"/>
          </a:xfrm>
          <a:prstGeom prst="rect">
            <a:avLst/>
          </a:prstGeom>
        </p:spPr>
      </p:pic>
      <p:sp>
        <p:nvSpPr>
          <p:cNvPr id="8" name="Flèche : bas 7">
            <a:extLst>
              <a:ext uri="{FF2B5EF4-FFF2-40B4-BE49-F238E27FC236}">
                <a16:creationId xmlns:a16="http://schemas.microsoft.com/office/drawing/2014/main" id="{B24CDD1E-876A-E46E-F2FD-2EC6960B0D48}"/>
              </a:ext>
            </a:extLst>
          </p:cNvPr>
          <p:cNvSpPr/>
          <p:nvPr/>
        </p:nvSpPr>
        <p:spPr>
          <a:xfrm>
            <a:off x="9336505" y="1694046"/>
            <a:ext cx="484632" cy="402336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92D050"/>
              </a:solidFill>
            </a:endParaRPr>
          </a:p>
        </p:txBody>
      </p:sp>
      <p:sp>
        <p:nvSpPr>
          <p:cNvPr id="9" name="ZoneTexte 8">
            <a:extLst>
              <a:ext uri="{FF2B5EF4-FFF2-40B4-BE49-F238E27FC236}">
                <a16:creationId xmlns:a16="http://schemas.microsoft.com/office/drawing/2014/main" id="{B6F35681-5F94-9D5F-2213-DC3A98C6E2FF}"/>
              </a:ext>
            </a:extLst>
          </p:cNvPr>
          <p:cNvSpPr txBox="1"/>
          <p:nvPr/>
        </p:nvSpPr>
        <p:spPr>
          <a:xfrm>
            <a:off x="10193154" y="1626669"/>
            <a:ext cx="952901" cy="3970318"/>
          </a:xfrm>
          <a:prstGeom prst="rect">
            <a:avLst/>
          </a:prstGeom>
          <a:noFill/>
        </p:spPr>
        <p:txBody>
          <a:bodyPr wrap="square" rtlCol="0">
            <a:spAutoFit/>
          </a:bodyPr>
          <a:lstStyle/>
          <a:p>
            <a:r>
              <a:rPr lang="fr-FR" dirty="0"/>
              <a:t>A</a:t>
            </a:r>
          </a:p>
          <a:p>
            <a:endParaRPr lang="fr-FR" dirty="0"/>
          </a:p>
          <a:p>
            <a:endParaRPr lang="fr-FR" dirty="0"/>
          </a:p>
          <a:p>
            <a:r>
              <a:rPr lang="fr-FR" dirty="0"/>
              <a:t>B</a:t>
            </a:r>
          </a:p>
          <a:p>
            <a:endParaRPr lang="fr-FR" dirty="0"/>
          </a:p>
          <a:p>
            <a:endParaRPr lang="fr-FR" dirty="0"/>
          </a:p>
          <a:p>
            <a:r>
              <a:rPr lang="fr-FR" dirty="0"/>
              <a:t>C</a:t>
            </a:r>
          </a:p>
          <a:p>
            <a:endParaRPr lang="fr-FR" dirty="0"/>
          </a:p>
          <a:p>
            <a:endParaRPr lang="fr-FR" dirty="0"/>
          </a:p>
          <a:p>
            <a:r>
              <a:rPr lang="fr-FR" dirty="0"/>
              <a:t>D</a:t>
            </a:r>
          </a:p>
          <a:p>
            <a:endParaRPr lang="fr-FR" dirty="0"/>
          </a:p>
          <a:p>
            <a:endParaRPr lang="fr-FR" dirty="0"/>
          </a:p>
          <a:p>
            <a:endParaRPr lang="fr-FR" dirty="0"/>
          </a:p>
          <a:p>
            <a:r>
              <a:rPr lang="fr-FR" dirty="0"/>
              <a:t>E</a:t>
            </a:r>
          </a:p>
        </p:txBody>
      </p:sp>
      <p:cxnSp>
        <p:nvCxnSpPr>
          <p:cNvPr id="11" name="Connecteur droit 10">
            <a:extLst>
              <a:ext uri="{FF2B5EF4-FFF2-40B4-BE49-F238E27FC236}">
                <a16:creationId xmlns:a16="http://schemas.microsoft.com/office/drawing/2014/main" id="{CDB4B301-A083-EEC3-8E90-BFE1DD1642DC}"/>
              </a:ext>
            </a:extLst>
          </p:cNvPr>
          <p:cNvCxnSpPr/>
          <p:nvPr/>
        </p:nvCxnSpPr>
        <p:spPr>
          <a:xfrm>
            <a:off x="3619099" y="3320716"/>
            <a:ext cx="11839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F6D4E04F-A0C2-31C2-98D6-83332709A309}"/>
              </a:ext>
            </a:extLst>
          </p:cNvPr>
          <p:cNvCxnSpPr/>
          <p:nvPr/>
        </p:nvCxnSpPr>
        <p:spPr>
          <a:xfrm>
            <a:off x="7421078" y="3320716"/>
            <a:ext cx="206943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98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056355-308C-84D3-A29E-E49F98B8656E}"/>
              </a:ext>
            </a:extLst>
          </p:cNvPr>
          <p:cNvSpPr>
            <a:spLocks noGrp="1"/>
          </p:cNvSpPr>
          <p:nvPr>
            <p:ph type="title"/>
          </p:nvPr>
        </p:nvSpPr>
        <p:spPr>
          <a:xfrm>
            <a:off x="1366788" y="624109"/>
            <a:ext cx="10414534" cy="5940319"/>
          </a:xfrm>
        </p:spPr>
        <p:txBody>
          <a:bodyPr>
            <a:normAutofit/>
          </a:bodyPr>
          <a:lstStyle/>
          <a:p>
            <a:pPr algn="l"/>
            <a:r>
              <a:rPr lang="fr-FR" b="1" cap="none" dirty="0">
                <a:solidFill>
                  <a:srgbClr val="7030A0"/>
                </a:solidFill>
              </a:rPr>
              <a:t>		III Nettoyage et traitement des données</a:t>
            </a:r>
            <a:br>
              <a:rPr lang="fr-FR" b="1" cap="none" dirty="0">
                <a:solidFill>
                  <a:srgbClr val="7030A0"/>
                </a:solidFill>
              </a:rPr>
            </a:br>
            <a:br>
              <a:rPr lang="fr-FR" cap="none" dirty="0">
                <a:solidFill>
                  <a:srgbClr val="7030A0"/>
                </a:solidFill>
              </a:rPr>
            </a:br>
            <a:r>
              <a:rPr lang="fr-FR" cap="none" dirty="0">
                <a:solidFill>
                  <a:srgbClr val="7030A0"/>
                </a:solidFill>
              </a:rPr>
              <a:t>* </a:t>
            </a:r>
            <a:r>
              <a:rPr lang="fr-FR" b="1" cap="none" dirty="0" err="1">
                <a:solidFill>
                  <a:schemeClr val="tx1"/>
                </a:solidFill>
              </a:rPr>
              <a:t>Dataset</a:t>
            </a:r>
            <a:r>
              <a:rPr lang="fr-FR" b="1" cap="none" dirty="0">
                <a:solidFill>
                  <a:schemeClr val="tx1"/>
                </a:solidFill>
              </a:rPr>
              <a:t>:</a:t>
            </a:r>
            <a:r>
              <a:rPr lang="fr-FR" cap="none" dirty="0">
                <a:solidFill>
                  <a:srgbClr val="7030A0"/>
                </a:solidFill>
              </a:rPr>
              <a:t> </a:t>
            </a:r>
            <a:r>
              <a:rPr lang="fr-FR" b="1" cap="none" dirty="0"/>
              <a:t>Open Food Fact</a:t>
            </a:r>
            <a:br>
              <a:rPr lang="fr-FR" cap="none" dirty="0">
                <a:solidFill>
                  <a:srgbClr val="7030A0"/>
                </a:solidFill>
              </a:rPr>
            </a:br>
            <a:br>
              <a:rPr lang="fr-FR" b="1" cap="none" dirty="0">
                <a:solidFill>
                  <a:srgbClr val="7030A0"/>
                </a:solidFill>
              </a:rPr>
            </a:br>
            <a:r>
              <a:rPr lang="fr-FR" b="1" cap="none" dirty="0">
                <a:solidFill>
                  <a:srgbClr val="7030A0"/>
                </a:solidFill>
              </a:rPr>
              <a:t>	</a:t>
            </a:r>
            <a:r>
              <a:rPr lang="fr-FR" sz="2000" b="1" cap="none" dirty="0">
                <a:solidFill>
                  <a:srgbClr val="7030A0"/>
                </a:solidFill>
              </a:rPr>
              <a:t>o</a:t>
            </a:r>
            <a:r>
              <a:rPr lang="fr-FR" b="1" cap="none" dirty="0">
                <a:solidFill>
                  <a:srgbClr val="7030A0"/>
                </a:solidFill>
              </a:rPr>
              <a:t> </a:t>
            </a:r>
            <a:r>
              <a:rPr lang="fr-FR" sz="2000" b="0" i="0" u="none" strike="noStrike" baseline="0" dirty="0">
                <a:solidFill>
                  <a:srgbClr val="002060"/>
                </a:solidFill>
                <a:latin typeface="+mn-lt"/>
              </a:rPr>
              <a:t>162 colonnes et 320772 lignes</a:t>
            </a:r>
            <a:br>
              <a:rPr lang="fr-FR" sz="2000" b="0" i="0" u="none" strike="noStrike" baseline="0" dirty="0">
                <a:solidFill>
                  <a:srgbClr val="002060"/>
                </a:solidFill>
                <a:latin typeface="+mn-lt"/>
              </a:rPr>
            </a:br>
            <a:r>
              <a:rPr lang="fr-FR" sz="2000" b="0" i="0" u="none" strike="noStrike" baseline="0" dirty="0">
                <a:solidFill>
                  <a:srgbClr val="002060"/>
                </a:solidFill>
                <a:latin typeface="+mn-lt"/>
              </a:rPr>
              <a:t>	o  5 </a:t>
            </a:r>
            <a:r>
              <a:rPr lang="fr-FR" sz="2000" b="0" i="0" u="none" strike="noStrike" baseline="0" dirty="0" err="1">
                <a:solidFill>
                  <a:srgbClr val="002060"/>
                </a:solidFill>
                <a:latin typeface="+mn-lt"/>
              </a:rPr>
              <a:t>sectionsons</a:t>
            </a:r>
            <a:r>
              <a:rPr lang="fr-FR" sz="2000" b="0" i="0" u="none" strike="noStrike" baseline="0" dirty="0">
                <a:solidFill>
                  <a:srgbClr val="002060"/>
                </a:solidFill>
                <a:latin typeface="+mn-lt"/>
              </a:rPr>
              <a:t> :</a:t>
            </a:r>
            <a:br>
              <a:rPr lang="fr-FR" sz="2000" b="0" i="0" u="none" strike="noStrike" baseline="0" dirty="0">
                <a:solidFill>
                  <a:srgbClr val="002060"/>
                </a:solidFill>
                <a:latin typeface="+mn-lt"/>
              </a:rPr>
            </a:br>
            <a:r>
              <a:rPr lang="fr-FR" sz="2000" b="0" i="0" u="none" strike="noStrike" baseline="0" dirty="0">
                <a:solidFill>
                  <a:srgbClr val="002060"/>
                </a:solidFill>
                <a:latin typeface="+mn-lt"/>
              </a:rPr>
              <a:t>		1. Informations générales sur le produit</a:t>
            </a:r>
            <a:br>
              <a:rPr lang="fr-FR" sz="2000" b="0" i="0" u="none" strike="noStrike" baseline="0" dirty="0">
                <a:solidFill>
                  <a:srgbClr val="002060"/>
                </a:solidFill>
                <a:latin typeface="+mn-lt"/>
              </a:rPr>
            </a:br>
            <a:r>
              <a:rPr lang="fr-FR" sz="2000" b="0" i="0" u="none" strike="noStrike" baseline="0" dirty="0">
                <a:solidFill>
                  <a:srgbClr val="002060"/>
                </a:solidFill>
                <a:latin typeface="+mn-lt"/>
              </a:rPr>
              <a:t>		2. Ensemble de tags sur le produit et sa provenance</a:t>
            </a:r>
            <a:br>
              <a:rPr lang="fr-FR" sz="2000" b="0" i="0" u="none" strike="noStrike" baseline="0" dirty="0">
                <a:solidFill>
                  <a:srgbClr val="002060"/>
                </a:solidFill>
                <a:latin typeface="+mn-lt"/>
              </a:rPr>
            </a:br>
            <a:r>
              <a:rPr lang="fr-FR" sz="2000" b="0" i="0" u="none" strike="noStrike" baseline="0" dirty="0">
                <a:solidFill>
                  <a:srgbClr val="002060"/>
                </a:solidFill>
                <a:latin typeface="+mn-lt"/>
              </a:rPr>
              <a:t>		3. Liste des ingrédients et allergènes</a:t>
            </a:r>
            <a:br>
              <a:rPr lang="fr-FR" sz="2000" b="0" i="0" u="none" strike="noStrike" baseline="0" dirty="0">
                <a:solidFill>
                  <a:srgbClr val="002060"/>
                </a:solidFill>
                <a:latin typeface="+mn-lt"/>
              </a:rPr>
            </a:br>
            <a:r>
              <a:rPr lang="fr-FR" sz="2000" b="0" i="0" u="none" strike="noStrike" baseline="0" dirty="0">
                <a:solidFill>
                  <a:srgbClr val="002060"/>
                </a:solidFill>
                <a:latin typeface="+mn-lt"/>
              </a:rPr>
              <a:t>		4. Informations diverses pour décrire le produit sur le site internet</a:t>
            </a:r>
            <a:br>
              <a:rPr lang="fr-FR" sz="2000" b="0" i="0" u="none" strike="noStrike" baseline="0" dirty="0">
                <a:solidFill>
                  <a:srgbClr val="002060"/>
                </a:solidFill>
                <a:latin typeface="+mn-lt"/>
              </a:rPr>
            </a:br>
            <a:r>
              <a:rPr lang="fr-FR" sz="2000" b="0" i="0" u="none" strike="noStrike" baseline="0" dirty="0">
                <a:solidFill>
                  <a:srgbClr val="002060"/>
                </a:solidFill>
                <a:latin typeface="+mn-lt"/>
              </a:rPr>
              <a:t>		5. Les informations nutritionnelles</a:t>
            </a:r>
            <a:endParaRPr lang="fr-FR" sz="2000" dirty="0">
              <a:latin typeface="+mn-lt"/>
            </a:endParaRPr>
          </a:p>
        </p:txBody>
      </p:sp>
      <p:sp>
        <p:nvSpPr>
          <p:cNvPr id="3" name="Espace réservé de la date 2">
            <a:extLst>
              <a:ext uri="{FF2B5EF4-FFF2-40B4-BE49-F238E27FC236}">
                <a16:creationId xmlns:a16="http://schemas.microsoft.com/office/drawing/2014/main" id="{4EF6FC4E-5BC0-514F-A52E-FA5A33CBCB18}"/>
              </a:ext>
            </a:extLst>
          </p:cNvPr>
          <p:cNvSpPr>
            <a:spLocks noGrp="1"/>
          </p:cNvSpPr>
          <p:nvPr>
            <p:ph type="dt" sz="half" idx="10"/>
          </p:nvPr>
        </p:nvSpPr>
        <p:spPr/>
        <p:txBody>
          <a:bodyPr/>
          <a:lstStyle/>
          <a:p>
            <a:pPr rtl="0"/>
            <a:fld id="{E69A0D1A-B1A6-4A33-B3AE-513EF3B4A7E7}" type="datetime1">
              <a:rPr lang="fr-FR" smtClean="0"/>
              <a:t>11/03/2023</a:t>
            </a:fld>
            <a:endParaRPr lang="en-US" dirty="0"/>
          </a:p>
        </p:txBody>
      </p:sp>
      <p:sp>
        <p:nvSpPr>
          <p:cNvPr id="4" name="Rectangle 1">
            <a:extLst>
              <a:ext uri="{FF2B5EF4-FFF2-40B4-BE49-F238E27FC236}">
                <a16:creationId xmlns:a16="http://schemas.microsoft.com/office/drawing/2014/main" id="{5EA06E07-D9FB-BB40-8A6D-2DFF096984DA}"/>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000000"/>
                </a:solidFill>
                <a:effectLst/>
                <a:latin typeface="Courier New" panose="02070309020205020404" pitchFamily="49" charset="0"/>
              </a:rPr>
              <a:t>320772</a:t>
            </a:r>
            <a:r>
              <a:rPr kumimoji="0" lang="fr-FR" altLang="fr-FR" sz="8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F71633C-9CCB-25E4-3387-D2C3D1791545}"/>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000000"/>
                </a:solidFill>
                <a:effectLst/>
                <a:latin typeface="Courier New" panose="02070309020205020404" pitchFamily="49" charset="0"/>
              </a:rPr>
              <a:t>320772</a:t>
            </a:r>
            <a:r>
              <a:rPr kumimoji="0" lang="fr-FR" altLang="fr-FR" sz="8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218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E17EA7-4697-7136-ED10-2C1BC7220926}"/>
              </a:ext>
            </a:extLst>
          </p:cNvPr>
          <p:cNvSpPr>
            <a:spLocks noGrp="1"/>
          </p:cNvSpPr>
          <p:nvPr>
            <p:ph type="title"/>
          </p:nvPr>
        </p:nvSpPr>
        <p:spPr>
          <a:xfrm>
            <a:off x="1963554" y="624109"/>
            <a:ext cx="9541057" cy="5940319"/>
          </a:xfrm>
        </p:spPr>
        <p:txBody>
          <a:bodyPr>
            <a:normAutofit/>
          </a:bodyPr>
          <a:lstStyle/>
          <a:p>
            <a:r>
              <a:rPr lang="fr-FR" sz="2000" dirty="0"/>
              <a:t>O	Taux de remplissage du </a:t>
            </a:r>
            <a:r>
              <a:rPr lang="fr-FR" sz="2000" dirty="0" err="1"/>
              <a:t>dataset</a:t>
            </a:r>
            <a:r>
              <a:rPr lang="fr-FR" sz="2000" dirty="0"/>
              <a:t>:</a:t>
            </a:r>
            <a:br>
              <a:rPr lang="fr-FR" sz="2000" dirty="0"/>
            </a:br>
            <a:endParaRPr lang="fr-FR" sz="2000" dirty="0"/>
          </a:p>
        </p:txBody>
      </p:sp>
      <p:sp>
        <p:nvSpPr>
          <p:cNvPr id="3" name="Espace réservé de la date 2">
            <a:extLst>
              <a:ext uri="{FF2B5EF4-FFF2-40B4-BE49-F238E27FC236}">
                <a16:creationId xmlns:a16="http://schemas.microsoft.com/office/drawing/2014/main" id="{64F49F63-886B-837B-95A1-B7DF7A095C93}"/>
              </a:ext>
            </a:extLst>
          </p:cNvPr>
          <p:cNvSpPr>
            <a:spLocks noGrp="1"/>
          </p:cNvSpPr>
          <p:nvPr>
            <p:ph type="dt" sz="half" idx="10"/>
          </p:nvPr>
        </p:nvSpPr>
        <p:spPr/>
        <p:txBody>
          <a:bodyPr/>
          <a:lstStyle/>
          <a:p>
            <a:pPr rtl="0"/>
            <a:fld id="{E69A0D1A-B1A6-4A33-B3AE-513EF3B4A7E7}" type="datetime1">
              <a:rPr lang="fr-FR" smtClean="0"/>
              <a:t>11/03/2023</a:t>
            </a:fld>
            <a:endParaRPr lang="en-US" dirty="0"/>
          </a:p>
        </p:txBody>
      </p:sp>
      <p:pic>
        <p:nvPicPr>
          <p:cNvPr id="5" name="Image 4">
            <a:extLst>
              <a:ext uri="{FF2B5EF4-FFF2-40B4-BE49-F238E27FC236}">
                <a16:creationId xmlns:a16="http://schemas.microsoft.com/office/drawing/2014/main" id="{4652CB2D-A3B9-07BD-9337-9F32D4F58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533" y="1376411"/>
            <a:ext cx="5418588" cy="4032985"/>
          </a:xfrm>
          <a:prstGeom prst="rect">
            <a:avLst/>
          </a:prstGeom>
        </p:spPr>
      </p:pic>
      <p:pic>
        <p:nvPicPr>
          <p:cNvPr id="7" name="Image 6">
            <a:extLst>
              <a:ext uri="{FF2B5EF4-FFF2-40B4-BE49-F238E27FC236}">
                <a16:creationId xmlns:a16="http://schemas.microsoft.com/office/drawing/2014/main" id="{87182627-3262-39AE-879C-0CC842F81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7212" y="490888"/>
            <a:ext cx="4244741" cy="5467150"/>
          </a:xfrm>
          <a:prstGeom prst="rect">
            <a:avLst/>
          </a:prstGeom>
        </p:spPr>
      </p:pic>
    </p:spTree>
    <p:extLst>
      <p:ext uri="{BB962C8B-B14F-4D97-AF65-F5344CB8AC3E}">
        <p14:creationId xmlns:p14="http://schemas.microsoft.com/office/powerpoint/2010/main" val="142191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731649-56BB-AF05-831E-D75F227FB3EA}"/>
              </a:ext>
            </a:extLst>
          </p:cNvPr>
          <p:cNvSpPr>
            <a:spLocks noGrp="1"/>
          </p:cNvSpPr>
          <p:nvPr>
            <p:ph type="title"/>
          </p:nvPr>
        </p:nvSpPr>
        <p:spPr>
          <a:xfrm>
            <a:off x="356135" y="624109"/>
            <a:ext cx="11713945" cy="5901819"/>
          </a:xfrm>
        </p:spPr>
        <p:txBody>
          <a:bodyPr>
            <a:normAutofit/>
          </a:bodyPr>
          <a:lstStyle/>
          <a:p>
            <a:r>
              <a:rPr lang="fr-FR" sz="2000" b="0" i="1" u="none" strike="noStrike" baseline="0" dirty="0">
                <a:solidFill>
                  <a:srgbClr val="002060"/>
                </a:solidFill>
                <a:latin typeface="+mn-lt"/>
              </a:rPr>
              <a:t>Lignes :</a:t>
            </a:r>
            <a:br>
              <a:rPr lang="fr-FR" sz="2000" b="0" i="1" u="none" strike="noStrike" baseline="0" dirty="0">
                <a:solidFill>
                  <a:srgbClr val="002060"/>
                </a:solidFill>
                <a:latin typeface="+mn-lt"/>
              </a:rPr>
            </a:br>
            <a:br>
              <a:rPr lang="fr-FR" sz="2000" b="0" i="1" u="none" strike="noStrike" baseline="0" dirty="0">
                <a:solidFill>
                  <a:srgbClr val="002060"/>
                </a:solidFill>
                <a:latin typeface="+mn-lt"/>
              </a:rPr>
            </a:br>
            <a:r>
              <a:rPr lang="fr-FR" sz="2000" b="0" i="0" u="none" strike="noStrike" baseline="0" dirty="0">
                <a:solidFill>
                  <a:srgbClr val="002060"/>
                </a:solidFill>
                <a:latin typeface="+mn-lt"/>
              </a:rPr>
              <a:t>- Composants sous forme 100 gr : 0 &lt; NaN &lt; 100</a:t>
            </a:r>
            <a:br>
              <a:rPr lang="fr-FR" sz="2000" b="0" i="0" u="none" strike="noStrike" baseline="0" dirty="0">
                <a:solidFill>
                  <a:srgbClr val="002060"/>
                </a:solidFill>
                <a:latin typeface="+mn-lt"/>
              </a:rPr>
            </a:br>
            <a:r>
              <a:rPr lang="fr-FR" sz="2000" b="0" i="0" u="none" strike="noStrike" baseline="0" dirty="0">
                <a:solidFill>
                  <a:srgbClr val="002060"/>
                </a:solidFill>
                <a:latin typeface="+mn-lt"/>
              </a:rPr>
              <a:t>- energy_100g    : 0 &lt; NaN &lt; 3700</a:t>
            </a:r>
            <a:br>
              <a:rPr lang="fr-FR" sz="2000" b="0" i="0" u="none" strike="noStrike" baseline="0" dirty="0">
                <a:solidFill>
                  <a:srgbClr val="002060"/>
                </a:solidFill>
                <a:latin typeface="+mn-lt"/>
              </a:rPr>
            </a:br>
            <a:r>
              <a:rPr lang="fr-FR" sz="2000" b="0" i="0" u="none" strike="noStrike" baseline="0" dirty="0">
                <a:solidFill>
                  <a:srgbClr val="002060"/>
                </a:solidFill>
                <a:latin typeface="+mn-lt"/>
              </a:rPr>
              <a:t>- Restriction aux produits vendus en France</a:t>
            </a:r>
            <a:br>
              <a:rPr lang="fr-FR" sz="2000" b="0" i="0" u="none" strike="noStrike" baseline="0" dirty="0">
                <a:solidFill>
                  <a:srgbClr val="002060"/>
                </a:solidFill>
                <a:latin typeface="+mn-lt"/>
              </a:rPr>
            </a:br>
            <a:r>
              <a:rPr lang="fr-FR" sz="2000" b="0" i="0" u="none" strike="noStrike" baseline="0" dirty="0">
                <a:solidFill>
                  <a:srgbClr val="002060"/>
                </a:solidFill>
                <a:latin typeface="+mn-lt"/>
              </a:rPr>
              <a:t> et îles associées</a:t>
            </a:r>
            <a:br>
              <a:rPr lang="fr-FR" sz="2000" b="0" i="0" u="none" strike="noStrike" baseline="0" dirty="0">
                <a:solidFill>
                  <a:srgbClr val="002060"/>
                </a:solidFill>
                <a:latin typeface="+mn-lt"/>
              </a:rPr>
            </a:br>
            <a:r>
              <a:rPr lang="fr-FR" sz="2000" b="0" i="0" u="none" strike="noStrike" baseline="0" dirty="0">
                <a:solidFill>
                  <a:srgbClr val="002060"/>
                </a:solidFill>
                <a:latin typeface="+mn-lt"/>
              </a:rPr>
              <a:t>- Restriction aux produits qui ont un nom</a:t>
            </a:r>
            <a:br>
              <a:rPr lang="fr-FR" sz="2000" b="0" i="0" u="none" strike="noStrike" baseline="0" dirty="0">
                <a:solidFill>
                  <a:srgbClr val="002060"/>
                </a:solidFill>
                <a:latin typeface="+mn-lt"/>
              </a:rPr>
            </a:br>
            <a:r>
              <a:rPr lang="fr-FR" sz="2000" b="0" i="0" u="none" strike="noStrike" baseline="0" dirty="0">
                <a:solidFill>
                  <a:srgbClr val="002060"/>
                </a:solidFill>
                <a:latin typeface="+mn-lt"/>
              </a:rPr>
              <a:t>- Suppression des produits en doublon</a:t>
            </a:r>
            <a:endParaRPr lang="fr-FR" sz="2000" dirty="0">
              <a:latin typeface="+mn-lt"/>
            </a:endParaRPr>
          </a:p>
        </p:txBody>
      </p:sp>
      <p:sp>
        <p:nvSpPr>
          <p:cNvPr id="3" name="Espace réservé de la date 2">
            <a:extLst>
              <a:ext uri="{FF2B5EF4-FFF2-40B4-BE49-F238E27FC236}">
                <a16:creationId xmlns:a16="http://schemas.microsoft.com/office/drawing/2014/main" id="{54C78867-3B31-04F4-0429-0C43C8D27FC0}"/>
              </a:ext>
            </a:extLst>
          </p:cNvPr>
          <p:cNvSpPr>
            <a:spLocks noGrp="1"/>
          </p:cNvSpPr>
          <p:nvPr>
            <p:ph type="dt" sz="half" idx="10"/>
          </p:nvPr>
        </p:nvSpPr>
        <p:spPr/>
        <p:txBody>
          <a:bodyPr/>
          <a:lstStyle/>
          <a:p>
            <a:pPr rtl="0"/>
            <a:fld id="{E69A0D1A-B1A6-4A33-B3AE-513EF3B4A7E7}" type="datetime1">
              <a:rPr lang="fr-FR" smtClean="0"/>
              <a:t>11/03/2023</a:t>
            </a:fld>
            <a:endParaRPr lang="en-US" dirty="0"/>
          </a:p>
        </p:txBody>
      </p:sp>
    </p:spTree>
    <p:extLst>
      <p:ext uri="{BB962C8B-B14F-4D97-AF65-F5344CB8AC3E}">
        <p14:creationId xmlns:p14="http://schemas.microsoft.com/office/powerpoint/2010/main" val="278066061"/>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352</Words>
  <Application>Microsoft Office PowerPoint</Application>
  <PresentationFormat>Grand écran</PresentationFormat>
  <Paragraphs>30</Paragraphs>
  <Slides>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Arial</vt:lpstr>
      <vt:lpstr>Calibri</vt:lpstr>
      <vt:lpstr>Century Gothic</vt:lpstr>
      <vt:lpstr>Courier New</vt:lpstr>
      <vt:lpstr>Inter</vt:lpstr>
      <vt:lpstr>Wingdings 3</vt:lpstr>
      <vt:lpstr>Brin</vt:lpstr>
      <vt:lpstr>     Concevez une application au service  de la santé publique </vt:lpstr>
      <vt:lpstr>    Plan    I   Problématique  II  Présentation de mon idée d’application  III Nettoyage et traitement des données  IV Analyse exploratoire   1 Analyse univariée   2 Analyse multivariée  V  Faits pertinents pour l’application  VI Conclusion</vt:lpstr>
      <vt:lpstr> Problématique  * Appel à projet  de Santé publique France pour trouver des idées innovantes d’application relatives à l’alimentation.  * Open Food Fact Base de données publique sur les produits alimentaires disponible, regroupant: les valeurs nutritives des produits, leurs additifs, leurs ingrédients et divers scores.  *  Mission : Proposer une idée d’application pertinente à partir du jeu du dataset.  * Objectif : -   - Proposition d’une idée d’application    - Démonstration de la faisabilité de mon projet vis-à-vis des données.    </vt:lpstr>
      <vt:lpstr>II  Présentation de mon idée d’application.  </vt:lpstr>
      <vt:lpstr>  III Nettoyage et traitement des données  * Dataset: Open Food Fact   o 162 colonnes et 320772 lignes  o  5 sectionsons :   1. Informations générales sur le produit   2. Ensemble de tags sur le produit et sa provenance   3. Liste des ingrédients et allergènes   4. Informations diverses pour décrire le produit sur le site internet   5. Les informations nutritionnelles</vt:lpstr>
      <vt:lpstr>O Taux de remplissage du dataset: </vt:lpstr>
      <vt:lpstr>Lignes :  - Composants sous forme 100 gr : 0 &lt; NaN &lt; 100 - energy_100g    : 0 &lt; NaN &lt; 3700 - Restriction aux produits vendus en France  et îles associées - Restriction aux produits qui ont un nom - Suppression des produits en doublon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Concevez une application au service  de la santé publique </dc:title>
  <dc:creator>NADIA YEBEL</dc:creator>
  <cp:lastModifiedBy>NADIA YEBEL</cp:lastModifiedBy>
  <cp:revision>13</cp:revision>
  <dcterms:created xsi:type="dcterms:W3CDTF">2023-03-11T03:58:43Z</dcterms:created>
  <dcterms:modified xsi:type="dcterms:W3CDTF">2023-03-11T18:11:39Z</dcterms:modified>
</cp:coreProperties>
</file>