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76" r:id="rId9"/>
    <p:sldId id="269" r:id="rId10"/>
    <p:sldId id="288" r:id="rId11"/>
    <p:sldId id="28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80" r:id="rId21"/>
    <p:sldId id="281" r:id="rId22"/>
    <p:sldId id="282" r:id="rId23"/>
    <p:sldId id="283" r:id="rId24"/>
    <p:sldId id="285" r:id="rId25"/>
    <p:sldId id="286" r:id="rId26"/>
    <p:sldId id="290" r:id="rId27"/>
    <p:sldId id="292" r:id="rId28"/>
    <p:sldId id="291" r:id="rId29"/>
    <p:sldId id="287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3:42:50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3:59:56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4:00:36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4:00:37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4:03:06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4:03:11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3:44:10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3:44:12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3:44:12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3:44:19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3:44:19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3:44:39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3:44:41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3:44:42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9F62A-246E-54DB-A9E8-3D00EFC67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1817A3-5553-EE64-7FA4-84502A41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38916-BBE2-D225-856B-A35B725B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FA58-C6E6-4695-998F-EE4E791E82F9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3B4677-6506-AF54-3E48-8DD34E77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A383E-9CA4-87AB-E89B-9C2C6D9A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48D0-2C8C-40B3-B653-8FEA9F058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14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0EF31-4715-805A-C36E-73309B01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6B79D-5703-4568-9244-05E6F487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F0150-B3E3-92CC-FBFD-8FE9738D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FA58-C6E6-4695-998F-EE4E791E82F9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CE099B-78D9-3802-FB94-F386351D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674A4-03E1-E4BC-145F-7A5D122F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48D0-2C8C-40B3-B653-8FEA9F058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9A6563-0947-8AF2-0D86-A1A291451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7969EF-8809-8E2A-4F5B-82011475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0F3F5C-E0A1-0FFE-EB08-564C3AF2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FA58-C6E6-4695-998F-EE4E791E82F9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A78AE-824C-EDF4-95AD-F0E8C034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A51899-F530-17E1-9EE2-61A8F2C2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48D0-2C8C-40B3-B653-8FEA9F058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86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00F0C-39CB-3C48-05F7-47D25F9A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ED40E-49CB-1350-E61F-3271895F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0D6EB-2243-890A-841C-5A18D6AF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FA58-C6E6-4695-998F-EE4E791E82F9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CB1B08-577A-2308-6331-3EA0F580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06CED-6470-5F7E-B392-83B2222C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48D0-2C8C-40B3-B653-8FEA9F058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35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E485D-6C4A-34E5-73E9-E80A5719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A2B9FF-28CE-8820-94A9-9F60C298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172DB-244F-A6C2-0D9A-484E6BB5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FA58-C6E6-4695-998F-EE4E791E82F9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7E66C4-16B2-1BE9-4D54-D61684D9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99A86F-4A47-7D71-493C-1CF71557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48D0-2C8C-40B3-B653-8FEA9F058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15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9B1BC-4429-4C08-C528-47135C86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B8D51-331A-D597-50F1-760B8D99B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CD3032-59B0-A34F-193A-94845D4B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2CE1CA-7C8F-4AA3-8AA7-0CC4B53A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FA58-C6E6-4695-998F-EE4E791E82F9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774EF1-53B5-93A2-8AF3-12B0B0BB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10451A-06D5-87AB-0135-3739C54E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48D0-2C8C-40B3-B653-8FEA9F058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2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BC154-2A45-BC01-608D-99F33C2E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C728CC-C4CD-DDF6-D1E3-1109B3E4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D51650-DE78-AB04-9378-457ED51C4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AE9073-E364-108A-38B4-F4930E13E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66CB8E-1496-84B9-098B-7F315C251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3BCDD1-4BE1-354C-89F9-25A47FA7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FA58-C6E6-4695-998F-EE4E791E82F9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9AEA41-0043-ED1D-D7AB-CD0FDA39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43044C-A6DA-6FD5-7506-CB7C5E43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48D0-2C8C-40B3-B653-8FEA9F058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67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9138DD-570F-E113-DC11-AA755074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B7753F-D631-3987-8556-0EFDF4FC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FA58-C6E6-4695-998F-EE4E791E82F9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BF9512-B2E5-F76B-37A6-485A24FC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C96878-024B-63E1-2BCD-FDE87872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48D0-2C8C-40B3-B653-8FEA9F058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86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E7A1EC-AA74-2A0A-DA94-1ECE1292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FA58-C6E6-4695-998F-EE4E791E82F9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B7AFF7-57E6-BD7D-451A-9781A7A1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092053-E75F-A9C7-C7CB-7EBF9E8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48D0-2C8C-40B3-B653-8FEA9F058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6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97A05-34B7-F31B-F63D-0345A740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1F177-450A-558B-3043-6BB9AD990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923B2B-D587-10AD-1461-D2E818F5F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61C6D8-D2DC-D15E-6A57-C5C7E791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FA58-C6E6-4695-998F-EE4E791E82F9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C07568-353D-EA6D-494E-43206A70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EB8A4D-7238-7AA0-1C77-A51EDE50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48D0-2C8C-40B3-B653-8FEA9F058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54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A09FC-4B28-A42C-BD5A-4BF72D7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9BE941-0791-563F-FEEB-41BD4F57F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D47844-4ABE-2D33-F01C-2E609B56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B0BD09-3C1B-E30E-A061-1B751C27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FA58-C6E6-4695-998F-EE4E791E82F9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713F02-9F24-4048-C3B9-A9B1CBFA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0C27F6-DB12-9814-C968-3E339188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48D0-2C8C-40B3-B653-8FEA9F058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46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84E29C-41C3-186E-B8CA-98E18F6E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A5FDD6-74CF-5D27-DD97-A52B3F924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AAE62-7C78-29F0-61C6-A47CB609D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FA58-C6E6-4695-998F-EE4E791E82F9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FAB6B9-185D-CB20-5472-C3216E99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25097-3D0F-B762-D01F-F07CFB3A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48D0-2C8C-40B3-B653-8FEA9F058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10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33146&amp;picture=credit-car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-api-projet7-373d0105bbfe.herokuapp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-projet7-ocr-692f0d584bae.herokuapp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FFNASA/P7_FINAL_OCR" TargetMode="External"/><Relationship Id="rId5" Type="http://schemas.openxmlformats.org/officeDocument/2006/relationships/hyperlink" Target="https://github.com/JEFFNASA/Dashboard_Projet7" TargetMode="External"/><Relationship Id="rId4" Type="http://schemas.openxmlformats.org/officeDocument/2006/relationships/hyperlink" Target="https://github.com/JEFFNASA/API_Projet7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3.xml"/><Relationship Id="rId18" Type="http://schemas.openxmlformats.org/officeDocument/2006/relationships/customXml" Target="../ink/ink8.xml"/><Relationship Id="rId21" Type="http://schemas.openxmlformats.org/officeDocument/2006/relationships/customXml" Target="../ink/ink11.xml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" Type="http://schemas.openxmlformats.org/officeDocument/2006/relationships/customXml" Target="../ink/ink1.xml"/><Relationship Id="rId16" Type="http://schemas.openxmlformats.org/officeDocument/2006/relationships/customXml" Target="../ink/ink6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9.xml"/><Relationship Id="rId24" Type="http://schemas.openxmlformats.org/officeDocument/2006/relationships/customXml" Target="../ink/ink14.xml"/><Relationship Id="rId15" Type="http://schemas.openxmlformats.org/officeDocument/2006/relationships/customXml" Target="../ink/ink5.xml"/><Relationship Id="rId23" Type="http://schemas.openxmlformats.org/officeDocument/2006/relationships/customXml" Target="../ink/ink13.xml"/><Relationship Id="rId19" Type="http://schemas.openxmlformats.org/officeDocument/2006/relationships/customXml" Target="../ink/ink9.xml"/><Relationship Id="rId14" Type="http://schemas.openxmlformats.org/officeDocument/2006/relationships/customXml" Target="../ink/ink4.xml"/><Relationship Id="rId22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7D15E-64E7-05E9-8656-F7ACB8B9E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7943" y="0"/>
            <a:ext cx="7424057" cy="413346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  <a:t>PROJET7 : IMPLEMENTEZ UN MODELE DE SCORING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071ACF-FF04-0602-D1D8-9218E58D0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3216" y="4133461"/>
            <a:ext cx="7218782" cy="272453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fr-FR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  <a:t>Par </a:t>
            </a:r>
          </a:p>
          <a:p>
            <a: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  <a:t>Samuel Dieudonné YEBEL</a:t>
            </a:r>
          </a:p>
          <a:p>
            <a: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  <a:t>Etudiant OPENCLASSROOMS</a:t>
            </a:r>
          </a:p>
          <a:p>
            <a: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  <a:t>PARCOURS DATA SCIENTIST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247587-BBA7-12F4-1087-D5EA8ED7A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80" y="0"/>
            <a:ext cx="4968834" cy="6858000"/>
          </a:xfrm>
          <a:prstGeom prst="rect">
            <a:avLst/>
          </a:prstGeom>
        </p:spPr>
      </p:pic>
      <p:pic>
        <p:nvPicPr>
          <p:cNvPr id="14" name="Image 13" descr="Afficher l’image source">
            <a:extLst>
              <a:ext uri="{FF2B5EF4-FFF2-40B4-BE49-F238E27FC236}">
                <a16:creationId xmlns:a16="http://schemas.microsoft.com/office/drawing/2014/main" id="{4B43B5C5-F14C-E80B-BEB4-2834F7D40A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654" y="128159"/>
            <a:ext cx="1144166" cy="12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5F39DA-99A8-050F-1A38-93A988045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49" y="128158"/>
            <a:ext cx="1744908" cy="12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1E162-6A33-B3B3-715F-C1A7004A3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44D41B2-4376-EC7C-512F-5BCBC06D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4" y="0"/>
            <a:ext cx="12194554" cy="70104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958404-6699-B31A-FCBD-6D9EFCC5D8C8}"/>
              </a:ext>
            </a:extLst>
          </p:cNvPr>
          <p:cNvSpPr txBox="1"/>
          <p:nvPr/>
        </p:nvSpPr>
        <p:spPr>
          <a:xfrm>
            <a:off x="494524" y="27984"/>
            <a:ext cx="8182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III-Modélisation :</a:t>
            </a:r>
            <a:r>
              <a:rPr lang="fr-FR" sz="44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Division des Données</a:t>
            </a:r>
            <a:endParaRPr lang="fr-FR" sz="3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056EC6-5369-2BBF-2A45-F6D23A8F89FC}"/>
              </a:ext>
            </a:extLst>
          </p:cNvPr>
          <p:cNvSpPr txBox="1"/>
          <p:nvPr/>
        </p:nvSpPr>
        <p:spPr>
          <a:xfrm>
            <a:off x="102637" y="1138334"/>
            <a:ext cx="11943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Séparation des données</a:t>
            </a: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(80% apprentissage, 20% test );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Imputation des données;</a:t>
            </a:r>
            <a:endParaRPr lang="fr-FR" sz="36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   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* variable numérique -&gt; médiane; </a:t>
            </a:r>
            <a:br>
              <a:rPr lang="fr-FR" sz="36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   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* variable catégorielle -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sym typeface="Wingdings" pitchFamily="2" charset="2"/>
              </a:rPr>
              <a:t>&gt;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le plus fréquent;</a:t>
            </a:r>
            <a:endParaRPr lang="fr-FR" sz="36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Normalisation des données : </a:t>
            </a:r>
            <a:r>
              <a:rPr lang="fr-FR" sz="32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Standardiser les données numériques.</a:t>
            </a:r>
            <a:endParaRPr lang="fr-FR" sz="3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5441081-E0C5-F9F3-F4BA-FB4B227D6C18}"/>
              </a:ext>
            </a:extLst>
          </p:cNvPr>
          <p:cNvSpPr/>
          <p:nvPr/>
        </p:nvSpPr>
        <p:spPr>
          <a:xfrm>
            <a:off x="242583" y="4618643"/>
            <a:ext cx="5029199" cy="1740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2"/>
                </a:solidFill>
                <a:latin typeface="Arial Narrow" panose="020B0606020202030204" pitchFamily="34" charset="0"/>
              </a:rPr>
              <a:t>Avant le Traitement des données:</a:t>
            </a:r>
          </a:p>
          <a:p>
            <a:pPr algn="ctr"/>
            <a:endParaRPr lang="fr-FR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r>
              <a:rPr lang="fr-FR" sz="2200" dirty="0">
                <a:solidFill>
                  <a:schemeClr val="bg2"/>
                </a:solidFill>
                <a:latin typeface="Arial Narrow" panose="020B0606020202030204" pitchFamily="34" charset="0"/>
              </a:rPr>
              <a:t>307511 lignes &amp; 798 colonnes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6F96174-027F-152F-25B1-596962BE8195}"/>
              </a:ext>
            </a:extLst>
          </p:cNvPr>
          <p:cNvSpPr/>
          <p:nvPr/>
        </p:nvSpPr>
        <p:spPr>
          <a:xfrm>
            <a:off x="5477071" y="53837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838993F-EB8F-A745-605C-D78CFE892DED}"/>
              </a:ext>
            </a:extLst>
          </p:cNvPr>
          <p:cNvSpPr/>
          <p:nvPr/>
        </p:nvSpPr>
        <p:spPr>
          <a:xfrm>
            <a:off x="6845566" y="4707306"/>
            <a:ext cx="5166048" cy="1740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dirty="0">
                <a:solidFill>
                  <a:schemeClr val="bg2"/>
                </a:solidFill>
                <a:latin typeface="Arial Narrow" panose="020B0606020202030204" pitchFamily="34" charset="0"/>
              </a:rPr>
              <a:t>Après le Traitement des données: </a:t>
            </a:r>
          </a:p>
          <a:p>
            <a:endParaRPr lang="fr-FR" sz="2200" dirty="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r>
              <a:rPr lang="fr-FR" sz="2200" dirty="0">
                <a:solidFill>
                  <a:schemeClr val="bg2"/>
                </a:solidFill>
                <a:latin typeface="Arial Narrow" panose="020B0606020202030204" pitchFamily="34" charset="0"/>
              </a:rPr>
              <a:t>252133 lignes et 519 colonnes</a:t>
            </a:r>
            <a:endParaRPr lang="fr-FR" sz="2200" dirty="0">
              <a:solidFill>
                <a:schemeClr val="bg2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8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D3FE6-7F3B-4E91-DD45-AB4CD1EC0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CB5B9DF-8B6B-533F-2DFC-3A76DA2C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4" y="0"/>
            <a:ext cx="12194554" cy="70104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188941-4253-D9AC-AD85-67E4866AC43D}"/>
              </a:ext>
            </a:extLst>
          </p:cNvPr>
          <p:cNvSpPr txBox="1"/>
          <p:nvPr/>
        </p:nvSpPr>
        <p:spPr>
          <a:xfrm>
            <a:off x="251926" y="9324"/>
            <a:ext cx="961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III-Modélisation : 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Déséquilibre des données.</a:t>
            </a:r>
            <a:endParaRPr lang="fr-FR" sz="3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1C1B4B-3B88-5BD3-9567-F40C56718B33}"/>
              </a:ext>
            </a:extLst>
          </p:cNvPr>
          <p:cNvSpPr txBox="1"/>
          <p:nvPr/>
        </p:nvSpPr>
        <p:spPr>
          <a:xfrm>
            <a:off x="298577" y="643809"/>
            <a:ext cx="797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Répartition des clients des différentes classes.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0D125F-042B-67EA-1E92-698AFB46E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4" y="1334263"/>
            <a:ext cx="9989148" cy="377891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BC44A8C-EEA2-DA72-DA46-6A2D0A56483A}"/>
              </a:ext>
            </a:extLst>
          </p:cNvPr>
          <p:cNvSpPr txBox="1"/>
          <p:nvPr/>
        </p:nvSpPr>
        <p:spPr>
          <a:xfrm>
            <a:off x="442480" y="5215823"/>
            <a:ext cx="8197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DengXian" panose="02010600030101010101" pitchFamily="2" charset="-122"/>
                <a:cs typeface="AppleSystemUIFont"/>
              </a:rPr>
              <a:t>Classification binaire avec des classes déséquilibrées: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DengXian" panose="02010600030101010101" pitchFamily="2" charset="-122"/>
                <a:cs typeface="AppleSystemUIFont"/>
              </a:rPr>
              <a:t>Classe «0»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DengXian" panose="02010600030101010101" pitchFamily="2" charset="-122"/>
                <a:cs typeface="AppleSystemUIFont"/>
                <a:sym typeface="Wingdings" pitchFamily="2" charset="2"/>
              </a:rPr>
              <a:t>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DengXian" panose="02010600030101010101" pitchFamily="2" charset="-122"/>
                <a:cs typeface="AppleSystemUIFont"/>
              </a:rPr>
              <a:t>91.9 %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DengXian" panose="02010600030101010101" pitchFamily="2" charset="-122"/>
                <a:cs typeface="AppleSystemUIFont"/>
              </a:rPr>
              <a:t>Clients solvables;</a:t>
            </a:r>
            <a:endParaRPr lang="fr-FR" sz="2800" dirty="0">
              <a:solidFill>
                <a:schemeClr val="accent1">
                  <a:lumMod val="75000"/>
                </a:schemeClr>
              </a:solidFill>
              <a:effectLst/>
              <a:latin typeface="Arial Narrow" panose="020B0606020202030204" pitchFamily="34" charset="0"/>
              <a:ea typeface="DengXian" panose="02010600030101010101" pitchFamily="2" charset="-122"/>
              <a:cs typeface="AppleSystemUIFon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DengXian" panose="02010600030101010101" pitchFamily="2" charset="-122"/>
                <a:cs typeface="AppleSystemUIFont"/>
              </a:rPr>
              <a:t>Classe «1»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DengXian" panose="02010600030101010101" pitchFamily="2" charset="-122"/>
                <a:cs typeface="AppleSystemUIFont"/>
                <a:sym typeface="Wingdings" pitchFamily="2" charset="2"/>
              </a:rPr>
              <a:t>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DengXian" panose="02010600030101010101" pitchFamily="2" charset="-122"/>
                <a:cs typeface="AppleSystemUIFont"/>
              </a:rPr>
              <a:t> 8.1 % Clients insolvables.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F5153-1F4D-4E6B-5388-3452A923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1948"/>
            <a:ext cx="12192000" cy="7345852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endParaRPr lang="fr-FR" sz="20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73CAE7-9EA6-8E0B-22F5-96C3BDD384BD}"/>
              </a:ext>
            </a:extLst>
          </p:cNvPr>
          <p:cNvSpPr txBox="1"/>
          <p:nvPr/>
        </p:nvSpPr>
        <p:spPr>
          <a:xfrm>
            <a:off x="177279" y="-307914"/>
            <a:ext cx="793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III-Modélisation : </a:t>
            </a:r>
            <a:r>
              <a:rPr lang="fr-FR" sz="3600" b="1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Choix des Algorithmes</a:t>
            </a:r>
            <a:endParaRPr lang="fr-FR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ADC56C-6010-717F-29EE-B76612EA2F3C}"/>
              </a:ext>
            </a:extLst>
          </p:cNvPr>
          <p:cNvSpPr txBox="1"/>
          <p:nvPr/>
        </p:nvSpPr>
        <p:spPr>
          <a:xfrm>
            <a:off x="177279" y="951718"/>
            <a:ext cx="11747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kern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</a:t>
            </a:r>
            <a:r>
              <a:rPr lang="fr-FR" sz="2400" kern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eux algorithmes testés, pour déterminer l’algorithme optimal adapté à la problématique:</a:t>
            </a:r>
          </a:p>
          <a:p>
            <a:endParaRPr lang="fr-FR" sz="2400" kern="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fr-FR" sz="2400" kern="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</a:t>
            </a: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égression logistique comme Baseline</a:t>
            </a: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</a:p>
          <a:p>
            <a:endParaRPr lang="fr-FR" sz="3600" kern="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fr-FR" sz="3600" kern="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gradient boosting Light-GBM.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7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F20E3-81E9-3A5E-8B88-A75B1B28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58001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endParaRPr lang="fr-FR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B9D0F2-BA1B-2CEA-0D5D-6508D850F087}"/>
              </a:ext>
            </a:extLst>
          </p:cNvPr>
          <p:cNvSpPr txBox="1"/>
          <p:nvPr/>
        </p:nvSpPr>
        <p:spPr>
          <a:xfrm>
            <a:off x="214596" y="195933"/>
            <a:ext cx="821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III-Modélisation : </a:t>
            </a: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Choix des Hyperparamètres</a:t>
            </a: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364845-ACF0-4C0E-2F7C-325AC37E06AD}"/>
              </a:ext>
            </a:extLst>
          </p:cNvPr>
          <p:cNvSpPr txBox="1"/>
          <p:nvPr/>
        </p:nvSpPr>
        <p:spPr>
          <a:xfrm>
            <a:off x="0" y="1698171"/>
            <a:ext cx="12192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Pour chaque algorithme, chercher les hyperparamètres afin que le modèle soit le plus adapté aux données.</a:t>
            </a:r>
            <a:endParaRPr lang="fr-FR" sz="24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algn="l"/>
            <a:endParaRPr lang="fr-FR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l"/>
            <a:endParaRPr lang="fr-FR" sz="1800" b="0" i="0" u="none" strike="noStrike" baseline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sz="32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Modèle adapté aux données;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fr-FR" sz="32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fr-FR" sz="32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sz="32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Train Dataset : Validation croisée;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fr-FR" sz="32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fr-FR" sz="32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sz="32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Test Dataset : Evaluation du modèle.</a:t>
            </a:r>
            <a:endParaRPr lang="fr-FR" sz="3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7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F49123-2C72-A78B-E7A9-1D64CD5F0837}"/>
              </a:ext>
            </a:extLst>
          </p:cNvPr>
          <p:cNvSpPr/>
          <p:nvPr/>
        </p:nvSpPr>
        <p:spPr>
          <a:xfrm>
            <a:off x="0" y="1"/>
            <a:ext cx="12191999" cy="6865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4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fr-FR" sz="24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endParaRPr lang="fr-FR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endParaRPr lang="fr-FR" sz="1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endParaRPr lang="fr-FR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endParaRPr lang="fr-FR" sz="1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58ECD0-0BBF-5708-7155-F3075ECEEFBE}"/>
              </a:ext>
            </a:extLst>
          </p:cNvPr>
          <p:cNvSpPr txBox="1"/>
          <p:nvPr/>
        </p:nvSpPr>
        <p:spPr>
          <a:xfrm>
            <a:off x="121298" y="102627"/>
            <a:ext cx="9722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III-Modélisation :</a:t>
            </a:r>
            <a:r>
              <a:rPr lang="fr-FR" sz="3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Rééquilibrage des données.</a:t>
            </a:r>
            <a:endParaRPr lang="fr-FR" sz="3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A23FE5-36DD-6650-2047-BBCA55F3E7C5}"/>
              </a:ext>
            </a:extLst>
          </p:cNvPr>
          <p:cNvSpPr txBox="1"/>
          <p:nvPr/>
        </p:nvSpPr>
        <p:spPr>
          <a:xfrm>
            <a:off x="0" y="1716839"/>
            <a:ext cx="121919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Pour pallier au déséquilibre 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d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es donn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</a:rPr>
              <a:t>ées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, quatre approches sont </a:t>
            </a:r>
            <a:r>
              <a:rPr lang="fr-FR" sz="24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appliquées au train dataset :</a:t>
            </a:r>
          </a:p>
          <a:p>
            <a:pPr algn="just"/>
            <a:endParaRPr lang="fr-FR" sz="2400" kern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2400" kern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Class-</a:t>
            </a:r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W</a:t>
            </a:r>
            <a:r>
              <a:rPr lang="fr-FR" sz="24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eight</a:t>
            </a: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: Pénaliser les poids associés aux observations de la classe surreprésentée;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sz="24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algn="l"/>
            <a:endParaRPr lang="fr-FR" sz="24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Over-Sampling : 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D</a:t>
            </a: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upliquer aléatoirement des données existantes de la classe sous-représentée;</a:t>
            </a:r>
          </a:p>
          <a:p>
            <a:pPr algn="l"/>
            <a:endParaRPr lang="fr-FR" sz="24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algn="l"/>
            <a:endParaRPr lang="fr-FR" sz="24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Under-Sampling : Sélectionner des données de la classe sur-représentée =prendre un sous ensemble;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sz="24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algn="l"/>
            <a:endParaRPr lang="fr-FR" sz="24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SMOTE : Créer de nouvelles données à partir de 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cell</a:t>
            </a: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es déjà existantes pour la classe sous-représentée.</a:t>
            </a:r>
            <a:endParaRPr lang="fr-FR" sz="24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5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EC503-F609-18E7-0080-F6CA44F4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664"/>
            <a:ext cx="12192000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endParaRPr lang="fr-FR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17C16-27EE-9520-CB5E-8F20337BAC61}"/>
              </a:ext>
            </a:extLst>
          </p:cNvPr>
          <p:cNvSpPr/>
          <p:nvPr/>
        </p:nvSpPr>
        <p:spPr>
          <a:xfrm>
            <a:off x="0" y="-19664"/>
            <a:ext cx="12191999" cy="6877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fr-FR" sz="20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fr-FR" sz="24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fr-FR" sz="24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83C2EC-C3AB-7504-229E-CA29C4275C8F}"/>
              </a:ext>
            </a:extLst>
          </p:cNvPr>
          <p:cNvSpPr txBox="1"/>
          <p:nvPr/>
        </p:nvSpPr>
        <p:spPr>
          <a:xfrm>
            <a:off x="177280" y="111959"/>
            <a:ext cx="1111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III-Modélisation : </a:t>
            </a: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Choix d’un Algorithme Optimal.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BFA38E-EB3D-E2E5-8F92-79233FE829C2}"/>
              </a:ext>
            </a:extLst>
          </p:cNvPr>
          <p:cNvSpPr txBox="1"/>
          <p:nvPr/>
        </p:nvSpPr>
        <p:spPr>
          <a:xfrm>
            <a:off x="447870" y="1334264"/>
            <a:ext cx="107675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Fonction Coût Métier;</a:t>
            </a:r>
          </a:p>
          <a:p>
            <a:endParaRPr lang="fr-FR" sz="3600" kern="0" dirty="0">
              <a:solidFill>
                <a:schemeClr val="accent5">
                  <a:lumMod val="75000"/>
                </a:schemeClr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Métriques d’Evaluation;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FR" sz="3600" kern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Modèle Optimal;</a:t>
            </a:r>
          </a:p>
          <a:p>
            <a:endParaRPr lang="fr-FR" sz="3600" kern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Coefficient Optimal;</a:t>
            </a:r>
          </a:p>
          <a:p>
            <a:endParaRPr lang="fr-FR" sz="3600" kern="0" dirty="0">
              <a:solidFill>
                <a:schemeClr val="accent5">
                  <a:lumMod val="75000"/>
                </a:schemeClr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Seuil de Probabilité.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87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7738E-6426-A93C-1964-0A7B94D5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1618"/>
            <a:ext cx="12192000" cy="723162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endParaRPr lang="fr-FR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75548-C205-6A42-FD0A-7BA0BAFC68AB}"/>
              </a:ext>
            </a:extLst>
          </p:cNvPr>
          <p:cNvSpPr/>
          <p:nvPr/>
        </p:nvSpPr>
        <p:spPr>
          <a:xfrm>
            <a:off x="111960" y="-242601"/>
            <a:ext cx="9507893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3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III-Modélisation : </a:t>
            </a: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Choix d’un Algorithme Optimal.</a:t>
            </a:r>
            <a:endParaRPr lang="fr-FR" sz="3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6C4F74-0108-B18A-93AA-3C7FA72B1B14}"/>
              </a:ext>
            </a:extLst>
          </p:cNvPr>
          <p:cNvSpPr txBox="1"/>
          <p:nvPr/>
        </p:nvSpPr>
        <p:spPr>
          <a:xfrm>
            <a:off x="74637" y="849079"/>
            <a:ext cx="6680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kern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Fonction Coût Métier: </a:t>
            </a:r>
            <a:r>
              <a:rPr lang="fr-FR" sz="2400" kern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Matrice de Confusion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2914FE4-2046-4F9B-5144-2D968A9F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2" y="1777695"/>
            <a:ext cx="5760720" cy="171640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F2C0998-456C-16E1-23A4-4EA31F6960E4}"/>
              </a:ext>
            </a:extLst>
          </p:cNvPr>
          <p:cNvSpPr txBox="1"/>
          <p:nvPr/>
        </p:nvSpPr>
        <p:spPr>
          <a:xfrm>
            <a:off x="52557" y="4376047"/>
            <a:ext cx="7299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classes prédites VS classes réelles;</a:t>
            </a:r>
          </a:p>
          <a:p>
            <a:endParaRPr lang="fr-FR" sz="20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Classe «0» = Solvabilité =&gt; négatif au refus de l’accord de prêt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;</a:t>
            </a:r>
          </a:p>
          <a:p>
            <a:endParaRPr lang="fr-FR" sz="20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Classe «1»= Difficulté de paiement =&gt; positif au refus de l’accord de prêt.</a:t>
            </a:r>
            <a:endParaRPr lang="fr-FR" sz="20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31FD96-2FE9-59A1-507C-15525F4A6C2C}"/>
              </a:ext>
            </a:extLst>
          </p:cNvPr>
          <p:cNvSpPr txBox="1"/>
          <p:nvPr/>
        </p:nvSpPr>
        <p:spPr>
          <a:xfrm>
            <a:off x="6266440" y="1791473"/>
            <a:ext cx="5873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Accorder un crédit à un client non solvable 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Perte.</a:t>
            </a:r>
          </a:p>
          <a:p>
            <a:pPr algn="just"/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Accorder un crédit à un client solvable 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Gain. </a:t>
            </a:r>
          </a:p>
          <a:p>
            <a:pPr algn="just"/>
            <a:endParaRPr lang="fr-FR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Refuser le prêt à un client non solvable 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Neutre. </a:t>
            </a:r>
          </a:p>
          <a:p>
            <a:pPr algn="just"/>
            <a:endParaRPr lang="fr-FR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Refuser</a:t>
            </a:r>
            <a:r>
              <a:rPr lang="fr-FR" kern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 prêt à un client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solvable</a:t>
            </a:r>
            <a:r>
              <a:rPr lang="fr-FR" kern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b="1" kern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fr-FR" kern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kern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fr-FR" kern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Perte.</a:t>
            </a:r>
          </a:p>
          <a:p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8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EBC70-452B-9BD2-2380-D269D873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endParaRPr lang="fr-FR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5726F6-956B-0E16-E04D-DFF76AA4FAF6}"/>
              </a:ext>
            </a:extLst>
          </p:cNvPr>
          <p:cNvSpPr txBox="1"/>
          <p:nvPr/>
        </p:nvSpPr>
        <p:spPr>
          <a:xfrm>
            <a:off x="74637" y="121289"/>
            <a:ext cx="6680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4000" kern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Fonction Coût Métier</a:t>
            </a:r>
            <a:endParaRPr lang="fr-FR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0BAA65B-4407-D32D-E99C-0BD5CF9F6F15}"/>
                  </a:ext>
                </a:extLst>
              </p:cNvPr>
              <p:cNvSpPr txBox="1"/>
              <p:nvPr/>
            </p:nvSpPr>
            <p:spPr>
              <a:xfrm>
                <a:off x="494525" y="1604864"/>
                <a:ext cx="9815801" cy="424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v"/>
                </a:pPr>
                <a:r>
                  <a:rPr lang="fr-FR" sz="36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Un client</a:t>
                </a:r>
                <a:r>
                  <a:rPr lang="fr-FR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fr-FR" sz="36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(</a:t>
                </a:r>
                <a:r>
                  <a:rPr lang="fr-FR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FN</a:t>
                </a:r>
                <a:r>
                  <a:rPr lang="fr-FR" sz="36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coûte 10 fois plus cher qu’un (</a:t>
                </a:r>
                <a:r>
                  <a:rPr lang="fr-FR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FP</a:t>
                </a:r>
                <a:r>
                  <a:rPr lang="fr-FR" sz="36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);</a:t>
                </a:r>
              </a:p>
              <a:p>
                <a:pPr algn="just"/>
                <a:endParaRPr lang="fr-FR" sz="3600" dirty="0">
                  <a:solidFill>
                    <a:schemeClr val="accent5">
                      <a:lumMod val="75000"/>
                    </a:schemeClr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algn="just"/>
                <a:endParaRPr lang="fr-FR" sz="3600" dirty="0">
                  <a:solidFill>
                    <a:schemeClr val="accent5">
                      <a:lumMod val="75000"/>
                    </a:schemeClr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v"/>
                </a:pPr>
                <a:r>
                  <a:rPr lang="fr-FR" sz="36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La fonction de coût métier.  </a:t>
                </a:r>
              </a:p>
              <a:p>
                <a:pPr algn="just"/>
                <a:endParaRPr lang="fr-FR" sz="3600" dirty="0">
                  <a:solidFill>
                    <a:schemeClr val="accent5">
                      <a:lumMod val="75000"/>
                    </a:schemeClr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fr-FR" sz="3600" dirty="0">
                  <a:solidFill>
                    <a:schemeClr val="accent5">
                      <a:lumMod val="75000"/>
                    </a:schemeClr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fr-FR" sz="36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fr-FR" sz="3600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𝐶𝑜</m:t>
                    </m:r>
                    <m:r>
                      <a:rPr lang="fr-FR" sz="3600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û</m:t>
                    </m:r>
                    <m:r>
                      <a:rPr lang="fr-FR" sz="3600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fr-FR" sz="3600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fr-FR" sz="3600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fr-FR" sz="3600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é</m:t>
                    </m:r>
                    <m:r>
                      <a:rPr lang="fr-FR" sz="3600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𝑡𝑖𝑒𝑟</m:t>
                    </m:r>
                    <m:r>
                      <a:rPr lang="fr-FR" sz="3600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=10∗</m:t>
                    </m:r>
                    <m:nary>
                      <m:naryPr>
                        <m:chr m:val="∑"/>
                        <m:limLoc m:val="undOvr"/>
                        <m:ctrlPr>
                          <a:rPr lang="fr-FR" sz="3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fr-FR" sz="3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fr-FR" sz="3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fr-FR" sz="3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a:rPr lang="fr-FR" sz="3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𝐹𝑁𝑖</m:t>
                        </m:r>
                      </m:e>
                    </m:nary>
                    <m:r>
                      <a:rPr lang="fr-FR" sz="3600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+ 1∗</m:t>
                    </m:r>
                    <m:nary>
                      <m:naryPr>
                        <m:chr m:val="∑"/>
                        <m:limLoc m:val="undOvr"/>
                        <m:ctrlPr>
                          <a:rPr lang="fr-FR" sz="3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fr-FR" sz="3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fr-FR" sz="3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fr-FR" sz="3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a:rPr lang="fr-FR" sz="3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𝐹𝑃𝑖</m:t>
                        </m:r>
                      </m:e>
                    </m:nary>
                  </m:oMath>
                </a14:m>
                <a:endParaRPr lang="fr-FR" sz="3600" dirty="0"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0BAA65B-4407-D32D-E99C-0BD5CF9F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" y="1604864"/>
                <a:ext cx="9815801" cy="4249177"/>
              </a:xfrm>
              <a:prstGeom prst="rect">
                <a:avLst/>
              </a:prstGeom>
              <a:blipFill>
                <a:blip r:embed="rId2"/>
                <a:stretch>
                  <a:fillRect l="-1677" t="-2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01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429CC-4632-1DE5-0B02-8177A2CC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854B3-245B-96AF-D7C1-E588A5113448}"/>
              </a:ext>
            </a:extLst>
          </p:cNvPr>
          <p:cNvSpPr txBox="1">
            <a:spLocks/>
          </p:cNvSpPr>
          <p:nvPr/>
        </p:nvSpPr>
        <p:spPr>
          <a:xfrm>
            <a:off x="0" y="-37324"/>
            <a:ext cx="12191999" cy="69792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rial Narrow" panose="020B0606020202030204" pitchFamily="34" charset="0"/>
              </a:rPr>
              <a:t> </a:t>
            </a:r>
            <a:r>
              <a:rPr lang="fr-FR" b="1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EE2001-B02F-69CA-0BE2-D13DC3552D5D}"/>
              </a:ext>
            </a:extLst>
          </p:cNvPr>
          <p:cNvSpPr txBox="1"/>
          <p:nvPr/>
        </p:nvSpPr>
        <p:spPr>
          <a:xfrm>
            <a:off x="298577" y="121290"/>
            <a:ext cx="537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40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Métriques d’Evaluation.</a:t>
            </a:r>
            <a:endParaRPr 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BDBC13F-8843-D39E-8AF5-5185405EA84D}"/>
                  </a:ext>
                </a:extLst>
              </p:cNvPr>
              <p:cNvSpPr txBox="1"/>
              <p:nvPr/>
            </p:nvSpPr>
            <p:spPr>
              <a:xfrm>
                <a:off x="727788" y="1045021"/>
                <a:ext cx="10879494" cy="44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Efficacité du modèle :</a:t>
                </a:r>
              </a:p>
              <a:p>
                <a:endParaRPr lang="fr-FR" dirty="0">
                  <a:solidFill>
                    <a:srgbClr val="002060"/>
                  </a:solidFill>
                  <a:latin typeface="Calibri" panose="020F0502020204030204" pitchFamily="34" charset="0"/>
                </a:endParaRPr>
              </a:p>
              <a:p>
                <a:endParaRPr lang="fr-FR" sz="1800" b="0" i="0" u="none" strike="noStrike" baseline="0" dirty="0">
                  <a:solidFill>
                    <a:srgbClr val="002060"/>
                  </a:solidFill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2800" b="0" i="1" u="none" strike="noStrike" baseline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𝐴𝑐𝑐𝑢𝑟𝑎𝑐</m:t>
                    </m:r>
                    <m:sSub>
                      <m:sSubPr>
                        <m:ctrlP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𝑠𝑐𝑜𝑟𝑒</m:t>
                        </m:r>
                      </m:sub>
                    </m:sSub>
                    <m:r>
                      <a:rPr lang="fr-FR" sz="2800" b="0" i="1" u="none" strike="noStrike" baseline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</m:den>
                    </m:f>
                  </m:oMath>
                </a14:m>
                <a:r>
                  <a:rPr lang="fr-FR" sz="18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fr-FR" sz="28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;</a:t>
                </a:r>
                <a:r>
                  <a:rPr lang="fr-FR" sz="18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fr-FR" sz="2800" b="0" i="1" u="none" strike="noStrike" baseline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r>
                  <a:rPr lang="fr-FR" sz="28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fr-FR" sz="18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fr-FR" sz="28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;</a:t>
                </a:r>
                <a:r>
                  <a:rPr lang="fr-FR" sz="18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endParaRPr lang="fr-FR" sz="1800" b="0" i="0" u="none" strike="noStrike" baseline="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  <a:p>
                <a:endParaRPr lang="fr-FR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2800" b="0" i="1" u="none" strike="noStrike" baseline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fr-FR" sz="2800" b="0" i="1" u="none" strike="noStrike" baseline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f>
                      <m:fPr>
                        <m:ctrlP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fr-FR" sz="18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fr-FR" sz="28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;</a:t>
                </a:r>
                <a:r>
                  <a:rPr lang="fr-FR" sz="18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                                           </a:t>
                </a:r>
                <a:r>
                  <a:rPr lang="fr-FR" sz="28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F1_score = </a:t>
                </a:r>
                <a14:m>
                  <m:oMath xmlns:m="http://schemas.openxmlformats.org/officeDocument/2006/math">
                    <m:r>
                      <a:rPr lang="fr-FR" sz="2800" b="0" i="0" u="none" strike="noStrike" baseline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800" b="0" i="1" u="none" strike="noStrike" baseline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fr-FR" sz="2800" b="0" i="1" u="none" strike="noStrike" baseline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fr-FR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fr-FR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fr-FR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fr-FR" sz="28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;</a:t>
                </a:r>
                <a:r>
                  <a:rPr lang="fr-FR" sz="18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endParaRPr lang="fr-FR" sz="1800" b="0" i="0" u="none" strike="noStrike" baseline="0" dirty="0">
                  <a:solidFill>
                    <a:srgbClr val="002060"/>
                  </a:solidFill>
                  <a:latin typeface="Calibri" panose="020F0502020204030204" pitchFamily="34" charset="0"/>
                </a:endParaRPr>
              </a:p>
              <a:p>
                <a:endParaRPr lang="fr-FR" dirty="0">
                  <a:solidFill>
                    <a:srgbClr val="002060"/>
                  </a:solidFill>
                  <a:latin typeface="Calibri" panose="020F0502020204030204" pitchFamily="34" charset="0"/>
                </a:endParaRPr>
              </a:p>
              <a:p>
                <a:endParaRPr lang="fr-FR" sz="1800" b="0" i="0" u="none" strike="noStrike" baseline="0" dirty="0">
                  <a:solidFill>
                    <a:srgbClr val="002060"/>
                  </a:solidFill>
                  <a:latin typeface="Calibri" panose="020F050202020403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fr-FR" sz="24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Arial Narrow" panose="020B0606020202030204" pitchFamily="34" charset="0"/>
                  </a:rPr>
                  <a:t>AUC = Aire sous la courbe ROC : capacité d'un classificateur à distinguer les classes.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fr-FR" sz="2400" dirty="0">
                  <a:solidFill>
                    <a:schemeClr val="accent5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  <a:p>
                <a:pPr algn="l"/>
                <a:r>
                  <a:rPr lang="fr-FR" sz="2400" b="0" i="0" u="none" strike="noStrike" baseline="0" dirty="0">
                    <a:solidFill>
                      <a:schemeClr val="accent5">
                        <a:lumMod val="75000"/>
                      </a:schemeClr>
                    </a:solidFill>
                    <a:latin typeface="Arial Narrow" panose="020B0606020202030204" pitchFamily="34" charset="0"/>
                  </a:rPr>
                  <a:t> NB: Total = TN + FP + FN + TP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BDBC13F-8843-D39E-8AF5-5185405E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8" y="1045021"/>
                <a:ext cx="10879494" cy="4470263"/>
              </a:xfrm>
              <a:prstGeom prst="rect">
                <a:avLst/>
              </a:prstGeom>
              <a:blipFill>
                <a:blip r:embed="rId2"/>
                <a:stretch>
                  <a:fillRect l="-728" t="-1090" b="-2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96A9C668-DB1D-F17E-943E-9DA62786F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62928"/>
              </p:ext>
            </p:extLst>
          </p:nvPr>
        </p:nvGraphicFramePr>
        <p:xfrm>
          <a:off x="832495" y="5869559"/>
          <a:ext cx="707986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061">
                  <a:extLst>
                    <a:ext uri="{9D8B030D-6E8A-4147-A177-3AD203B41FA5}">
                      <a16:colId xmlns:a16="http://schemas.microsoft.com/office/drawing/2014/main" val="3863075678"/>
                    </a:ext>
                  </a:extLst>
                </a:gridCol>
                <a:gridCol w="2994802">
                  <a:extLst>
                    <a:ext uri="{9D8B030D-6E8A-4147-A177-3AD203B41FA5}">
                      <a16:colId xmlns:a16="http://schemas.microsoft.com/office/drawing/2014/main" val="2155735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Maximisation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Minimisation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0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AUC, F1, Recall, TP.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61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66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E44543E-1E93-FC39-82C3-A1AB738E4A5D}"/>
              </a:ext>
            </a:extLst>
          </p:cNvPr>
          <p:cNvSpPr/>
          <p:nvPr/>
        </p:nvSpPr>
        <p:spPr>
          <a:xfrm>
            <a:off x="0" y="0"/>
            <a:ext cx="12184047" cy="6857999"/>
          </a:xfrm>
          <a:prstGeom prst="rect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30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070575-B0DB-2C10-C8B2-83D203B603AF}"/>
              </a:ext>
            </a:extLst>
          </p:cNvPr>
          <p:cNvSpPr txBox="1"/>
          <p:nvPr/>
        </p:nvSpPr>
        <p:spPr>
          <a:xfrm>
            <a:off x="475864" y="158613"/>
            <a:ext cx="389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Modèle Optimal.</a:t>
            </a:r>
            <a:endParaRPr lang="fr-FR" sz="36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5FCD104-914B-5997-0543-7A0A26A26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4" y="3685617"/>
            <a:ext cx="9582879" cy="316587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E23FDA6-1851-AE3E-206A-8AFD9C3A3D3D}"/>
              </a:ext>
            </a:extLst>
          </p:cNvPr>
          <p:cNvSpPr txBox="1"/>
          <p:nvPr/>
        </p:nvSpPr>
        <p:spPr>
          <a:xfrm>
            <a:off x="475864" y="979695"/>
            <a:ext cx="9582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Meilleurs compromis entre:</a:t>
            </a:r>
          </a:p>
          <a:p>
            <a:pPr algn="l"/>
            <a:endParaRPr lang="fr-FR" sz="24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M</a:t>
            </a: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aximiser le score 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G</a:t>
            </a: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ain;</a:t>
            </a:r>
          </a:p>
          <a:p>
            <a:pPr algn="l"/>
            <a:endParaRPr lang="fr-FR" sz="2400" b="0" i="0" u="none" strike="noStrike" baseline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</a:t>
            </a: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ontraintes des métriques d'évaluation.</a:t>
            </a:r>
            <a:endParaRPr lang="fr-FR" sz="24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DBADA79-0C8E-9E2A-67AE-7615DC74B2DE}"/>
              </a:ext>
            </a:extLst>
          </p:cNvPr>
          <p:cNvCxnSpPr/>
          <p:nvPr/>
        </p:nvCxnSpPr>
        <p:spPr>
          <a:xfrm>
            <a:off x="597159" y="5159838"/>
            <a:ext cx="0" cy="5131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ADA6AFA-C70F-6628-E3CD-08194D0A1E90}"/>
              </a:ext>
            </a:extLst>
          </p:cNvPr>
          <p:cNvCxnSpPr/>
          <p:nvPr/>
        </p:nvCxnSpPr>
        <p:spPr>
          <a:xfrm>
            <a:off x="597159" y="5159838"/>
            <a:ext cx="93212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5EEBCB7-86A7-487A-0C8C-5FC092810346}"/>
              </a:ext>
            </a:extLst>
          </p:cNvPr>
          <p:cNvCxnSpPr>
            <a:cxnSpLocks/>
          </p:cNvCxnSpPr>
          <p:nvPr/>
        </p:nvCxnSpPr>
        <p:spPr>
          <a:xfrm flipV="1">
            <a:off x="597159" y="5598376"/>
            <a:ext cx="9321282" cy="653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02C333D-C756-99A6-0784-62BE425FC76B}"/>
              </a:ext>
            </a:extLst>
          </p:cNvPr>
          <p:cNvCxnSpPr/>
          <p:nvPr/>
        </p:nvCxnSpPr>
        <p:spPr>
          <a:xfrm>
            <a:off x="9918441" y="5159838"/>
            <a:ext cx="0" cy="4478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33B8AEA9-EA8A-D106-0202-F9B5F3F11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9" y="83976"/>
            <a:ext cx="6634066" cy="354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6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50F32-06C3-0632-9009-E2F40AD9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67D730-EDEC-DCA1-370E-78D08408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9"/>
            <a:ext cx="12191999" cy="516731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4400" dirty="0">
                <a:solidFill>
                  <a:schemeClr val="accent1"/>
                </a:solidFill>
                <a:latin typeface="Arial Narrow" panose="020B0606020202030204" pitchFamily="34" charset="0"/>
              </a:rPr>
              <a:t>I- Problématique du Projet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4400" dirty="0">
                <a:solidFill>
                  <a:schemeClr val="accent1"/>
                </a:solidFill>
                <a:latin typeface="Arial Narrow" panose="020B0606020202030204" pitchFamily="34" charset="0"/>
              </a:rPr>
              <a:t>II- Traitement et Exploration des données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4400" dirty="0">
                <a:solidFill>
                  <a:schemeClr val="accent1"/>
                </a:solidFill>
                <a:latin typeface="Arial Narrow" panose="020B0606020202030204" pitchFamily="34" charset="0"/>
              </a:rPr>
              <a:t>III- Modélisation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4400" dirty="0">
                <a:solidFill>
                  <a:schemeClr val="accent1"/>
                </a:solidFill>
                <a:latin typeface="Arial Narrow" panose="020B0606020202030204" pitchFamily="34" charset="0"/>
              </a:rPr>
              <a:t>IV- API &amp; DASHBOARD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4400" dirty="0">
                <a:solidFill>
                  <a:schemeClr val="accent1"/>
                </a:solidFill>
                <a:latin typeface="Arial Narrow" panose="020B0606020202030204" pitchFamily="34" charset="0"/>
              </a:rPr>
              <a:t>V- DATA DRIFT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4400" dirty="0">
                <a:solidFill>
                  <a:schemeClr val="accent1"/>
                </a:solidFill>
                <a:latin typeface="Arial Narrow" panose="020B0606020202030204" pitchFamily="34" charset="0"/>
              </a:rPr>
              <a:t>VI-Conclusion</a:t>
            </a:r>
          </a:p>
        </p:txBody>
      </p:sp>
    </p:spTree>
    <p:extLst>
      <p:ext uri="{BB962C8B-B14F-4D97-AF65-F5344CB8AC3E}">
        <p14:creationId xmlns:p14="http://schemas.microsoft.com/office/powerpoint/2010/main" val="415268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8FD46-A86F-73A2-94EF-DB6F742D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AE9B7B8-EBFE-D38B-DAE4-EAC67D5C9A61}"/>
              </a:ext>
            </a:extLst>
          </p:cNvPr>
          <p:cNvSpPr txBox="1">
            <a:spLocks/>
          </p:cNvSpPr>
          <p:nvPr/>
        </p:nvSpPr>
        <p:spPr>
          <a:xfrm>
            <a:off x="0" y="-166607"/>
            <a:ext cx="12260826" cy="7033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462A59-446E-2CB3-50B9-6E686E6BAC83}"/>
              </a:ext>
            </a:extLst>
          </p:cNvPr>
          <p:cNvSpPr txBox="1"/>
          <p:nvPr/>
        </p:nvSpPr>
        <p:spPr>
          <a:xfrm>
            <a:off x="363890" y="-11"/>
            <a:ext cx="430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Coefficient Optimal.</a:t>
            </a: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39C180-D890-9D64-D54D-FB9386B6E637}"/>
              </a:ext>
            </a:extLst>
          </p:cNvPr>
          <p:cNvSpPr txBox="1"/>
          <p:nvPr/>
        </p:nvSpPr>
        <p:spPr>
          <a:xfrm>
            <a:off x="102630" y="849084"/>
            <a:ext cx="8826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Fonction coût : coefficients arbitraires utilisés sont-ils optimums ?</a:t>
            </a:r>
          </a:p>
          <a:p>
            <a:endParaRPr lang="fr-FR" sz="1000" b="0" i="0" u="none" strike="noStrike" baseline="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Coefficient FN : Bon ordre de grandeur ?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A87FFD-02AB-4C16-4752-2A9FF464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1" y="2036733"/>
            <a:ext cx="6802019" cy="4765281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2E98EBE-9CAE-3ED6-9477-1C4D2A416453}"/>
              </a:ext>
            </a:extLst>
          </p:cNvPr>
          <p:cNvCxnSpPr/>
          <p:nvPr/>
        </p:nvCxnSpPr>
        <p:spPr>
          <a:xfrm>
            <a:off x="1707508" y="2435290"/>
            <a:ext cx="0" cy="3946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2A5E8B4-0B33-09E1-FCEE-E12C51C13CAA}"/>
              </a:ext>
            </a:extLst>
          </p:cNvPr>
          <p:cNvSpPr txBox="1"/>
          <p:nvPr/>
        </p:nvSpPr>
        <p:spPr>
          <a:xfrm>
            <a:off x="1483568" y="6391471"/>
            <a:ext cx="606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0.16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C65AFAD-DCB7-B117-75C5-010205DB005F}"/>
              </a:ext>
            </a:extLst>
          </p:cNvPr>
          <p:cNvCxnSpPr/>
          <p:nvPr/>
        </p:nvCxnSpPr>
        <p:spPr>
          <a:xfrm>
            <a:off x="2248668" y="2771192"/>
            <a:ext cx="0" cy="362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3B3DF66-04FE-F89F-2080-583728ABAE3D}"/>
              </a:ext>
            </a:extLst>
          </p:cNvPr>
          <p:cNvCxnSpPr/>
          <p:nvPr/>
        </p:nvCxnSpPr>
        <p:spPr>
          <a:xfrm>
            <a:off x="4040148" y="3526971"/>
            <a:ext cx="0" cy="2855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9A03565-AF34-567C-BAB5-11B879318784}"/>
              </a:ext>
            </a:extLst>
          </p:cNvPr>
          <p:cNvSpPr txBox="1"/>
          <p:nvPr/>
        </p:nvSpPr>
        <p:spPr>
          <a:xfrm>
            <a:off x="3694914" y="6316830"/>
            <a:ext cx="74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0.51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71FBC72-34F4-A586-F1C4-48F977AECC06}"/>
              </a:ext>
            </a:extLst>
          </p:cNvPr>
          <p:cNvSpPr txBox="1"/>
          <p:nvPr/>
        </p:nvSpPr>
        <p:spPr>
          <a:xfrm>
            <a:off x="7707069" y="2248683"/>
            <a:ext cx="4385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Coefficient FN : 1000 = Trop Rigide;</a:t>
            </a:r>
          </a:p>
          <a:p>
            <a:pPr algn="l"/>
            <a: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Coefficient FN : 100 =  Encore Strict;</a:t>
            </a:r>
          </a:p>
          <a:p>
            <a:pPr algn="l"/>
            <a: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Coefficient FN : 10 = Correct.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3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D026B2-916F-139B-383D-8427EEB7A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"/>
            <a:ext cx="12192000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 </a:t>
            </a:r>
            <a:endParaRPr lang="fr-FR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endParaRPr lang="fr-FR" sz="40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325A4C7-6BDD-298B-F551-707E3E087CE2}"/>
              </a:ext>
            </a:extLst>
          </p:cNvPr>
          <p:cNvSpPr txBox="1"/>
          <p:nvPr/>
        </p:nvSpPr>
        <p:spPr>
          <a:xfrm>
            <a:off x="325120" y="182880"/>
            <a:ext cx="453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Seuil de Probabilité.</a:t>
            </a:r>
            <a:endParaRPr lang="fr-FR" sz="36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0A5D49E-8EF1-F67E-6D2A-C05E3EB3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49" y="1097280"/>
            <a:ext cx="10218501" cy="576072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51AB01C-E259-B974-8673-36608E03B9C9}"/>
              </a:ext>
            </a:extLst>
          </p:cNvPr>
          <p:cNvCxnSpPr/>
          <p:nvPr/>
        </p:nvCxnSpPr>
        <p:spPr>
          <a:xfrm>
            <a:off x="6522720" y="1391920"/>
            <a:ext cx="0" cy="499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8F82DC6E-C67F-E2D8-9C84-5D8107FC9AD7}"/>
              </a:ext>
            </a:extLst>
          </p:cNvPr>
          <p:cNvSpPr txBox="1"/>
          <p:nvPr/>
        </p:nvSpPr>
        <p:spPr>
          <a:xfrm>
            <a:off x="6217920" y="632968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Arial Narrow" panose="020B0606020202030204" pitchFamily="34" charset="0"/>
              </a:rPr>
              <a:t>0.51</a:t>
            </a:r>
          </a:p>
        </p:txBody>
      </p:sp>
    </p:spTree>
    <p:extLst>
      <p:ext uri="{BB962C8B-B14F-4D97-AF65-F5344CB8AC3E}">
        <p14:creationId xmlns:p14="http://schemas.microsoft.com/office/powerpoint/2010/main" val="61699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ABA06-C759-10CB-84D5-D88E172D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7316"/>
            <a:ext cx="12192000" cy="723654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lvl="1"/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40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11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r>
              <a:rPr lang="fr-FR" sz="1800" dirty="0">
                <a:latin typeface="Arial Narrow" panose="020B0606020202030204" pitchFamily="34" charset="0"/>
              </a:rPr>
              <a:t>     </a:t>
            </a: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</a:rPr>
            </a:br>
            <a:br>
              <a:rPr lang="fr-FR" dirty="0">
                <a:solidFill>
                  <a:schemeClr val="accent1"/>
                </a:solidFill>
              </a:rPr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5F337F-54E0-96D8-97D9-DFC931EBF0FD}"/>
              </a:ext>
            </a:extLst>
          </p:cNvPr>
          <p:cNvSpPr txBox="1"/>
          <p:nvPr/>
        </p:nvSpPr>
        <p:spPr>
          <a:xfrm>
            <a:off x="314960" y="-142240"/>
            <a:ext cx="75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Tableau de synthèse de résultats.</a:t>
            </a:r>
            <a:endParaRPr lang="fr-FR" sz="3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22BE0E-1473-AEF0-DE94-DA510A47795C}"/>
              </a:ext>
            </a:extLst>
          </p:cNvPr>
          <p:cNvSpPr txBox="1"/>
          <p:nvPr/>
        </p:nvSpPr>
        <p:spPr>
          <a:xfrm>
            <a:off x="71120" y="548640"/>
            <a:ext cx="356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Utilisation de MLFLOW.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4FC5F7D-6FF6-0AD8-DBCC-7C56B087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167008"/>
            <a:ext cx="11897360" cy="57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11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2C08A-F86E-4399-5873-B84D5DE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4128"/>
            <a:ext cx="12192000" cy="720212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endParaRPr lang="fr-FR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F59A68-29DB-CFCB-97B4-3A54C8D7C514}"/>
              </a:ext>
            </a:extLst>
          </p:cNvPr>
          <p:cNvSpPr txBox="1"/>
          <p:nvPr/>
        </p:nvSpPr>
        <p:spPr>
          <a:xfrm>
            <a:off x="550068" y="-203200"/>
            <a:ext cx="554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3600" kern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Importance.</a:t>
            </a: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EEC920-BE3D-7A8E-6F44-762497E7D7AC}"/>
              </a:ext>
            </a:extLst>
          </p:cNvPr>
          <p:cNvSpPr txBox="1"/>
          <p:nvPr/>
        </p:nvSpPr>
        <p:spPr>
          <a:xfrm>
            <a:off x="558800" y="762000"/>
            <a:ext cx="351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Variables globales : 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4E001AF-0118-DE09-FC9F-664CDEEC1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421" y="1209040"/>
            <a:ext cx="5727478" cy="539496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7AF29C1-16E6-E2EF-CF1F-0BDF83FD5639}"/>
              </a:ext>
            </a:extLst>
          </p:cNvPr>
          <p:cNvSpPr txBox="1"/>
          <p:nvPr/>
        </p:nvSpPr>
        <p:spPr>
          <a:xfrm>
            <a:off x="174101" y="2529840"/>
            <a:ext cx="57274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Ex: ID Client =&gt; 112690;</a:t>
            </a:r>
          </a:p>
          <a:p>
            <a:pPr algn="just"/>
            <a:endParaRPr lang="fr-F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Pour chacune des variables et chacune des classes : Calculer la contribution à l’amélioration ou à la diminution du score.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Classement de l’importance des variables par l’ordre décroissant.</a:t>
            </a:r>
          </a:p>
        </p:txBody>
      </p:sp>
    </p:spTree>
    <p:extLst>
      <p:ext uri="{BB962C8B-B14F-4D97-AF65-F5344CB8AC3E}">
        <p14:creationId xmlns:p14="http://schemas.microsoft.com/office/powerpoint/2010/main" val="3817756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48DCF-1A31-12D8-6083-D64454AC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5133"/>
            <a:ext cx="12192000" cy="714313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 </a:t>
            </a: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br>
              <a:rPr lang="fr-FR" sz="2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r>
              <a:rPr lang="fr-FR" sz="4400" b="0" i="0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 </a:t>
            </a:r>
            <a:endParaRPr lang="fr-FR" dirty="0">
              <a:latin typeface="Arial Narrow" panose="020B0606020202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C766FD-2618-3270-3BE5-A7293F09E682}"/>
              </a:ext>
            </a:extLst>
          </p:cNvPr>
          <p:cNvSpPr/>
          <p:nvPr/>
        </p:nvSpPr>
        <p:spPr>
          <a:xfrm>
            <a:off x="396240" y="-101601"/>
            <a:ext cx="4185920" cy="528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Variables locales.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A22374-E0E7-913A-D17C-4BDFB6F81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701040"/>
            <a:ext cx="11226800" cy="29972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C3DC74B-BE98-1F1D-E484-9E9AF8780EB4}"/>
              </a:ext>
            </a:extLst>
          </p:cNvPr>
          <p:cNvSpPr txBox="1"/>
          <p:nvPr/>
        </p:nvSpPr>
        <p:spPr>
          <a:xfrm>
            <a:off x="142240" y="4551680"/>
            <a:ext cx="11744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Graphique interactif.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Variables en rose 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ont contribué à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 augmenter le score, (donc à refuser le crédit). –CODE_GENDER;</a:t>
            </a:r>
          </a:p>
          <a:p>
            <a:endParaRPr lang="fr-F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Variables en bleues ont contribuer à diminuer le score, (donc à accorder le crédit),-EXT_SOURCE_2.</a:t>
            </a:r>
          </a:p>
        </p:txBody>
      </p:sp>
    </p:spTree>
    <p:extLst>
      <p:ext uri="{BB962C8B-B14F-4D97-AF65-F5344CB8AC3E}">
        <p14:creationId xmlns:p14="http://schemas.microsoft.com/office/powerpoint/2010/main" val="58705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0C9DA-9DC9-3E0A-863C-D6CF93CF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0140"/>
            <a:ext cx="12192000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endParaRPr lang="fr-FR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20E9D6-41BE-3EF0-0EEE-89C45906A468}"/>
              </a:ext>
            </a:extLst>
          </p:cNvPr>
          <p:cNvSpPr txBox="1"/>
          <p:nvPr/>
        </p:nvSpPr>
        <p:spPr>
          <a:xfrm>
            <a:off x="894080" y="589280"/>
            <a:ext cx="675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3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API FLASK</a:t>
            </a:r>
            <a:endParaRPr lang="fr-FR" sz="3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536592A-C385-2DFD-AE53-26DB0226C94A}"/>
              </a:ext>
            </a:extLst>
          </p:cNvPr>
          <p:cNvSpPr txBox="1"/>
          <p:nvPr/>
        </p:nvSpPr>
        <p:spPr>
          <a:xfrm>
            <a:off x="772160" y="1483360"/>
            <a:ext cx="108610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Une API </a:t>
            </a:r>
            <a:r>
              <a:rPr lang="fr-FR" sz="2400" b="1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Flask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créée 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puis déployée par </a:t>
            </a:r>
            <a:r>
              <a:rPr lang="fr-FR" sz="2400" b="1" i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Heroku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;</a:t>
            </a:r>
          </a:p>
          <a:p>
            <a:endParaRPr lang="fr-FR" sz="1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Afin de réaliser une prédiction de solvabilité d’un client donné de façon automatique.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51CA6F3-D2FD-1A4C-A109-6A08459E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2673915"/>
            <a:ext cx="11196320" cy="270072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9EF0BB0-97F2-93D2-4D6D-B4FEA8E95963}"/>
              </a:ext>
            </a:extLst>
          </p:cNvPr>
          <p:cNvSpPr txBox="1"/>
          <p:nvPr/>
        </p:nvSpPr>
        <p:spPr>
          <a:xfrm>
            <a:off x="833120" y="-345440"/>
            <a:ext cx="521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kern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IV-API &amp; DASHBOARD.</a:t>
            </a:r>
            <a:endParaRPr lang="fr-FR" sz="40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0BE662-084B-7FAE-BF5B-C2A8C6EF6F1A}"/>
              </a:ext>
            </a:extLst>
          </p:cNvPr>
          <p:cNvSpPr txBox="1"/>
          <p:nvPr/>
        </p:nvSpPr>
        <p:spPr>
          <a:xfrm>
            <a:off x="600363" y="5643419"/>
            <a:ext cx="1093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URL_API_HEROKU: </a:t>
            </a:r>
            <a:r>
              <a:rPr lang="fr-FR" sz="2400" u="sng" dirty="0">
                <a:solidFill>
                  <a:srgbClr val="0563C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https://flask-api-projet7-373d0105bbfe.herokuapp.com/</a:t>
            </a:r>
            <a:r>
              <a:rPr lang="fr-FR" sz="1800" u="sng" dirty="0">
                <a:solidFill>
                  <a:srgbClr val="0563C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895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54F46-0550-7217-3A5C-E465842E5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FD11899-44E5-1FAF-2766-3FB06A6D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3960"/>
            <a:ext cx="12192000" cy="721196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endParaRPr lang="fr-FR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B1B1E7-61DA-E635-0601-253F80A6FF67}"/>
              </a:ext>
            </a:extLst>
          </p:cNvPr>
          <p:cNvSpPr txBox="1"/>
          <p:nvPr/>
        </p:nvSpPr>
        <p:spPr>
          <a:xfrm>
            <a:off x="436880" y="-335280"/>
            <a:ext cx="852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DASHBOARD – STREAMLIT Interactif.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DCC3CE-312B-7FE5-CC03-231799E6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880"/>
            <a:ext cx="7457440" cy="64211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83342ED-FA16-1B26-64B9-36DEA2C188CD}"/>
              </a:ext>
            </a:extLst>
          </p:cNvPr>
          <p:cNvSpPr txBox="1"/>
          <p:nvPr/>
        </p:nvSpPr>
        <p:spPr>
          <a:xfrm>
            <a:off x="7498080" y="1524000"/>
            <a:ext cx="469392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Score Client;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6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Explication du Score;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6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Comparaisons aux autres clients.</a:t>
            </a:r>
          </a:p>
          <a:p>
            <a:endParaRPr lang="fr-FR" sz="26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URL_DASHBOARD_HEROKU:</a:t>
            </a:r>
          </a:p>
          <a:p>
            <a:r>
              <a:rPr lang="fr-FR" sz="2400" u="sng" kern="0" dirty="0">
                <a:solidFill>
                  <a:srgbClr val="0563C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  <a:hlinkClick r:id="rId3"/>
              </a:rPr>
              <a:t>https://dashboard-projet7-ocr-692f0d584bae.herokuapp.com/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70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EAA08-3A94-7A57-F753-3179D2842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A0FEA6D-947D-D121-0029-6BD76B15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668"/>
            <a:ext cx="12192000" cy="721196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endParaRPr lang="fr-FR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2E7F7B-C02E-3FCA-6539-F73E4079A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3" y="509927"/>
            <a:ext cx="5484065" cy="40102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B3AEE89-4CB7-0EF9-2A77-15AB1218ADD0}"/>
              </a:ext>
            </a:extLst>
          </p:cNvPr>
          <p:cNvSpPr txBox="1"/>
          <p:nvPr/>
        </p:nvSpPr>
        <p:spPr>
          <a:xfrm>
            <a:off x="401216" y="-306784"/>
            <a:ext cx="280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GIT &amp; GITHUB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B9FD1A9-4E62-5052-7CB9-DCFC1713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84" y="509920"/>
            <a:ext cx="5504789" cy="401025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5D1FE80-9DC3-607E-3FB8-CE404D830FCE}"/>
              </a:ext>
            </a:extLst>
          </p:cNvPr>
          <p:cNvSpPr txBox="1"/>
          <p:nvPr/>
        </p:nvSpPr>
        <p:spPr>
          <a:xfrm>
            <a:off x="443345" y="4784442"/>
            <a:ext cx="11222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Utilisation de GIT afin de déployer nos DASHBOARD, API et le reste du travail sur GITHUB.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URL_API: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https://github.com/JEFFNASA/API_Projet7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URL_DASHBOARD: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https://github.com/JEFFNASA/Dashboard_Projet7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URL_RESTE_TRAVAIL: 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hlinkClick r:id="rId6"/>
              </a:rPr>
              <a:t>https://github.com/JEFFNASA/P7_FINAL_OCR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endParaRPr lang="fr-F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4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2E666-B2A8-A637-843B-EC7DB474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D11FED2-3053-65FD-6CEB-A031FA81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3960"/>
            <a:ext cx="12192000" cy="721196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182880"/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205E1E-6E23-CE0B-0705-12F83DC29AA2}"/>
              </a:ext>
            </a:extLst>
          </p:cNvPr>
          <p:cNvSpPr txBox="1"/>
          <p:nvPr/>
        </p:nvSpPr>
        <p:spPr>
          <a:xfrm>
            <a:off x="275046" y="-280124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V-DATA DRIFT</a:t>
            </a:r>
            <a:endParaRPr lang="fr-FR" sz="3600" b="1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66A261B-5E48-6646-1EFB-49F1DE7A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41680"/>
            <a:ext cx="11938000" cy="498118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B87528D-39A6-F91A-9CAA-7AA03C42FE39}"/>
              </a:ext>
            </a:extLst>
          </p:cNvPr>
          <p:cNvSpPr txBox="1"/>
          <p:nvPr/>
        </p:nvSpPr>
        <p:spPr>
          <a:xfrm>
            <a:off x="548640" y="309878"/>
            <a:ext cx="1118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Dataset Drift is NOT detected. Dataset drift detection threshold is 0.5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08CE239-C83F-F5A3-D69B-13C45EA168A0}"/>
              </a:ext>
            </a:extLst>
          </p:cNvPr>
          <p:cNvSpPr txBox="1"/>
          <p:nvPr/>
        </p:nvSpPr>
        <p:spPr>
          <a:xfrm>
            <a:off x="182880" y="5786118"/>
            <a:ext cx="118668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 seuil de détection de la dérive de l’ensemble des données est de 0.5.</a:t>
            </a:r>
            <a:endParaRPr lang="fr-FR" sz="2400" dirty="0">
              <a:solidFill>
                <a:schemeClr val="accent1">
                  <a:lumMod val="75000"/>
                </a:schemeClr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000" dirty="0">
              <a:solidFill>
                <a:schemeClr val="accent1">
                  <a:lumMod val="75000"/>
                </a:schemeClr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kern="0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La dérive est détectée pour 7.5% des colonnes (9 sur 120).</a:t>
            </a:r>
            <a:r>
              <a:rPr lang="fr-FR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670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5D6BC-F0E7-CAE7-4F66-AD431122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7316"/>
            <a:ext cx="12192000" cy="701531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just"/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	</a:t>
            </a: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sz="20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endParaRPr lang="fr-FR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D19E7B-4A78-8E83-AFF0-B3908F598A13}"/>
              </a:ext>
            </a:extLst>
          </p:cNvPr>
          <p:cNvSpPr/>
          <p:nvPr/>
        </p:nvSpPr>
        <p:spPr>
          <a:xfrm>
            <a:off x="324464" y="6286"/>
            <a:ext cx="6066503" cy="813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V-Conclusion</a:t>
            </a:r>
            <a:endParaRPr lang="fr-FR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400B4-0C74-A7C2-39A9-ECF2C4A0B73B}"/>
              </a:ext>
            </a:extLst>
          </p:cNvPr>
          <p:cNvSpPr/>
          <p:nvPr/>
        </p:nvSpPr>
        <p:spPr>
          <a:xfrm>
            <a:off x="108857" y="1415845"/>
            <a:ext cx="11963400" cy="4549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fr-FR" sz="2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Développement d’un outil de prédiction de prêt simple, rapide et automatique;</a:t>
            </a:r>
          </a:p>
          <a:p>
            <a:pPr algn="just"/>
            <a:endParaRPr lang="fr-FR" sz="2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/>
            <a:endParaRPr lang="fr-FR" sz="2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fr-FR" sz="2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Outil de visualisation pour l’explication des conseillers bancaires du service client;</a:t>
            </a:r>
          </a:p>
          <a:p>
            <a:pPr algn="just"/>
            <a:endParaRPr lang="fr-FR" sz="2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/>
            <a:endParaRPr lang="fr-FR" sz="2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fr-FR" sz="2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Manque de variables pertinentes, exemple: Revenu du conjoint;</a:t>
            </a:r>
          </a:p>
          <a:p>
            <a:pPr algn="just"/>
            <a:endParaRPr lang="fr-FR" sz="2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/>
            <a:endParaRPr lang="fr-FR" sz="2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fr-FR" sz="2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Perspective: F</a:t>
            </a:r>
            <a:r>
              <a:rPr lang="fr-FR" sz="2600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aire un traitement de features engineering plus poussé</a:t>
            </a:r>
            <a:r>
              <a:rPr lang="fr-FR" sz="2600" dirty="0">
                <a:effectLst/>
                <a:latin typeface="Arial Narrow" panose="020B0606020202030204" pitchFamily="34" charset="0"/>
              </a:rPr>
              <a:t> </a:t>
            </a:r>
            <a:r>
              <a:rPr lang="fr-FR" sz="2600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afin d’améliorer la performance de notre modèle.</a:t>
            </a:r>
            <a:endParaRPr lang="fr-FR" sz="2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8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C7302-11D8-B3D6-D286-17C4C26A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08505" cy="178224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I-Problématique du Projet: </a:t>
            </a:r>
            <a:br>
              <a:rPr lang="fr-FR" sz="3600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r>
              <a:rPr lang="fr-FR" sz="3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Classification automatique des produits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1F2851-615D-F71D-9407-FCCEFB86E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991" y="2248678"/>
            <a:ext cx="7063274" cy="460932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rgbClr val="7030A0"/>
              </a:buClr>
            </a:pPr>
            <a:endParaRPr lang="fr-FR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7030A0"/>
              </a:buClr>
            </a:pPr>
            <a:endParaRPr lang="fr-FR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ABAFF-121D-39C7-64D1-15A82B2FC251}"/>
              </a:ext>
            </a:extLst>
          </p:cNvPr>
          <p:cNvSpPr/>
          <p:nvPr/>
        </p:nvSpPr>
        <p:spPr>
          <a:xfrm>
            <a:off x="7408504" y="1870732"/>
            <a:ext cx="4783495" cy="10030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/>
                </a:solidFill>
                <a:latin typeface="Arial Narrow" panose="020B0606020202030204" pitchFamily="34" charset="0"/>
              </a:rPr>
              <a:t>Mission du Projet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329E498D-C984-9AD9-00CD-91FA375E294F}"/>
              </a:ext>
            </a:extLst>
          </p:cNvPr>
          <p:cNvSpPr/>
          <p:nvPr/>
        </p:nvSpPr>
        <p:spPr>
          <a:xfrm flipH="1">
            <a:off x="9787812" y="2873829"/>
            <a:ext cx="223932" cy="26638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63459-6DA0-CD04-DFB8-EDDD30FC297B}"/>
              </a:ext>
            </a:extLst>
          </p:cNvPr>
          <p:cNvSpPr/>
          <p:nvPr/>
        </p:nvSpPr>
        <p:spPr>
          <a:xfrm>
            <a:off x="7408505" y="3140217"/>
            <a:ext cx="4777275" cy="371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Mise en place d’une API FLASK donnant une prédiction sur la probabilité de solvabilité du client de façon automatique.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Mise en place d’un Dashboard Interactif à destination des chargés de relation client pour plus de transparence </a:t>
            </a:r>
            <a:r>
              <a:rPr lang="fr-FR" sz="3200" dirty="0">
                <a:solidFill>
                  <a:schemeClr val="accent1"/>
                </a:solidFill>
                <a:latin typeface="Arial Narrow" panose="020B0606020202030204" pitchFamily="34" charset="0"/>
              </a:rPr>
              <a:t>.</a:t>
            </a:r>
          </a:p>
          <a:p>
            <a:pPr>
              <a:buClr>
                <a:srgbClr val="7030A0"/>
              </a:buClr>
            </a:pPr>
            <a:r>
              <a:rPr lang="fr-FR" sz="28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4BAC85-F91F-46C3-F9FE-38BC7300805A}"/>
              </a:ext>
            </a:extLst>
          </p:cNvPr>
          <p:cNvSpPr/>
          <p:nvPr/>
        </p:nvSpPr>
        <p:spPr>
          <a:xfrm>
            <a:off x="0" y="1782243"/>
            <a:ext cx="7240555" cy="5075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rgbClr val="7030A0"/>
              </a:buClr>
            </a:pPr>
            <a:r>
              <a:rPr lang="fr-FR" sz="3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CONTEXTE du Projet: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Prêt à dépenser société financière propose des crédits à la consommation aux personnes ayant peu ou pas d’historique de prêt;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Objectif: Développer un modèle de « Scoring Credit » qui calcule la probabilité de défaut de paiement de sa clientèle;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Classifier la demande en crédit: Accordé ou Refusé;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7030A0"/>
              </a:buClr>
            </a:pP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BA94177-B4E8-CB82-AD07-957B14DA1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04" y="0"/>
            <a:ext cx="4777276" cy="1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8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59548B-A06D-2795-FB39-BD3AC5467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-403124"/>
            <a:ext cx="12192000" cy="72690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  <a:t>    </a:t>
            </a:r>
            <a:r>
              <a:rPr lang="fr-FR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</a:p>
          <a:p>
            <a:endParaRPr lang="fr-FR" sz="20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endParaRPr lang="fr-FR" sz="20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endParaRPr lang="fr-FR" sz="20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endParaRPr lang="fr-FR" sz="20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D74246F-92D1-F69D-9029-DF6C41BF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7325D00-9578-92CE-0A6A-EDEE51628223}"/>
              </a:ext>
            </a:extLst>
          </p:cNvPr>
          <p:cNvCxnSpPr/>
          <p:nvPr/>
        </p:nvCxnSpPr>
        <p:spPr>
          <a:xfrm>
            <a:off x="0" y="21180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341B83DB-F0A7-7032-FF36-599E2A1C3B83}"/>
                  </a:ext>
                </a:extLst>
              </p14:cNvPr>
              <p14:cNvContentPartPr/>
              <p14:nvPr/>
            </p14:nvContentPartPr>
            <p14:xfrm>
              <a:off x="737008" y="4123910"/>
              <a:ext cx="360" cy="36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341B83DB-F0A7-7032-FF36-599E2A1C3B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0888" y="411779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FC4B80E4-9D05-FD15-086B-98831A59E025}"/>
                  </a:ext>
                </a:extLst>
              </p14:cNvPr>
              <p14:cNvContentPartPr/>
              <p14:nvPr/>
            </p14:nvContentPartPr>
            <p14:xfrm>
              <a:off x="10599208" y="5710430"/>
              <a:ext cx="360" cy="36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FC4B80E4-9D05-FD15-086B-98831A59E0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93088" y="570431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6A39FD2F-2A9A-F0F5-2DEF-457C26F09872}"/>
              </a:ext>
            </a:extLst>
          </p:cNvPr>
          <p:cNvGrpSpPr/>
          <p:nvPr/>
        </p:nvGrpSpPr>
        <p:grpSpPr>
          <a:xfrm>
            <a:off x="12932008" y="5038670"/>
            <a:ext cx="360" cy="360"/>
            <a:chOff x="12932008" y="50386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F50CCC47-2827-9E84-53C4-BB6C72FF6713}"/>
                    </a:ext>
                  </a:extLst>
                </p14:cNvPr>
                <p14:cNvContentPartPr/>
                <p14:nvPr/>
              </p14:nvContentPartPr>
              <p14:xfrm>
                <a:off x="12932008" y="5038670"/>
                <a:ext cx="360" cy="36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F50CCC47-2827-9E84-53C4-BB6C72FF67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925888" y="50325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309FA71D-EAB6-2E4F-CBB8-9DE1821C1E47}"/>
                    </a:ext>
                  </a:extLst>
                </p14:cNvPr>
                <p14:cNvContentPartPr/>
                <p14:nvPr/>
              </p14:nvContentPartPr>
              <p14:xfrm>
                <a:off x="12932008" y="5038670"/>
                <a:ext cx="360" cy="36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309FA71D-EAB6-2E4F-CBB8-9DE1821C1E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925888" y="50325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E0A080B-31C4-BF58-898A-468C01F10909}"/>
              </a:ext>
            </a:extLst>
          </p:cNvPr>
          <p:cNvGrpSpPr/>
          <p:nvPr/>
        </p:nvGrpSpPr>
        <p:grpSpPr>
          <a:xfrm>
            <a:off x="5402248" y="5561030"/>
            <a:ext cx="360" cy="360"/>
            <a:chOff x="5402248" y="55610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80C8B2CD-136D-B4FC-D1EC-4F7B7186D9A1}"/>
                    </a:ext>
                  </a:extLst>
                </p14:cNvPr>
                <p14:cNvContentPartPr/>
                <p14:nvPr/>
              </p14:nvContentPartPr>
              <p14:xfrm>
                <a:off x="5402248" y="5561030"/>
                <a:ext cx="360" cy="36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80C8B2CD-136D-B4FC-D1EC-4F7B7186D9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96128" y="555491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7A2EF55D-D89C-E02F-BEA0-BF53C793F8DF}"/>
                    </a:ext>
                  </a:extLst>
                </p14:cNvPr>
                <p14:cNvContentPartPr/>
                <p14:nvPr/>
              </p14:nvContentPartPr>
              <p14:xfrm>
                <a:off x="5402248" y="5561030"/>
                <a:ext cx="360" cy="36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7A2EF55D-D89C-E02F-BEA0-BF53C793F8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96128" y="555491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1AF08C35-A260-7EA1-3E5F-501E2FF42C27}"/>
                  </a:ext>
                </a:extLst>
              </p14:cNvPr>
              <p14:cNvContentPartPr/>
              <p14:nvPr/>
            </p14:nvContentPartPr>
            <p14:xfrm>
              <a:off x="4879888" y="5663601"/>
              <a:ext cx="360" cy="36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1AF08C35-A260-7EA1-3E5F-501E2FF42C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3768" y="565748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e 35">
            <a:extLst>
              <a:ext uri="{FF2B5EF4-FFF2-40B4-BE49-F238E27FC236}">
                <a16:creationId xmlns:a16="http://schemas.microsoft.com/office/drawing/2014/main" id="{4C09C444-4B5D-BD14-8A99-DBE60C55CD4C}"/>
              </a:ext>
            </a:extLst>
          </p:cNvPr>
          <p:cNvGrpSpPr/>
          <p:nvPr/>
        </p:nvGrpSpPr>
        <p:grpSpPr>
          <a:xfrm>
            <a:off x="5551648" y="5561001"/>
            <a:ext cx="360" cy="360"/>
            <a:chOff x="5551648" y="556100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345511E7-F614-6ECE-7E13-351F82AB0460}"/>
                    </a:ext>
                  </a:extLst>
                </p14:cNvPr>
                <p14:cNvContentPartPr/>
                <p14:nvPr/>
              </p14:nvContentPartPr>
              <p14:xfrm>
                <a:off x="5551648" y="5561001"/>
                <a:ext cx="360" cy="36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345511E7-F614-6ECE-7E13-351F82AB04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45528" y="55548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BAAEE706-CC02-9965-BFED-E8D04FD064B2}"/>
                    </a:ext>
                  </a:extLst>
                </p14:cNvPr>
                <p14:cNvContentPartPr/>
                <p14:nvPr/>
              </p14:nvContentPartPr>
              <p14:xfrm>
                <a:off x="5551648" y="5561001"/>
                <a:ext cx="360" cy="3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BAAEE706-CC02-9965-BFED-E8D04FD064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45528" y="55548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9D6DBC0A-4CD0-AF77-32F0-F89248206325}"/>
                  </a:ext>
                </a:extLst>
              </p14:cNvPr>
              <p14:cNvContentPartPr/>
              <p14:nvPr/>
            </p14:nvContentPartPr>
            <p14:xfrm>
              <a:off x="74248" y="2323190"/>
              <a:ext cx="360" cy="3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9D6DBC0A-4CD0-AF77-32F0-F892482063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28" y="231707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e 49">
            <a:extLst>
              <a:ext uri="{FF2B5EF4-FFF2-40B4-BE49-F238E27FC236}">
                <a16:creationId xmlns:a16="http://schemas.microsoft.com/office/drawing/2014/main" id="{F96B578B-EA5F-ED54-6BEC-CE32A7C80D52}"/>
              </a:ext>
            </a:extLst>
          </p:cNvPr>
          <p:cNvGrpSpPr/>
          <p:nvPr/>
        </p:nvGrpSpPr>
        <p:grpSpPr>
          <a:xfrm>
            <a:off x="12356377" y="6590199"/>
            <a:ext cx="360" cy="360"/>
            <a:chOff x="12356377" y="659019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BBBBB364-06E9-99D6-04DE-6DC65FE00870}"/>
                    </a:ext>
                  </a:extLst>
                </p14:cNvPr>
                <p14:cNvContentPartPr/>
                <p14:nvPr/>
              </p14:nvContentPartPr>
              <p14:xfrm>
                <a:off x="12356377" y="6590199"/>
                <a:ext cx="360" cy="3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BBBBB364-06E9-99D6-04DE-6DC65FE008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50257" y="658407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95C562C2-DDCE-4E7B-D491-57AD5F470665}"/>
                    </a:ext>
                  </a:extLst>
                </p14:cNvPr>
                <p14:cNvContentPartPr/>
                <p14:nvPr/>
              </p14:nvContentPartPr>
              <p14:xfrm>
                <a:off x="12356377" y="6590199"/>
                <a:ext cx="360" cy="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95C562C2-DDCE-4E7B-D491-57AD5F4706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50257" y="658407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D53FCFD3-E646-1D01-9340-E6F5B581F52C}"/>
                  </a:ext>
                </a:extLst>
              </p14:cNvPr>
              <p14:cNvContentPartPr/>
              <p14:nvPr/>
            </p14:nvContentPartPr>
            <p14:xfrm>
              <a:off x="12422617" y="1820199"/>
              <a:ext cx="360" cy="36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D53FCFD3-E646-1D01-9340-E6F5B581F5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16497" y="181407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2E3360CB-279D-A485-BBE7-E44585C5E946}"/>
                  </a:ext>
                </a:extLst>
              </p14:cNvPr>
              <p14:cNvContentPartPr/>
              <p14:nvPr/>
            </p14:nvContentPartPr>
            <p14:xfrm>
              <a:off x="12331897" y="1976799"/>
              <a:ext cx="360" cy="36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2E3360CB-279D-A485-BBE7-E44585C5E9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25777" y="1970679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D087E89F-6395-2414-64EB-9089F4D1030D}"/>
              </a:ext>
            </a:extLst>
          </p:cNvPr>
          <p:cNvSpPr txBox="1"/>
          <p:nvPr/>
        </p:nvSpPr>
        <p:spPr>
          <a:xfrm>
            <a:off x="9318" y="-382566"/>
            <a:ext cx="7948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Arial Narrow" panose="020B0606020202030204" pitchFamily="34" charset="0"/>
              </a:rPr>
              <a:t>II- Traitement et Exploration des données</a:t>
            </a:r>
          </a:p>
          <a:p>
            <a:r>
              <a:rPr lang="fr-FR" sz="2800" dirty="0">
                <a:solidFill>
                  <a:schemeClr val="accent1"/>
                </a:solidFill>
                <a:latin typeface="Arial Narrow" panose="020B0606020202030204" pitchFamily="34" charset="0"/>
              </a:rPr>
              <a:t>II-1 Présentation du jeu de données.</a:t>
            </a:r>
            <a:endParaRPr lang="fr-FR" sz="2800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E07740A-DDCA-28DA-7B16-6F759A2E2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55681"/>
              </p:ext>
            </p:extLst>
          </p:nvPr>
        </p:nvGraphicFramePr>
        <p:xfrm>
          <a:off x="119222" y="1018250"/>
          <a:ext cx="449943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431">
                  <a:extLst>
                    <a:ext uri="{9D8B030D-6E8A-4147-A177-3AD203B41FA5}">
                      <a16:colId xmlns:a16="http://schemas.microsoft.com/office/drawing/2014/main" val="3200756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b="1" i="0" u="none" strike="noStrike" kern="1200" baseline="0" dirty="0">
                          <a:solidFill>
                            <a:schemeClr val="lt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8 fichiers disponibles:</a:t>
                      </a:r>
                      <a:endParaRPr lang="fr-FR" sz="2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8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2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application_test.csv </a:t>
                      </a:r>
                      <a:endParaRPr lang="fr-FR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3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bureau.csv </a:t>
                      </a:r>
                      <a:endParaRPr lang="fr-FR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bureau_balance.csv </a:t>
                      </a:r>
                      <a:endParaRPr lang="fr-FR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1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credit_card_balance.csv </a:t>
                      </a:r>
                      <a:endParaRPr lang="fr-FR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5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installments_payments.csv</a:t>
                      </a:r>
                      <a:endParaRPr lang="fr-FR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POS_CASH_balance.csv </a:t>
                      </a:r>
                      <a:endParaRPr lang="fr-FR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9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previous_application.csv </a:t>
                      </a:r>
                      <a:endParaRPr lang="fr-FR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3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HomeCredit_columns_description.csv</a:t>
                      </a:r>
                      <a:endParaRPr lang="fr-FR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974416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C745920-F308-642E-EEC0-531DBA411D56}"/>
              </a:ext>
            </a:extLst>
          </p:cNvPr>
          <p:cNvSpPr txBox="1"/>
          <p:nvPr/>
        </p:nvSpPr>
        <p:spPr>
          <a:xfrm>
            <a:off x="5020949" y="2128596"/>
            <a:ext cx="6938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Avant le traitement:</a:t>
            </a:r>
          </a:p>
          <a:p>
            <a:pPr algn="l"/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*</a:t>
            </a:r>
            <a: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Taille des données: 307511 lignes (clients); 798 variables</a:t>
            </a:r>
          </a:p>
          <a:p>
            <a:pPr algn="l"/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*</a:t>
            </a:r>
            <a: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Type d’information:</a:t>
            </a:r>
          </a:p>
          <a:p>
            <a:pPr algn="l"/>
            <a: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• Information générale: revenue/ âge/ genre etc…</a:t>
            </a:r>
          </a:p>
          <a:p>
            <a:pPr algn="l"/>
            <a: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• Information spécifique: nb de prêt précédant / durée / solde</a:t>
            </a:r>
          </a:p>
          <a:p>
            <a:pPr algn="l"/>
            <a: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bancaire etc…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4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EF364-B18A-0D4E-C8EB-158B83A8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4130"/>
            <a:ext cx="12192000" cy="737941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85750" indent="-285750"/>
            <a:r>
              <a:rPr lang="fr-FR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8E13C66-1EE1-A385-EC06-A9D8B0750501}"/>
              </a:ext>
            </a:extLst>
          </p:cNvPr>
          <p:cNvSpPr txBox="1"/>
          <p:nvPr/>
        </p:nvSpPr>
        <p:spPr>
          <a:xfrm>
            <a:off x="149290" y="-331250"/>
            <a:ext cx="737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Preprocessing &amp; Feature Engineering</a:t>
            </a:r>
            <a:r>
              <a:rPr lang="fr-FR" sz="3600" dirty="0">
                <a:solidFill>
                  <a:schemeClr val="accent1"/>
                </a:solidFill>
                <a:latin typeface="Arial Narrow" panose="020B0606020202030204" pitchFamily="34" charset="0"/>
              </a:rPr>
              <a:t>.</a:t>
            </a:r>
            <a:endParaRPr lang="fr-FR" sz="3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4B14A89-DC19-6911-B41E-8A5745459512}"/>
              </a:ext>
            </a:extLst>
          </p:cNvPr>
          <p:cNvSpPr txBox="1"/>
          <p:nvPr/>
        </p:nvSpPr>
        <p:spPr>
          <a:xfrm>
            <a:off x="55982" y="928384"/>
            <a:ext cx="104316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Un kernel de notebook Kaggle a été utilisé;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Chargement des données;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Fusion des fichiers;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Encodage des variables catégorielles </a:t>
            </a:r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(OneHotEncoding);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32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Feature engineering: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fr-FR" sz="32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 * </a:t>
            </a:r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Montant remboursé par le client/ montant du crédit précédent (%);</a:t>
            </a:r>
            <a:b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 * Durée expérience professionnelle/ âge du client (%);</a:t>
            </a:r>
            <a:b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 * Revenu du client / montant total du crédit précédent (%);</a:t>
            </a:r>
            <a:b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 * Revenu du client / membre de la famille (revenu par personne);</a:t>
            </a:r>
            <a:b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 * Annuité du prêt/ revenu client (%);</a:t>
            </a:r>
            <a:b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 * Annuité du prêt/ montant du crédit (%);</a:t>
            </a:r>
          </a:p>
        </p:txBody>
      </p:sp>
    </p:spTree>
    <p:extLst>
      <p:ext uri="{BB962C8B-B14F-4D97-AF65-F5344CB8AC3E}">
        <p14:creationId xmlns:p14="http://schemas.microsoft.com/office/powerpoint/2010/main" val="368640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7256B-2188-F362-A3B2-ECB61610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11" y="1171284"/>
            <a:ext cx="12191997" cy="685508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 Procédure de Traitement des Textes.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8392C-D2AD-A65B-D4BB-A91E694BD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832" y="0"/>
            <a:ext cx="12201831" cy="688599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C1C2F8-4616-4F95-40F0-33E76734C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3" y="0"/>
            <a:ext cx="5546216" cy="6858000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70B5CAB-A91F-6732-EBC5-1B5238458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07913"/>
              </p:ext>
            </p:extLst>
          </p:nvPr>
        </p:nvGraphicFramePr>
        <p:xfrm>
          <a:off x="6568751" y="793135"/>
          <a:ext cx="5225144" cy="60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073">
                  <a:extLst>
                    <a:ext uri="{9D8B030D-6E8A-4147-A177-3AD203B41FA5}">
                      <a16:colId xmlns:a16="http://schemas.microsoft.com/office/drawing/2014/main" val="3132366063"/>
                    </a:ext>
                  </a:extLst>
                </a:gridCol>
                <a:gridCol w="1414522">
                  <a:extLst>
                    <a:ext uri="{9D8B030D-6E8A-4147-A177-3AD203B41FA5}">
                      <a16:colId xmlns:a16="http://schemas.microsoft.com/office/drawing/2014/main" val="1088584186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2873309935"/>
                    </a:ext>
                  </a:extLst>
                </a:gridCol>
              </a:tblGrid>
              <a:tr h="501552">
                <a:tc>
                  <a:txBody>
                    <a:bodyPr/>
                    <a:lstStyle/>
                    <a:p>
                      <a:pPr algn="r" fontAlgn="ctr"/>
                      <a:br>
                        <a:rPr lang="fr-FR" sz="800" b="1" dirty="0">
                          <a:effectLst/>
                          <a:latin typeface="Arial Narrow" panose="020B0606020202030204" pitchFamily="34" charset="0"/>
                        </a:rPr>
                      </a:br>
                      <a:endParaRPr lang="fr-FR" sz="800" b="1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fr-FR" sz="1400" b="1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fr-FR" sz="1400" b="1" dirty="0">
                          <a:effectLst/>
                          <a:latin typeface="Arial Narrow" panose="020B0606020202030204" pitchFamily="34" charset="0"/>
                        </a:rPr>
                        <a:t>Missing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  <a:latin typeface="Arial Narrow" panose="020B0606020202030204" pitchFamily="34" charset="0"/>
                        </a:rPr>
                        <a:t>% of Total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436646"/>
                  </a:ext>
                </a:extLst>
              </a:tr>
              <a:tr h="290274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dirty="0">
                          <a:effectLst/>
                          <a:latin typeface="Arial Narrow" panose="020B0606020202030204" pitchFamily="34" charset="0"/>
                        </a:rPr>
                        <a:t>COMMONAREA_MEDI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214865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69.9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328474"/>
                  </a:ext>
                </a:extLst>
              </a:tr>
              <a:tr h="289689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COMMONAREA_AVG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214865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69.9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803390"/>
                  </a:ext>
                </a:extLst>
              </a:tr>
              <a:tr h="289689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COMMONAREA_MODE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214865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69.9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196013"/>
                  </a:ext>
                </a:extLst>
              </a:tr>
              <a:tr h="28091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dirty="0">
                          <a:effectLst/>
                          <a:latin typeface="Arial Narrow" panose="020B0606020202030204" pitchFamily="34" charset="0"/>
                        </a:rPr>
                        <a:t>NONLIVINGAPARTMENTS_MEDI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213514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528060"/>
                  </a:ext>
                </a:extLst>
              </a:tr>
              <a:tr h="272132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NONLIVINGAPARTMENTS_MODE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213514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00967"/>
                  </a:ext>
                </a:extLst>
              </a:tr>
              <a:tr h="280909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NONLIVINGAPARTMENTS_AVG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213514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399441"/>
                  </a:ext>
                </a:extLst>
              </a:tr>
              <a:tr h="28091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FONDKAPREMONT_MODE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210295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68.4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665556"/>
                  </a:ext>
                </a:extLst>
              </a:tr>
              <a:tr h="280909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dirty="0">
                          <a:effectLst/>
                          <a:latin typeface="Arial Narrow" panose="020B0606020202030204" pitchFamily="34" charset="0"/>
                        </a:rPr>
                        <a:t>LIVINGAPARTMENTS_MODE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210199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68.4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17497"/>
                  </a:ext>
                </a:extLst>
              </a:tr>
              <a:tr h="289689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LIVINGAPARTMENTS_MEDI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210199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68.4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41727"/>
                  </a:ext>
                </a:extLst>
              </a:tr>
              <a:tr h="272132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LIVINGAPARTMENTS_AVG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210199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68.4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22570"/>
                  </a:ext>
                </a:extLst>
              </a:tr>
              <a:tr h="289689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FLOORSMIN_MODE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208642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2276"/>
                  </a:ext>
                </a:extLst>
              </a:tr>
              <a:tr h="272132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FLOORSMIN_MEDI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208642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731263"/>
                  </a:ext>
                </a:extLst>
              </a:tr>
              <a:tr h="272132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FLOORSMIN_AVG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208642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709653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YEARS_BUILD_MODE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204488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dirty="0">
                          <a:effectLst/>
                          <a:latin typeface="Arial Narrow" panose="020B0606020202030204" pitchFamily="34" charset="0"/>
                        </a:rPr>
                        <a:t>66.5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228327"/>
                  </a:ext>
                </a:extLst>
              </a:tr>
              <a:tr h="263353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YEARS_BUILD_MEDI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204488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955046"/>
                  </a:ext>
                </a:extLst>
              </a:tr>
              <a:tr h="263353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YEARS_BUILD_AVG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204488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66.5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934753"/>
                  </a:ext>
                </a:extLst>
              </a:tr>
              <a:tr h="254575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OWN_CAR_AGE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202929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dirty="0">
                          <a:effectLst/>
                          <a:latin typeface="Arial Narrow" panose="020B0606020202030204" pitchFamily="34" charset="0"/>
                        </a:rPr>
                        <a:t>66.0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41903"/>
                  </a:ext>
                </a:extLst>
              </a:tr>
              <a:tr h="245796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LANDAREA_AVG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182590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59.4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03679"/>
                  </a:ext>
                </a:extLst>
              </a:tr>
              <a:tr h="237019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>
                          <a:effectLst/>
                          <a:latin typeface="Arial Narrow" panose="020B0606020202030204" pitchFamily="34" charset="0"/>
                        </a:rPr>
                        <a:t>LANDAREA_MEDI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182590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59.4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686707"/>
                  </a:ext>
                </a:extLst>
              </a:tr>
              <a:tr h="348894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dirty="0">
                          <a:effectLst/>
                          <a:latin typeface="Arial Narrow" panose="020B0606020202030204" pitchFamily="34" charset="0"/>
                        </a:rPr>
                        <a:t>LANDAREA_MODE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>
                          <a:effectLst/>
                          <a:latin typeface="Arial Narrow" panose="020B0606020202030204" pitchFamily="34" charset="0"/>
                        </a:rPr>
                        <a:t>182590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dirty="0">
                          <a:effectLst/>
                          <a:latin typeface="Arial Narrow" panose="020B0606020202030204" pitchFamily="34" charset="0"/>
                        </a:rPr>
                        <a:t>59.4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27174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CC2334D4-B9FC-5805-56AE-53C1FAD517FE}"/>
              </a:ext>
            </a:extLst>
          </p:cNvPr>
          <p:cNvSpPr txBox="1"/>
          <p:nvPr/>
        </p:nvSpPr>
        <p:spPr>
          <a:xfrm>
            <a:off x="5551714" y="0"/>
            <a:ext cx="6615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Sélection des données: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b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    (retirer des valeurs manquantes &gt; 50% complétion )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8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90B88-8455-7767-2AC3-CDA30718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416" y="0"/>
            <a:ext cx="12287416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Preprocessing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:</a:t>
            </a:r>
            <a:r>
              <a:rPr lang="fr-FR" sz="4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Outliers</a:t>
            </a:r>
            <a: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valeurs</a:t>
            </a:r>
            <a: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atypiques</a:t>
            </a:r>
            <a: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anormales</a:t>
            </a:r>
            <a: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.</a:t>
            </a:r>
            <a:b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Ages</a:t>
            </a:r>
            <a: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fr-FR" sz="24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Atypiques</a:t>
            </a:r>
            <a:b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br>
              <a:rPr lang="fr-F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r>
              <a:rPr lang="fr-FR" dirty="0"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31381A-6A4E-4A77-29B5-E723C019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005"/>
            <a:ext cx="5859624" cy="253435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5321AE-C9B7-0FAD-D239-52278895D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52" y="806012"/>
            <a:ext cx="5663683" cy="253435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FD2C2D2-4C18-503F-6955-3832B9B37959}"/>
              </a:ext>
            </a:extLst>
          </p:cNvPr>
          <p:cNvSpPr txBox="1"/>
          <p:nvPr/>
        </p:nvSpPr>
        <p:spPr>
          <a:xfrm>
            <a:off x="8369561" y="261251"/>
            <a:ext cx="159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>Ages Ajustés</a:t>
            </a:r>
            <a:endParaRPr lang="fr-FR" sz="2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70342D-1080-A1F5-38B9-CC14EEA91D7E}"/>
              </a:ext>
            </a:extLst>
          </p:cNvPr>
          <p:cNvSpPr txBox="1"/>
          <p:nvPr/>
        </p:nvSpPr>
        <p:spPr>
          <a:xfrm>
            <a:off x="7840825" y="3539399"/>
            <a:ext cx="284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> DAYS_EMPLOYED Ajustés</a:t>
            </a:r>
            <a:endParaRPr lang="fr-FR" sz="2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2C11C3-8A9C-FEBE-BE73-B3A3EB23752F}"/>
              </a:ext>
            </a:extLst>
          </p:cNvPr>
          <p:cNvSpPr txBox="1"/>
          <p:nvPr/>
        </p:nvSpPr>
        <p:spPr>
          <a:xfrm>
            <a:off x="177283" y="3582947"/>
            <a:ext cx="3825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DAYS_EMPLOYED</a:t>
            </a:r>
            <a:r>
              <a:rPr lang="fr-FR" sz="2200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fr-FR" sz="22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Atypiques</a:t>
            </a:r>
            <a:endParaRPr lang="fr-FR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97F50CC-16A4-5EC2-DFE5-ECCE29B17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89451"/>
            <a:ext cx="5859624" cy="231701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2A443B8-ACB7-D88C-776B-CF729DAF7E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52" y="4071732"/>
            <a:ext cx="5663683" cy="253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1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6E2DB-4DF4-762B-2D54-B44AC219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78004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br>
              <a:rPr lang="fr-FR" b="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EEE77B6-81C2-EFEE-7ADF-C05A000BED0A}"/>
              </a:ext>
            </a:extLst>
          </p:cNvPr>
          <p:cNvSpPr txBox="1"/>
          <p:nvPr/>
        </p:nvSpPr>
        <p:spPr>
          <a:xfrm>
            <a:off x="3536305" y="839730"/>
            <a:ext cx="536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Distribution du type de prêts contractés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8B0A07-1E84-8627-8D18-E944B64E1972}"/>
              </a:ext>
            </a:extLst>
          </p:cNvPr>
          <p:cNvSpPr txBox="1"/>
          <p:nvPr/>
        </p:nvSpPr>
        <p:spPr>
          <a:xfrm>
            <a:off x="74645" y="111959"/>
            <a:ext cx="1160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Preprocessing: Analyse Exploratoire des Principales Variables.</a:t>
            </a:r>
            <a:endParaRPr lang="fr-FR" sz="36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90B6550-2925-E0D8-9E63-89DA41203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9" y="1511547"/>
            <a:ext cx="7959013" cy="273387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92E8299-CEB4-9B8B-72F0-BDD44D327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4" y="4394016"/>
            <a:ext cx="7968348" cy="23307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28885B3-AF97-C882-5087-B487FCEE0D9C}"/>
              </a:ext>
            </a:extLst>
          </p:cNvPr>
          <p:cNvSpPr txBox="1"/>
          <p:nvPr/>
        </p:nvSpPr>
        <p:spPr>
          <a:xfrm>
            <a:off x="8481527" y="1884788"/>
            <a:ext cx="364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Les crédits revolving ne représentent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qu’environ 10% du total de prêts.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D9529A0-6801-4A87-0121-003408033FE0}"/>
              </a:ext>
            </a:extLst>
          </p:cNvPr>
          <p:cNvSpPr txBox="1"/>
          <p:nvPr/>
        </p:nvSpPr>
        <p:spPr>
          <a:xfrm>
            <a:off x="9731829" y="5253136"/>
            <a:ext cx="2248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Pourcentage du crédit </a:t>
            </a:r>
          </a:p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non remboursé</a:t>
            </a:r>
          </a:p>
        </p:txBody>
      </p:sp>
    </p:spTree>
    <p:extLst>
      <p:ext uri="{BB962C8B-B14F-4D97-AF65-F5344CB8AC3E}">
        <p14:creationId xmlns:p14="http://schemas.microsoft.com/office/powerpoint/2010/main" val="31998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B6E6F-BD8A-4BA8-E07E-2CBE9B19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E50832-7218-4D36-6ED6-1A3E66E2D28B}"/>
              </a:ext>
            </a:extLst>
          </p:cNvPr>
          <p:cNvSpPr txBox="1"/>
          <p:nvPr/>
        </p:nvSpPr>
        <p:spPr>
          <a:xfrm>
            <a:off x="130629" y="23317"/>
            <a:ext cx="7203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III-Modélisation.</a:t>
            </a:r>
            <a:endParaRPr lang="fr-FR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FD25D0-BD64-713B-332C-D8876EF214B7}"/>
              </a:ext>
            </a:extLst>
          </p:cNvPr>
          <p:cNvSpPr txBox="1"/>
          <p:nvPr/>
        </p:nvSpPr>
        <p:spPr>
          <a:xfrm>
            <a:off x="270589" y="1182720"/>
            <a:ext cx="7203232" cy="518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Division des Données;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Déséquilibre des données;</a:t>
            </a:r>
            <a:endParaRPr lang="fr-FR" sz="2800" kern="0" dirty="0">
              <a:solidFill>
                <a:schemeClr val="accent5">
                  <a:lumMod val="75000"/>
                </a:schemeClr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Choix des Algorithmes;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Choix des Hyperparamètres;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Rééquilibrage des données;</a:t>
            </a:r>
            <a:endParaRPr lang="fr-FR" sz="2800" kern="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Choix d’un Algorithme Optimal;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kern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Tableau de synthèse de résultats;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kern="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Importance;</a:t>
            </a:r>
          </a:p>
        </p:txBody>
      </p:sp>
    </p:spTree>
    <p:extLst>
      <p:ext uri="{BB962C8B-B14F-4D97-AF65-F5344CB8AC3E}">
        <p14:creationId xmlns:p14="http://schemas.microsoft.com/office/powerpoint/2010/main" val="822141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6273</TotalTime>
  <Words>1728</Words>
  <Application>Microsoft Office PowerPoint</Application>
  <PresentationFormat>Grand écran</PresentationFormat>
  <Paragraphs>341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Arial Narrow</vt:lpstr>
      <vt:lpstr>Calibri</vt:lpstr>
      <vt:lpstr>Calibri Light</vt:lpstr>
      <vt:lpstr>Cambria Math</vt:lpstr>
      <vt:lpstr>Consolas</vt:lpstr>
      <vt:lpstr>Segoe UI</vt:lpstr>
      <vt:lpstr>Times New Roman</vt:lpstr>
      <vt:lpstr>Wingdings</vt:lpstr>
      <vt:lpstr>Thème Office</vt:lpstr>
      <vt:lpstr>PROJET7 : IMPLEMENTEZ UN MODELE DE SCORING</vt:lpstr>
      <vt:lpstr>Sommaire</vt:lpstr>
      <vt:lpstr>I-Problématique du Projet:  Classification automatique des produits</vt:lpstr>
      <vt:lpstr>Présentation PowerPoint</vt:lpstr>
      <vt:lpstr> </vt:lpstr>
      <vt:lpstr>  Procédure de Traitement des Textes.</vt:lpstr>
      <vt:lpstr>Preprocessing: Outliers, valeurs atypiques, anormales. Ages Atypiques              </vt:lpstr>
      <vt:lpstr>          </vt:lpstr>
      <vt:lpstr> </vt:lpstr>
      <vt:lpstr> </vt:lpstr>
      <vt:lpstr> </vt:lpstr>
      <vt:lpstr>                       </vt:lpstr>
      <vt:lpstr>          </vt:lpstr>
      <vt:lpstr>Présentation PowerPoint</vt:lpstr>
      <vt:lpstr>                   </vt:lpstr>
      <vt:lpstr>                   </vt:lpstr>
      <vt:lpstr>          </vt:lpstr>
      <vt:lpstr>   </vt:lpstr>
      <vt:lpstr>Présentation PowerPoint</vt:lpstr>
      <vt:lpstr>  </vt:lpstr>
      <vt:lpstr>Présentation PowerPoint</vt:lpstr>
      <vt:lpstr>                                </vt:lpstr>
      <vt:lpstr>          </vt:lpstr>
      <vt:lpstr>                 </vt:lpstr>
      <vt:lpstr>          </vt:lpstr>
      <vt:lpstr>          </vt:lpstr>
      <vt:lpstr>          </vt:lpstr>
      <vt:lpstr>Présentation PowerPoint</vt:lpstr>
      <vt:lpstr>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PROJET6 : CLASSIFIEZ AUTOMATIQUEMENT LES BIENS DE CONSOMMATION</dc:title>
  <dc:creator>SAMUEL DIEUDONNE YEBEL</dc:creator>
  <cp:lastModifiedBy>SAMUEL DIEUDONNE YEBEL</cp:lastModifiedBy>
  <cp:revision>265</cp:revision>
  <dcterms:created xsi:type="dcterms:W3CDTF">2023-08-22T15:47:28Z</dcterms:created>
  <dcterms:modified xsi:type="dcterms:W3CDTF">2024-08-13T21:04:38Z</dcterms:modified>
</cp:coreProperties>
</file>