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5"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948B-D49E-BB40-ADFC-35DEE06225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FEE80-0788-2A43-B3B1-601E942BF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3E991-C093-AC42-B856-366802E07D65}"/>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5" name="Footer Placeholder 4">
            <a:extLst>
              <a:ext uri="{FF2B5EF4-FFF2-40B4-BE49-F238E27FC236}">
                <a16:creationId xmlns:a16="http://schemas.microsoft.com/office/drawing/2014/main" id="{C4D068AE-9C05-BF43-BF5B-376BF2E3F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00263-DF16-6144-BDE0-09B5F26E8C3B}"/>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269822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FA31-B4A4-7D40-8B43-4AD18A5B80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390523-B3C7-654C-8DFC-7AA267490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ECEF8-0461-A748-931A-0A3EBFC9B8C1}"/>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5" name="Footer Placeholder 4">
            <a:extLst>
              <a:ext uri="{FF2B5EF4-FFF2-40B4-BE49-F238E27FC236}">
                <a16:creationId xmlns:a16="http://schemas.microsoft.com/office/drawing/2014/main" id="{7EE6D906-BCCE-4D45-A137-B2F6CC8D7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42084-ECCF-4849-9EA8-16E8204ACD30}"/>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126018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41D32-4B2D-0048-B17C-6BC37EAF04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03F417-C6A8-434E-A63D-086C5AF75E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7E508-2BEA-5A4C-AA14-73C34EC437FD}"/>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5" name="Footer Placeholder 4">
            <a:extLst>
              <a:ext uri="{FF2B5EF4-FFF2-40B4-BE49-F238E27FC236}">
                <a16:creationId xmlns:a16="http://schemas.microsoft.com/office/drawing/2014/main" id="{29DE4F75-F753-9B41-BB36-A14401394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1DCC3-D868-1845-9E07-66B4137F4911}"/>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147302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E3D0-64D8-1249-8FC9-B9317BD9C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B1072-5DA3-0A41-961A-17C7A6F59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FF2E7-0C68-AD4E-AE4D-889944EB3250}"/>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5" name="Footer Placeholder 4">
            <a:extLst>
              <a:ext uri="{FF2B5EF4-FFF2-40B4-BE49-F238E27FC236}">
                <a16:creationId xmlns:a16="http://schemas.microsoft.com/office/drawing/2014/main" id="{18280DA4-5937-D74F-AAB3-DD3F0AA60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1C432-925B-494E-952A-4440CF408124}"/>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288678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084B-35C4-4548-BF58-CE1CB5713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FFDBA-6190-5843-9D2C-D675EEB86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8F786-5157-8244-94D7-E3298DD6A143}"/>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5" name="Footer Placeholder 4">
            <a:extLst>
              <a:ext uri="{FF2B5EF4-FFF2-40B4-BE49-F238E27FC236}">
                <a16:creationId xmlns:a16="http://schemas.microsoft.com/office/drawing/2014/main" id="{9126D448-8DDA-E24E-BDE9-5D87FE04C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5936-2052-9943-873C-FC682ED75D1A}"/>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8280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5056-68A6-2A40-9E71-A77C0CA98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1FD46-2F89-9C41-A10B-BA458EA62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EFF39F-CCF9-404C-B6ED-467584A5FD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ACB25-CB5E-A44C-BE90-A7DBDA82FD0B}"/>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6" name="Footer Placeholder 5">
            <a:extLst>
              <a:ext uri="{FF2B5EF4-FFF2-40B4-BE49-F238E27FC236}">
                <a16:creationId xmlns:a16="http://schemas.microsoft.com/office/drawing/2014/main" id="{FF4F4FF5-3EAB-F044-8B06-AF7E5AD0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19882-EF0B-8D48-B955-49D18E3C130E}"/>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347548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9479-F6B8-B842-B132-7AB3E5CF4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2A0C8-F169-804F-B8FF-E12C1585E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B73A2-5BF6-254F-B015-AAAC7B334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6231F8-8CC5-B64A-841E-9C4BDA6C3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1A9A3-632F-ED4E-8184-101AA9DD37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81DEA3-4831-494F-8AEE-8A1A6A410528}"/>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8" name="Footer Placeholder 7">
            <a:extLst>
              <a:ext uri="{FF2B5EF4-FFF2-40B4-BE49-F238E27FC236}">
                <a16:creationId xmlns:a16="http://schemas.microsoft.com/office/drawing/2014/main" id="{E8A03E30-6F92-0345-B95E-48F397403F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82225-4976-AC4B-972B-26CDD416C7B8}"/>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305897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549-D645-984B-94BE-1197479936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5E8870-B8BC-4648-9C58-ECFCF1BF5E9E}"/>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4" name="Footer Placeholder 3">
            <a:extLst>
              <a:ext uri="{FF2B5EF4-FFF2-40B4-BE49-F238E27FC236}">
                <a16:creationId xmlns:a16="http://schemas.microsoft.com/office/drawing/2014/main" id="{9C0C58C9-773E-324A-B609-6E43AD7E6A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D2D80A-DF91-2749-968F-93EC2BBCF805}"/>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259585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246B0-9AF8-6F42-8438-36FFF4B6B304}"/>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3" name="Footer Placeholder 2">
            <a:extLst>
              <a:ext uri="{FF2B5EF4-FFF2-40B4-BE49-F238E27FC236}">
                <a16:creationId xmlns:a16="http://schemas.microsoft.com/office/drawing/2014/main" id="{90CD6961-889E-154C-9491-0F5057CE82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B193F4-7868-6643-BBF0-CF76BA6E6868}"/>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262084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24-72AD-8C44-B57C-E7F227CED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B0CD8-188A-584A-B9ED-01B6D4861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C754A-28C8-B749-9D0C-8B14E565F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AB53F-48D9-6645-A19D-54A39316D3FF}"/>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6" name="Footer Placeholder 5">
            <a:extLst>
              <a:ext uri="{FF2B5EF4-FFF2-40B4-BE49-F238E27FC236}">
                <a16:creationId xmlns:a16="http://schemas.microsoft.com/office/drawing/2014/main" id="{AE6ECC0F-C985-C44F-8564-7E7275208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04FEF-C5AE-5B4E-BA94-7671ABCB2EEC}"/>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163632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CF73-A237-D24A-9444-DC6168EE2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41EBA-F65A-AB4D-AF81-FA899EC56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A64C6D-4AFA-B647-BE9B-D02898110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E750F-02DD-7948-A2BE-F6653A2E70C0}"/>
              </a:ext>
            </a:extLst>
          </p:cNvPr>
          <p:cNvSpPr>
            <a:spLocks noGrp="1"/>
          </p:cNvSpPr>
          <p:nvPr>
            <p:ph type="dt" sz="half" idx="10"/>
          </p:nvPr>
        </p:nvSpPr>
        <p:spPr/>
        <p:txBody>
          <a:bodyPr/>
          <a:lstStyle/>
          <a:p>
            <a:fld id="{9FBD6906-5BB3-9A49-B1A5-C5DECF0C2BB7}" type="datetimeFigureOut">
              <a:rPr lang="en-US" smtClean="0"/>
              <a:t>2/6/22</a:t>
            </a:fld>
            <a:endParaRPr lang="en-US"/>
          </a:p>
        </p:txBody>
      </p:sp>
      <p:sp>
        <p:nvSpPr>
          <p:cNvPr id="6" name="Footer Placeholder 5">
            <a:extLst>
              <a:ext uri="{FF2B5EF4-FFF2-40B4-BE49-F238E27FC236}">
                <a16:creationId xmlns:a16="http://schemas.microsoft.com/office/drawing/2014/main" id="{E443B634-9E36-764E-96ED-F7187AC4C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EC73C-54EF-674D-A86E-BA114C612AE9}"/>
              </a:ext>
            </a:extLst>
          </p:cNvPr>
          <p:cNvSpPr>
            <a:spLocks noGrp="1"/>
          </p:cNvSpPr>
          <p:nvPr>
            <p:ph type="sldNum" sz="quarter" idx="12"/>
          </p:nvPr>
        </p:nvSpPr>
        <p:spPr/>
        <p:txBody>
          <a:bodyPr/>
          <a:lstStyle/>
          <a:p>
            <a:fld id="{7BC2F2F2-DEAF-8041-991A-E69C86E244D0}" type="slidenum">
              <a:rPr lang="en-US" smtClean="0"/>
              <a:t>‹#›</a:t>
            </a:fld>
            <a:endParaRPr lang="en-US"/>
          </a:p>
        </p:txBody>
      </p:sp>
    </p:spTree>
    <p:extLst>
      <p:ext uri="{BB962C8B-B14F-4D97-AF65-F5344CB8AC3E}">
        <p14:creationId xmlns:p14="http://schemas.microsoft.com/office/powerpoint/2010/main" val="30621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C3545-D7D3-564D-A14A-08DA9C068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696037-9159-3B4A-9A86-0F675EFC6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AE631-B9F9-E84D-A6F6-2B6700186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D6906-5BB3-9A49-B1A5-C5DECF0C2BB7}" type="datetimeFigureOut">
              <a:rPr lang="en-US" smtClean="0"/>
              <a:t>2/6/22</a:t>
            </a:fld>
            <a:endParaRPr lang="en-US"/>
          </a:p>
        </p:txBody>
      </p:sp>
      <p:sp>
        <p:nvSpPr>
          <p:cNvPr id="5" name="Footer Placeholder 4">
            <a:extLst>
              <a:ext uri="{FF2B5EF4-FFF2-40B4-BE49-F238E27FC236}">
                <a16:creationId xmlns:a16="http://schemas.microsoft.com/office/drawing/2014/main" id="{7C1298D3-4006-6740-8851-A639558CE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222D0-1F64-6E4E-93AC-4595DC868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2F2F2-DEAF-8041-991A-E69C86E244D0}" type="slidenum">
              <a:rPr lang="en-US" smtClean="0"/>
              <a:t>‹#›</a:t>
            </a:fld>
            <a:endParaRPr lang="en-US"/>
          </a:p>
        </p:txBody>
      </p:sp>
    </p:spTree>
    <p:extLst>
      <p:ext uri="{BB962C8B-B14F-4D97-AF65-F5344CB8AC3E}">
        <p14:creationId xmlns:p14="http://schemas.microsoft.com/office/powerpoint/2010/main" val="235520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2</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Wednesday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73CA0-3FE6-2D42-A113-2F7CAD291390}"/>
              </a:ext>
            </a:extLst>
          </p:cNvPr>
          <p:cNvSpPr txBox="1"/>
          <p:nvPr/>
        </p:nvSpPr>
        <p:spPr>
          <a:xfrm>
            <a:off x="142191" y="6370982"/>
            <a:ext cx="5953809" cy="369332"/>
          </a:xfrm>
          <a:prstGeom prst="rect">
            <a:avLst/>
          </a:prstGeom>
          <a:noFill/>
        </p:spPr>
        <p:txBody>
          <a:bodyPr wrap="none" rtlCol="0">
            <a:spAutoFit/>
          </a:bodyPr>
          <a:lstStyle/>
          <a:p>
            <a:r>
              <a:rPr lang="en-US" dirty="0"/>
              <a:t>Source: https://</a:t>
            </a:r>
            <a:r>
              <a:rPr lang="en-US" dirty="0" err="1"/>
              <a:t>www.nature.com</a:t>
            </a:r>
            <a:r>
              <a:rPr lang="en-US" dirty="0"/>
              <a:t>/articles/s41592-019-0619-0</a:t>
            </a:r>
          </a:p>
        </p:txBody>
      </p:sp>
      <p:pic>
        <p:nvPicPr>
          <p:cNvPr id="1026" name="Picture 2" descr="figure 4">
            <a:extLst>
              <a:ext uri="{FF2B5EF4-FFF2-40B4-BE49-F238E27FC236}">
                <a16:creationId xmlns:a16="http://schemas.microsoft.com/office/drawing/2014/main" id="{2258C0A1-78F7-A041-BBF6-58210743F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12" y="475437"/>
            <a:ext cx="8699500" cy="558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05AB91-4219-F04D-97A8-E3B844D564A1}"/>
              </a:ext>
            </a:extLst>
          </p:cNvPr>
          <p:cNvSpPr txBox="1"/>
          <p:nvPr/>
        </p:nvSpPr>
        <p:spPr>
          <a:xfrm>
            <a:off x="9844742" y="1813173"/>
            <a:ext cx="1833736" cy="3046988"/>
          </a:xfrm>
          <a:prstGeom prst="rect">
            <a:avLst/>
          </a:prstGeom>
          <a:noFill/>
        </p:spPr>
        <p:txBody>
          <a:bodyPr wrap="square" rtlCol="0">
            <a:spAutoFit/>
          </a:bodyPr>
          <a:lstStyle/>
          <a:p>
            <a:r>
              <a:rPr lang="en-US" sz="1200" b="1" dirty="0"/>
              <a:t>Figure caption: </a:t>
            </a:r>
            <a:r>
              <a:rPr lang="en-US" sz="1200" dirty="0"/>
              <a:t>Three PBMC datasets were assayed using different protocols: 5′ (orange, </a:t>
            </a:r>
            <a:r>
              <a:rPr lang="en-US" sz="1200" i="1" dirty="0"/>
              <a:t>n</a:t>
            </a:r>
            <a:r>
              <a:rPr lang="en-US" sz="1200" dirty="0"/>
              <a:t> = 7,697 cells), 3′ V1 (purple, </a:t>
            </a:r>
            <a:r>
              <a:rPr lang="en-US" sz="1200" i="1" dirty="0"/>
              <a:t>n</a:t>
            </a:r>
            <a:r>
              <a:rPr lang="en-US" sz="1200" dirty="0"/>
              <a:t> = 4,809 cells) and 3′ V2 (green, </a:t>
            </a:r>
            <a:r>
              <a:rPr lang="en-US" sz="1200" i="1" dirty="0"/>
              <a:t>n</a:t>
            </a:r>
            <a:r>
              <a:rPr lang="en-US" sz="1200" dirty="0"/>
              <a:t> = 8,380 cells). </a:t>
            </a:r>
            <a:r>
              <a:rPr lang="en-US" sz="1200" b="1" dirty="0"/>
              <a:t>a</a:t>
            </a:r>
            <a:r>
              <a:rPr lang="en-US" sz="1200" dirty="0"/>
              <a:t>, Before integration, cells group by dataset. </a:t>
            </a:r>
            <a:r>
              <a:rPr lang="en-US" sz="1200" b="1" dirty="0"/>
              <a:t>b</a:t>
            </a:r>
            <a:r>
              <a:rPr lang="en-US" sz="1200" dirty="0"/>
              <a:t>, After Harmony integration, datasets are mixed together. </a:t>
            </a:r>
            <a:r>
              <a:rPr lang="en-US" sz="1200" b="1" dirty="0" err="1"/>
              <a:t>c</a:t>
            </a:r>
            <a:r>
              <a:rPr lang="en-US" sz="1200" dirty="0" err="1"/>
              <a:t>,</a:t>
            </a:r>
            <a:r>
              <a:rPr lang="en-US" sz="1200" b="1" dirty="0" err="1"/>
              <a:t>d</a:t>
            </a:r>
            <a:r>
              <a:rPr lang="en-US" sz="1200" dirty="0"/>
              <a:t>, Using canonical markers (</a:t>
            </a:r>
            <a:r>
              <a:rPr lang="en-US" sz="1200" b="1" dirty="0"/>
              <a:t>c</a:t>
            </a:r>
            <a:r>
              <a:rPr lang="en-US" sz="1200" dirty="0"/>
              <a:t>), we identified (</a:t>
            </a:r>
            <a:r>
              <a:rPr lang="en-US" sz="1200" b="1" dirty="0"/>
              <a:t>d</a:t>
            </a:r>
            <a:r>
              <a:rPr lang="en-US" sz="1200" dirty="0"/>
              <a:t>) five shared subtypes of T cell and two shared subtypes of B cell.</a:t>
            </a:r>
          </a:p>
        </p:txBody>
      </p:sp>
    </p:spTree>
    <p:extLst>
      <p:ext uri="{BB962C8B-B14F-4D97-AF65-F5344CB8AC3E}">
        <p14:creationId xmlns:p14="http://schemas.microsoft.com/office/powerpoint/2010/main" val="229979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ED94-3A6C-F742-B0E7-451122A1B816}"/>
              </a:ext>
            </a:extLst>
          </p:cNvPr>
          <p:cNvSpPr>
            <a:spLocks noGrp="1"/>
          </p:cNvSpPr>
          <p:nvPr>
            <p:ph type="title"/>
          </p:nvPr>
        </p:nvSpPr>
        <p:spPr/>
        <p:txBody>
          <a:bodyPr>
            <a:normAutofit fontScale="90000"/>
          </a:bodyPr>
          <a:lstStyle/>
          <a:p>
            <a:r>
              <a:rPr lang="en-US" dirty="0"/>
              <a:t>The authors were trying to explain the following points (make more salient) with each referenced data visualization:</a:t>
            </a:r>
          </a:p>
        </p:txBody>
      </p:sp>
      <p:sp>
        <p:nvSpPr>
          <p:cNvPr id="3" name="Content Placeholder 2">
            <a:extLst>
              <a:ext uri="{FF2B5EF4-FFF2-40B4-BE49-F238E27FC236}">
                <a16:creationId xmlns:a16="http://schemas.microsoft.com/office/drawing/2014/main" id="{F658528F-41BB-4047-8F92-6781D97E1EFF}"/>
              </a:ext>
            </a:extLst>
          </p:cNvPr>
          <p:cNvSpPr>
            <a:spLocks noGrp="1"/>
          </p:cNvSpPr>
          <p:nvPr>
            <p:ph idx="1"/>
          </p:nvPr>
        </p:nvSpPr>
        <p:spPr/>
        <p:txBody>
          <a:bodyPr>
            <a:normAutofit fontScale="92500" lnSpcReduction="10000"/>
          </a:bodyPr>
          <a:lstStyle/>
          <a:p>
            <a:r>
              <a:rPr lang="en-US" dirty="0"/>
              <a:t>“We gathered three datasets of human PBMCs, each assayed on the Chromium 10X platform but prepared with different protocols: 3′ end v1 (3pV1), 3′ end v2 (3pV2) and 5′ end (5p) chemistries. After pooling all the cells together, we performed a joint [dimensionality reduction and clustering] analysis. Before integration, cells group primarily by [protocol] (Fig. 4a)”</a:t>
            </a:r>
          </a:p>
          <a:p>
            <a:r>
              <a:rPr lang="en-US" dirty="0"/>
              <a:t>“[Our tool] Harmony…removed [protocol]-specific [technical] variation within each cluster [such that] in the final integrated space, the datasets are well mixed (Fig. 4b)”</a:t>
            </a:r>
          </a:p>
          <a:p>
            <a:r>
              <a:rPr lang="en-US" dirty="0"/>
              <a:t>“[Harmony] clustered the cells into biologically coherent groups [corresponding to known cell-types and are consistent with the expression of the expected canonical marker genes] (Fig 4c-d)”</a:t>
            </a:r>
          </a:p>
          <a:p>
            <a:endParaRPr lang="en-US" dirty="0"/>
          </a:p>
        </p:txBody>
      </p:sp>
    </p:spTree>
    <p:extLst>
      <p:ext uri="{BB962C8B-B14F-4D97-AF65-F5344CB8AC3E}">
        <p14:creationId xmlns:p14="http://schemas.microsoft.com/office/powerpoint/2010/main" val="59744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3AF-1A2E-F64D-8535-948BC87D5D2C}"/>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203400AE-0B59-D340-94CC-64FD95731440}"/>
              </a:ext>
            </a:extLst>
          </p:cNvPr>
          <p:cNvSpPr>
            <a:spLocks noGrp="1"/>
          </p:cNvSpPr>
          <p:nvPr>
            <p:ph idx="1"/>
          </p:nvPr>
        </p:nvSpPr>
        <p:spPr/>
        <p:txBody>
          <a:bodyPr/>
          <a:lstStyle/>
          <a:p>
            <a:r>
              <a:rPr lang="en-US" dirty="0"/>
              <a:t>Your homework is to write a description of these 4 data visualizations using vocabulary you have learned about in Lesson 1. </a:t>
            </a:r>
          </a:p>
          <a:p>
            <a:r>
              <a:rPr lang="en-US" dirty="0"/>
              <a:t>Include in your description for each data visualization (1) the data type that is being visualized, (2) the geometric primitives and (3) visual channels used, and (4) whether you think the authors were effective in their data visualization. </a:t>
            </a:r>
          </a:p>
          <a:p>
            <a:r>
              <a:rPr lang="en-US" dirty="0"/>
              <a:t>(5) Include also a description of how you could improve these data visualizations to enhance saliency of the original points the authors were trying to communicate. What could you change? What could you add or take away? </a:t>
            </a:r>
          </a:p>
          <a:p>
            <a:endParaRPr lang="en-US" dirty="0"/>
          </a:p>
        </p:txBody>
      </p:sp>
    </p:spTree>
    <p:extLst>
      <p:ext uri="{BB962C8B-B14F-4D97-AF65-F5344CB8AC3E}">
        <p14:creationId xmlns:p14="http://schemas.microsoft.com/office/powerpoint/2010/main" val="210461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3AF-1A2E-F64D-8535-948BC87D5D2C}"/>
              </a:ext>
            </a:extLst>
          </p:cNvPr>
          <p:cNvSpPr>
            <a:spLocks noGrp="1"/>
          </p:cNvSpPr>
          <p:nvPr>
            <p:ph type="title"/>
          </p:nvPr>
        </p:nvSpPr>
        <p:spPr/>
        <p:txBody>
          <a:bodyPr/>
          <a:lstStyle/>
          <a:p>
            <a:r>
              <a:rPr lang="en-US" dirty="0"/>
              <a:t>To submit your homework, follow these steps</a:t>
            </a:r>
          </a:p>
        </p:txBody>
      </p:sp>
      <p:sp>
        <p:nvSpPr>
          <p:cNvPr id="3" name="Content Placeholder 2">
            <a:extLst>
              <a:ext uri="{FF2B5EF4-FFF2-40B4-BE49-F238E27FC236}">
                <a16:creationId xmlns:a16="http://schemas.microsoft.com/office/drawing/2014/main" id="{203400AE-0B59-D340-94CC-64FD95731440}"/>
              </a:ext>
            </a:extLst>
          </p:cNvPr>
          <p:cNvSpPr>
            <a:spLocks noGrp="1"/>
          </p:cNvSpPr>
          <p:nvPr>
            <p:ph idx="1"/>
          </p:nvPr>
        </p:nvSpPr>
        <p:spPr/>
        <p:txBody>
          <a:bodyPr/>
          <a:lstStyle/>
          <a:p>
            <a:pPr marL="514350" indent="-514350">
              <a:buFont typeface="+mj-lt"/>
              <a:buAutoNum type="arabicPeriod"/>
            </a:pPr>
            <a:r>
              <a:rPr lang="en-US" dirty="0"/>
              <a:t>Update your personal fork by fetching upstream</a:t>
            </a:r>
          </a:p>
          <a:p>
            <a:pPr marL="514350" indent="-514350">
              <a:buFont typeface="+mj-lt"/>
              <a:buAutoNum type="arabicPeriod"/>
            </a:pPr>
            <a:endParaRPr lang="en-US" dirty="0"/>
          </a:p>
          <a:p>
            <a:pPr marL="514350" indent="-514350">
              <a:buFont typeface="+mj-lt"/>
              <a:buAutoNum type="arabicPeriod"/>
            </a:pPr>
            <a:r>
              <a:rPr lang="en-US" dirty="0"/>
              <a:t>Save your description to the homework/hw2/ folder using </a:t>
            </a:r>
            <a:br>
              <a:rPr lang="en-US" dirty="0"/>
            </a:br>
            <a:r>
              <a:rPr lang="en-US" dirty="0"/>
              <a:t>[JHED]-hw2.txt</a:t>
            </a:r>
          </a:p>
          <a:p>
            <a:pPr lvl="1"/>
            <a:r>
              <a:rPr lang="en-US" dirty="0"/>
              <a:t>fun fact: what you write for this homework will not be visible on the course website</a:t>
            </a:r>
          </a:p>
          <a:p>
            <a:pPr marL="514350" indent="-514350">
              <a:buFont typeface="+mj-lt"/>
              <a:buAutoNum type="arabicPeriod"/>
            </a:pPr>
            <a:endParaRPr lang="en-US" dirty="0"/>
          </a:p>
          <a:p>
            <a:pPr marL="514350" indent="-514350">
              <a:buFont typeface="+mj-lt"/>
              <a:buAutoNum type="arabicPeriod"/>
            </a:pPr>
            <a:r>
              <a:rPr lang="en-US" dirty="0"/>
              <a:t>Make a pull request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288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458</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Homework Assignment 2</vt:lpstr>
      <vt:lpstr>PowerPoint Presentation</vt:lpstr>
      <vt:lpstr>The authors were trying to explain the following points (make more salient) with each referenced data visualization:</vt:lpstr>
      <vt:lpstr>Homework</vt:lpstr>
      <vt:lpstr>Submitting your HW</vt:lpstr>
      <vt:lpstr>To submit your homework, follow these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2</dc:title>
  <dc:creator>Jean Fan</dc:creator>
  <cp:lastModifiedBy>Jean Fan</cp:lastModifiedBy>
  <cp:revision>5</cp:revision>
  <dcterms:created xsi:type="dcterms:W3CDTF">2022-02-02T16:08:59Z</dcterms:created>
  <dcterms:modified xsi:type="dcterms:W3CDTF">2022-02-06T14:29:52Z</dcterms:modified>
</cp:coreProperties>
</file>