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5" r:id="rId6"/>
    <p:sldId id="26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2E0DC-447F-294A-8F8E-105138F9DB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71B8C3-0858-9340-805F-826D6EF72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13D410-80FF-C842-9CB8-7A347B64FB80}"/>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5" name="Footer Placeholder 4">
            <a:extLst>
              <a:ext uri="{FF2B5EF4-FFF2-40B4-BE49-F238E27FC236}">
                <a16:creationId xmlns:a16="http://schemas.microsoft.com/office/drawing/2014/main" id="{A7BFD856-E6E7-414A-B4B6-F2478B4EF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65EFD-28B4-C14B-A924-E5CA012F1518}"/>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86914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099B-E50A-0843-89A3-CC9B7C334A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8AE57F-89FC-3446-9796-05353A7D57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249585-F8A1-1743-BF78-4E0C5DD1D3FD}"/>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5" name="Footer Placeholder 4">
            <a:extLst>
              <a:ext uri="{FF2B5EF4-FFF2-40B4-BE49-F238E27FC236}">
                <a16:creationId xmlns:a16="http://schemas.microsoft.com/office/drawing/2014/main" id="{EB665D28-EE7C-E34C-8AA9-C127F3202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24C0C-4FED-DE44-8244-14DA579CD3A6}"/>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1001661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A6932F-E41A-D74A-B7E1-43DBA6B08F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E4AF79-F6E4-E943-BA1C-3C1AC06232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8D19E-DA9C-8E40-A5AE-6977320A5193}"/>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5" name="Footer Placeholder 4">
            <a:extLst>
              <a:ext uri="{FF2B5EF4-FFF2-40B4-BE49-F238E27FC236}">
                <a16:creationId xmlns:a16="http://schemas.microsoft.com/office/drawing/2014/main" id="{8CDCDFB6-E4ED-C742-BAE9-D01CDBACC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970DC-8BD4-2447-92CD-6089BF86A4C1}"/>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328783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A3A5-1914-BD49-9D5A-390EE37FE2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7699E-7BBE-554C-A989-9B3A3EB94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9B35C-B780-F74D-BF38-F4964D66B764}"/>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5" name="Footer Placeholder 4">
            <a:extLst>
              <a:ext uri="{FF2B5EF4-FFF2-40B4-BE49-F238E27FC236}">
                <a16:creationId xmlns:a16="http://schemas.microsoft.com/office/drawing/2014/main" id="{0FDD58E0-6542-724B-8A24-DBE2F7B61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C5630-10D8-884E-B914-69295A12C766}"/>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257308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5B581-4F45-414D-ADC0-2F4B8624FF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A85C0D-D415-0847-A986-7AA5BF285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408CB-7C7E-1D4F-AFD7-D4F31DAA12AC}"/>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5" name="Footer Placeholder 4">
            <a:extLst>
              <a:ext uri="{FF2B5EF4-FFF2-40B4-BE49-F238E27FC236}">
                <a16:creationId xmlns:a16="http://schemas.microsoft.com/office/drawing/2014/main" id="{2CA5241F-F22F-C049-8F10-F726C276C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6479A-1DD9-3C4E-88FE-D5BCB3F6D37D}"/>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348385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23D1-3256-8F48-9C06-FF1F65387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278D79-C342-3546-AB83-990A5CCAC4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3C37B7-23EF-4149-B8A7-EFC16BF1C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13E7B-330D-FB46-9D35-F65E3E256DAD}"/>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6" name="Footer Placeholder 5">
            <a:extLst>
              <a:ext uri="{FF2B5EF4-FFF2-40B4-BE49-F238E27FC236}">
                <a16:creationId xmlns:a16="http://schemas.microsoft.com/office/drawing/2014/main" id="{82C961B6-946C-304D-A4C1-A586D44AB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DAE51-FBAE-E447-8368-4F7DFA671319}"/>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309099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12DEC-892A-6949-AB85-1660FC90B5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4B744C-2249-3F41-BAF1-AFFB569803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F608C6-E0A5-DB41-B633-8559D270B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D7278-4329-DE45-989B-7FDF5FC3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3479B6-549C-F940-BF53-E4AD0ED98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3E19D7-DA3D-2448-A01B-3C9378BAAA5C}"/>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8" name="Footer Placeholder 7">
            <a:extLst>
              <a:ext uri="{FF2B5EF4-FFF2-40B4-BE49-F238E27FC236}">
                <a16:creationId xmlns:a16="http://schemas.microsoft.com/office/drawing/2014/main" id="{44593B69-5A31-1E4F-A690-8933462DBA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A37C9-B526-FD45-89ED-01CB123F3BE7}"/>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264497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C0E2-F92B-6D43-BC36-3B3862423F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4BCBB4-079D-0A46-91BF-37B251EE5BD7}"/>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4" name="Footer Placeholder 3">
            <a:extLst>
              <a:ext uri="{FF2B5EF4-FFF2-40B4-BE49-F238E27FC236}">
                <a16:creationId xmlns:a16="http://schemas.microsoft.com/office/drawing/2014/main" id="{D52105FA-9AF6-A742-84CA-E85685BC54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8BB14-A81A-B347-8A40-CC85949D0F61}"/>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249879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258359-148D-3E40-AB3C-8B692F4DB7D9}"/>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3" name="Footer Placeholder 2">
            <a:extLst>
              <a:ext uri="{FF2B5EF4-FFF2-40B4-BE49-F238E27FC236}">
                <a16:creationId xmlns:a16="http://schemas.microsoft.com/office/drawing/2014/main" id="{C80E9FFC-2FDD-F441-8308-A81685D06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9FAFD4-0971-9D4D-A5C0-B0E0D4E9DE26}"/>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341974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7DCF8-E2C1-9342-8D4C-06E41FD2A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83AD64-F6DB-0042-81BE-1334271B6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46C748-FE89-5140-BA28-1DD1113EB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C1CE8-51BF-0E4C-ABBE-7C53D6858FA8}"/>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6" name="Footer Placeholder 5">
            <a:extLst>
              <a:ext uri="{FF2B5EF4-FFF2-40B4-BE49-F238E27FC236}">
                <a16:creationId xmlns:a16="http://schemas.microsoft.com/office/drawing/2014/main" id="{794B2591-F678-3D4C-A09C-17F2F7107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F3416-053A-854B-9737-D4B0B933773C}"/>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147108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BDE92-074E-2B45-A310-548D33A3F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C61539-E576-D74F-A2EC-5F7079E0F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621AAD-74A4-B74A-9518-E43E08F5C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D3891B-4747-E746-8128-0AC7D319FA97}"/>
              </a:ext>
            </a:extLst>
          </p:cNvPr>
          <p:cNvSpPr>
            <a:spLocks noGrp="1"/>
          </p:cNvSpPr>
          <p:nvPr>
            <p:ph type="dt" sz="half" idx="10"/>
          </p:nvPr>
        </p:nvSpPr>
        <p:spPr/>
        <p:txBody>
          <a:bodyPr/>
          <a:lstStyle/>
          <a:p>
            <a:fld id="{26EF9967-F360-4241-815D-716B76EDC3EC}" type="datetimeFigureOut">
              <a:rPr lang="en-US" smtClean="0"/>
              <a:t>2/6/22</a:t>
            </a:fld>
            <a:endParaRPr lang="en-US"/>
          </a:p>
        </p:txBody>
      </p:sp>
      <p:sp>
        <p:nvSpPr>
          <p:cNvPr id="6" name="Footer Placeholder 5">
            <a:extLst>
              <a:ext uri="{FF2B5EF4-FFF2-40B4-BE49-F238E27FC236}">
                <a16:creationId xmlns:a16="http://schemas.microsoft.com/office/drawing/2014/main" id="{AC1B27FC-5E00-6346-8599-C5EDD197D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69BD1-3972-DE43-B5FF-620C3F6E8F66}"/>
              </a:ext>
            </a:extLst>
          </p:cNvPr>
          <p:cNvSpPr>
            <a:spLocks noGrp="1"/>
          </p:cNvSpPr>
          <p:nvPr>
            <p:ph type="sldNum" sz="quarter" idx="12"/>
          </p:nvPr>
        </p:nvSpPr>
        <p:spPr/>
        <p:txBody>
          <a:bodyPr/>
          <a:lstStyle/>
          <a:p>
            <a:fld id="{5A3870FD-A7D8-2F4B-B80F-CBDC3400E3F6}" type="slidenum">
              <a:rPr lang="en-US" smtClean="0"/>
              <a:t>‹#›</a:t>
            </a:fld>
            <a:endParaRPr lang="en-US"/>
          </a:p>
        </p:txBody>
      </p:sp>
    </p:spTree>
    <p:extLst>
      <p:ext uri="{BB962C8B-B14F-4D97-AF65-F5344CB8AC3E}">
        <p14:creationId xmlns:p14="http://schemas.microsoft.com/office/powerpoint/2010/main" val="1018271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75763-0CF5-2D4D-86B1-D225407EF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B577F-42E4-9046-802D-71185980A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6DCC4-0435-E54E-8F79-BD528DBA6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F9967-F360-4241-815D-716B76EDC3EC}" type="datetimeFigureOut">
              <a:rPr lang="en-US" smtClean="0"/>
              <a:t>2/6/22</a:t>
            </a:fld>
            <a:endParaRPr lang="en-US"/>
          </a:p>
        </p:txBody>
      </p:sp>
      <p:sp>
        <p:nvSpPr>
          <p:cNvPr id="5" name="Footer Placeholder 4">
            <a:extLst>
              <a:ext uri="{FF2B5EF4-FFF2-40B4-BE49-F238E27FC236}">
                <a16:creationId xmlns:a16="http://schemas.microsoft.com/office/drawing/2014/main" id="{4C0F7F12-2DE5-A94B-92B9-0A11ABCA3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25ECE5-48B6-E447-B7E5-BD63FF0842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870FD-A7D8-2F4B-B80F-CBDC3400E3F6}" type="slidenum">
              <a:rPr lang="en-US" smtClean="0"/>
              <a:t>‹#›</a:t>
            </a:fld>
            <a:endParaRPr lang="en-US"/>
          </a:p>
        </p:txBody>
      </p:sp>
    </p:spTree>
    <p:extLst>
      <p:ext uri="{BB962C8B-B14F-4D97-AF65-F5344CB8AC3E}">
        <p14:creationId xmlns:p14="http://schemas.microsoft.com/office/powerpoint/2010/main" val="1635375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4</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Wednesday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A7A564-8DED-604F-BE51-EF745C5A06ED}"/>
              </a:ext>
            </a:extLst>
          </p:cNvPr>
          <p:cNvSpPr txBox="1"/>
          <p:nvPr/>
        </p:nvSpPr>
        <p:spPr>
          <a:xfrm>
            <a:off x="7610178" y="194951"/>
            <a:ext cx="4293587" cy="6494085"/>
          </a:xfrm>
          <a:prstGeom prst="rect">
            <a:avLst/>
          </a:prstGeom>
          <a:noFill/>
        </p:spPr>
        <p:txBody>
          <a:bodyPr wrap="square" rtlCol="0">
            <a:spAutoFit/>
          </a:bodyPr>
          <a:lstStyle/>
          <a:p>
            <a:r>
              <a:rPr lang="en-US" sz="1600" dirty="0"/>
              <a:t>Figure legend: In situ spatial transcriptomics shows enrichment of macrophages around MES-like cells in human GBM.</a:t>
            </a:r>
          </a:p>
          <a:p>
            <a:r>
              <a:rPr lang="en-US" sz="1600" dirty="0"/>
              <a:t> </a:t>
            </a:r>
          </a:p>
          <a:p>
            <a:r>
              <a:rPr lang="en-US" sz="1600" dirty="0"/>
              <a:t>A) UMAP embedding of gene expression profiles measured by MERFISH and single-cell RNA-sequencing integrated using Harmony. Cells are colored by cell-type. Inset shows UMAP embedding with cells colored by data modality. </a:t>
            </a:r>
          </a:p>
          <a:p>
            <a:endParaRPr lang="en-US" sz="1600" dirty="0"/>
          </a:p>
          <a:p>
            <a:r>
              <a:rPr lang="en-US" sz="1600" dirty="0"/>
              <a:t>B) Heatmap showing the average expression of genes measured by single-cell RNA sequencing (left) and by MERFISH (right) scaled across identified cell-types.</a:t>
            </a:r>
          </a:p>
          <a:p>
            <a:endParaRPr lang="en-US" sz="1600" dirty="0"/>
          </a:p>
          <a:p>
            <a:r>
              <a:rPr lang="en-US" sz="1600" dirty="0"/>
              <a:t>C) GBM tumor biopsy sections measured by MERFISH with cells colored by cell-type from A. Unannotated cells are colored in grey. </a:t>
            </a:r>
          </a:p>
          <a:p>
            <a:endParaRPr lang="en-US" sz="1600" dirty="0"/>
          </a:p>
          <a:p>
            <a:r>
              <a:rPr lang="en-US" sz="1600" dirty="0"/>
              <a:t>D) Histogram showing observed mean number of macrophages (top) and oligodendrocytes (bottom) in 30 nearest cells to each MES-like GBM cell (red line) and distribution expected at random (black lines). Blue line shows the fitted normal distribution. Tumor section 1 shown on left and tumor section 2 shown on right. </a:t>
            </a:r>
          </a:p>
        </p:txBody>
      </p:sp>
      <p:grpSp>
        <p:nvGrpSpPr>
          <p:cNvPr id="15" name="Group 14">
            <a:extLst>
              <a:ext uri="{FF2B5EF4-FFF2-40B4-BE49-F238E27FC236}">
                <a16:creationId xmlns:a16="http://schemas.microsoft.com/office/drawing/2014/main" id="{61FE07CE-31E0-D541-8213-4C0CEEC5F585}"/>
              </a:ext>
            </a:extLst>
          </p:cNvPr>
          <p:cNvGrpSpPr/>
          <p:nvPr/>
        </p:nvGrpSpPr>
        <p:grpSpPr>
          <a:xfrm>
            <a:off x="149851" y="76998"/>
            <a:ext cx="7244861" cy="6494085"/>
            <a:chOff x="149852" y="76999"/>
            <a:chExt cx="6272672" cy="5169160"/>
          </a:xfrm>
        </p:grpSpPr>
        <p:pic>
          <p:nvPicPr>
            <p:cNvPr id="4" name="Picture 3" descr="A picture containing chart&#10;&#10;Description automatically generated">
              <a:extLst>
                <a:ext uri="{FF2B5EF4-FFF2-40B4-BE49-F238E27FC236}">
                  <a16:creationId xmlns:a16="http://schemas.microsoft.com/office/drawing/2014/main" id="{91C68EE3-8652-3B45-9955-78FCB1ABF649}"/>
                </a:ext>
              </a:extLst>
            </p:cNvPr>
            <p:cNvPicPr>
              <a:picLocks noChangeAspect="1"/>
            </p:cNvPicPr>
            <p:nvPr/>
          </p:nvPicPr>
          <p:blipFill>
            <a:blip r:embed="rId2"/>
            <a:stretch>
              <a:fillRect/>
            </a:stretch>
          </p:blipFill>
          <p:spPr>
            <a:xfrm>
              <a:off x="383667" y="369332"/>
              <a:ext cx="3143133" cy="3137806"/>
            </a:xfrm>
            <a:prstGeom prst="rect">
              <a:avLst/>
            </a:prstGeom>
          </p:spPr>
        </p:pic>
        <p:pic>
          <p:nvPicPr>
            <p:cNvPr id="5" name="Picture 4" descr="Chart, scatter chart&#10;&#10;Description automatically generated">
              <a:extLst>
                <a:ext uri="{FF2B5EF4-FFF2-40B4-BE49-F238E27FC236}">
                  <a16:creationId xmlns:a16="http://schemas.microsoft.com/office/drawing/2014/main" id="{5B7F5905-F6D4-A244-AB55-24F14800E60A}"/>
                </a:ext>
              </a:extLst>
            </p:cNvPr>
            <p:cNvPicPr>
              <a:picLocks noChangeAspect="1"/>
            </p:cNvPicPr>
            <p:nvPr/>
          </p:nvPicPr>
          <p:blipFill>
            <a:blip r:embed="rId3"/>
            <a:stretch>
              <a:fillRect/>
            </a:stretch>
          </p:blipFill>
          <p:spPr>
            <a:xfrm>
              <a:off x="383667" y="3611537"/>
              <a:ext cx="3163039" cy="1569654"/>
            </a:xfrm>
            <a:prstGeom prst="rect">
              <a:avLst/>
            </a:prstGeom>
          </p:spPr>
        </p:pic>
        <p:grpSp>
          <p:nvGrpSpPr>
            <p:cNvPr id="6" name="Group 5">
              <a:extLst>
                <a:ext uri="{FF2B5EF4-FFF2-40B4-BE49-F238E27FC236}">
                  <a16:creationId xmlns:a16="http://schemas.microsoft.com/office/drawing/2014/main" id="{3A09D84B-B45B-7C42-AF42-771092627DEA}"/>
                </a:ext>
              </a:extLst>
            </p:cNvPr>
            <p:cNvGrpSpPr/>
            <p:nvPr/>
          </p:nvGrpSpPr>
          <p:grpSpPr>
            <a:xfrm>
              <a:off x="3876259" y="142878"/>
              <a:ext cx="2546264" cy="3753262"/>
              <a:chOff x="5257801" y="-72440"/>
              <a:chExt cx="2546264" cy="6838949"/>
            </a:xfrm>
          </p:grpSpPr>
          <p:pic>
            <p:nvPicPr>
              <p:cNvPr id="7" name="Picture 6" descr="A close - up of a flag&#10;&#10;Description automatically generated with low confidence">
                <a:extLst>
                  <a:ext uri="{FF2B5EF4-FFF2-40B4-BE49-F238E27FC236}">
                    <a16:creationId xmlns:a16="http://schemas.microsoft.com/office/drawing/2014/main" id="{FF89D9B6-68D5-2144-B169-D1AFC59C2663}"/>
                  </a:ext>
                </a:extLst>
              </p:cNvPr>
              <p:cNvPicPr>
                <a:picLocks noChangeAspect="1"/>
              </p:cNvPicPr>
              <p:nvPr/>
            </p:nvPicPr>
            <p:blipFill>
              <a:blip r:embed="rId4"/>
              <a:stretch>
                <a:fillRect/>
              </a:stretch>
            </p:blipFill>
            <p:spPr>
              <a:xfrm>
                <a:off x="5257801" y="-72440"/>
                <a:ext cx="1338933" cy="6739938"/>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A1EDA9A5-1B9A-634F-A80B-22AED4FDA6AD}"/>
                  </a:ext>
                </a:extLst>
              </p:cNvPr>
              <p:cNvPicPr>
                <a:picLocks noChangeAspect="1"/>
              </p:cNvPicPr>
              <p:nvPr/>
            </p:nvPicPr>
            <p:blipFill>
              <a:blip r:embed="rId5"/>
              <a:stretch>
                <a:fillRect/>
              </a:stretch>
            </p:blipFill>
            <p:spPr>
              <a:xfrm>
                <a:off x="6355912" y="-59742"/>
                <a:ext cx="1448153" cy="6826251"/>
              </a:xfrm>
              <a:prstGeom prst="rect">
                <a:avLst/>
              </a:prstGeom>
            </p:spPr>
          </p:pic>
        </p:grpSp>
        <p:pic>
          <p:nvPicPr>
            <p:cNvPr id="10" name="Picture 9" descr="Diagram&#10;&#10;Description automatically generated with medium confidence">
              <a:extLst>
                <a:ext uri="{FF2B5EF4-FFF2-40B4-BE49-F238E27FC236}">
                  <a16:creationId xmlns:a16="http://schemas.microsoft.com/office/drawing/2014/main" id="{891EEB8B-5319-5D43-81A2-849E988A2771}"/>
                </a:ext>
              </a:extLst>
            </p:cNvPr>
            <p:cNvPicPr>
              <a:picLocks noChangeAspect="1"/>
            </p:cNvPicPr>
            <p:nvPr/>
          </p:nvPicPr>
          <p:blipFill>
            <a:blip r:embed="rId6"/>
            <a:stretch>
              <a:fillRect/>
            </a:stretch>
          </p:blipFill>
          <p:spPr>
            <a:xfrm>
              <a:off x="3843600" y="4088943"/>
              <a:ext cx="2578924" cy="1157216"/>
            </a:xfrm>
            <a:prstGeom prst="rect">
              <a:avLst/>
            </a:prstGeom>
          </p:spPr>
        </p:pic>
        <p:sp>
          <p:nvSpPr>
            <p:cNvPr id="11" name="TextBox 10">
              <a:extLst>
                <a:ext uri="{FF2B5EF4-FFF2-40B4-BE49-F238E27FC236}">
                  <a16:creationId xmlns:a16="http://schemas.microsoft.com/office/drawing/2014/main" id="{B662A9B4-D49A-C443-8E1D-0DEAC63458C0}"/>
                </a:ext>
              </a:extLst>
            </p:cNvPr>
            <p:cNvSpPr txBox="1"/>
            <p:nvPr/>
          </p:nvSpPr>
          <p:spPr>
            <a:xfrm>
              <a:off x="149852" y="80267"/>
              <a:ext cx="324128" cy="369332"/>
            </a:xfrm>
            <a:prstGeom prst="rect">
              <a:avLst/>
            </a:prstGeom>
            <a:noFill/>
          </p:spPr>
          <p:txBody>
            <a:bodyPr wrap="none" rtlCol="0">
              <a:spAutoFit/>
            </a:bodyPr>
            <a:lstStyle/>
            <a:p>
              <a:r>
                <a:rPr lang="en-US" b="1" dirty="0"/>
                <a:t>A</a:t>
              </a:r>
            </a:p>
          </p:txBody>
        </p:sp>
        <p:sp>
          <p:nvSpPr>
            <p:cNvPr id="12" name="TextBox 11">
              <a:extLst>
                <a:ext uri="{FF2B5EF4-FFF2-40B4-BE49-F238E27FC236}">
                  <a16:creationId xmlns:a16="http://schemas.microsoft.com/office/drawing/2014/main" id="{32380A2B-2926-8147-88FA-F3DAE2E5839F}"/>
                </a:ext>
              </a:extLst>
            </p:cNvPr>
            <p:cNvSpPr txBox="1"/>
            <p:nvPr/>
          </p:nvSpPr>
          <p:spPr>
            <a:xfrm>
              <a:off x="3609784" y="76999"/>
              <a:ext cx="314510" cy="369332"/>
            </a:xfrm>
            <a:prstGeom prst="rect">
              <a:avLst/>
            </a:prstGeom>
            <a:noFill/>
          </p:spPr>
          <p:txBody>
            <a:bodyPr wrap="none" rtlCol="0">
              <a:spAutoFit/>
            </a:bodyPr>
            <a:lstStyle/>
            <a:p>
              <a:r>
                <a:rPr lang="en-US" b="1" dirty="0"/>
                <a:t>B</a:t>
              </a:r>
            </a:p>
          </p:txBody>
        </p:sp>
        <p:sp>
          <p:nvSpPr>
            <p:cNvPr id="13" name="TextBox 12">
              <a:extLst>
                <a:ext uri="{FF2B5EF4-FFF2-40B4-BE49-F238E27FC236}">
                  <a16:creationId xmlns:a16="http://schemas.microsoft.com/office/drawing/2014/main" id="{02CE52CF-7D37-6143-B711-27F30316012B}"/>
                </a:ext>
              </a:extLst>
            </p:cNvPr>
            <p:cNvSpPr txBox="1"/>
            <p:nvPr/>
          </p:nvSpPr>
          <p:spPr>
            <a:xfrm>
              <a:off x="149852" y="3423220"/>
              <a:ext cx="306494" cy="369332"/>
            </a:xfrm>
            <a:prstGeom prst="rect">
              <a:avLst/>
            </a:prstGeom>
            <a:noFill/>
          </p:spPr>
          <p:txBody>
            <a:bodyPr wrap="none" rtlCol="0">
              <a:spAutoFit/>
            </a:bodyPr>
            <a:lstStyle/>
            <a:p>
              <a:r>
                <a:rPr lang="en-US" b="1" dirty="0"/>
                <a:t>C</a:t>
              </a:r>
            </a:p>
          </p:txBody>
        </p:sp>
        <p:sp>
          <p:nvSpPr>
            <p:cNvPr id="14" name="TextBox 13">
              <a:extLst>
                <a:ext uri="{FF2B5EF4-FFF2-40B4-BE49-F238E27FC236}">
                  <a16:creationId xmlns:a16="http://schemas.microsoft.com/office/drawing/2014/main" id="{5B42A4A9-7471-C54F-B7FE-BF41CAF4040E}"/>
                </a:ext>
              </a:extLst>
            </p:cNvPr>
            <p:cNvSpPr txBox="1"/>
            <p:nvPr/>
          </p:nvSpPr>
          <p:spPr>
            <a:xfrm>
              <a:off x="3609784" y="3792701"/>
              <a:ext cx="330540" cy="369332"/>
            </a:xfrm>
            <a:prstGeom prst="rect">
              <a:avLst/>
            </a:prstGeom>
            <a:noFill/>
          </p:spPr>
          <p:txBody>
            <a:bodyPr wrap="none" rtlCol="0">
              <a:spAutoFit/>
            </a:bodyPr>
            <a:lstStyle/>
            <a:p>
              <a:r>
                <a:rPr lang="en-US" b="1" dirty="0"/>
                <a:t>D</a:t>
              </a:r>
            </a:p>
          </p:txBody>
        </p:sp>
      </p:grpSp>
    </p:spTree>
    <p:extLst>
      <p:ext uri="{BB962C8B-B14F-4D97-AF65-F5344CB8AC3E}">
        <p14:creationId xmlns:p14="http://schemas.microsoft.com/office/powerpoint/2010/main" val="1788762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ED94-3A6C-F742-B0E7-451122A1B816}"/>
              </a:ext>
            </a:extLst>
          </p:cNvPr>
          <p:cNvSpPr>
            <a:spLocks noGrp="1"/>
          </p:cNvSpPr>
          <p:nvPr>
            <p:ph type="title"/>
          </p:nvPr>
        </p:nvSpPr>
        <p:spPr/>
        <p:txBody>
          <a:bodyPr>
            <a:normAutofit fontScale="90000"/>
          </a:bodyPr>
          <a:lstStyle/>
          <a:p>
            <a:r>
              <a:rPr lang="en-US" dirty="0"/>
              <a:t>The authors were trying to explain the following points (make more salient) with each referenced data visualization:</a:t>
            </a:r>
          </a:p>
        </p:txBody>
      </p:sp>
      <p:sp>
        <p:nvSpPr>
          <p:cNvPr id="3" name="Content Placeholder 2">
            <a:extLst>
              <a:ext uri="{FF2B5EF4-FFF2-40B4-BE49-F238E27FC236}">
                <a16:creationId xmlns:a16="http://schemas.microsoft.com/office/drawing/2014/main" id="{F658528F-41BB-4047-8F92-6781D97E1EFF}"/>
              </a:ext>
            </a:extLst>
          </p:cNvPr>
          <p:cNvSpPr>
            <a:spLocks noGrp="1"/>
          </p:cNvSpPr>
          <p:nvPr>
            <p:ph idx="1"/>
          </p:nvPr>
        </p:nvSpPr>
        <p:spPr/>
        <p:txBody>
          <a:bodyPr>
            <a:normAutofit/>
          </a:bodyPr>
          <a:lstStyle/>
          <a:p>
            <a:r>
              <a:rPr lang="en-US" dirty="0"/>
              <a:t>Integrative analysis between MERFISH and scRNA-seq allowed us to identify MES-like and macrophage cells with consistent transcriptomic profiles (</a:t>
            </a:r>
            <a:r>
              <a:rPr lang="en-US" dirty="0" err="1"/>
              <a:t>FigX</a:t>
            </a:r>
            <a:r>
              <a:rPr lang="en-US" dirty="0"/>
              <a:t> A-B)</a:t>
            </a:r>
          </a:p>
          <a:p>
            <a:r>
              <a:rPr lang="en-US" dirty="0"/>
              <a:t>Spatial analyses are consistent with the observation that macrophages are enriched in the vicinity of MES-like cells whereas other cell-types like oligodendrocytes are not (</a:t>
            </a:r>
            <a:r>
              <a:rPr lang="en-US" dirty="0" err="1"/>
              <a:t>FigX</a:t>
            </a:r>
            <a:r>
              <a:rPr lang="en-US" dirty="0"/>
              <a:t> C-D)</a:t>
            </a:r>
          </a:p>
          <a:p>
            <a:endParaRPr lang="en-US" dirty="0"/>
          </a:p>
        </p:txBody>
      </p:sp>
    </p:spTree>
    <p:extLst>
      <p:ext uri="{BB962C8B-B14F-4D97-AF65-F5344CB8AC3E}">
        <p14:creationId xmlns:p14="http://schemas.microsoft.com/office/powerpoint/2010/main" val="597446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3AF-1A2E-F64D-8535-948BC87D5D2C}"/>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203400AE-0B59-D340-94CC-64FD95731440}"/>
              </a:ext>
            </a:extLst>
          </p:cNvPr>
          <p:cNvSpPr>
            <a:spLocks noGrp="1"/>
          </p:cNvSpPr>
          <p:nvPr>
            <p:ph idx="1"/>
          </p:nvPr>
        </p:nvSpPr>
        <p:spPr/>
        <p:txBody>
          <a:bodyPr/>
          <a:lstStyle/>
          <a:p>
            <a:r>
              <a:rPr lang="en-US" dirty="0"/>
              <a:t>Your homework is to write a description of these 4 data visualizations using vocabulary you have learned about in Lesson 1. </a:t>
            </a:r>
          </a:p>
          <a:p>
            <a:r>
              <a:rPr lang="en-US" dirty="0"/>
              <a:t>Include in your description for each data visualization (1) the data type that is being visualized, (2) the geometric primitives and (3) visual channels used, and (4) whether you think the authors were effective in their data visualization. </a:t>
            </a:r>
          </a:p>
          <a:p>
            <a:r>
              <a:rPr lang="en-US" dirty="0"/>
              <a:t>(5) Include also a description of how you could improve these data visualizations to enhance saliency of the original points the authors were trying to communicate. What could you change? What could you add or take away? </a:t>
            </a:r>
          </a:p>
          <a:p>
            <a:endParaRPr lang="en-US" dirty="0"/>
          </a:p>
        </p:txBody>
      </p:sp>
    </p:spTree>
    <p:extLst>
      <p:ext uri="{BB962C8B-B14F-4D97-AF65-F5344CB8AC3E}">
        <p14:creationId xmlns:p14="http://schemas.microsoft.com/office/powerpoint/2010/main" val="210461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43AF-1A2E-F64D-8535-948BC87D5D2C}"/>
              </a:ext>
            </a:extLst>
          </p:cNvPr>
          <p:cNvSpPr>
            <a:spLocks noGrp="1"/>
          </p:cNvSpPr>
          <p:nvPr>
            <p:ph type="title"/>
          </p:nvPr>
        </p:nvSpPr>
        <p:spPr/>
        <p:txBody>
          <a:bodyPr/>
          <a:lstStyle/>
          <a:p>
            <a:r>
              <a:rPr lang="en-US" dirty="0"/>
              <a:t>To submit your homework, follow these steps</a:t>
            </a:r>
          </a:p>
        </p:txBody>
      </p:sp>
      <p:sp>
        <p:nvSpPr>
          <p:cNvPr id="3" name="Content Placeholder 2">
            <a:extLst>
              <a:ext uri="{FF2B5EF4-FFF2-40B4-BE49-F238E27FC236}">
                <a16:creationId xmlns:a16="http://schemas.microsoft.com/office/drawing/2014/main" id="{203400AE-0B59-D340-94CC-64FD95731440}"/>
              </a:ext>
            </a:extLst>
          </p:cNvPr>
          <p:cNvSpPr>
            <a:spLocks noGrp="1"/>
          </p:cNvSpPr>
          <p:nvPr>
            <p:ph idx="1"/>
          </p:nvPr>
        </p:nvSpPr>
        <p:spPr/>
        <p:txBody>
          <a:bodyPr/>
          <a:lstStyle/>
          <a:p>
            <a:pPr marL="514350" indent="-514350">
              <a:buFont typeface="+mj-lt"/>
              <a:buAutoNum type="arabicPeriod"/>
            </a:pPr>
            <a:r>
              <a:rPr lang="en-US" dirty="0"/>
              <a:t>Update your personal fork by fetching upstream</a:t>
            </a:r>
          </a:p>
          <a:p>
            <a:pPr marL="514350" indent="-514350">
              <a:buFont typeface="+mj-lt"/>
              <a:buAutoNum type="arabicPeriod"/>
            </a:pPr>
            <a:endParaRPr lang="en-US" dirty="0"/>
          </a:p>
          <a:p>
            <a:pPr marL="514350" indent="-514350">
              <a:buFont typeface="+mj-lt"/>
              <a:buAutoNum type="arabicPeriod"/>
            </a:pPr>
            <a:r>
              <a:rPr lang="en-US" dirty="0"/>
              <a:t>Save your description to the homework</a:t>
            </a:r>
            <a:r>
              <a:rPr lang="en-US"/>
              <a:t>/hw4/ </a:t>
            </a:r>
            <a:r>
              <a:rPr lang="en-US" dirty="0"/>
              <a:t>folder using </a:t>
            </a:r>
            <a:br>
              <a:rPr lang="en-US" dirty="0"/>
            </a:br>
            <a:r>
              <a:rPr lang="en-US" dirty="0"/>
              <a:t>[JHED</a:t>
            </a:r>
            <a:r>
              <a:rPr lang="en-US"/>
              <a:t>]-hw4.</a:t>
            </a:r>
            <a:r>
              <a:rPr lang="en-US" dirty="0"/>
              <a:t>txt</a:t>
            </a:r>
          </a:p>
          <a:p>
            <a:pPr lvl="1"/>
            <a:r>
              <a:rPr lang="en-US" dirty="0"/>
              <a:t>fun fact: what you write for this homework will not be visible on the course website</a:t>
            </a:r>
          </a:p>
          <a:p>
            <a:pPr marL="514350" indent="-514350">
              <a:buFont typeface="+mj-lt"/>
              <a:buAutoNum type="arabicPeriod"/>
            </a:pPr>
            <a:endParaRPr lang="en-US" dirty="0"/>
          </a:p>
          <a:p>
            <a:pPr marL="514350" indent="-514350">
              <a:buFont typeface="+mj-lt"/>
              <a:buAutoNum type="arabicPeriod"/>
            </a:pPr>
            <a:r>
              <a:rPr lang="en-US" dirty="0"/>
              <a:t>Make a pull request</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2889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422</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Homework Assignment 4</vt:lpstr>
      <vt:lpstr>PowerPoint Presentation</vt:lpstr>
      <vt:lpstr>The authors were trying to explain the following points (make more salient) with each referenced data visualization:</vt:lpstr>
      <vt:lpstr>Homework</vt:lpstr>
      <vt:lpstr>Submitting your HW</vt:lpstr>
      <vt:lpstr>To submit your homework, follow these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4</dc:title>
  <dc:creator>Jean Fan</dc:creator>
  <cp:lastModifiedBy>Jean Fan</cp:lastModifiedBy>
  <cp:revision>2</cp:revision>
  <dcterms:created xsi:type="dcterms:W3CDTF">2022-02-03T13:42:27Z</dcterms:created>
  <dcterms:modified xsi:type="dcterms:W3CDTF">2022-02-06T14:53:05Z</dcterms:modified>
</cp:coreProperties>
</file>