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4" r:id="rId3"/>
    <p:sldId id="269" r:id="rId4"/>
    <p:sldId id="270" r:id="rId5"/>
    <p:sldId id="265" r:id="rId6"/>
    <p:sldId id="267" r:id="rId7"/>
    <p:sldId id="266" r:id="rId8"/>
    <p:sldId id="268"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07"/>
    <p:restoredTop sz="96327"/>
  </p:normalViewPr>
  <p:slideViewPr>
    <p:cSldViewPr snapToGrid="0" snapToObjects="1">
      <p:cViewPr varScale="1">
        <p:scale>
          <a:sx n="88" d="100"/>
          <a:sy n="88" d="100"/>
        </p:scale>
        <p:origin x="21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37018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86187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97183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9BF8B-8FD1-1748-B518-B651293E6FA0}" type="datetimeFigureOut">
              <a:rPr lang="en-US" smtClean="0"/>
              <a:t>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90653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9BF8B-8FD1-1748-B518-B651293E6FA0}"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36359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B49BF8B-8FD1-1748-B518-B651293E6FA0}" type="datetimeFigureOut">
              <a:rPr lang="en-US" smtClean="0"/>
              <a:t>2/1/22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54014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B49BF8B-8FD1-1748-B518-B651293E6FA0}" type="datetimeFigureOut">
              <a:rPr lang="en-US" smtClean="0"/>
              <a:t>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34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9BF8B-8FD1-1748-B518-B651293E6FA0}" type="datetimeFigureOut">
              <a:rPr lang="en-US" smtClean="0"/>
              <a:t>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108171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9BF8B-8FD1-1748-B518-B651293E6FA0}" type="datetimeFigureOut">
              <a:rPr lang="en-US" smtClean="0"/>
              <a:t>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92433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B49BF8B-8FD1-1748-B518-B651293E6FA0}" type="datetimeFigureOut">
              <a:rPr lang="en-US" smtClean="0"/>
              <a:t>2/1/22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56805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49BF8B-8FD1-1748-B518-B651293E6FA0}" type="datetimeFigureOut">
              <a:rPr lang="en-US" smtClean="0"/>
              <a:t>2/1/22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41580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B49BF8B-8FD1-1748-B518-B651293E6FA0}" type="datetimeFigureOut">
              <a:rPr lang="en-US" smtClean="0"/>
              <a:t>2/1/22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BD3A67-28D3-A24A-BDB9-B8FFDB06109C}" type="slidenum">
              <a:rPr lang="en-US" smtClean="0"/>
              <a:t>‹#›</a:t>
            </a:fld>
            <a:endParaRPr lang="en-US"/>
          </a:p>
        </p:txBody>
      </p:sp>
    </p:spTree>
    <p:extLst>
      <p:ext uri="{BB962C8B-B14F-4D97-AF65-F5344CB8AC3E}">
        <p14:creationId xmlns:p14="http://schemas.microsoft.com/office/powerpoint/2010/main" val="1094638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1</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Saturday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E7C5-0537-BA49-BF3A-BA0726FDEA90}"/>
              </a:ext>
            </a:extLst>
          </p:cNvPr>
          <p:cNvSpPr>
            <a:spLocks noGrp="1"/>
          </p:cNvSpPr>
          <p:nvPr>
            <p:ph type="title"/>
          </p:nvPr>
        </p:nvSpPr>
        <p:spPr/>
        <p:txBody>
          <a:bodyPr>
            <a:normAutofit fontScale="90000"/>
          </a:bodyPr>
          <a:lstStyle/>
          <a:p>
            <a:r>
              <a:rPr lang="en-US" dirty="0">
                <a:solidFill>
                  <a:srgbClr val="404040"/>
                </a:solidFill>
              </a:rPr>
              <a:t>3. Double check your post and make a pull request as you learned from HW0</a:t>
            </a:r>
            <a:endParaRPr lang="en-US" dirty="0"/>
          </a:p>
        </p:txBody>
      </p:sp>
      <p:pic>
        <p:nvPicPr>
          <p:cNvPr id="5" name="Content Placeholder 4">
            <a:extLst>
              <a:ext uri="{FF2B5EF4-FFF2-40B4-BE49-F238E27FC236}">
                <a16:creationId xmlns:a16="http://schemas.microsoft.com/office/drawing/2014/main" id="{220EABB6-587E-D449-A743-E27A91750A7E}"/>
              </a:ext>
            </a:extLst>
          </p:cNvPr>
          <p:cNvPicPr>
            <a:picLocks noGrp="1" noChangeAspect="1"/>
          </p:cNvPicPr>
          <p:nvPr>
            <p:ph idx="1"/>
          </p:nvPr>
        </p:nvPicPr>
        <p:blipFill>
          <a:blip r:embed="rId2"/>
          <a:stretch>
            <a:fillRect/>
          </a:stretch>
        </p:blipFill>
        <p:spPr>
          <a:xfrm>
            <a:off x="1769698" y="2652940"/>
            <a:ext cx="3977959" cy="3792939"/>
          </a:xfrm>
          <a:prstGeom prst="rect">
            <a:avLst/>
          </a:prstGeom>
        </p:spPr>
      </p:pic>
      <p:pic>
        <p:nvPicPr>
          <p:cNvPr id="6" name="Picture 5">
            <a:extLst>
              <a:ext uri="{FF2B5EF4-FFF2-40B4-BE49-F238E27FC236}">
                <a16:creationId xmlns:a16="http://schemas.microsoft.com/office/drawing/2014/main" id="{A4B395FF-81CA-D042-939F-90920D2B170A}"/>
              </a:ext>
            </a:extLst>
          </p:cNvPr>
          <p:cNvPicPr>
            <a:picLocks noChangeAspect="1"/>
          </p:cNvPicPr>
          <p:nvPr/>
        </p:nvPicPr>
        <p:blipFill>
          <a:blip r:embed="rId3"/>
          <a:stretch>
            <a:fillRect/>
          </a:stretch>
        </p:blipFill>
        <p:spPr>
          <a:xfrm>
            <a:off x="6096000" y="2652940"/>
            <a:ext cx="5001415" cy="3792939"/>
          </a:xfrm>
          <a:prstGeom prst="rect">
            <a:avLst/>
          </a:prstGeom>
        </p:spPr>
      </p:pic>
    </p:spTree>
    <p:extLst>
      <p:ext uri="{BB962C8B-B14F-4D97-AF65-F5344CB8AC3E}">
        <p14:creationId xmlns:p14="http://schemas.microsoft.com/office/powerpoint/2010/main" val="255667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Create and describe a Data Visualization using MERFISH or VISIUM</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Your description of your data visualization must address the following questions:</a:t>
            </a:r>
          </a:p>
          <a:p>
            <a:pPr marL="342900" indent="-342900">
              <a:lnSpc>
                <a:spcPct val="90000"/>
              </a:lnSpc>
              <a:buFont typeface="Arial" panose="020B0604020202020204" pitchFamily="34" charset="0"/>
              <a:buAutoNum type="arabicPeriod"/>
            </a:pPr>
            <a:r>
              <a:rPr lang="en-US" sz="1500" dirty="0">
                <a:solidFill>
                  <a:srgbClr val="404040"/>
                </a:solidFill>
              </a:rPr>
              <a:t>What type of data are we visualizing?</a:t>
            </a:r>
          </a:p>
          <a:p>
            <a:pPr marL="342900" indent="-342900">
              <a:lnSpc>
                <a:spcPct val="90000"/>
              </a:lnSpc>
              <a:buFont typeface="Arial" panose="020B0604020202020204" pitchFamily="34" charset="0"/>
              <a:buAutoNum type="arabicPeriod"/>
            </a:pPr>
            <a:r>
              <a:rPr lang="en-US" sz="1500" dirty="0">
                <a:solidFill>
                  <a:srgbClr val="404040"/>
                </a:solidFill>
              </a:rPr>
              <a:t>What geometric primitives and visual channels are we using to encode this data?</a:t>
            </a:r>
          </a:p>
          <a:p>
            <a:pPr marL="342900" indent="-342900">
              <a:lnSpc>
                <a:spcPct val="90000"/>
              </a:lnSpc>
              <a:buAutoNum type="arabicPeriod"/>
            </a:pPr>
            <a:r>
              <a:rPr lang="en-US" sz="1500" dirty="0">
                <a:solidFill>
                  <a:srgbClr val="404040"/>
                </a:solidFill>
              </a:rPr>
              <a:t>What trend in the data are you trying to make more salient with your visualization? What Gestalt principles or knowledge about perceptiveness of visual encodings are you using to accomplish this?</a:t>
            </a:r>
          </a:p>
          <a:p>
            <a:pPr marL="342900" indent="-342900">
              <a:lnSpc>
                <a:spcPct val="90000"/>
              </a:lnSpc>
              <a:buAutoNum type="arabicPeriod"/>
            </a:pPr>
            <a:endParaRPr lang="en-US" sz="1500" dirty="0">
              <a:solidFill>
                <a:srgbClr val="404040"/>
              </a:solidFill>
            </a:endParaRPr>
          </a:p>
          <a:p>
            <a:pPr marL="0" indent="0">
              <a:lnSpc>
                <a:spcPct val="90000"/>
              </a:lnSpc>
              <a:buNone/>
            </a:pPr>
            <a:r>
              <a:rPr lang="en-US" sz="1500" dirty="0">
                <a:solidFill>
                  <a:srgbClr val="404040"/>
                </a:solidFill>
              </a:rPr>
              <a:t>You must include the entire code you used to generate the figure so that it can be reproduced. </a:t>
            </a:r>
          </a:p>
          <a:p>
            <a:pPr marL="0" indent="0">
              <a:lnSpc>
                <a:spcPct val="90000"/>
              </a:lnSpc>
              <a:buNone/>
            </a:pPr>
            <a:endParaRPr lang="en-US" sz="1500" dirty="0">
              <a:solidFill>
                <a:srgbClr val="404040"/>
              </a:solidFill>
            </a:endParaRPr>
          </a:p>
          <a:p>
            <a:pPr marL="0" indent="0">
              <a:lnSpc>
                <a:spcPct val="90000"/>
              </a:lnSpc>
              <a:buNone/>
            </a:pPr>
            <a:r>
              <a:rPr lang="en-US" sz="1500" dirty="0">
                <a:solidFill>
                  <a:srgbClr val="404040"/>
                </a:solidFill>
              </a:rPr>
              <a:t>You must provide attribution to external resources referenced (if any) in writing your code. </a:t>
            </a:r>
          </a:p>
        </p:txBody>
      </p:sp>
    </p:spTree>
    <p:extLst>
      <p:ext uri="{BB962C8B-B14F-4D97-AF65-F5344CB8AC3E}">
        <p14:creationId xmlns:p14="http://schemas.microsoft.com/office/powerpoint/2010/main" val="348692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14CB-D966-784A-8754-439CFF1F9FA5}"/>
              </a:ext>
            </a:extLst>
          </p:cNvPr>
          <p:cNvSpPr>
            <a:spLocks noGrp="1"/>
          </p:cNvSpPr>
          <p:nvPr>
            <p:ph type="title"/>
          </p:nvPr>
        </p:nvSpPr>
        <p:spPr>
          <a:xfrm>
            <a:off x="8312677" y="964692"/>
            <a:ext cx="3066937" cy="1188720"/>
          </a:xfrm>
        </p:spPr>
        <p:txBody>
          <a:bodyPr>
            <a:normAutofit/>
          </a:bodyPr>
          <a:lstStyle/>
          <a:p>
            <a:r>
              <a:rPr lang="en-US"/>
              <a:t>Example</a:t>
            </a:r>
            <a:endParaRPr lang="en-US" dirty="0"/>
          </a:p>
        </p:txBody>
      </p:sp>
      <p:sp>
        <p:nvSpPr>
          <p:cNvPr id="19" name="Rectangle 18">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FE3E591-AE27-FC41-99E7-40D55058BF26}"/>
              </a:ext>
            </a:extLst>
          </p:cNvPr>
          <p:cNvPicPr>
            <a:picLocks noChangeAspect="1"/>
          </p:cNvPicPr>
          <p:nvPr/>
        </p:nvPicPr>
        <p:blipFill>
          <a:blip r:embed="rId2"/>
          <a:stretch>
            <a:fillRect/>
          </a:stretch>
        </p:blipFill>
        <p:spPr>
          <a:xfrm>
            <a:off x="1299475" y="1293275"/>
            <a:ext cx="5916071" cy="4279392"/>
          </a:xfrm>
          <a:prstGeom prst="rect">
            <a:avLst/>
          </a:prstGeom>
        </p:spPr>
      </p:pic>
      <p:sp>
        <p:nvSpPr>
          <p:cNvPr id="9" name="Content Placeholder 8">
            <a:extLst>
              <a:ext uri="{FF2B5EF4-FFF2-40B4-BE49-F238E27FC236}">
                <a16:creationId xmlns:a16="http://schemas.microsoft.com/office/drawing/2014/main" id="{E4910297-97F1-4882-8A61-83787693B793}"/>
              </a:ext>
            </a:extLst>
          </p:cNvPr>
          <p:cNvSpPr>
            <a:spLocks noGrp="1"/>
          </p:cNvSpPr>
          <p:nvPr>
            <p:ph idx="1"/>
          </p:nvPr>
        </p:nvSpPr>
        <p:spPr>
          <a:xfrm>
            <a:off x="8311249" y="2638044"/>
            <a:ext cx="3063765" cy="3263206"/>
          </a:xfrm>
        </p:spPr>
        <p:txBody>
          <a:bodyPr>
            <a:normAutofit fontScale="47500" lnSpcReduction="20000"/>
          </a:bodyPr>
          <a:lstStyle/>
          <a:p>
            <a:r>
              <a:rPr lang="en-US" dirty="0"/>
              <a:t>I am visualizing </a:t>
            </a:r>
            <a:r>
              <a:rPr lang="en-US" b="1" dirty="0"/>
              <a:t>quantitative data</a:t>
            </a:r>
            <a:r>
              <a:rPr lang="en-US" dirty="0"/>
              <a:t> of the expression level of the </a:t>
            </a:r>
            <a:r>
              <a:rPr lang="en-US" i="1" dirty="0"/>
              <a:t>Gad1</a:t>
            </a:r>
            <a:r>
              <a:rPr lang="en-US" dirty="0"/>
              <a:t> gene across spots in the </a:t>
            </a:r>
            <a:r>
              <a:rPr lang="en-US" dirty="0" err="1"/>
              <a:t>Visium</a:t>
            </a:r>
            <a:r>
              <a:rPr lang="en-US" dirty="0"/>
              <a:t> dataset. </a:t>
            </a:r>
          </a:p>
          <a:p>
            <a:r>
              <a:rPr lang="en-US" dirty="0"/>
              <a:t>I am using the </a:t>
            </a:r>
            <a:r>
              <a:rPr lang="en-US" b="1" dirty="0"/>
              <a:t>geometric primitive of area</a:t>
            </a:r>
            <a:r>
              <a:rPr lang="en-US" dirty="0"/>
              <a:t>s to encode this information.</a:t>
            </a:r>
          </a:p>
          <a:p>
            <a:r>
              <a:rPr lang="en-US" dirty="0"/>
              <a:t>I am using the </a:t>
            </a:r>
            <a:r>
              <a:rPr lang="en-US" b="1" dirty="0"/>
              <a:t>visual channel of position on the x axis </a:t>
            </a:r>
            <a:r>
              <a:rPr lang="en-US" dirty="0"/>
              <a:t>to encode the </a:t>
            </a:r>
            <a:r>
              <a:rPr lang="en-US" i="1" dirty="0"/>
              <a:t>Gad1</a:t>
            </a:r>
            <a:r>
              <a:rPr lang="en-US" dirty="0"/>
              <a:t> expression level in the form of the counts-per-million normalized gene expression level that is log10 transformed with a </a:t>
            </a:r>
            <a:r>
              <a:rPr lang="en-US" dirty="0" err="1"/>
              <a:t>pseudocount</a:t>
            </a:r>
            <a:r>
              <a:rPr lang="en-US" dirty="0"/>
              <a:t> of 1.</a:t>
            </a:r>
          </a:p>
          <a:p>
            <a:r>
              <a:rPr lang="en-US" dirty="0"/>
              <a:t>I am using the </a:t>
            </a:r>
            <a:r>
              <a:rPr lang="en-US" b="1" dirty="0"/>
              <a:t>visual channel of position on the y axi</a:t>
            </a:r>
            <a:r>
              <a:rPr lang="en-US" dirty="0"/>
              <a:t>s to encode the frequency of spots that express Gad1 at different magnitudes. </a:t>
            </a:r>
          </a:p>
          <a:p>
            <a:r>
              <a:rPr lang="en-US" dirty="0"/>
              <a:t>I am also using the </a:t>
            </a:r>
            <a:r>
              <a:rPr lang="en-US" b="1" dirty="0"/>
              <a:t>visual channel of hue </a:t>
            </a:r>
            <a:r>
              <a:rPr lang="en-US" dirty="0"/>
              <a:t>to distinguish between spots that have no detected expression of Gad1 versus spots that have some detected expression of Gad1. </a:t>
            </a:r>
          </a:p>
          <a:p>
            <a:r>
              <a:rPr lang="en-US" dirty="0"/>
              <a:t>My </a:t>
            </a:r>
            <a:r>
              <a:rPr lang="en-US" b="1" dirty="0"/>
              <a:t>explanatory data visualization </a:t>
            </a:r>
            <a:r>
              <a:rPr lang="en-US" dirty="0"/>
              <a:t>seeks to make more salient how there are two populations of spots in this data: one that have some detected expression of Gad1 and one that does not. I am using the </a:t>
            </a:r>
            <a:r>
              <a:rPr lang="en-US" b="1" dirty="0"/>
              <a:t>Gestalt principle of similarity via color </a:t>
            </a:r>
            <a:r>
              <a:rPr lang="en-US" dirty="0"/>
              <a:t>to emphasize the two different groups of spots. </a:t>
            </a:r>
          </a:p>
        </p:txBody>
      </p:sp>
    </p:spTree>
    <p:extLst>
      <p:ext uri="{BB962C8B-B14F-4D97-AF65-F5344CB8AC3E}">
        <p14:creationId xmlns:p14="http://schemas.microsoft.com/office/powerpoint/2010/main" val="203413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474C-0E54-2045-A5C3-8A7E3D8254E6}"/>
              </a:ext>
            </a:extLst>
          </p:cNvPr>
          <p:cNvSpPr>
            <a:spLocks noGrp="1"/>
          </p:cNvSpPr>
          <p:nvPr>
            <p:ph type="title"/>
          </p:nvPr>
        </p:nvSpPr>
        <p:spPr/>
        <p:txBody>
          <a:bodyPr/>
          <a:lstStyle/>
          <a:p>
            <a:r>
              <a:rPr lang="en-US" dirty="0"/>
              <a:t>Code used</a:t>
            </a:r>
          </a:p>
        </p:txBody>
      </p:sp>
      <p:sp>
        <p:nvSpPr>
          <p:cNvPr id="3" name="Content Placeholder 2">
            <a:extLst>
              <a:ext uri="{FF2B5EF4-FFF2-40B4-BE49-F238E27FC236}">
                <a16:creationId xmlns:a16="http://schemas.microsoft.com/office/drawing/2014/main" id="{5599E7FF-E09E-B245-BAEF-BFFF836D10E7}"/>
              </a:ext>
            </a:extLst>
          </p:cNvPr>
          <p:cNvSpPr>
            <a:spLocks noGrp="1"/>
          </p:cNvSpPr>
          <p:nvPr>
            <p:ph idx="1"/>
          </p:nvPr>
        </p:nvSpPr>
        <p:spPr>
          <a:xfrm>
            <a:off x="1033153" y="2638044"/>
            <a:ext cx="10497787" cy="3101983"/>
          </a:xfrm>
        </p:spPr>
        <p:txBody>
          <a:bodyPr>
            <a:noAutofit/>
          </a:bodyPr>
          <a:lstStyle/>
          <a:p>
            <a:pPr marL="0" indent="0">
              <a:lnSpc>
                <a:spcPct val="120000"/>
              </a:lnSpc>
              <a:spcBef>
                <a:spcPts val="0"/>
              </a:spcBef>
              <a:buNone/>
            </a:pPr>
            <a:r>
              <a:rPr lang="en-US" sz="1200" dirty="0">
                <a:latin typeface="Courier" pitchFamily="2" charset="0"/>
              </a:rPr>
              <a:t>data &lt;- </a:t>
            </a:r>
            <a:r>
              <a:rPr lang="en-US" sz="1200" dirty="0" err="1">
                <a:latin typeface="Courier" pitchFamily="2" charset="0"/>
              </a:rPr>
              <a:t>read.csv</a:t>
            </a:r>
            <a:r>
              <a:rPr lang="en-US" sz="1200" dirty="0">
                <a:latin typeface="Courier" pitchFamily="2" charset="0"/>
              </a:rPr>
              <a:t>('~/Desktop/class/genomic-data-visualization/data/</a:t>
            </a:r>
            <a:r>
              <a:rPr lang="en-US" sz="1200" dirty="0" err="1">
                <a:latin typeface="Courier" pitchFamily="2" charset="0"/>
              </a:rPr>
              <a:t>Visium_Cortex_varnorm.csv.gz</a:t>
            </a:r>
            <a:r>
              <a:rPr lang="en-US" sz="1200" dirty="0">
                <a:latin typeface="Courier" pitchFamily="2" charset="0"/>
              </a:rPr>
              <a:t>')</a:t>
            </a:r>
          </a:p>
          <a:p>
            <a:pPr marL="0" indent="0">
              <a:lnSpc>
                <a:spcPct val="120000"/>
              </a:lnSpc>
              <a:spcBef>
                <a:spcPts val="0"/>
              </a:spcBef>
              <a:buNone/>
            </a:pPr>
            <a:r>
              <a:rPr lang="en-US" sz="1200" dirty="0" err="1">
                <a:latin typeface="Courier" pitchFamily="2" charset="0"/>
              </a:rPr>
              <a:t>gexp</a:t>
            </a:r>
            <a:r>
              <a:rPr lang="en-US" sz="1200" dirty="0">
                <a:latin typeface="Courier" pitchFamily="2" charset="0"/>
              </a:rPr>
              <a:t> &lt;- data[, 4:ncol(data)]</a:t>
            </a:r>
          </a:p>
          <a:p>
            <a:pPr marL="0" indent="0">
              <a:lnSpc>
                <a:spcPct val="120000"/>
              </a:lnSpc>
              <a:spcBef>
                <a:spcPts val="0"/>
              </a:spcBef>
              <a:buNone/>
            </a:pPr>
            <a:r>
              <a:rPr lang="en-US" sz="1200" dirty="0" err="1">
                <a:latin typeface="Courier" pitchFamily="2" charset="0"/>
              </a:rPr>
              <a:t>rownames</a:t>
            </a:r>
            <a:r>
              <a:rPr lang="en-US" sz="1200" dirty="0">
                <a:latin typeface="Courier" pitchFamily="2" charset="0"/>
              </a:rPr>
              <a:t>(</a:t>
            </a:r>
            <a:r>
              <a:rPr lang="en-US" sz="1200" dirty="0" err="1">
                <a:latin typeface="Courier" pitchFamily="2" charset="0"/>
              </a:rPr>
              <a:t>gexp</a:t>
            </a:r>
            <a:r>
              <a:rPr lang="en-US" sz="1200" dirty="0">
                <a:latin typeface="Courier" pitchFamily="2" charset="0"/>
              </a:rPr>
              <a:t>) &lt;- data[,1]</a:t>
            </a:r>
          </a:p>
          <a:p>
            <a:pPr marL="0" indent="0">
              <a:lnSpc>
                <a:spcPct val="120000"/>
              </a:lnSpc>
              <a:spcBef>
                <a:spcPts val="0"/>
              </a:spcBef>
              <a:buNone/>
            </a:pPr>
            <a:r>
              <a:rPr lang="en-US" sz="1200" dirty="0">
                <a:latin typeface="Courier" pitchFamily="2" charset="0"/>
              </a:rPr>
              <a:t># CPM normalize</a:t>
            </a:r>
          </a:p>
          <a:p>
            <a:pPr marL="0" indent="0">
              <a:lnSpc>
                <a:spcPct val="120000"/>
              </a:lnSpc>
              <a:spcBef>
                <a:spcPts val="0"/>
              </a:spcBef>
              <a:buNone/>
            </a:pPr>
            <a:r>
              <a:rPr lang="en-US" sz="1200" dirty="0" err="1">
                <a:latin typeface="Courier" pitchFamily="2" charset="0"/>
              </a:rPr>
              <a:t>numgenes</a:t>
            </a:r>
            <a:r>
              <a:rPr lang="en-US" sz="1200" dirty="0">
                <a:latin typeface="Courier" pitchFamily="2" charset="0"/>
              </a:rPr>
              <a:t> &lt;- </a:t>
            </a:r>
            <a:r>
              <a:rPr lang="en-US" sz="1200" dirty="0" err="1">
                <a:latin typeface="Courier" pitchFamily="2" charset="0"/>
              </a:rPr>
              <a:t>rowSums</a:t>
            </a:r>
            <a:r>
              <a:rPr lang="en-US" sz="1200" dirty="0">
                <a:latin typeface="Courier" pitchFamily="2" charset="0"/>
              </a:rPr>
              <a:t>(</a:t>
            </a:r>
            <a:r>
              <a:rPr lang="en-US" sz="1200" dirty="0" err="1">
                <a:latin typeface="Courier" pitchFamily="2" charset="0"/>
              </a:rPr>
              <a:t>gexp</a:t>
            </a:r>
            <a:r>
              <a:rPr lang="en-US" sz="1200" dirty="0">
                <a:latin typeface="Courier" pitchFamily="2" charset="0"/>
              </a:rPr>
              <a:t>)</a:t>
            </a:r>
          </a:p>
          <a:p>
            <a:pPr marL="0" indent="0">
              <a:lnSpc>
                <a:spcPct val="120000"/>
              </a:lnSpc>
              <a:spcBef>
                <a:spcPts val="0"/>
              </a:spcBef>
              <a:buNone/>
            </a:pPr>
            <a:r>
              <a:rPr lang="en-US" sz="1200" dirty="0" err="1">
                <a:latin typeface="Courier" pitchFamily="2" charset="0"/>
              </a:rPr>
              <a:t>normgexp</a:t>
            </a:r>
            <a:r>
              <a:rPr lang="en-US" sz="1200" dirty="0">
                <a:latin typeface="Courier" pitchFamily="2" charset="0"/>
              </a:rPr>
              <a:t> &lt;- </a:t>
            </a:r>
            <a:r>
              <a:rPr lang="en-US" sz="1200" dirty="0" err="1">
                <a:latin typeface="Courier" pitchFamily="2" charset="0"/>
              </a:rPr>
              <a:t>gexp</a:t>
            </a:r>
            <a:r>
              <a:rPr lang="en-US" sz="1200" dirty="0">
                <a:latin typeface="Courier" pitchFamily="2" charset="0"/>
              </a:rPr>
              <a:t>/</a:t>
            </a:r>
            <a:r>
              <a:rPr lang="en-US" sz="1200" dirty="0" err="1">
                <a:latin typeface="Courier" pitchFamily="2" charset="0"/>
              </a:rPr>
              <a:t>rowSums</a:t>
            </a:r>
            <a:r>
              <a:rPr lang="en-US" sz="1200" dirty="0">
                <a:latin typeface="Courier" pitchFamily="2" charset="0"/>
              </a:rPr>
              <a:t>(</a:t>
            </a:r>
            <a:r>
              <a:rPr lang="en-US" sz="1200" dirty="0" err="1">
                <a:latin typeface="Courier" pitchFamily="2" charset="0"/>
              </a:rPr>
              <a:t>gexp</a:t>
            </a:r>
            <a:r>
              <a:rPr lang="en-US" sz="1200" dirty="0">
                <a:latin typeface="Courier" pitchFamily="2" charset="0"/>
              </a:rPr>
              <a:t>)*1e6</a:t>
            </a:r>
          </a:p>
          <a:p>
            <a:pPr marL="0" indent="0">
              <a:lnSpc>
                <a:spcPct val="120000"/>
              </a:lnSpc>
              <a:spcBef>
                <a:spcPts val="0"/>
              </a:spcBef>
              <a:buNone/>
            </a:pPr>
            <a:r>
              <a:rPr lang="en-US" sz="1200" dirty="0">
                <a:latin typeface="Courier" pitchFamily="2" charset="0"/>
              </a:rPr>
              <a:t># plot</a:t>
            </a:r>
          </a:p>
          <a:p>
            <a:pPr marL="0" indent="0">
              <a:lnSpc>
                <a:spcPct val="120000"/>
              </a:lnSpc>
              <a:spcBef>
                <a:spcPts val="0"/>
              </a:spcBef>
              <a:buNone/>
            </a:pPr>
            <a:r>
              <a:rPr lang="en-US" sz="1200" dirty="0">
                <a:latin typeface="Courier" pitchFamily="2" charset="0"/>
              </a:rPr>
              <a:t>library(ggplot2) </a:t>
            </a:r>
          </a:p>
          <a:p>
            <a:pPr marL="0" indent="0">
              <a:lnSpc>
                <a:spcPct val="120000"/>
              </a:lnSpc>
              <a:spcBef>
                <a:spcPts val="0"/>
              </a:spcBef>
              <a:buNone/>
            </a:pPr>
            <a:r>
              <a:rPr lang="en-US" sz="1200" dirty="0">
                <a:latin typeface="Courier" pitchFamily="2" charset="0"/>
              </a:rPr>
              <a:t>df &lt;- </a:t>
            </a:r>
            <a:r>
              <a:rPr lang="en-US" sz="1200" dirty="0" err="1">
                <a:latin typeface="Courier" pitchFamily="2" charset="0"/>
              </a:rPr>
              <a:t>data.frame</a:t>
            </a:r>
            <a:r>
              <a:rPr lang="en-US" sz="1200" dirty="0">
                <a:latin typeface="Courier" pitchFamily="2" charset="0"/>
              </a:rPr>
              <a:t>(log10(</a:t>
            </a:r>
            <a:r>
              <a:rPr lang="en-US" sz="1200" dirty="0" err="1">
                <a:latin typeface="Courier" pitchFamily="2" charset="0"/>
              </a:rPr>
              <a:t>normgexp</a:t>
            </a:r>
            <a:r>
              <a:rPr lang="en-US" sz="1200" dirty="0">
                <a:latin typeface="Courier" pitchFamily="2" charset="0"/>
              </a:rPr>
              <a:t>[, c('Gad1', 'Slc32a1')]+1))</a:t>
            </a:r>
          </a:p>
          <a:p>
            <a:pPr marL="0" indent="0">
              <a:lnSpc>
                <a:spcPct val="120000"/>
              </a:lnSpc>
              <a:spcBef>
                <a:spcPts val="0"/>
              </a:spcBef>
              <a:buNone/>
            </a:pPr>
            <a:r>
              <a:rPr lang="en-US" sz="1200" dirty="0" err="1">
                <a:latin typeface="Courier" pitchFamily="2" charset="0"/>
              </a:rPr>
              <a:t>ggplot</a:t>
            </a:r>
            <a:r>
              <a:rPr lang="en-US" sz="1200" dirty="0">
                <a:latin typeface="Courier" pitchFamily="2" charset="0"/>
              </a:rPr>
              <a:t>(data = df,</a:t>
            </a:r>
          </a:p>
          <a:p>
            <a:pPr marL="0" indent="0">
              <a:lnSpc>
                <a:spcPct val="120000"/>
              </a:lnSpc>
              <a:spcBef>
                <a:spcPts val="0"/>
              </a:spcBef>
              <a:buNone/>
            </a:pPr>
            <a:r>
              <a:rPr lang="en-US" sz="1200" dirty="0">
                <a:latin typeface="Courier" pitchFamily="2" charset="0"/>
              </a:rPr>
              <a:t>       mapping = </a:t>
            </a:r>
            <a:r>
              <a:rPr lang="en-US" sz="1200" dirty="0" err="1">
                <a:latin typeface="Courier" pitchFamily="2" charset="0"/>
              </a:rPr>
              <a:t>aes</a:t>
            </a:r>
            <a:r>
              <a:rPr lang="en-US" sz="1200" dirty="0">
                <a:latin typeface="Courier" pitchFamily="2" charset="0"/>
              </a:rPr>
              <a:t>(x = Gad1)) +</a:t>
            </a:r>
          </a:p>
          <a:p>
            <a:pPr marL="0" indent="0">
              <a:lnSpc>
                <a:spcPct val="120000"/>
              </a:lnSpc>
              <a:spcBef>
                <a:spcPts val="0"/>
              </a:spcBef>
              <a:buNone/>
            </a:pPr>
            <a:r>
              <a:rPr lang="en-US" sz="1200" dirty="0">
                <a:latin typeface="Courier" pitchFamily="2" charset="0"/>
              </a:rPr>
              <a:t>  </a:t>
            </a:r>
            <a:r>
              <a:rPr lang="en-US" sz="1200" dirty="0" err="1">
                <a:latin typeface="Courier" pitchFamily="2" charset="0"/>
              </a:rPr>
              <a:t>geom_histogram</a:t>
            </a:r>
            <a:r>
              <a:rPr lang="en-US" sz="1200" dirty="0">
                <a:latin typeface="Courier" pitchFamily="2" charset="0"/>
              </a:rPr>
              <a:t>(mapping = </a:t>
            </a:r>
            <a:r>
              <a:rPr lang="en-US" sz="1200" dirty="0" err="1">
                <a:latin typeface="Courier" pitchFamily="2" charset="0"/>
              </a:rPr>
              <a:t>aes</a:t>
            </a:r>
            <a:r>
              <a:rPr lang="en-US" sz="1200" dirty="0">
                <a:latin typeface="Courier" pitchFamily="2" charset="0"/>
              </a:rPr>
              <a:t>(fill = df$Gad1 &gt; 0))</a:t>
            </a:r>
          </a:p>
          <a:p>
            <a:pPr marL="0" indent="0">
              <a:lnSpc>
                <a:spcPct val="120000"/>
              </a:lnSpc>
              <a:spcBef>
                <a:spcPts val="0"/>
              </a:spcBef>
              <a:buNone/>
            </a:pPr>
            <a:endParaRPr lang="en-US" sz="1200" dirty="0">
              <a:latin typeface="Courier" pitchFamily="2" charset="0"/>
            </a:endParaRPr>
          </a:p>
        </p:txBody>
      </p:sp>
    </p:spTree>
    <p:extLst>
      <p:ext uri="{BB962C8B-B14F-4D97-AF65-F5344CB8AC3E}">
        <p14:creationId xmlns:p14="http://schemas.microsoft.com/office/powerpoint/2010/main" val="136631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To submit your homework, follow the steps from HW0, summarized here</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0.  Update your personal fork by fetching upstream</a:t>
            </a:r>
          </a:p>
          <a:p>
            <a:pPr marL="0" indent="0">
              <a:lnSpc>
                <a:spcPct val="90000"/>
              </a:lnSpc>
              <a:buNone/>
            </a:pPr>
            <a:r>
              <a:rPr lang="en-US" sz="1500" dirty="0">
                <a:solidFill>
                  <a:srgbClr val="404040"/>
                </a:solidFill>
              </a:rPr>
              <a:t>1. Save your data visualization to the homework/</a:t>
            </a:r>
            <a:r>
              <a:rPr lang="en-US" sz="1500" dirty="0" err="1">
                <a:solidFill>
                  <a:srgbClr val="404040"/>
                </a:solidFill>
              </a:rPr>
              <a:t>hw</a:t>
            </a:r>
            <a:r>
              <a:rPr lang="en-US" sz="1500" dirty="0">
                <a:solidFill>
                  <a:srgbClr val="404040"/>
                </a:solidFill>
              </a:rPr>
              <a:t>[N]/ folder using [</a:t>
            </a:r>
            <a:r>
              <a:rPr lang="en-US" sz="1500" dirty="0" err="1">
                <a:solidFill>
                  <a:srgbClr val="404040"/>
                </a:solidFill>
              </a:rPr>
              <a:t>yourname</a:t>
            </a:r>
            <a:r>
              <a:rPr lang="en-US" sz="1500" dirty="0">
                <a:solidFill>
                  <a:srgbClr val="404040"/>
                </a:solidFill>
              </a:rPr>
              <a:t>].</a:t>
            </a:r>
            <a:r>
              <a:rPr lang="en-US" sz="1500" dirty="0" err="1">
                <a:solidFill>
                  <a:srgbClr val="404040"/>
                </a:solidFill>
              </a:rPr>
              <a:t>png</a:t>
            </a:r>
            <a:endParaRPr lang="en-US" sz="1500" dirty="0">
              <a:solidFill>
                <a:srgbClr val="404040"/>
              </a:solidFill>
            </a:endParaRPr>
          </a:p>
          <a:p>
            <a:pPr marL="0" indent="0">
              <a:lnSpc>
                <a:spcPct val="90000"/>
              </a:lnSpc>
              <a:buNone/>
            </a:pPr>
            <a:r>
              <a:rPr lang="en-US" sz="1500" dirty="0">
                <a:solidFill>
                  <a:srgbClr val="404040"/>
                </a:solidFill>
              </a:rPr>
              <a:t>2. Create a .md file in main/_posts/ following the 2022-01-31-jfan9.md file</a:t>
            </a:r>
          </a:p>
          <a:p>
            <a:pPr marL="0" indent="0">
              <a:lnSpc>
                <a:spcPct val="90000"/>
              </a:lnSpc>
              <a:buNone/>
            </a:pPr>
            <a:r>
              <a:rPr lang="en-US" sz="1500" dirty="0">
                <a:solidFill>
                  <a:srgbClr val="404040"/>
                </a:solidFill>
              </a:rPr>
              <a:t>3. Double check your post and make a pull request as you learned from HW0</a:t>
            </a:r>
          </a:p>
          <a:p>
            <a:pPr marL="0" indent="0">
              <a:lnSpc>
                <a:spcPct val="90000"/>
              </a:lnSpc>
              <a:buNone/>
            </a:pPr>
            <a:endParaRPr lang="en-US" sz="1500" dirty="0">
              <a:solidFill>
                <a:srgbClr val="404040"/>
              </a:solidFill>
            </a:endParaRPr>
          </a:p>
        </p:txBody>
      </p:sp>
    </p:spTree>
    <p:extLst>
      <p:ext uri="{BB962C8B-B14F-4D97-AF65-F5344CB8AC3E}">
        <p14:creationId xmlns:p14="http://schemas.microsoft.com/office/powerpoint/2010/main" val="134578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3BC9-5672-324A-BEEC-FF4F97861E7F}"/>
              </a:ext>
            </a:extLst>
          </p:cNvPr>
          <p:cNvSpPr>
            <a:spLocks noGrp="1"/>
          </p:cNvSpPr>
          <p:nvPr>
            <p:ph type="title"/>
          </p:nvPr>
        </p:nvSpPr>
        <p:spPr/>
        <p:txBody>
          <a:bodyPr>
            <a:normAutofit/>
          </a:bodyPr>
          <a:lstStyle/>
          <a:p>
            <a:r>
              <a:rPr lang="en-US" dirty="0">
                <a:solidFill>
                  <a:srgbClr val="404040"/>
                </a:solidFill>
              </a:rPr>
              <a:t>0. Update your personal fork by fetching upstream</a:t>
            </a:r>
            <a:endParaRPr lang="en-US" dirty="0"/>
          </a:p>
        </p:txBody>
      </p:sp>
      <p:pic>
        <p:nvPicPr>
          <p:cNvPr id="15" name="Content Placeholder 10">
            <a:extLst>
              <a:ext uri="{FF2B5EF4-FFF2-40B4-BE49-F238E27FC236}">
                <a16:creationId xmlns:a16="http://schemas.microsoft.com/office/drawing/2014/main" id="{FBFF714A-73F4-7646-AD0F-E7CBE8BC22CB}"/>
              </a:ext>
            </a:extLst>
          </p:cNvPr>
          <p:cNvPicPr>
            <a:picLocks noGrp="1" noChangeAspect="1"/>
          </p:cNvPicPr>
          <p:nvPr>
            <p:ph idx="1"/>
          </p:nvPr>
        </p:nvPicPr>
        <p:blipFill>
          <a:blip r:embed="rId2"/>
          <a:stretch>
            <a:fillRect/>
          </a:stretch>
        </p:blipFill>
        <p:spPr>
          <a:xfrm>
            <a:off x="1901371" y="2478768"/>
            <a:ext cx="8389257" cy="4037012"/>
          </a:xfrm>
          <a:prstGeom prst="rect">
            <a:avLst/>
          </a:prstGeom>
        </p:spPr>
      </p:pic>
      <p:sp>
        <p:nvSpPr>
          <p:cNvPr id="16" name="Rectangle 15">
            <a:extLst>
              <a:ext uri="{FF2B5EF4-FFF2-40B4-BE49-F238E27FC236}">
                <a16:creationId xmlns:a16="http://schemas.microsoft.com/office/drawing/2014/main" id="{B98FA45E-1CC2-2942-84B8-8645DD69ABAD}"/>
              </a:ext>
            </a:extLst>
          </p:cNvPr>
          <p:cNvSpPr/>
          <p:nvPr/>
        </p:nvSpPr>
        <p:spPr>
          <a:xfrm>
            <a:off x="6562814" y="4154374"/>
            <a:ext cx="1084804" cy="3429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32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D694-8775-F24C-BA84-84001A185CD9}"/>
              </a:ext>
            </a:extLst>
          </p:cNvPr>
          <p:cNvSpPr>
            <a:spLocks noGrp="1"/>
          </p:cNvSpPr>
          <p:nvPr>
            <p:ph type="title"/>
          </p:nvPr>
        </p:nvSpPr>
        <p:spPr/>
        <p:txBody>
          <a:bodyPr>
            <a:normAutofit fontScale="90000"/>
          </a:bodyPr>
          <a:lstStyle/>
          <a:p>
            <a:r>
              <a:rPr lang="en-US" dirty="0">
                <a:solidFill>
                  <a:srgbClr val="404040"/>
                </a:solidFill>
              </a:rPr>
              <a:t>1. Save your data visualization to the homework/</a:t>
            </a:r>
            <a:r>
              <a:rPr lang="en-US" dirty="0" err="1">
                <a:solidFill>
                  <a:srgbClr val="404040"/>
                </a:solidFill>
              </a:rPr>
              <a:t>hw</a:t>
            </a:r>
            <a:r>
              <a:rPr lang="en-US" dirty="0">
                <a:solidFill>
                  <a:srgbClr val="404040"/>
                </a:solidFill>
              </a:rPr>
              <a:t>[N]/ folder using </a:t>
            </a:r>
            <a:r>
              <a:rPr lang="en-US" dirty="0">
                <a:solidFill>
                  <a:srgbClr val="404040"/>
                </a:solidFill>
                <a:latin typeface="+mn-lt"/>
              </a:rPr>
              <a:t>[</a:t>
            </a:r>
            <a:r>
              <a:rPr lang="en-US" dirty="0" err="1">
                <a:solidFill>
                  <a:srgbClr val="404040"/>
                </a:solidFill>
                <a:latin typeface="+mn-lt"/>
              </a:rPr>
              <a:t>yourname</a:t>
            </a:r>
            <a:r>
              <a:rPr lang="en-US" dirty="0">
                <a:solidFill>
                  <a:srgbClr val="404040"/>
                </a:solidFill>
                <a:latin typeface="+mn-lt"/>
              </a:rPr>
              <a:t>]_</a:t>
            </a:r>
            <a:r>
              <a:rPr lang="en-US" dirty="0" err="1">
                <a:solidFill>
                  <a:srgbClr val="404040"/>
                </a:solidFill>
                <a:latin typeface="+mn-lt"/>
              </a:rPr>
              <a:t>hw</a:t>
            </a:r>
            <a:r>
              <a:rPr lang="en-US" dirty="0">
                <a:solidFill>
                  <a:srgbClr val="404040"/>
                </a:solidFill>
                <a:latin typeface="+mn-lt"/>
              </a:rPr>
              <a:t>[N].</a:t>
            </a:r>
            <a:r>
              <a:rPr lang="en-US" dirty="0" err="1">
                <a:solidFill>
                  <a:srgbClr val="404040"/>
                </a:solidFill>
                <a:latin typeface="+mn-lt"/>
              </a:rPr>
              <a:t>png</a:t>
            </a:r>
            <a:endParaRPr lang="en-US" dirty="0">
              <a:solidFill>
                <a:srgbClr val="404040"/>
              </a:solidFill>
              <a:latin typeface="+mn-lt"/>
            </a:endParaRPr>
          </a:p>
        </p:txBody>
      </p:sp>
      <p:pic>
        <p:nvPicPr>
          <p:cNvPr id="10" name="Picture 9" descr="Graphical user interface, application&#10;&#10;Description automatically generated">
            <a:extLst>
              <a:ext uri="{FF2B5EF4-FFF2-40B4-BE49-F238E27FC236}">
                <a16:creationId xmlns:a16="http://schemas.microsoft.com/office/drawing/2014/main" id="{C313CAD1-ED4C-8244-B495-E4CAAE2B91E2}"/>
              </a:ext>
            </a:extLst>
          </p:cNvPr>
          <p:cNvPicPr>
            <a:picLocks noChangeAspect="1"/>
          </p:cNvPicPr>
          <p:nvPr/>
        </p:nvPicPr>
        <p:blipFill>
          <a:blip r:embed="rId2"/>
          <a:stretch>
            <a:fillRect/>
          </a:stretch>
        </p:blipFill>
        <p:spPr>
          <a:xfrm>
            <a:off x="2850467" y="2382854"/>
            <a:ext cx="5829075" cy="3996173"/>
          </a:xfrm>
          <a:prstGeom prst="rect">
            <a:avLst/>
          </a:prstGeom>
        </p:spPr>
      </p:pic>
    </p:spTree>
    <p:extLst>
      <p:ext uri="{BB962C8B-B14F-4D97-AF65-F5344CB8AC3E}">
        <p14:creationId xmlns:p14="http://schemas.microsoft.com/office/powerpoint/2010/main" val="217869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1CCC-6D13-D94C-81E4-2743EB8220B8}"/>
              </a:ext>
            </a:extLst>
          </p:cNvPr>
          <p:cNvSpPr>
            <a:spLocks noGrp="1"/>
          </p:cNvSpPr>
          <p:nvPr>
            <p:ph type="title"/>
          </p:nvPr>
        </p:nvSpPr>
        <p:spPr/>
        <p:txBody>
          <a:bodyPr>
            <a:normAutofit fontScale="90000"/>
          </a:bodyPr>
          <a:lstStyle/>
          <a:p>
            <a:r>
              <a:rPr lang="en-US" dirty="0">
                <a:solidFill>
                  <a:srgbClr val="404040"/>
                </a:solidFill>
              </a:rPr>
              <a:t>2. Create a .md file in main/_posts/ following the 2022-01-31-jfan9.md file</a:t>
            </a:r>
            <a:endParaRPr lang="en-US" dirty="0"/>
          </a:p>
        </p:txBody>
      </p:sp>
      <p:sp>
        <p:nvSpPr>
          <p:cNvPr id="3" name="Content Placeholder 2">
            <a:extLst>
              <a:ext uri="{FF2B5EF4-FFF2-40B4-BE49-F238E27FC236}">
                <a16:creationId xmlns:a16="http://schemas.microsoft.com/office/drawing/2014/main" id="{01EC8C99-4B58-DB4B-BD39-74F15AE214AA}"/>
              </a:ext>
            </a:extLst>
          </p:cNvPr>
          <p:cNvSpPr>
            <a:spLocks noGrp="1"/>
          </p:cNvSpPr>
          <p:nvPr>
            <p:ph idx="1"/>
          </p:nvPr>
        </p:nvSpPr>
        <p:spPr>
          <a:xfrm>
            <a:off x="6978732" y="2638044"/>
            <a:ext cx="2982132" cy="3101983"/>
          </a:xfrm>
        </p:spPr>
        <p:txBody>
          <a:bodyPr>
            <a:noAutofit/>
          </a:bodyPr>
          <a:lstStyle/>
          <a:p>
            <a:pPr marL="0" indent="0">
              <a:spcBef>
                <a:spcPts val="0"/>
              </a:spcBef>
              <a:buNone/>
            </a:pPr>
            <a:r>
              <a:rPr lang="en-US" sz="800" dirty="0">
                <a:latin typeface="Courier" pitchFamily="2" charset="0"/>
              </a:rPr>
              <a:t>---</a:t>
            </a:r>
          </a:p>
          <a:p>
            <a:pPr marL="0" indent="0">
              <a:spcBef>
                <a:spcPts val="0"/>
              </a:spcBef>
              <a:buNone/>
            </a:pPr>
            <a:r>
              <a:rPr lang="en-US" sz="800" dirty="0">
                <a:latin typeface="Courier" pitchFamily="2" charset="0"/>
              </a:rPr>
              <a:t>layout: post</a:t>
            </a:r>
          </a:p>
          <a:p>
            <a:pPr marL="0" indent="0">
              <a:spcBef>
                <a:spcPts val="0"/>
              </a:spcBef>
              <a:buNone/>
            </a:pPr>
            <a:r>
              <a:rPr lang="en-US" sz="800" dirty="0">
                <a:latin typeface="Courier" pitchFamily="2" charset="0"/>
              </a:rPr>
              <a:t>title:  "</a:t>
            </a:r>
            <a:r>
              <a:rPr lang="en-US" sz="800" dirty="0">
                <a:highlight>
                  <a:srgbClr val="FFFF00"/>
                </a:highlight>
                <a:latin typeface="Courier" pitchFamily="2" charset="0"/>
              </a:rPr>
              <a:t>Sample Homework Submission</a:t>
            </a:r>
            <a:r>
              <a:rPr lang="en-US" sz="800" dirty="0">
                <a:latin typeface="Courier" pitchFamily="2" charset="0"/>
              </a:rPr>
              <a:t>"</a:t>
            </a:r>
          </a:p>
          <a:p>
            <a:pPr marL="0" indent="0">
              <a:spcBef>
                <a:spcPts val="0"/>
              </a:spcBef>
              <a:buNone/>
            </a:pPr>
            <a:r>
              <a:rPr lang="en-US" sz="800" dirty="0">
                <a:latin typeface="Courier" pitchFamily="2" charset="0"/>
              </a:rPr>
              <a:t>author: </a:t>
            </a:r>
            <a:r>
              <a:rPr lang="en-US" sz="800" dirty="0">
                <a:highlight>
                  <a:srgbClr val="FFFF00"/>
                </a:highlight>
                <a:latin typeface="Courier" pitchFamily="2" charset="0"/>
              </a:rPr>
              <a:t>Prof. Jean Fan</a:t>
            </a:r>
          </a:p>
          <a:p>
            <a:pPr marL="0" indent="0">
              <a:spcBef>
                <a:spcPts val="0"/>
              </a:spcBef>
              <a:buNone/>
            </a:pPr>
            <a:r>
              <a:rPr lang="en-US" sz="800" dirty="0" err="1">
                <a:latin typeface="Courier" pitchFamily="2" charset="0"/>
              </a:rPr>
              <a:t>jhed</a:t>
            </a:r>
            <a:r>
              <a:rPr lang="en-US" sz="800" dirty="0">
                <a:latin typeface="Courier" pitchFamily="2" charset="0"/>
              </a:rPr>
              <a:t>: </a:t>
            </a:r>
            <a:r>
              <a:rPr lang="en-US" sz="800" dirty="0">
                <a:highlight>
                  <a:srgbClr val="FFFF00"/>
                </a:highlight>
                <a:latin typeface="Courier" pitchFamily="2" charset="0"/>
              </a:rPr>
              <a:t>jfan9</a:t>
            </a:r>
          </a:p>
          <a:p>
            <a:pPr marL="0" indent="0">
              <a:spcBef>
                <a:spcPts val="0"/>
              </a:spcBef>
              <a:buNone/>
            </a:pPr>
            <a:r>
              <a:rPr lang="en-US" sz="800" dirty="0">
                <a:latin typeface="Courier" pitchFamily="2" charset="0"/>
              </a:rPr>
              <a:t>categories: [ HW</a:t>
            </a:r>
            <a:r>
              <a:rPr lang="en-US" sz="800" dirty="0">
                <a:highlight>
                  <a:srgbClr val="FFFF00"/>
                </a:highlight>
                <a:latin typeface="Courier" pitchFamily="2" charset="0"/>
              </a:rPr>
              <a:t>1</a:t>
            </a:r>
            <a:r>
              <a:rPr lang="en-US" sz="800" dirty="0">
                <a:latin typeface="Courier" pitchFamily="2" charset="0"/>
              </a:rPr>
              <a:t> ]</a:t>
            </a:r>
          </a:p>
          <a:p>
            <a:pPr marL="0" indent="0">
              <a:spcBef>
                <a:spcPts val="0"/>
              </a:spcBef>
              <a:buNone/>
            </a:pPr>
            <a:r>
              <a:rPr lang="en-US" sz="800" dirty="0">
                <a:latin typeface="Courier" pitchFamily="2" charset="0"/>
              </a:rPr>
              <a:t>image: homework/hw</a:t>
            </a:r>
            <a:r>
              <a:rPr lang="en-US" sz="800" dirty="0">
                <a:highlight>
                  <a:srgbClr val="FFFF00"/>
                </a:highlight>
                <a:latin typeface="Courier" pitchFamily="2" charset="0"/>
              </a:rPr>
              <a:t>1</a:t>
            </a:r>
            <a:r>
              <a:rPr lang="en-US" sz="800" dirty="0">
                <a:latin typeface="Courier" pitchFamily="2" charset="0"/>
              </a:rPr>
              <a:t>/</a:t>
            </a:r>
            <a:r>
              <a:rPr lang="en-US" sz="800" dirty="0">
                <a:highlight>
                  <a:srgbClr val="FFFF00"/>
                </a:highlight>
                <a:latin typeface="Courier" pitchFamily="2" charset="0"/>
              </a:rPr>
              <a:t>jeanfan_hw1.png</a:t>
            </a:r>
          </a:p>
          <a:p>
            <a:pPr marL="0" indent="0">
              <a:spcBef>
                <a:spcPts val="0"/>
              </a:spcBef>
              <a:buNone/>
            </a:pPr>
            <a:r>
              <a:rPr lang="en-US" sz="800" dirty="0">
                <a:latin typeface="Courier" pitchFamily="2" charset="0"/>
              </a:rPr>
              <a:t>featured: false</a:t>
            </a:r>
          </a:p>
          <a:p>
            <a:pPr marL="0" indent="0">
              <a:spcBef>
                <a:spcPts val="0"/>
              </a:spcBef>
              <a:buNone/>
            </a:pPr>
            <a:r>
              <a:rPr lang="en-US" sz="800" dirty="0">
                <a:latin typeface="Courier" pitchFamily="2" charset="0"/>
              </a:rPr>
              <a:t>---</a:t>
            </a:r>
          </a:p>
          <a:p>
            <a:pPr marL="0" indent="0">
              <a:spcBef>
                <a:spcPts val="0"/>
              </a:spcBef>
              <a:buNone/>
            </a:pPr>
            <a:endParaRPr lang="en-US" sz="800" dirty="0">
              <a:latin typeface="Courier" pitchFamily="2" charset="0"/>
            </a:endParaRPr>
          </a:p>
          <a:p>
            <a:pPr marL="0" indent="0">
              <a:spcBef>
                <a:spcPts val="0"/>
              </a:spcBef>
              <a:buNone/>
            </a:pPr>
            <a:r>
              <a:rPr lang="en-US" sz="800" dirty="0">
                <a:highlight>
                  <a:srgbClr val="FFFF00"/>
                </a:highlight>
                <a:latin typeface="Courier" pitchFamily="2" charset="0"/>
              </a:rPr>
              <a:t>[description]</a:t>
            </a:r>
          </a:p>
          <a:p>
            <a:pPr marL="0" indent="0">
              <a:spcBef>
                <a:spcPts val="0"/>
              </a:spcBef>
              <a:buNone/>
            </a:pPr>
            <a:endParaRPr lang="en-US" sz="800" dirty="0">
              <a:highlight>
                <a:srgbClr val="FFFF00"/>
              </a:highlight>
              <a:latin typeface="Courier" pitchFamily="2" charset="0"/>
            </a:endParaRPr>
          </a:p>
          <a:p>
            <a:pPr marL="0" indent="0">
              <a:spcBef>
                <a:spcPts val="0"/>
              </a:spcBef>
              <a:buNone/>
            </a:pPr>
            <a:r>
              <a:rPr lang="en-US" sz="800" dirty="0">
                <a:highlight>
                  <a:srgbClr val="FFFF00"/>
                </a:highlight>
                <a:latin typeface="Courier" pitchFamily="2" charset="0"/>
              </a:rPr>
              <a:t>```{r}</a:t>
            </a:r>
          </a:p>
          <a:p>
            <a:pPr marL="0" indent="0">
              <a:spcBef>
                <a:spcPts val="0"/>
              </a:spcBef>
              <a:buNone/>
            </a:pPr>
            <a:r>
              <a:rPr lang="en-US" sz="800" dirty="0">
                <a:highlight>
                  <a:srgbClr val="FFFF00"/>
                </a:highlight>
                <a:latin typeface="Courier" pitchFamily="2" charset="0"/>
              </a:rPr>
              <a:t>[code]</a:t>
            </a:r>
          </a:p>
          <a:p>
            <a:pPr marL="0" indent="0">
              <a:spcBef>
                <a:spcPts val="0"/>
              </a:spcBef>
              <a:buNone/>
            </a:pPr>
            <a:r>
              <a:rPr lang="en-US" sz="800" dirty="0">
                <a:highlight>
                  <a:srgbClr val="FFFF00"/>
                </a:highlight>
                <a:latin typeface="Courier" pitchFamily="2" charset="0"/>
              </a:rPr>
              <a:t>```</a:t>
            </a:r>
          </a:p>
          <a:p>
            <a:pPr marL="0" indent="0">
              <a:spcBef>
                <a:spcPts val="0"/>
              </a:spcBef>
              <a:buNone/>
            </a:pPr>
            <a:endParaRPr lang="en-US" sz="800" dirty="0">
              <a:latin typeface="Courier" pitchFamily="2" charset="0"/>
            </a:endParaRPr>
          </a:p>
        </p:txBody>
      </p:sp>
      <p:sp>
        <p:nvSpPr>
          <p:cNvPr id="5" name="Content Placeholder 2">
            <a:extLst>
              <a:ext uri="{FF2B5EF4-FFF2-40B4-BE49-F238E27FC236}">
                <a16:creationId xmlns:a16="http://schemas.microsoft.com/office/drawing/2014/main" id="{5D7C7DC2-34E9-C642-9910-3DD26FCB892B}"/>
              </a:ext>
            </a:extLst>
          </p:cNvPr>
          <p:cNvSpPr txBox="1">
            <a:spLocks/>
          </p:cNvSpPr>
          <p:nvPr/>
        </p:nvSpPr>
        <p:spPr>
          <a:xfrm>
            <a:off x="2231136" y="2638044"/>
            <a:ext cx="4039035" cy="31019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Update the date on the file name to [the date the homework was assigned]-[your </a:t>
            </a:r>
            <a:r>
              <a:rPr lang="en-US" dirty="0" err="1"/>
              <a:t>jhed</a:t>
            </a:r>
            <a:r>
              <a:rPr lang="en-US" dirty="0"/>
              <a:t>].md</a:t>
            </a:r>
          </a:p>
          <a:p>
            <a:pPr lvl="1"/>
            <a:r>
              <a:rPr lang="en-US" dirty="0"/>
              <a:t>Note that the format of the date is [year]-[month]-[day]</a:t>
            </a:r>
          </a:p>
          <a:p>
            <a:r>
              <a:rPr lang="en-US" dirty="0"/>
              <a:t>Your file will likely look something like this to the right but with the highlighted components changed</a:t>
            </a:r>
          </a:p>
          <a:p>
            <a:r>
              <a:rPr lang="en-US" dirty="0"/>
              <a:t>Note that the ”image:” should point to the image you just uploaded to the homework/ folder so please update the file names accordingly</a:t>
            </a:r>
          </a:p>
          <a:p>
            <a:endParaRPr lang="en-US" dirty="0"/>
          </a:p>
        </p:txBody>
      </p:sp>
    </p:spTree>
    <p:extLst>
      <p:ext uri="{BB962C8B-B14F-4D97-AF65-F5344CB8AC3E}">
        <p14:creationId xmlns:p14="http://schemas.microsoft.com/office/powerpoint/2010/main" val="35594074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{59D49F2E-55E9-F842-A83C-124AF83D916B}tf10001120</Template>
  <TotalTime>24186</TotalTime>
  <Words>697</Words>
  <Application>Microsoft Macintosh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Courier</vt:lpstr>
      <vt:lpstr>Gill Sans MT</vt:lpstr>
      <vt:lpstr>Parcel</vt:lpstr>
      <vt:lpstr>Homework Assignment 1</vt:lpstr>
      <vt:lpstr>Create and describe a Data Visualization using MERFISH or VISIUM</vt:lpstr>
      <vt:lpstr>Example</vt:lpstr>
      <vt:lpstr>Code used</vt:lpstr>
      <vt:lpstr>Submitting your HW</vt:lpstr>
      <vt:lpstr>To submit your homework, follow the steps from HW0, summarized here</vt:lpstr>
      <vt:lpstr>0. Update your personal fork by fetching upstream</vt:lpstr>
      <vt:lpstr>1. Save your data visualization to the homework/hw[N]/ folder using [yourname]_hw[N].png</vt:lpstr>
      <vt:lpstr>2. Create a .md file in main/_posts/ following the 2022-01-31-jfan9.md file</vt:lpstr>
      <vt:lpstr>3. Double check your post and make a pull request as you learned from HW0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0</dc:title>
  <dc:creator>Jean Fan</dc:creator>
  <cp:lastModifiedBy>Jean Fan</cp:lastModifiedBy>
  <cp:revision>11</cp:revision>
  <dcterms:created xsi:type="dcterms:W3CDTF">2021-08-10T19:19:16Z</dcterms:created>
  <dcterms:modified xsi:type="dcterms:W3CDTF">2022-02-01T16:36:29Z</dcterms:modified>
</cp:coreProperties>
</file>