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notesMasterIdLst>
    <p:notesMasterId r:id="rId19"/>
  </p:notesMasterIdLst>
  <p:sldIdLst>
    <p:sldId id="256" r:id="rId2"/>
    <p:sldId id="264" r:id="rId3"/>
    <p:sldId id="263" r:id="rId4"/>
    <p:sldId id="266" r:id="rId5"/>
    <p:sldId id="259" r:id="rId6"/>
    <p:sldId id="257" r:id="rId7"/>
    <p:sldId id="267" r:id="rId8"/>
    <p:sldId id="260" r:id="rId9"/>
    <p:sldId id="258" r:id="rId10"/>
    <p:sldId id="268" r:id="rId11"/>
    <p:sldId id="261" r:id="rId12"/>
    <p:sldId id="262" r:id="rId13"/>
    <p:sldId id="271" r:id="rId14"/>
    <p:sldId id="265" r:id="rId15"/>
    <p:sldId id="270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24C00-AFF1-47BA-91A1-109FB0878495}" type="datetimeFigureOut">
              <a:rPr lang="es-ES"/>
              <a:t>30/04/2019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90F06-D11B-4B39-818D-42CD034760CE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10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F06-D11B-4B39-818D-42CD034760CE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321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F06-D11B-4B39-818D-42CD034760CE}" type="slidenum">
              <a:rPr lang="es-ES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705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F06-D11B-4B39-818D-42CD034760CE}" type="slidenum">
              <a:rPr lang="es-ES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642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F06-D11B-4B39-818D-42CD034760CE}" type="slidenum">
              <a:rPr lang="es-ES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66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F06-D11B-4B39-818D-42CD034760CE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10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F06-D11B-4B39-818D-42CD034760CE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935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F06-D11B-4B39-818D-42CD034760CE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5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F06-D11B-4B39-818D-42CD034760CE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61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F06-D11B-4B39-818D-42CD034760CE}" type="slidenum">
              <a:rPr lang="es-ES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244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F06-D11B-4B39-818D-42CD034760CE}" type="slidenum">
              <a:rPr lang="es-ES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77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F06-D11B-4B39-818D-42CD034760CE}" type="slidenum">
              <a:rPr lang="es-ES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733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F06-D11B-4B39-818D-42CD034760CE}" type="slidenum">
              <a:rPr lang="es-ES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29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632" y="1"/>
            <a:ext cx="12359443" cy="68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0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38" y="0"/>
            <a:ext cx="12342337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-4122444" y="-1248464"/>
            <a:ext cx="1219200" cy="1219200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/>
          <a:p>
            <a:pPr algn="l"/>
            <a:endParaRPr lang="es-ES" sz="10666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8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38" y="0"/>
            <a:ext cx="12359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0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38" y="0"/>
            <a:ext cx="12342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9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38" y="0"/>
            <a:ext cx="12342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1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72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71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11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40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59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1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5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22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633" y="0"/>
            <a:ext cx="12342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4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38" y="0"/>
            <a:ext cx="12359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4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5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4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39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3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200936" y="6334683"/>
            <a:ext cx="1991064" cy="523317"/>
          </a:xfrm>
          <a:prstGeom prst="rect">
            <a:avLst/>
          </a:prstGeom>
        </p:spPr>
        <p:txBody>
          <a:bodyPr vert="horz" wrap="none" lIns="121920" tIns="60960" rIns="121920" bIns="60960" rtlCol="0" anchor="b">
            <a:noAutofit/>
          </a:bodyPr>
          <a:lstStyle/>
          <a:p>
            <a:pPr algn="r"/>
            <a:r>
              <a:rPr lang="es-ES" sz="1067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266611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2453" y="30266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30345" y="304001"/>
            <a:ext cx="81503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/>
                <a:solidFill>
                  <a:schemeClr val="accent1"/>
                </a:solidFill>
                <a:effectLst/>
              </a:rPr>
              <a:t>NORMALIZACIÓN DE UNA BASE DE DATOS</a:t>
            </a:r>
            <a:endParaRPr lang="es-ES" sz="5400" b="1" cap="none" spc="0" dirty="0">
              <a:ln/>
              <a:solidFill>
                <a:schemeClr val="accent1"/>
              </a:solidFill>
              <a:effectLst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87908" y="5692462"/>
            <a:ext cx="62288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ＭＳ Ｐゴシック" charset="-128"/>
              </a:rPr>
              <a:t>Instructor:  Leonardo!!!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21" y="2746563"/>
            <a:ext cx="4331687" cy="18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64822" y="2872900"/>
            <a:ext cx="586821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6600" b="1" dirty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s-ES" sz="6600" b="1" dirty="0" smtClean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Forma Normal</a:t>
            </a:r>
            <a:endParaRPr lang="es-ES" sz="6600" b="1" dirty="0">
              <a:ln w="1016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8233034" y="2872900"/>
            <a:ext cx="1328017" cy="1181141"/>
            <a:chOff x="8348944" y="2872900"/>
            <a:chExt cx="1328017" cy="1181141"/>
          </a:xfrm>
        </p:grpSpPr>
        <p:sp>
          <p:nvSpPr>
            <p:cNvPr id="6" name="Elipse 5"/>
            <p:cNvSpPr/>
            <p:nvPr/>
          </p:nvSpPr>
          <p:spPr>
            <a:xfrm>
              <a:off x="8348944" y="2872900"/>
              <a:ext cx="1328017" cy="10103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7" name="Picture 2" descr="http://siteassets.pagecloud.com/dts-tech/images/Network-Database-Icons-1106140601-ID-1d3f045c-111f-4b71-9959-3cd1a93b1dde.png?nocache=0d1b63c6-df83-4eb0-f2ba-6ce469b93f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2381" y="2872900"/>
              <a:ext cx="1181141" cy="1181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46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1482" y="2353573"/>
            <a:ext cx="448067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dirty="0"/>
              <a:t>Una tabla está normalizada en esta forma si todas las columnas que no son llave son funcionalmente dependientes por completo de la llave primaria y no hay dependencias transitivas.</a:t>
            </a: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81482" y="441789"/>
            <a:ext cx="44806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/>
              <a:t>Dependencia Transitiva</a:t>
            </a:r>
            <a:r>
              <a:rPr lang="es-CO" sz="2400" b="1" dirty="0"/>
              <a:t>: </a:t>
            </a:r>
            <a:r>
              <a:rPr lang="es-CO" dirty="0" smtClean="0"/>
              <a:t>Los atributos </a:t>
            </a:r>
            <a:r>
              <a:rPr lang="es-CO" dirty="0"/>
              <a:t>no clave deben </a:t>
            </a:r>
            <a:r>
              <a:rPr lang="es-CO" dirty="0" smtClean="0"/>
              <a:t>ser:</a:t>
            </a:r>
            <a:endParaRPr lang="es-CO" dirty="0"/>
          </a:p>
          <a:p>
            <a:pPr algn="ctr"/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Mutuamente independientes </a:t>
            </a:r>
            <a:r>
              <a:rPr lang="es-CO" dirty="0"/>
              <a:t>y </a:t>
            </a:r>
            <a:r>
              <a:rPr lang="es-CO" dirty="0" smtClean="0"/>
              <a:t>dependientes </a:t>
            </a:r>
            <a:r>
              <a:rPr lang="es-CO" dirty="0"/>
              <a:t>por completo de la clave primaria. 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08449"/>
              </p:ext>
            </p:extLst>
          </p:nvPr>
        </p:nvGraphicFramePr>
        <p:xfrm>
          <a:off x="5779635" y="1068873"/>
          <a:ext cx="5886449" cy="243915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0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50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CodLibro</a:t>
                      </a:r>
                      <a:endParaRPr lang="es-CO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Titulo</a:t>
                      </a:r>
                      <a:endParaRPr lang="es-CO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Autor</a:t>
                      </a:r>
                      <a:endParaRPr lang="es-CO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Editorial</a:t>
                      </a:r>
                      <a:endParaRPr lang="es-CO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5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1001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Variable compleja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Murray Spiegel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err="1">
                          <a:effectLst/>
                        </a:rPr>
                        <a:t>McGrawHill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5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1004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Visual Basic 5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E. </a:t>
                      </a:r>
                      <a:r>
                        <a:rPr lang="es-CO" sz="1600" dirty="0" err="1">
                          <a:effectLst/>
                        </a:rPr>
                        <a:t>Petroustsos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Anaya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5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1005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Estadística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Murray </a:t>
                      </a:r>
                      <a:r>
                        <a:rPr lang="es-CO" sz="1600" dirty="0" err="1">
                          <a:effectLst/>
                        </a:rPr>
                        <a:t>Spiegel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McGrawHill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450"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1006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Oracle University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err="1">
                          <a:effectLst/>
                        </a:rPr>
                        <a:t>NancyGreenberg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Oracle Corp.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450"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1006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Oracle University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Priya Nathan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Oracle Corp.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450"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1007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err="1">
                          <a:effectLst/>
                        </a:rPr>
                        <a:t>Clipper</a:t>
                      </a:r>
                      <a:r>
                        <a:rPr lang="es-CO" sz="1600" dirty="0">
                          <a:effectLst/>
                        </a:rPr>
                        <a:t> 5.01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err="1">
                          <a:effectLst/>
                        </a:rPr>
                        <a:t>Ramalho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err="1">
                          <a:effectLst/>
                        </a:rPr>
                        <a:t>McGrawHill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331608"/>
              </p:ext>
            </p:extLst>
          </p:nvPr>
        </p:nvGraphicFramePr>
        <p:xfrm>
          <a:off x="8937940" y="4947651"/>
          <a:ext cx="2811071" cy="1143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1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>
                          <a:effectLst/>
                        </a:rPr>
                        <a:t>CodLector</a:t>
                      </a:r>
                      <a:endParaRPr lang="es-CO" sz="1000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smtClean="0">
                          <a:effectLst/>
                        </a:rPr>
                        <a:t>1apellido</a:t>
                      </a:r>
                      <a:endParaRPr lang="es-CO" sz="1000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smtClean="0">
                          <a:effectLst/>
                        </a:rPr>
                        <a:t>2apellido</a:t>
                      </a:r>
                      <a:endParaRPr lang="es-CO" sz="1000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effectLst/>
                        </a:rPr>
                        <a:t>Nombres</a:t>
                      </a:r>
                      <a:endParaRPr lang="es-CO" sz="1000" i="1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000" dirty="0">
                          <a:effectLst/>
                        </a:rPr>
                        <a:t>501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Pérez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Gómez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Juan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000" dirty="0">
                          <a:effectLst/>
                        </a:rPr>
                        <a:t>502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Ríos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Terán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Ana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503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Roca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René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000" dirty="0">
                          <a:effectLst/>
                        </a:rPr>
                        <a:t>504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García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effectLst/>
                        </a:rPr>
                        <a:t>Roque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effectLst/>
                        </a:rPr>
                        <a:t>Luis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41348"/>
              </p:ext>
            </p:extLst>
          </p:nvPr>
        </p:nvGraphicFramePr>
        <p:xfrm>
          <a:off x="6303286" y="4547795"/>
          <a:ext cx="2186384" cy="13716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0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effectLst/>
                        </a:rPr>
                        <a:t>CodLibro</a:t>
                      </a:r>
                      <a:endParaRPr lang="es-CO" sz="1000" i="1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effectLst/>
                        </a:rPr>
                        <a:t>CodLector</a:t>
                      </a:r>
                      <a:endParaRPr lang="es-CO" sz="1000" i="1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effectLst/>
                        </a:rPr>
                        <a:t>FechaDev</a:t>
                      </a:r>
                      <a:endParaRPr lang="es-CO" sz="1000" i="1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1001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501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15/04/2005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1004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502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17/04/2005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1005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503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16/04/2005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1006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504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20/04/2005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1007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501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 dirty="0">
                          <a:effectLst/>
                        </a:rPr>
                        <a:t>18/04/2005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6250339" y="3865323"/>
            <a:ext cx="2153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PRESTAMO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056131" y="190504"/>
            <a:ext cx="2125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LIBRO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9779886" y="4204614"/>
            <a:ext cx="2125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LECTOR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5632855" y="190503"/>
            <a:ext cx="6038444" cy="3979983"/>
            <a:chOff x="1838296" y="4006992"/>
            <a:chExt cx="3689887" cy="2609119"/>
          </a:xfrm>
        </p:grpSpPr>
        <p:sp>
          <p:nvSpPr>
            <p:cNvPr id="14" name="CuadroTexto 13"/>
            <p:cNvSpPr txBox="1"/>
            <p:nvPr/>
          </p:nvSpPr>
          <p:spPr>
            <a:xfrm>
              <a:off x="3196747" y="6230678"/>
              <a:ext cx="1825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smtClean="0">
                  <a:solidFill>
                    <a:srgbClr val="FF0000"/>
                  </a:solidFill>
                </a:rPr>
                <a:t>ATRIBUTOS NO CLAVE </a:t>
              </a:r>
              <a:endParaRPr lang="es-CO" sz="1400" dirty="0">
                <a:solidFill>
                  <a:srgbClr val="FF0000"/>
                </a:solidFill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838296" y="6216001"/>
              <a:ext cx="7546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00" dirty="0" smtClean="0">
                  <a:solidFill>
                    <a:srgbClr val="FF0000"/>
                  </a:solidFill>
                </a:rPr>
                <a:t>ATRIBUTO CLAVE </a:t>
              </a:r>
              <a:endParaRPr lang="es-CO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1920228" y="4006992"/>
              <a:ext cx="3607955" cy="2131479"/>
              <a:chOff x="1920228" y="4006992"/>
              <a:chExt cx="3607955" cy="2131479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2517095" y="4547795"/>
                <a:ext cx="3011088" cy="1590675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1920228" y="4547796"/>
                <a:ext cx="596867" cy="1590675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" name="Flecha curvada hacia abajo 22"/>
              <p:cNvSpPr/>
              <p:nvPr/>
            </p:nvSpPr>
            <p:spPr>
              <a:xfrm>
                <a:off x="3075450" y="4006992"/>
                <a:ext cx="962544" cy="271623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lecha curvada hacia abajo 24"/>
              <p:cNvSpPr/>
              <p:nvPr/>
            </p:nvSpPr>
            <p:spPr>
              <a:xfrm>
                <a:off x="4291291" y="4006992"/>
                <a:ext cx="962544" cy="271623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lecha derecha 23"/>
              <p:cNvSpPr/>
              <p:nvPr/>
            </p:nvSpPr>
            <p:spPr>
              <a:xfrm>
                <a:off x="3090339" y="4359634"/>
                <a:ext cx="2163495" cy="1433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30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0440" y="3103171"/>
            <a:ext cx="1820320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91490"/>
              </p:ext>
            </p:extLst>
          </p:nvPr>
        </p:nvGraphicFramePr>
        <p:xfrm>
          <a:off x="7986647" y="5067321"/>
          <a:ext cx="3541092" cy="152453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 err="1">
                          <a:effectLst/>
                        </a:rPr>
                        <a:t>CodLector</a:t>
                      </a:r>
                      <a:endParaRPr lang="es-CO" sz="14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 smtClean="0">
                          <a:effectLst/>
                        </a:rPr>
                        <a:t>1apellido</a:t>
                      </a:r>
                      <a:endParaRPr lang="es-CO" sz="14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 smtClean="0">
                          <a:effectLst/>
                        </a:rPr>
                        <a:t>2apellido</a:t>
                      </a:r>
                      <a:endParaRPr lang="es-CO" sz="14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effectLst/>
                        </a:rPr>
                        <a:t>Nombres</a:t>
                      </a:r>
                      <a:endParaRPr lang="es-CO" sz="14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 b="0" dirty="0">
                          <a:effectLst/>
                        </a:rPr>
                        <a:t>501</a:t>
                      </a:r>
                      <a:endParaRPr lang="es-CO" sz="1400" b="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0" dirty="0">
                          <a:effectLst/>
                        </a:rPr>
                        <a:t>Pérez</a:t>
                      </a:r>
                      <a:endParaRPr lang="es-CO" sz="1400" b="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0" dirty="0">
                          <a:effectLst/>
                        </a:rPr>
                        <a:t>Gómez</a:t>
                      </a:r>
                      <a:endParaRPr lang="es-CO" sz="1400" b="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0">
                          <a:effectLst/>
                        </a:rPr>
                        <a:t>Juan</a:t>
                      </a:r>
                      <a:endParaRPr lang="es-CO" sz="1400" b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 b="0" dirty="0">
                          <a:effectLst/>
                        </a:rPr>
                        <a:t>502</a:t>
                      </a:r>
                      <a:endParaRPr lang="es-CO" sz="1400" b="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0" dirty="0">
                          <a:effectLst/>
                        </a:rPr>
                        <a:t>Ríos</a:t>
                      </a:r>
                      <a:endParaRPr lang="es-CO" sz="1400" b="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0" dirty="0">
                          <a:effectLst/>
                        </a:rPr>
                        <a:t>Terán</a:t>
                      </a:r>
                      <a:endParaRPr lang="es-CO" sz="1400" b="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0" dirty="0">
                          <a:effectLst/>
                        </a:rPr>
                        <a:t>Ana</a:t>
                      </a:r>
                      <a:endParaRPr lang="es-CO" sz="1400" b="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 b="0">
                          <a:effectLst/>
                        </a:rPr>
                        <a:t>503</a:t>
                      </a:r>
                      <a:endParaRPr lang="es-CO" sz="1400" b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0">
                          <a:effectLst/>
                        </a:rPr>
                        <a:t>Roca</a:t>
                      </a:r>
                      <a:endParaRPr lang="es-CO" sz="1400" b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0" dirty="0">
                          <a:effectLst/>
                        </a:rPr>
                        <a:t> </a:t>
                      </a:r>
                      <a:endParaRPr lang="es-CO" sz="1400" b="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0" dirty="0">
                          <a:effectLst/>
                        </a:rPr>
                        <a:t>René</a:t>
                      </a:r>
                      <a:endParaRPr lang="es-CO" sz="1400" b="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 b="0" dirty="0">
                          <a:effectLst/>
                        </a:rPr>
                        <a:t>504</a:t>
                      </a:r>
                      <a:endParaRPr lang="es-CO" sz="1400" b="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0" dirty="0">
                          <a:effectLst/>
                        </a:rPr>
                        <a:t>García</a:t>
                      </a:r>
                      <a:endParaRPr lang="es-CO" sz="1400" b="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0" dirty="0">
                          <a:effectLst/>
                        </a:rPr>
                        <a:t>Roque</a:t>
                      </a:r>
                      <a:endParaRPr lang="es-CO" sz="1400" b="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0" dirty="0">
                          <a:effectLst/>
                        </a:rPr>
                        <a:t>Luis</a:t>
                      </a:r>
                      <a:endParaRPr lang="es-CO" sz="1400" b="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73336"/>
              </p:ext>
            </p:extLst>
          </p:nvPr>
        </p:nvGraphicFramePr>
        <p:xfrm>
          <a:off x="8704934" y="2048149"/>
          <a:ext cx="3207834" cy="182943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38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 err="1">
                          <a:effectLst/>
                        </a:rPr>
                        <a:t>CodLibro</a:t>
                      </a:r>
                      <a:endParaRPr lang="es-CO" sz="14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 err="1">
                          <a:effectLst/>
                        </a:rPr>
                        <a:t>CodLector</a:t>
                      </a:r>
                      <a:endParaRPr lang="es-CO" sz="14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 err="1">
                          <a:effectLst/>
                        </a:rPr>
                        <a:t>FechaDev</a:t>
                      </a:r>
                      <a:endParaRPr lang="es-CO" sz="14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1001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501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15/04/2005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effectLst/>
                        </a:rPr>
                        <a:t>1004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502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17/04/2005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1005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503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16/04/2005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effectLst/>
                        </a:rPr>
                        <a:t>1006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effectLst/>
                        </a:rPr>
                        <a:t>504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20/04/2005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effectLst/>
                        </a:rPr>
                        <a:t>1007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effectLst/>
                        </a:rPr>
                        <a:t>501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18/04/2005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9619334" y="1471403"/>
            <a:ext cx="317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PRESTAMO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038066" y="4467496"/>
            <a:ext cx="189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LECTOR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42980"/>
              </p:ext>
            </p:extLst>
          </p:nvPr>
        </p:nvGraphicFramePr>
        <p:xfrm>
          <a:off x="179596" y="2146633"/>
          <a:ext cx="2702038" cy="182110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3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576"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 err="1">
                          <a:effectLst/>
                        </a:rPr>
                        <a:t>CodLibro</a:t>
                      </a:r>
                      <a:endParaRPr lang="es-CO" sz="14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effectLst/>
                        </a:rPr>
                        <a:t>Titulo</a:t>
                      </a:r>
                      <a:endParaRPr lang="es-CO" sz="14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1001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Variable compleja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effectLst/>
                        </a:rPr>
                        <a:t>1004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Visual Basic 5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effectLst/>
                        </a:rPr>
                        <a:t>1005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Estadística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effectLst/>
                        </a:rPr>
                        <a:t>1006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Oracle </a:t>
                      </a:r>
                      <a:r>
                        <a:rPr lang="es-CO" sz="1400" dirty="0" err="1">
                          <a:effectLst/>
                        </a:rPr>
                        <a:t>University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effectLst/>
                        </a:rPr>
                        <a:t> 1007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>
                          <a:effectLst/>
                        </a:rPr>
                        <a:t>Clipper</a:t>
                      </a:r>
                      <a:r>
                        <a:rPr lang="es-CO" sz="1400" dirty="0">
                          <a:effectLst/>
                        </a:rPr>
                        <a:t> 5.01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53586"/>
              </p:ext>
            </p:extLst>
          </p:nvPr>
        </p:nvGraphicFramePr>
        <p:xfrm>
          <a:off x="3166507" y="1990327"/>
          <a:ext cx="2616710" cy="203617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43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44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 err="1">
                          <a:effectLst/>
                        </a:rPr>
                        <a:t>CodAutor</a:t>
                      </a:r>
                      <a:endParaRPr lang="es-CO" sz="18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effectLst/>
                        </a:rPr>
                        <a:t>Autor</a:t>
                      </a:r>
                      <a:endParaRPr lang="es-CO" sz="18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801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Murray </a:t>
                      </a:r>
                      <a:r>
                        <a:rPr lang="es-CO" sz="1400" dirty="0" err="1">
                          <a:effectLst/>
                        </a:rPr>
                        <a:t>Spiegel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effectLst/>
                        </a:rPr>
                        <a:t>802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E. </a:t>
                      </a:r>
                      <a:r>
                        <a:rPr lang="es-CO" sz="1400" dirty="0" err="1">
                          <a:effectLst/>
                        </a:rPr>
                        <a:t>Petroustsos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effectLst/>
                        </a:rPr>
                        <a:t>803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>
                          <a:effectLst/>
                        </a:rPr>
                        <a:t>NancyGreenberg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effectLst/>
                        </a:rPr>
                        <a:t>804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>
                          <a:effectLst/>
                        </a:rPr>
                        <a:t>Priya</a:t>
                      </a:r>
                      <a:r>
                        <a:rPr lang="es-CO" sz="1400" dirty="0">
                          <a:effectLst/>
                        </a:rPr>
                        <a:t> </a:t>
                      </a:r>
                      <a:r>
                        <a:rPr lang="es-CO" sz="1400" dirty="0" err="1">
                          <a:effectLst/>
                        </a:rPr>
                        <a:t>Nathan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effectLst/>
                        </a:rPr>
                        <a:t>806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>
                          <a:effectLst/>
                        </a:rPr>
                        <a:t>Ramalho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811136"/>
              </p:ext>
            </p:extLst>
          </p:nvPr>
        </p:nvGraphicFramePr>
        <p:xfrm>
          <a:off x="5971813" y="2772679"/>
          <a:ext cx="2545606" cy="12801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72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err="1">
                          <a:effectLst/>
                        </a:rPr>
                        <a:t>CodEditorial</a:t>
                      </a:r>
                      <a:endParaRPr lang="es-CO" sz="16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effectLst/>
                        </a:rPr>
                        <a:t>Editorial</a:t>
                      </a:r>
                      <a:endParaRPr lang="es-CO" sz="16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901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McGraw Hill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902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Anaya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903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Oracle Corp.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CuadroTexto 25"/>
          <p:cNvSpPr txBox="1"/>
          <p:nvPr/>
        </p:nvSpPr>
        <p:spPr>
          <a:xfrm>
            <a:off x="775345" y="1564184"/>
            <a:ext cx="1586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TITULO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815468" y="1471403"/>
            <a:ext cx="217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461442" y="2230137"/>
            <a:ext cx="220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EDITORIAL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38925"/>
              </p:ext>
            </p:extLst>
          </p:nvPr>
        </p:nvGraphicFramePr>
        <p:xfrm>
          <a:off x="4597812" y="4570952"/>
          <a:ext cx="2133188" cy="213434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190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 err="1">
                          <a:effectLst/>
                        </a:rPr>
                        <a:t>CodLibro</a:t>
                      </a:r>
                      <a:endParaRPr lang="es-CO" sz="14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 err="1">
                          <a:effectLst/>
                        </a:rPr>
                        <a:t>codAutor</a:t>
                      </a:r>
                      <a:endParaRPr lang="es-CO" sz="14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1001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801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effectLst/>
                        </a:rPr>
                        <a:t>1004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802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effectLst/>
                        </a:rPr>
                        <a:t>1005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801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effectLst/>
                        </a:rPr>
                        <a:t>1006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803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>
                          <a:effectLst/>
                        </a:rPr>
                        <a:t>1006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804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1007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effectLst/>
                        </a:rPr>
                        <a:t>806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77824"/>
              </p:ext>
            </p:extLst>
          </p:nvPr>
        </p:nvGraphicFramePr>
        <p:xfrm>
          <a:off x="1136510" y="4704818"/>
          <a:ext cx="2374952" cy="182943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187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 err="1">
                          <a:effectLst/>
                        </a:rPr>
                        <a:t>CodLibro</a:t>
                      </a:r>
                      <a:endParaRPr lang="es-CO" sz="14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 err="1">
                          <a:effectLst/>
                        </a:rPr>
                        <a:t>codEditorial</a:t>
                      </a:r>
                      <a:endParaRPr lang="es-CO" sz="14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 b="0">
                          <a:effectLst/>
                        </a:rPr>
                        <a:t>1001</a:t>
                      </a:r>
                      <a:endParaRPr lang="es-CO" sz="1400" b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0" dirty="0">
                          <a:effectLst/>
                        </a:rPr>
                        <a:t>901</a:t>
                      </a:r>
                      <a:endParaRPr lang="es-CO" sz="1400" b="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 b="0">
                          <a:effectLst/>
                        </a:rPr>
                        <a:t>1004</a:t>
                      </a:r>
                      <a:endParaRPr lang="es-CO" sz="1400" b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0" dirty="0">
                          <a:effectLst/>
                        </a:rPr>
                        <a:t>902</a:t>
                      </a:r>
                      <a:endParaRPr lang="es-CO" sz="1400" b="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 b="0">
                          <a:effectLst/>
                        </a:rPr>
                        <a:t>1005</a:t>
                      </a:r>
                      <a:endParaRPr lang="es-CO" sz="1400" b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0" dirty="0">
                          <a:effectLst/>
                        </a:rPr>
                        <a:t>901</a:t>
                      </a:r>
                      <a:endParaRPr lang="es-CO" sz="1400" b="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 b="0">
                          <a:effectLst/>
                        </a:rPr>
                        <a:t>1006</a:t>
                      </a:r>
                      <a:endParaRPr lang="es-CO" sz="1400" b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0" dirty="0">
                          <a:effectLst/>
                        </a:rPr>
                        <a:t>903</a:t>
                      </a:r>
                      <a:endParaRPr lang="es-CO" sz="1400" b="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06">
                <a:tc>
                  <a:txBody>
                    <a:bodyPr/>
                    <a:lstStyle/>
                    <a:p>
                      <a:pPr algn="ctr"/>
                      <a:r>
                        <a:rPr lang="es-CO" sz="1400" b="0" dirty="0">
                          <a:effectLst/>
                        </a:rPr>
                        <a:t>1007</a:t>
                      </a:r>
                      <a:endParaRPr lang="es-CO" sz="1400" b="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0" dirty="0">
                          <a:effectLst/>
                        </a:rPr>
                        <a:t>901</a:t>
                      </a:r>
                      <a:endParaRPr lang="es-CO" sz="1400" b="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3893494" y="121591"/>
            <a:ext cx="1145167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dirty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TABLA </a:t>
            </a:r>
            <a:r>
              <a:rPr lang="es-ES" sz="6000" b="1" dirty="0" smtClean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 3FN</a:t>
            </a:r>
            <a:endParaRPr lang="es-ES" sz="6000" b="1" dirty="0">
              <a:ln w="1016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34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0421" y="2822100"/>
            <a:ext cx="344921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6600" b="1" dirty="0" smtClean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Ejercicios</a:t>
            </a:r>
            <a:endParaRPr lang="es-ES" sz="6600" b="1" dirty="0">
              <a:ln w="1016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47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54678" y="295855"/>
            <a:ext cx="414511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Ejercicio1:</a:t>
            </a:r>
            <a:r>
              <a:rPr lang="es-ES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Aplicar métodos de Normalización hasta 3FN</a:t>
            </a:r>
            <a:endParaRPr lang="es-E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640" t="323" r="458"/>
          <a:stretch/>
        </p:blipFill>
        <p:spPr>
          <a:xfrm>
            <a:off x="5288297" y="1143213"/>
            <a:ext cx="6413680" cy="4877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Resultado de imagen para estudi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3" y="3168203"/>
            <a:ext cx="3891428" cy="328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4080587" y="276426"/>
            <a:ext cx="82444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Institución Educativa</a:t>
            </a:r>
            <a:endParaRPr lang="es-E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41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54679" y="1143213"/>
            <a:ext cx="414511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0"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Ejercicio 2:</a:t>
            </a:r>
            <a:r>
              <a:rPr lang="es-ES" sz="4000" dirty="0" smtClean="0">
                <a:ln w="0"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4000" b="1" spc="50" dirty="0" smtClean="0">
                <a:ln w="0">
                  <a:solidFill>
                    <a:srgbClr val="FFC000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Aplicar métodos de Normalización hasta 3FN</a:t>
            </a:r>
            <a:endParaRPr lang="es-ES" sz="4000" b="1" spc="50" dirty="0">
              <a:ln w="0">
                <a:solidFill>
                  <a:srgbClr val="FFC000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64" y="1143213"/>
            <a:ext cx="6416698" cy="5474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ángulo 3"/>
          <p:cNvSpPr/>
          <p:nvPr/>
        </p:nvSpPr>
        <p:spPr>
          <a:xfrm>
            <a:off x="6254354" y="0"/>
            <a:ext cx="46243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000" b="1" dirty="0" smtClean="0">
                <a:ln w="0"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Comparendos</a:t>
            </a:r>
            <a:endParaRPr lang="es-CO" sz="6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6154" y1="5956" x2="46154" y2="5956"/>
                        <a14:foregroundMark x1="50462" y1="4582" x2="50462" y2="4582"/>
                        <a14:foregroundMark x1="60308" y1="4009" x2="60308" y2="4009"/>
                        <a14:foregroundMark x1="70615" y1="4009" x2="70615" y2="4009"/>
                        <a14:foregroundMark x1="77538" y1="4811" x2="77538" y2="4811"/>
                        <a14:foregroundMark x1="62769" y1="12944" x2="62769" y2="12944"/>
                        <a14:foregroundMark x1="66923" y1="12027" x2="66923" y2="12027"/>
                        <a14:foregroundMark x1="72769" y1="10424" x2="72769" y2="10424"/>
                        <a14:foregroundMark x1="75385" y1="8247" x2="75385" y2="8247"/>
                        <a14:foregroundMark x1="66615" y1="7789" x2="66615" y2="7789"/>
                        <a14:foregroundMark x1="38000" y1="43757" x2="38000" y2="43757"/>
                        <a14:foregroundMark x1="36769" y1="39633" x2="36769" y2="39633"/>
                        <a14:foregroundMark x1="35846" y1="36541" x2="35846" y2="36541"/>
                        <a14:foregroundMark x1="32615" y1="36541" x2="32615" y2="36541"/>
                        <a14:foregroundMark x1="33846" y1="41695" x2="38000" y2="58992"/>
                        <a14:foregroundMark x1="27385" y1="61741" x2="38615" y2="61741"/>
                        <a14:foregroundMark x1="6615" y1="63688" x2="17538" y2="63688"/>
                        <a14:foregroundMark x1="4462" y1="64376" x2="6308" y2="64376"/>
                        <a14:foregroundMark x1="3692" y1="63688" x2="3692" y2="63688"/>
                        <a14:foregroundMark x1="48000" y1="38144" x2="48000" y2="38144"/>
                        <a14:foregroundMark x1="60308" y1="38144" x2="60308" y2="38144"/>
                        <a14:foregroundMark x1="62154" y1="38832" x2="62154" y2="38832"/>
                        <a14:foregroundMark x1="66000" y1="35395" x2="66000" y2="35395"/>
                        <a14:foregroundMark x1="54462" y1="41810" x2="54154" y2="41810"/>
                        <a14:foregroundMark x1="51385" y1="38832" x2="51385" y2="38832"/>
                        <a14:foregroundMark x1="44923" y1="34250" x2="44923" y2="34250"/>
                        <a14:foregroundMark x1="42769" y1="32875" x2="42769" y2="32875"/>
                        <a14:foregroundMark x1="75846" y1="50401" x2="75846" y2="50401"/>
                        <a14:foregroundMark x1="74923" y1="41810" x2="74923" y2="41810"/>
                        <a14:foregroundMark x1="74000" y1="37457" x2="74000" y2="37457"/>
                        <a14:foregroundMark x1="74000" y1="34708" x2="74000" y2="34708"/>
                        <a14:foregroundMark x1="73385" y1="40206" x2="73385" y2="40206"/>
                        <a14:foregroundMark x1="73385" y1="43643" x2="73385" y2="43643"/>
                        <a14:foregroundMark x1="75231" y1="46735" x2="75231" y2="46735"/>
                        <a14:foregroundMark x1="73077" y1="52463" x2="73077" y2="52463"/>
                        <a14:foregroundMark x1="73385" y1="54066" x2="73385" y2="54066"/>
                        <a14:foregroundMark x1="74923" y1="54754" x2="74923" y2="54754"/>
                        <a14:foregroundMark x1="74923" y1="55670" x2="74923" y2="55670"/>
                        <a14:foregroundMark x1="75846" y1="51546" x2="75846" y2="51546"/>
                        <a14:foregroundMark x1="73692" y1="48339" x2="73692" y2="48339"/>
                        <a14:foregroundMark x1="73692" y1="46277" x2="73692" y2="46277"/>
                        <a14:foregroundMark x1="87538" y1="60939" x2="87538" y2="60939"/>
                        <a14:foregroundMark x1="92000" y1="60939" x2="92000" y2="60939"/>
                        <a14:foregroundMark x1="95692" y1="60481" x2="95692" y2="60481"/>
                        <a14:foregroundMark x1="96308" y1="59565" x2="96308" y2="59565"/>
                        <a14:foregroundMark x1="96923" y1="59107" x2="96923" y2="59107"/>
                        <a14:foregroundMark x1="92000" y1="66323" x2="92308" y2="66094"/>
                        <a14:foregroundMark x1="96000" y1="67239" x2="96000" y2="67239"/>
                        <a14:foregroundMark x1="96615" y1="69072" x2="96615" y2="69072"/>
                        <a14:foregroundMark x1="98154" y1="71592" x2="98154" y2="71592"/>
                        <a14:foregroundMark x1="98154" y1="73883" x2="98154" y2="73883"/>
                        <a14:foregroundMark x1="98154" y1="76632" x2="98154" y2="76632"/>
                        <a14:foregroundMark x1="71846" y1="85911" x2="71846" y2="85911"/>
                        <a14:foregroundMark x1="66000" y1="85911" x2="66000" y2="85911"/>
                        <a14:foregroundMark x1="62462" y1="85911" x2="62462" y2="85911"/>
                        <a14:foregroundMark x1="61538" y1="85911" x2="80462" y2="84307"/>
                        <a14:foregroundMark x1="22000" y1="84765" x2="53231" y2="85911"/>
                        <a14:foregroundMark x1="15538" y1="77320" x2="19231" y2="67927"/>
                        <a14:foregroundMark x1="40000" y1="4467" x2="40000" y2="4467"/>
                        <a14:foregroundMark x1="44615" y1="3093" x2="44615" y2="3093"/>
                        <a14:foregroundMark x1="48923" y1="2405" x2="48923" y2="2405"/>
                        <a14:foregroundMark x1="51385" y1="10080" x2="51385" y2="10080"/>
                        <a14:foregroundMark x1="55077" y1="10309" x2="55077" y2="10309"/>
                        <a14:foregroundMark x1="54769" y1="4009" x2="54769" y2="4009"/>
                        <a14:foregroundMark x1="59385" y1="7216" x2="59385" y2="7216"/>
                        <a14:foregroundMark x1="57846" y1="9851" x2="57846" y2="9851"/>
                        <a14:foregroundMark x1="43077" y1="8706" x2="43077" y2="8706"/>
                        <a14:foregroundMark x1="39077" y1="8247" x2="39077" y2="8247"/>
                        <a14:foregroundMark x1="37385" y1="7560" x2="37385" y2="7560"/>
                        <a14:foregroundMark x1="36154" y1="6300" x2="36154" y2="6300"/>
                        <a14:foregroundMark x1="35846" y1="5155" x2="35846" y2="5155"/>
                        <a14:foregroundMark x1="36462" y1="3093" x2="36462" y2="3093"/>
                        <a14:foregroundMark x1="46462" y1="4009" x2="46462" y2="4009"/>
                        <a14:foregroundMark x1="52308" y1="4696" x2="52308" y2="4696"/>
                        <a14:foregroundMark x1="52308" y1="8018" x2="52308" y2="8018"/>
                        <a14:foregroundMark x1="54154" y1="6758" x2="54154" y2="6758"/>
                        <a14:foregroundMark x1="57538" y1="5155" x2="57538" y2="5155"/>
                        <a14:foregroundMark x1="46154" y1="6987" x2="74000" y2="5384"/>
                        <a14:foregroundMark x1="76154" y1="44101" x2="74308" y2="34479"/>
                        <a14:foregroundMark x1="86000" y1="61168" x2="95692" y2="59107"/>
                        <a14:foregroundMark x1="38308" y1="12142" x2="74308" y2="15349"/>
                        <a14:foregroundMark x1="41538" y1="14433" x2="60615" y2="14433"/>
                        <a14:foregroundMark x1="38769" y1="12600" x2="38308" y2="13746"/>
                        <a14:foregroundMark x1="74308" y1="15578" x2="74923" y2="13517"/>
                        <a14:foregroundMark x1="70615" y1="14433" x2="69385" y2="144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89" y="3880678"/>
            <a:ext cx="1968697" cy="264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264379" y="541331"/>
            <a:ext cx="403109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Ejercicio 3:</a:t>
            </a:r>
            <a:r>
              <a:rPr lang="es-ES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Aplicar métodos de Normalización hasta 3FN</a:t>
            </a:r>
            <a:endParaRPr lang="es-E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94360" y="991497"/>
            <a:ext cx="6272011" cy="56938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rgbClr val="000000"/>
                </a:solidFill>
                <a:latin typeface="Arial" panose="020B0604020202020204" pitchFamily="34" charset="0"/>
              </a:rPr>
              <a:t>Una empresa desarrolla varios proyectos que son asignados a distintos empleados; cada empleado sólo estará vinculado a un proyecto, en un momento dado. Cada proyecto consume diferentes recursos en cantidades determinadas: los empleados estarán a cargo de un supervisor, quién también es un empleado. Los empleados pueden tener a su cargo personas beneficiarias (hijos, esposas(os), padres, entre otros).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494360" y="-208832"/>
            <a:ext cx="257389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Caso</a:t>
            </a:r>
            <a:r>
              <a:rPr lang="es-ES" sz="7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</a:t>
            </a:r>
            <a:endParaRPr lang="es-ES" sz="7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050" name="Picture 2" descr="Resultado de imagen para proyect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0" y="3386538"/>
            <a:ext cx="3984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887681" y="0"/>
            <a:ext cx="30575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Proyectos</a:t>
            </a:r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39237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963199" y="5692462"/>
            <a:ext cx="62288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a typeface="ＭＳ Ｐゴシック" charset="-128"/>
              </a:rPr>
              <a:t>Instructor:  Leonardo!!!</a:t>
            </a:r>
          </a:p>
        </p:txBody>
      </p:sp>
    </p:spTree>
    <p:extLst>
      <p:ext uri="{BB962C8B-B14F-4D97-AF65-F5344CB8AC3E}">
        <p14:creationId xmlns:p14="http://schemas.microsoft.com/office/powerpoint/2010/main" val="15628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2453" y="30266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17823" y="1992688"/>
            <a:ext cx="79258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dirty="0"/>
              <a:t>El proceso de normalización de bases de datos consiste en designar y aplicar una serie de reglas a las relaciones obtenidas tras el paso del modelo entidad-relación al modelo relacional.</a:t>
            </a:r>
          </a:p>
          <a:p>
            <a:pPr algn="ctr"/>
            <a:endParaRPr lang="es-CO" sz="2400" dirty="0"/>
          </a:p>
          <a:p>
            <a:pPr algn="ctr"/>
            <a:r>
              <a:rPr lang="es-CO" sz="2400" dirty="0"/>
              <a:t>Las bases de datos relacionales se normalizan para:</a:t>
            </a:r>
          </a:p>
          <a:p>
            <a:pPr algn="ctr"/>
            <a:endParaRPr lang="es-CO" sz="2400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s-CO" sz="2400" dirty="0"/>
              <a:t>Evitar la redundancia de los datos.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s-CO" sz="2400" dirty="0"/>
              <a:t>Disminuir problemas de actualización de los datos en las tablas.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s-CO" sz="2400" dirty="0"/>
              <a:t>Proteger la integridad de los datos.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65044" y="284345"/>
            <a:ext cx="116486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NORMALIZACIÓN DE UNA BASE DE DATOS</a:t>
            </a:r>
            <a:endParaRPr lang="es-ES" sz="4800" b="1" dirty="0">
              <a:ln w="1016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http://4.bp.blogspot.com/-8IHAPn-hSIo/VfiwEoqcMEI/AAAAAAAAABw/ND3MgLh1zCQ/s1600/bases%2Bde%2Bdat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079" y="2800775"/>
            <a:ext cx="3469999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7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2453" y="30266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71215"/>
              </p:ext>
            </p:extLst>
          </p:nvPr>
        </p:nvGraphicFramePr>
        <p:xfrm>
          <a:off x="612812" y="2729949"/>
          <a:ext cx="10853779" cy="385638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6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8925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err="1">
                          <a:effectLst/>
                        </a:rPr>
                        <a:t>CodLibro</a:t>
                      </a:r>
                      <a:endParaRPr lang="es-CO" sz="16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effectLst/>
                        </a:rPr>
                        <a:t>Titulo</a:t>
                      </a:r>
                      <a:endParaRPr lang="es-CO" sz="16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effectLst/>
                        </a:rPr>
                        <a:t>Autor</a:t>
                      </a:r>
                      <a:endParaRPr lang="es-CO" sz="16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effectLst/>
                        </a:rPr>
                        <a:t>Editorial</a:t>
                      </a:r>
                      <a:endParaRPr lang="es-CO" sz="16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err="1">
                          <a:effectLst/>
                        </a:rPr>
                        <a:t>NombreLector</a:t>
                      </a:r>
                      <a:endParaRPr lang="es-CO" sz="16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err="1">
                          <a:effectLst/>
                        </a:rPr>
                        <a:t>FechaDev</a:t>
                      </a:r>
                      <a:endParaRPr lang="es-CO" sz="1600" b="1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963"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1001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effectLst/>
                        </a:rPr>
                        <a:t>Variable compleja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Murray Spiegel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effectLst/>
                        </a:rPr>
                        <a:t>McGraw Hill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Pérez Gómez, Juan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15/04/2005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963"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1004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effectLst/>
                        </a:rPr>
                        <a:t>Visual Basic 5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effectLst/>
                        </a:rPr>
                        <a:t>E. </a:t>
                      </a:r>
                      <a:r>
                        <a:rPr lang="es-CO" sz="1000" dirty="0" err="1">
                          <a:effectLst/>
                        </a:rPr>
                        <a:t>Petroustsos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Anaya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Ríos Terán, Ana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17/04/2005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963"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1005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Estadística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Murray Spiegel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effectLst/>
                        </a:rPr>
                        <a:t>McGraw Hill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Roca, René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16/04/2005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1605"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1006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Oracle University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Nancy Greenberg y Priya Nathan</a:t>
                      </a:r>
                      <a:endParaRPr lang="en-US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Oracle Corp.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García Roque, Luis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20/04/2005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963"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1007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Clipper 5.01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 dirty="0" err="1">
                          <a:effectLst/>
                        </a:rPr>
                        <a:t>Ramalho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McGraw Hill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Pérez Gómez, Juan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effectLst/>
                        </a:rPr>
                        <a:t>18/04/2005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400777" y="1680294"/>
            <a:ext cx="61941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TABLA SIN NORMALIZACIÓN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517443" y="211738"/>
            <a:ext cx="388288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dirty="0" smtClean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EJEMPLO:</a:t>
            </a:r>
            <a:endParaRPr lang="es-ES" sz="6000" b="1" dirty="0">
              <a:ln w="1016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22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38261" y="2775243"/>
            <a:ext cx="586821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6600" b="1" dirty="0" smtClean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 Forma Normal</a:t>
            </a:r>
            <a:endParaRPr lang="es-ES" sz="6600" b="1" dirty="0">
              <a:ln w="1016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8306471" y="2872900"/>
            <a:ext cx="1328017" cy="1181141"/>
            <a:chOff x="8348944" y="2872900"/>
            <a:chExt cx="1328017" cy="1181141"/>
          </a:xfrm>
        </p:grpSpPr>
        <p:sp>
          <p:nvSpPr>
            <p:cNvPr id="6" name="Elipse 5"/>
            <p:cNvSpPr/>
            <p:nvPr/>
          </p:nvSpPr>
          <p:spPr>
            <a:xfrm>
              <a:off x="8348944" y="2872900"/>
              <a:ext cx="1328017" cy="10103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7" name="Picture 2" descr="http://siteassets.pagecloud.com/dts-tech/images/Network-Database-Icons-1106140601-ID-1d3f045c-111f-4b71-9959-3cd1a93b1dde.png?nocache=0d1b63c6-df83-4eb0-f2ba-6ce469b93f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2381" y="2872900"/>
              <a:ext cx="1181141" cy="1181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09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879458"/>
              </p:ext>
            </p:extLst>
          </p:nvPr>
        </p:nvGraphicFramePr>
        <p:xfrm>
          <a:off x="953036" y="3232598"/>
          <a:ext cx="10406129" cy="316570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93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0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4512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CodLibro</a:t>
                      </a:r>
                      <a:endParaRPr lang="es-CO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Titulo</a:t>
                      </a:r>
                      <a:endParaRPr lang="es-CO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Autor</a:t>
                      </a:r>
                      <a:endParaRPr lang="es-CO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Editorial</a:t>
                      </a:r>
                      <a:endParaRPr lang="es-CO" sz="16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NombreLector</a:t>
                      </a:r>
                      <a:endParaRPr lang="es-CO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FechaDev</a:t>
                      </a:r>
                      <a:endParaRPr lang="es-CO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40"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1001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Variable compleja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>
                          <a:effectLst/>
                        </a:rPr>
                        <a:t>Murray Spiegel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McGraw Hill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Pérez Gómez, Juan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>
                          <a:effectLst/>
                        </a:rPr>
                        <a:t>15/04/2005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740">
                <a:tc>
                  <a:txBody>
                    <a:bodyPr/>
                    <a:lstStyle/>
                    <a:p>
                      <a:r>
                        <a:rPr lang="es-CO" sz="1400">
                          <a:effectLst/>
                        </a:rPr>
                        <a:t>1004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Visual Basic 5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E. </a:t>
                      </a:r>
                      <a:r>
                        <a:rPr lang="es-CO" sz="1400" dirty="0" err="1">
                          <a:effectLst/>
                        </a:rPr>
                        <a:t>Petroustsos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>
                          <a:effectLst/>
                        </a:rPr>
                        <a:t>Anaya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>
                          <a:effectLst/>
                        </a:rPr>
                        <a:t>Ríos Terán, Ana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>
                          <a:effectLst/>
                        </a:rPr>
                        <a:t>17/04/2005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740">
                <a:tc>
                  <a:txBody>
                    <a:bodyPr/>
                    <a:lstStyle/>
                    <a:p>
                      <a:r>
                        <a:rPr lang="es-CO" sz="1400">
                          <a:effectLst/>
                        </a:rPr>
                        <a:t>1005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Estadística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Murray </a:t>
                      </a:r>
                      <a:r>
                        <a:rPr lang="es-CO" sz="1400" dirty="0" err="1">
                          <a:effectLst/>
                        </a:rPr>
                        <a:t>Spiegel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McGraw Hill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Roca, René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>
                          <a:effectLst/>
                        </a:rPr>
                        <a:t>16/04/2005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233">
                <a:tc>
                  <a:txBody>
                    <a:bodyPr/>
                    <a:lstStyle/>
                    <a:p>
                      <a:r>
                        <a:rPr lang="es-CO" sz="1400">
                          <a:effectLst/>
                        </a:rPr>
                        <a:t>1006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>
                          <a:effectLst/>
                        </a:rPr>
                        <a:t>Oracle University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Nancy Greenberg y Priya Nathan</a:t>
                      </a:r>
                      <a:endParaRPr lang="en-US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Oracle Corp.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García Roque, Luis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20/04/2005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740">
                <a:tc>
                  <a:txBody>
                    <a:bodyPr/>
                    <a:lstStyle/>
                    <a:p>
                      <a:r>
                        <a:rPr lang="es-CO" sz="1400">
                          <a:effectLst/>
                        </a:rPr>
                        <a:t>1007</a:t>
                      </a:r>
                      <a:endParaRPr lang="es-CO" sz="14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 dirty="0" err="1">
                          <a:effectLst/>
                        </a:rPr>
                        <a:t>Clipper</a:t>
                      </a:r>
                      <a:r>
                        <a:rPr lang="es-CO" sz="1400" dirty="0">
                          <a:effectLst/>
                        </a:rPr>
                        <a:t> 5.01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 dirty="0" err="1">
                          <a:effectLst/>
                        </a:rPr>
                        <a:t>Ramalho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McGraw Hill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Pérez Gómez, Juan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effectLst/>
                        </a:rPr>
                        <a:t>18/04/2005</a:t>
                      </a:r>
                      <a:endParaRPr lang="es-CO" sz="14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Grupo 3"/>
          <p:cNvGrpSpPr/>
          <p:nvPr/>
        </p:nvGrpSpPr>
        <p:grpSpPr>
          <a:xfrm>
            <a:off x="4145288" y="3946805"/>
            <a:ext cx="5835838" cy="2472442"/>
            <a:chOff x="4711958" y="3932623"/>
            <a:chExt cx="4664295" cy="2383536"/>
          </a:xfrm>
        </p:grpSpPr>
        <p:sp>
          <p:nvSpPr>
            <p:cNvPr id="2" name="Rectángulo 1"/>
            <p:cNvSpPr/>
            <p:nvPr/>
          </p:nvSpPr>
          <p:spPr>
            <a:xfrm>
              <a:off x="4711958" y="5236133"/>
              <a:ext cx="1656303" cy="66493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7729303" y="3932623"/>
              <a:ext cx="1646950" cy="238353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931510" y="2456174"/>
            <a:ext cx="3576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PRESTAMO LIBRO</a:t>
            </a:r>
            <a:endParaRPr lang="es-CO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387511" y="1367737"/>
            <a:ext cx="56110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2000" dirty="0" smtClean="0"/>
              <a:t>Atomicidad</a:t>
            </a:r>
            <a:endParaRPr lang="es-CO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2000" dirty="0" err="1" smtClean="0"/>
              <a:t>Tuplas</a:t>
            </a:r>
            <a:r>
              <a:rPr lang="es-CO" sz="2000" dirty="0" smtClean="0"/>
              <a:t> repetidas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2000" dirty="0" smtClean="0"/>
              <a:t>Nombres únicos de atributos por tabla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2000" dirty="0" smtClean="0"/>
              <a:t>Si tiene Llave primaria sean Únicas y No Nulas</a:t>
            </a:r>
            <a:endParaRPr lang="es-CO" sz="2000" dirty="0"/>
          </a:p>
        </p:txBody>
      </p:sp>
      <p:sp>
        <p:nvSpPr>
          <p:cNvPr id="11" name="Rectángulo 10"/>
          <p:cNvSpPr/>
          <p:nvPr/>
        </p:nvSpPr>
        <p:spPr>
          <a:xfrm>
            <a:off x="410818" y="536740"/>
            <a:ext cx="1116179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IDENTIFICACION DE CASOS A NORMALIZAR</a:t>
            </a:r>
            <a:endParaRPr lang="es-ES" sz="4800" b="1" dirty="0">
              <a:ln w="1016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298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02453" y="30266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5626"/>
              </p:ext>
            </p:extLst>
          </p:nvPr>
        </p:nvGraphicFramePr>
        <p:xfrm>
          <a:off x="425002" y="2137891"/>
          <a:ext cx="11320531" cy="443033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20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3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84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2905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CodLibro</a:t>
                      </a:r>
                      <a:endParaRPr lang="es-CO" sz="1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Titulo</a:t>
                      </a:r>
                      <a:endParaRPr lang="es-CO" sz="1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Autor</a:t>
                      </a:r>
                      <a:endParaRPr lang="es-CO" sz="1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Editorial</a:t>
                      </a:r>
                      <a:endParaRPr lang="es-CO" sz="1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1apellido</a:t>
                      </a:r>
                      <a:endParaRPr lang="es-CO" sz="1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2apellido</a:t>
                      </a:r>
                      <a:endParaRPr lang="es-CO" sz="1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Nombres</a:t>
                      </a:r>
                      <a:endParaRPr lang="es-CO" sz="1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FechaDev</a:t>
                      </a:r>
                      <a:endParaRPr lang="es-CO" sz="1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905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1001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Variable compleja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Murray </a:t>
                      </a:r>
                      <a:r>
                        <a:rPr lang="es-CO" sz="1800" dirty="0" err="1">
                          <a:effectLst/>
                        </a:rPr>
                        <a:t>Spiegel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McGrawHill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Pérez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Gómez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Juan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15/04/2005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905"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1004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Visual Basic 5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E. </a:t>
                      </a:r>
                      <a:r>
                        <a:rPr lang="es-CO" sz="1800" dirty="0" err="1">
                          <a:effectLst/>
                        </a:rPr>
                        <a:t>Petroustsos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Anaya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Ríos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Terán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Ana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17/04/2005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905"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1005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Estadística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Murray Spiegel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McGrawHill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Roca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 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René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16/04/2005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905"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1006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OracleUniversity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NancyGreenberg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OracleCorp.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García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Roque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Luis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20/04/2005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905"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1006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OracleUniversity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Priya Nathan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OracleCorp.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García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Roque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Luis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20/04/2005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905"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1007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Clipper 5.01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Ramalho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McGrawHill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>
                          <a:effectLst/>
                        </a:rPr>
                        <a:t>Pérez</a:t>
                      </a:r>
                      <a:endParaRPr lang="es-CO" sz="18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Gómez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Juan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effectLst/>
                        </a:rPr>
                        <a:t>18/04/2005</a:t>
                      </a:r>
                      <a:endParaRPr lang="es-CO" sz="18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137025" y="3276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60223" y="1493576"/>
            <a:ext cx="3576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PRESTAMO LIBRO</a:t>
            </a:r>
            <a:endParaRPr lang="es-CO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526156" y="114438"/>
            <a:ext cx="608620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dirty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TABLA </a:t>
            </a:r>
            <a:r>
              <a:rPr lang="es-ES" sz="6000" b="1" dirty="0" smtClean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 1FN</a:t>
            </a:r>
            <a:endParaRPr lang="es-ES" sz="6000" b="1" dirty="0">
              <a:ln w="1016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7032043" y="2078351"/>
            <a:ext cx="3335450" cy="4412601"/>
            <a:chOff x="6687755" y="3026602"/>
            <a:chExt cx="2741637" cy="3162163"/>
          </a:xfrm>
        </p:grpSpPr>
        <p:sp>
          <p:nvSpPr>
            <p:cNvPr id="12" name="Rectángulo 11"/>
            <p:cNvSpPr/>
            <p:nvPr/>
          </p:nvSpPr>
          <p:spPr>
            <a:xfrm>
              <a:off x="6687755" y="3026602"/>
              <a:ext cx="860132" cy="3162163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7625313" y="3026602"/>
              <a:ext cx="869330" cy="316216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8569260" y="3026602"/>
              <a:ext cx="860132" cy="3162163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31900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54171" y="2872900"/>
            <a:ext cx="55337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b="1" dirty="0" smtClean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 Forma Normal</a:t>
            </a:r>
            <a:endParaRPr lang="es-ES" sz="6000" b="1" dirty="0">
              <a:ln w="1016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8233034" y="2872900"/>
            <a:ext cx="1328017" cy="1181141"/>
            <a:chOff x="8348944" y="2872900"/>
            <a:chExt cx="1328017" cy="1181141"/>
          </a:xfrm>
        </p:grpSpPr>
        <p:sp>
          <p:nvSpPr>
            <p:cNvPr id="3" name="Elipse 2"/>
            <p:cNvSpPr/>
            <p:nvPr/>
          </p:nvSpPr>
          <p:spPr>
            <a:xfrm>
              <a:off x="8348944" y="2872900"/>
              <a:ext cx="1328017" cy="10103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2050" name="Picture 2" descr="http://siteassets.pagecloud.com/dts-tech/images/Network-Database-Icons-1106140601-ID-1d3f045c-111f-4b71-9959-3cd1a93b1dde.png?nocache=0d1b63c6-df83-4eb0-f2ba-6ce469b93f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2381" y="2872900"/>
              <a:ext cx="1181141" cy="1181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29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98923"/>
              </p:ext>
            </p:extLst>
          </p:nvPr>
        </p:nvGraphicFramePr>
        <p:xfrm>
          <a:off x="887622" y="4035187"/>
          <a:ext cx="10628519" cy="25776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45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9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2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6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2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236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CodLibro</a:t>
                      </a:r>
                      <a:endParaRPr lang="es-CO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Titulo</a:t>
                      </a:r>
                      <a:endParaRPr lang="es-CO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Autor</a:t>
                      </a:r>
                      <a:endParaRPr lang="es-CO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Editorial</a:t>
                      </a:r>
                      <a:endParaRPr lang="es-CO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1apellido</a:t>
                      </a:r>
                      <a:endParaRPr lang="es-CO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2apellido</a:t>
                      </a:r>
                      <a:endParaRPr lang="es-CO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Nombres</a:t>
                      </a:r>
                      <a:endParaRPr lang="es-CO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FechaDev</a:t>
                      </a:r>
                      <a:endParaRPr lang="es-CO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3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1001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Variable compleja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Murray </a:t>
                      </a:r>
                      <a:r>
                        <a:rPr lang="es-CO" sz="1600" dirty="0" err="1">
                          <a:effectLst/>
                        </a:rPr>
                        <a:t>Spiegel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err="1">
                          <a:effectLst/>
                        </a:rPr>
                        <a:t>McGrawHill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Pérez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Gómez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>
                          <a:effectLst/>
                        </a:rPr>
                        <a:t>Juan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15/04/2005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36"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1004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Visual Basic 5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E. Petroustsos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Anaya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Ríos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Terán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Ana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17/04/2005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36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1005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Estadística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Murray Spiegel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McGrawHill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Roca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 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René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16/04/2005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36"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1006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OracleUniversity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NancyGreenberg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OracleCorp.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García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Roque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Luis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20/04/2005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36"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1006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OracleUniversity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Priya Nathan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OracleCorp.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García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Roque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Luis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20/04/2005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236"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1007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Clipper 5.01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Ramalho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err="1">
                          <a:effectLst/>
                        </a:rPr>
                        <a:t>McGrawHill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Pérez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Gómez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>
                          <a:effectLst/>
                        </a:rPr>
                        <a:t>Juan</a:t>
                      </a:r>
                      <a:endParaRPr lang="es-CO" sz="16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18/04/2005</a:t>
                      </a:r>
                      <a:endParaRPr lang="es-CO" sz="16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40990" y="2650757"/>
            <a:ext cx="1536471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097161" y="419945"/>
            <a:ext cx="686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 smtClean="0"/>
              <a:t>Dependencia Completa: Todos </a:t>
            </a:r>
            <a:r>
              <a:rPr lang="es-CO" dirty="0"/>
              <a:t>los atributos no clave deben depender por completo de la clave primaria</a:t>
            </a:r>
            <a:r>
              <a:rPr lang="es-CO" dirty="0" smtClean="0"/>
              <a:t>. No existen Dependencias Parciales.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O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/>
              <a:t>T</a:t>
            </a:r>
            <a:r>
              <a:rPr lang="es-CO" dirty="0" smtClean="0"/>
              <a:t>odas </a:t>
            </a:r>
            <a:r>
              <a:rPr lang="es-CO" dirty="0"/>
              <a:t>las </a:t>
            </a:r>
            <a:r>
              <a:rPr lang="es-CO" dirty="0" smtClean="0"/>
              <a:t>dependencias parciales </a:t>
            </a:r>
            <a:r>
              <a:rPr lang="es-CO" dirty="0"/>
              <a:t>se deben eliminar y separar dentro de sus propias tablas</a:t>
            </a:r>
            <a:r>
              <a:rPr lang="es-CO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CO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 smtClean="0"/>
              <a:t>Crear </a:t>
            </a:r>
            <a:r>
              <a:rPr lang="es-CO" dirty="0"/>
              <a:t>tablas independientes para conjuntos de valores que se apliquen a varios registros</a:t>
            </a:r>
            <a:r>
              <a:rPr lang="es-CO" dirty="0" smtClean="0"/>
              <a:t>. </a:t>
            </a:r>
            <a:endParaRPr lang="es-CO" dirty="0"/>
          </a:p>
        </p:txBody>
      </p:sp>
      <p:grpSp>
        <p:nvGrpSpPr>
          <p:cNvPr id="2" name="Grupo 1"/>
          <p:cNvGrpSpPr/>
          <p:nvPr/>
        </p:nvGrpSpPr>
        <p:grpSpPr>
          <a:xfrm>
            <a:off x="753345" y="3432314"/>
            <a:ext cx="10749541" cy="3131416"/>
            <a:chOff x="4040836" y="3988575"/>
            <a:chExt cx="7425272" cy="2655299"/>
          </a:xfrm>
        </p:grpSpPr>
        <p:sp>
          <p:nvSpPr>
            <p:cNvPr id="6" name="Rectángulo 5"/>
            <p:cNvSpPr/>
            <p:nvPr/>
          </p:nvSpPr>
          <p:spPr>
            <a:xfrm>
              <a:off x="5016634" y="4512237"/>
              <a:ext cx="3373033" cy="213163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172876" y="4512240"/>
              <a:ext cx="792247" cy="213163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040836" y="4001472"/>
              <a:ext cx="1056324" cy="49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ATRIBUTO CLAVE</a:t>
              </a:r>
              <a:endPara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148671" y="4001472"/>
              <a:ext cx="2895399" cy="49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ATRIBUTOS NO CLAVE CON DEPENDENCIA COMPLETA</a:t>
              </a:r>
              <a:endParaRPr lang="es-CO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8441179" y="4512237"/>
              <a:ext cx="3024929" cy="2131634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8582607" y="3988575"/>
              <a:ext cx="2755347" cy="49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ATRIBUTOS NO CLAVE SIN DEPENDENCIA COMPLETA</a:t>
              </a:r>
              <a:endParaRPr lang="es-CO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410818" y="536740"/>
            <a:ext cx="405516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IDENTIFICACIÓN DE CASOS A NORMALIZAR</a:t>
            </a:r>
            <a:endParaRPr lang="es-ES" sz="4400" b="1" dirty="0">
              <a:ln w="1016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8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68750"/>
              </p:ext>
            </p:extLst>
          </p:nvPr>
        </p:nvGraphicFramePr>
        <p:xfrm>
          <a:off x="845156" y="4141057"/>
          <a:ext cx="3609975" cy="1600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>
                          <a:effectLst/>
                        </a:rPr>
                        <a:t>CodLibro</a:t>
                      </a:r>
                      <a:endParaRPr lang="es-CO" sz="1000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effectLst/>
                        </a:rPr>
                        <a:t>Titulo</a:t>
                      </a:r>
                      <a:endParaRPr lang="es-CO" sz="1000" i="1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effectLst/>
                        </a:rPr>
                        <a:t>Autor</a:t>
                      </a:r>
                      <a:endParaRPr lang="es-CO" sz="1000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effectLst/>
                        </a:rPr>
                        <a:t>Editorial</a:t>
                      </a:r>
                      <a:endParaRPr lang="es-CO" sz="1000" i="1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1001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effectLst/>
                        </a:rPr>
                        <a:t>Variable compleja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Murray Spiegel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McGrawHill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1004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Visual Basic 5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E. Petroustsos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Anaya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1005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Estadística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Murray Spiegel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McGrawHill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1006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Oracle University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NancyGreenberg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Oracle Corp.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1006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Oracle University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Priya Nathan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Oracle Corp.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1007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Clipper 5.01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 dirty="0" err="1">
                          <a:effectLst/>
                        </a:rPr>
                        <a:t>Ramalho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 dirty="0" err="1">
                          <a:effectLst/>
                        </a:rPr>
                        <a:t>McGrawHill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088232"/>
              </p:ext>
            </p:extLst>
          </p:nvPr>
        </p:nvGraphicFramePr>
        <p:xfrm>
          <a:off x="8628845" y="5004657"/>
          <a:ext cx="2807571" cy="1143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1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>
                          <a:effectLst/>
                        </a:rPr>
                        <a:t>CodLector</a:t>
                      </a:r>
                      <a:endParaRPr lang="es-CO" sz="1000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smtClean="0">
                          <a:effectLst/>
                        </a:rPr>
                        <a:t>1apellido</a:t>
                      </a:r>
                      <a:endParaRPr lang="es-CO" sz="1000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smtClean="0">
                          <a:effectLst/>
                        </a:rPr>
                        <a:t>2apellido</a:t>
                      </a:r>
                      <a:endParaRPr lang="es-CO" sz="1000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effectLst/>
                        </a:rPr>
                        <a:t>Nombres</a:t>
                      </a:r>
                      <a:endParaRPr lang="es-CO" sz="1000" i="1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501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Pérez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Gómez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Juan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502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Ríos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Terán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Ana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503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Roca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 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René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504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>
                          <a:effectLst/>
                        </a:rPr>
                        <a:t>García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effectLst/>
                        </a:rPr>
                        <a:t>Roque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s-CO" sz="1000" dirty="0">
                          <a:effectLst/>
                        </a:rPr>
                        <a:t>Luis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10550"/>
              </p:ext>
            </p:extLst>
          </p:nvPr>
        </p:nvGraphicFramePr>
        <p:xfrm>
          <a:off x="5460109" y="3782716"/>
          <a:ext cx="2497633" cy="13716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08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>
                          <a:effectLst/>
                        </a:rPr>
                        <a:t>CodLibro</a:t>
                      </a:r>
                      <a:endParaRPr lang="es-CO" sz="1000" i="1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effectLst/>
                        </a:rPr>
                        <a:t>CodLector</a:t>
                      </a:r>
                      <a:endParaRPr lang="es-CO" sz="1000" i="1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effectLst/>
                        </a:rPr>
                        <a:t>FechaDev</a:t>
                      </a:r>
                      <a:endParaRPr lang="es-CO" sz="1000" i="1">
                        <a:effectLst/>
                        <a:latin typeface="MS Sans Serif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1001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 dirty="0">
                          <a:effectLst/>
                        </a:rPr>
                        <a:t>501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15/04/2005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1004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502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17/04/2005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1005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503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16/04/2005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1006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504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20/04/2005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1007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>
                          <a:effectLst/>
                        </a:rPr>
                        <a:t>501</a:t>
                      </a:r>
                      <a:endParaRPr lang="es-CO" sz="100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1000" dirty="0">
                          <a:effectLst/>
                        </a:rPr>
                        <a:t>18/04/2005</a:t>
                      </a:r>
                      <a:endParaRPr lang="es-CO" sz="1000" dirty="0">
                        <a:effectLst/>
                        <a:latin typeface="MS Sans Serif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61025" y="47411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661025" y="2518745"/>
            <a:ext cx="2125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PRESTAMO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917763" y="2954131"/>
            <a:ext cx="1398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LIBRO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401566" y="3875045"/>
            <a:ext cx="2125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LECTOR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132640" y="3705768"/>
            <a:ext cx="1563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solidFill>
                  <a:srgbClr val="FF0000"/>
                </a:solidFill>
              </a:rPr>
              <a:t>ATRIBUTOS NO CLAVE CON DEPENDENCIA COMPLETA</a:t>
            </a:r>
            <a:endParaRPr lang="es-CO" sz="800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878212" y="4571825"/>
            <a:ext cx="1563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solidFill>
                  <a:srgbClr val="FF0000"/>
                </a:solidFill>
              </a:rPr>
              <a:t>ATRIBUTOS NO CLAVE CON DEPENDENCIA COMPLETA</a:t>
            </a:r>
            <a:endParaRPr lang="es-CO" sz="800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244767" y="3319937"/>
            <a:ext cx="1563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solidFill>
                  <a:srgbClr val="FF0000"/>
                </a:solidFill>
              </a:rPr>
              <a:t>ATRIBUTOS NO CLAVE CON DEPENDENCIA COMPLETA</a:t>
            </a:r>
            <a:endParaRPr lang="es-CO" sz="800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717130" y="3716591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solidFill>
                  <a:srgbClr val="FF0000"/>
                </a:solidFill>
              </a:rPr>
              <a:t>ATRIBUTO CLAVE</a:t>
            </a:r>
            <a:endParaRPr lang="es-CO" sz="800" dirty="0">
              <a:solidFill>
                <a:srgbClr val="FF000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982466" y="455532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solidFill>
                  <a:srgbClr val="FF0000"/>
                </a:solidFill>
              </a:rPr>
              <a:t>ATRIBUTO CLAVE</a:t>
            </a:r>
            <a:endParaRPr lang="es-CO" sz="800" dirty="0">
              <a:solidFill>
                <a:srgbClr val="FF000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357486" y="3369629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 smtClean="0">
                <a:solidFill>
                  <a:srgbClr val="FF0000"/>
                </a:solidFill>
              </a:rPr>
              <a:t>ATRIBUTO CLAVE</a:t>
            </a:r>
            <a:endParaRPr lang="es-CO" sz="800" dirty="0">
              <a:solidFill>
                <a:srgbClr val="FF0000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357486" y="176460"/>
            <a:ext cx="767001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dirty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TABLA </a:t>
            </a:r>
            <a:r>
              <a:rPr lang="es-ES" sz="6000" b="1" dirty="0" smtClean="0">
                <a:ln w="1016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 2FN</a:t>
            </a:r>
            <a:endParaRPr lang="es-ES" sz="6000" b="1" dirty="0">
              <a:ln w="1016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84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na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2017" id="{DE7CE31E-70B8-4405-8AA7-12A651D335BD}" vid="{BF8FEB5D-A3DE-44D8-B5D3-BD477EF0426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sena2017</Template>
  <TotalTime>575</TotalTime>
  <Words>884</Words>
  <Application>Microsoft Office PowerPoint</Application>
  <PresentationFormat>Panorámica</PresentationFormat>
  <Paragraphs>499</Paragraphs>
  <Slides>17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Calibri</vt:lpstr>
      <vt:lpstr>MS Sans Serif</vt:lpstr>
      <vt:lpstr>Wingdings</vt:lpstr>
      <vt:lpstr>sena2017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Arthur</dc:creator>
  <cp:lastModifiedBy>LA CLAQUETA</cp:lastModifiedBy>
  <cp:revision>48</cp:revision>
  <dcterms:created xsi:type="dcterms:W3CDTF">2015-08-05T17:57:04Z</dcterms:created>
  <dcterms:modified xsi:type="dcterms:W3CDTF">2019-04-30T20:26:49Z</dcterms:modified>
</cp:coreProperties>
</file>