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Gotham 1" charset="1" panose="02000804040000020004"/>
      <p:regular r:id="rId36"/>
    </p:embeddedFont>
    <p:embeddedFont>
      <p:font typeface="Gotham 2" charset="1" panose="02000504020000020004"/>
      <p:regular r:id="rId37"/>
    </p:embeddedFont>
    <p:embeddedFont>
      <p:font typeface="Arimo Bold Italics" charset="1" panose="020B0704020202090204"/>
      <p:regular r:id="rId38"/>
    </p:embeddedFont>
    <p:embeddedFont>
      <p:font typeface="Gotham 3" charset="1" panose="02000504050000020004"/>
      <p:regular r:id="rId39"/>
    </p:embeddedFont>
    <p:embeddedFont>
      <p:font typeface="Open Sans" charset="1" panose="020B0606030504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https://nextjs.org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5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0156" y="-177927"/>
            <a:ext cx="17578288" cy="10642855"/>
          </a:xfrm>
          <a:custGeom>
            <a:avLst/>
            <a:gdLst/>
            <a:ahLst/>
            <a:cxnLst/>
            <a:rect r="r" b="b" t="t" l="l"/>
            <a:pathLst>
              <a:path h="10642855" w="17578288">
                <a:moveTo>
                  <a:pt x="0" y="0"/>
                </a:moveTo>
                <a:lnTo>
                  <a:pt x="17578288" y="0"/>
                </a:lnTo>
                <a:lnTo>
                  <a:pt x="17578288" y="10642854"/>
                </a:lnTo>
                <a:lnTo>
                  <a:pt x="0" y="10642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4278333" cy="973884"/>
          </a:xfrm>
          <a:custGeom>
            <a:avLst/>
            <a:gdLst/>
            <a:ahLst/>
            <a:cxnLst/>
            <a:rect r="r" b="b" t="t" l="l"/>
            <a:pathLst>
              <a:path h="973884" w="4278333">
                <a:moveTo>
                  <a:pt x="0" y="0"/>
                </a:moveTo>
                <a:lnTo>
                  <a:pt x="4278333" y="0"/>
                </a:lnTo>
                <a:lnTo>
                  <a:pt x="4278333" y="973884"/>
                </a:lnTo>
                <a:lnTo>
                  <a:pt x="0" y="973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0082" y="3162300"/>
            <a:ext cx="1034986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 spc="-249" b="true">
                <a:solidFill>
                  <a:srgbClr val="FFFFFF"/>
                </a:solidFill>
                <a:latin typeface="Gotham 1"/>
                <a:ea typeface="Gotham 1"/>
                <a:cs typeface="Gotham 1"/>
                <a:sym typeface="Gotham 1"/>
              </a:rPr>
              <a:t>Formazione Frontend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93916" y="2429320"/>
            <a:ext cx="17522883" cy="531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8"/>
              </a:lnSpc>
            </a:pPr>
            <a:r>
              <a:rPr lang="en-US" sz="3031" spc="-97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Cos'è useEffect?</a:t>
            </a:r>
          </a:p>
          <a:p>
            <a:pPr algn="l" marL="654585" indent="-327293" lvl="1">
              <a:lnSpc>
                <a:spcPts val="3638"/>
              </a:lnSpc>
              <a:buFont typeface="Arial"/>
              <a:buChar char="•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Hook di React per eseguire effetti collaterali (side effects) in un componente funzionale.</a:t>
            </a:r>
          </a:p>
          <a:p>
            <a:pPr algn="l" marL="654585" indent="-327293" lvl="1">
              <a:lnSpc>
                <a:spcPts val="3638"/>
              </a:lnSpc>
              <a:buFont typeface="Arial"/>
              <a:buChar char="•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Viene eseguito dopo il rendering iniziale e/o quando cambiano det</a:t>
            </a: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erminate dipendenze.</a:t>
            </a:r>
          </a:p>
          <a:p>
            <a:pPr algn="l">
              <a:lnSpc>
                <a:spcPts val="3638"/>
              </a:lnSpc>
            </a:pPr>
          </a:p>
          <a:p>
            <a:pPr algn="l">
              <a:lnSpc>
                <a:spcPts val="3638"/>
              </a:lnSpc>
            </a:pPr>
          </a:p>
          <a:p>
            <a:pPr algn="l">
              <a:lnSpc>
                <a:spcPts val="3638"/>
              </a:lnSpc>
            </a:pPr>
            <a:r>
              <a:rPr lang="en-US" sz="3031" spc="-97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Gli effetti collaterali sono operazioni che non riguardano direttamente il rendering, come:</a:t>
            </a:r>
          </a:p>
          <a:p>
            <a:pPr algn="l" marL="1309170" indent="-436390" lvl="2">
              <a:lnSpc>
                <a:spcPts val="3638"/>
              </a:lnSpc>
              <a:buFont typeface="Arial"/>
              <a:buChar char="⚬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Chiamate API.</a:t>
            </a:r>
          </a:p>
          <a:p>
            <a:pPr algn="l" marL="1309170" indent="-436390" lvl="2">
              <a:lnSpc>
                <a:spcPts val="3638"/>
              </a:lnSpc>
              <a:buFont typeface="Arial"/>
              <a:buChar char="⚬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Manipolazione del DOM.</a:t>
            </a:r>
          </a:p>
          <a:p>
            <a:pPr algn="l" marL="1309170" indent="-436390" lvl="2">
              <a:lnSpc>
                <a:spcPts val="3638"/>
              </a:lnSpc>
              <a:buFont typeface="Arial"/>
              <a:buChar char="⚬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Sottoscrizioni a eventi.</a:t>
            </a:r>
          </a:p>
          <a:p>
            <a:pPr algn="l" marL="1309170" indent="-436390" lvl="2">
              <a:lnSpc>
                <a:spcPts val="3638"/>
              </a:lnSpc>
              <a:buFont typeface="Arial"/>
              <a:buChar char="⚬"/>
            </a:pPr>
            <a:r>
              <a:rPr lang="en-US" b="true" sz="3031" spc="-97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Timer o intervalli.</a:t>
            </a:r>
          </a:p>
          <a:p>
            <a:pPr algn="l">
              <a:lnSpc>
                <a:spcPts val="363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74866" y="716915"/>
            <a:ext cx="15377860" cy="1196832"/>
            <a:chOff x="0" y="0"/>
            <a:chExt cx="20503813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8052357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Cos’è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20503813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useEffect: Effetti Collaterali nei Componenti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6746806"/>
            <a:ext cx="15160187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pr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imo argomento : Una funzio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ne contenente il cod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ice da eseguire.</a:t>
            </a: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Secondo argomento (opzi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onale) : Un array di dipendenze che determina quando l'effetto deve essere eseguito</a:t>
            </a:r>
          </a:p>
          <a:p>
            <a:pPr algn="l">
              <a:lnSpc>
                <a:spcPts val="362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546398" y="2511820"/>
            <a:ext cx="9195205" cy="3859301"/>
          </a:xfrm>
          <a:custGeom>
            <a:avLst/>
            <a:gdLst/>
            <a:ahLst/>
            <a:cxnLst/>
            <a:rect r="r" b="b" t="t" l="l"/>
            <a:pathLst>
              <a:path h="3859301" w="9195205">
                <a:moveTo>
                  <a:pt x="0" y="0"/>
                </a:moveTo>
                <a:lnTo>
                  <a:pt x="9195204" y="0"/>
                </a:lnTo>
                <a:lnTo>
                  <a:pt x="9195204" y="3859301"/>
                </a:lnTo>
                <a:lnTo>
                  <a:pt x="0" y="385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74866" y="716915"/>
            <a:ext cx="15377860" cy="1196832"/>
            <a:chOff x="0" y="0"/>
            <a:chExt cx="20503813" cy="15957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71805"/>
              <a:ext cx="18052357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Sintassi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20503813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useEffect: Effetti Collaterali nei Componenti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151555" y="1028700"/>
            <a:ext cx="8622965" cy="8305453"/>
          </a:xfrm>
          <a:custGeom>
            <a:avLst/>
            <a:gdLst/>
            <a:ahLst/>
            <a:cxnLst/>
            <a:rect r="r" b="b" t="t" l="l"/>
            <a:pathLst>
              <a:path h="8305453" w="8622965">
                <a:moveTo>
                  <a:pt x="0" y="0"/>
                </a:moveTo>
                <a:lnTo>
                  <a:pt x="8622965" y="0"/>
                </a:lnTo>
                <a:lnTo>
                  <a:pt x="8622965" y="8305453"/>
                </a:lnTo>
                <a:lnTo>
                  <a:pt x="0" y="8305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9988231" cy="1196832"/>
            <a:chOff x="0" y="0"/>
            <a:chExt cx="13317641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1725371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3317641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Esempio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67791"/>
            <a:ext cx="16230600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76"/>
              </a:lnSpc>
            </a:pPr>
            <a:r>
              <a:rPr lang="en-US" sz="15563" spc="-498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Esempi Pratici di useEffect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3294" y="1424656"/>
            <a:ext cx="12361413" cy="7951786"/>
          </a:xfrm>
          <a:custGeom>
            <a:avLst/>
            <a:gdLst/>
            <a:ahLst/>
            <a:cxnLst/>
            <a:rect r="r" b="b" t="t" l="l"/>
            <a:pathLst>
              <a:path h="7951786" w="12361413">
                <a:moveTo>
                  <a:pt x="0" y="0"/>
                </a:moveTo>
                <a:lnTo>
                  <a:pt x="12361412" y="0"/>
                </a:lnTo>
                <a:lnTo>
                  <a:pt x="12361412" y="7951786"/>
                </a:lnTo>
                <a:lnTo>
                  <a:pt x="0" y="7951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4053"/>
            <a:ext cx="15623087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-179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Esempio 1: Aggiornare il Titolo della Pagina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5125" y="1669967"/>
            <a:ext cx="13531843" cy="7899213"/>
          </a:xfrm>
          <a:custGeom>
            <a:avLst/>
            <a:gdLst/>
            <a:ahLst/>
            <a:cxnLst/>
            <a:rect r="r" b="b" t="t" l="l"/>
            <a:pathLst>
              <a:path h="7899213" w="13531843">
                <a:moveTo>
                  <a:pt x="0" y="0"/>
                </a:moveTo>
                <a:lnTo>
                  <a:pt x="13531842" y="0"/>
                </a:lnTo>
                <a:lnTo>
                  <a:pt x="13531842" y="7899213"/>
                </a:lnTo>
                <a:lnTo>
                  <a:pt x="0" y="7899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4053"/>
            <a:ext cx="15623087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-179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Esempio 2: Chiamata API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05891"/>
            <a:ext cx="16230600" cy="613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Tutto chiaro???</a:t>
            </a:r>
          </a:p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Speriamo!!!</a:t>
            </a:r>
          </a:p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Iniziamo a scrivere qualcosa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59348" y="697916"/>
            <a:ext cx="1424579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-179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Inizializzazione Progetto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4097" y="3854060"/>
            <a:ext cx="14377866" cy="431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30"/>
              </a:lnSpc>
            </a:pPr>
            <a:r>
              <a:rPr lang="en-US" b="true" sz="7736" i="true" u="sng">
                <a:solidFill>
                  <a:srgbClr val="3B44AC"/>
                </a:solidFill>
                <a:latin typeface="Arimo Bold Italics"/>
                <a:ea typeface="Arimo Bold Italics"/>
                <a:cs typeface="Arimo Bold Italics"/>
                <a:sym typeface="Arimo Bold Italics"/>
                <a:hlinkClick r:id="rId8" tooltip="https://nextjs.org"/>
              </a:rPr>
              <a:t>npx create-next-app@latest</a:t>
            </a:r>
          </a:p>
          <a:p>
            <a:pPr algn="l">
              <a:lnSpc>
                <a:spcPts val="10830"/>
              </a:lnSpc>
            </a:pPr>
          </a:p>
          <a:p>
            <a:pPr algn="l">
              <a:lnSpc>
                <a:spcPts val="13007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338473" y="3893718"/>
            <a:ext cx="9799663" cy="5009803"/>
          </a:xfrm>
          <a:custGeom>
            <a:avLst/>
            <a:gdLst/>
            <a:ahLst/>
            <a:cxnLst/>
            <a:rect r="r" b="b" t="t" l="l"/>
            <a:pathLst>
              <a:path h="5009803" w="9799663">
                <a:moveTo>
                  <a:pt x="0" y="0"/>
                </a:moveTo>
                <a:lnTo>
                  <a:pt x="9799662" y="0"/>
                </a:lnTo>
                <a:lnTo>
                  <a:pt x="9799662" y="5009802"/>
                </a:lnTo>
                <a:lnTo>
                  <a:pt x="0" y="5009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7527213" cy="1196832"/>
            <a:chOff x="0" y="0"/>
            <a:chExt cx="100362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836336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362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Componente Header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2271432"/>
            <a:ext cx="1389735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Il componente Header rappresenta la parte superiore del sito, solitamente contenente il logo e i link di navigazione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344733" y="4096063"/>
            <a:ext cx="9598534" cy="5162237"/>
          </a:xfrm>
          <a:custGeom>
            <a:avLst/>
            <a:gdLst/>
            <a:ahLst/>
            <a:cxnLst/>
            <a:rect r="r" b="b" t="t" l="l"/>
            <a:pathLst>
              <a:path h="5162237" w="9598534">
                <a:moveTo>
                  <a:pt x="0" y="0"/>
                </a:moveTo>
                <a:lnTo>
                  <a:pt x="9598534" y="0"/>
                </a:lnTo>
                <a:lnTo>
                  <a:pt x="9598534" y="5162237"/>
                </a:lnTo>
                <a:lnTo>
                  <a:pt x="0" y="51622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7527213" cy="1196832"/>
            <a:chOff x="0" y="0"/>
            <a:chExt cx="100362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836336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362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Componente Footer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2271432"/>
            <a:ext cx="1389735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Il componente Footer rappresenta la parte inferiore del sito, solitamente contenente informazioni aggiuntive o copyright.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0078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3">
                <a:alphaModFix amt="73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1006231"/>
            <a:ext cx="9889790" cy="1196832"/>
            <a:chOff x="0" y="0"/>
            <a:chExt cx="13186387" cy="159577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3186387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FFD241"/>
                  </a:solidFill>
                  <a:latin typeface="Gotham 1"/>
                  <a:ea typeface="Gotham 1"/>
                  <a:cs typeface="Gotham 1"/>
                  <a:sym typeface="Gotham 1"/>
                </a:rPr>
                <a:t>Obiettivi della Formazione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1609810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FFFFFF"/>
                  </a:solidFill>
                  <a:latin typeface="Gotham 2"/>
                  <a:ea typeface="Gotham 2"/>
                  <a:cs typeface="Gotham 2"/>
                  <a:sym typeface="Gotham 2"/>
                </a:rPr>
                <a:t>Overview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583904"/>
            <a:ext cx="9362378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Oggi ci concentreremo sul Frontend.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Contenuto: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Imparare i concetti fondamentali di Next.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Configurare e utilizzare Next.js per sviluppare siti web dinamici.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Creare componenti riutilizzabili e strutturare un'applicazione.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Gestire il routing tra pagine e comprendere il layout globale.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Utilizzare props e state per gestire dati dinamici.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902342" y="178309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338473" y="3604932"/>
            <a:ext cx="9870768" cy="4568485"/>
          </a:xfrm>
          <a:custGeom>
            <a:avLst/>
            <a:gdLst/>
            <a:ahLst/>
            <a:cxnLst/>
            <a:rect r="r" b="b" t="t" l="l"/>
            <a:pathLst>
              <a:path h="4568485" w="9870768">
                <a:moveTo>
                  <a:pt x="0" y="0"/>
                </a:moveTo>
                <a:lnTo>
                  <a:pt x="9870768" y="0"/>
                </a:lnTo>
                <a:lnTo>
                  <a:pt x="9870768" y="4568485"/>
                </a:lnTo>
                <a:lnTo>
                  <a:pt x="0" y="456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7527213" cy="1196832"/>
            <a:chOff x="0" y="0"/>
            <a:chExt cx="100362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836336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00362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Componente Hero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2271432"/>
            <a:ext cx="1389735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Il componente Hero è una sezione prominente che attira l'attenzione dell'utente.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220348" y="4028685"/>
            <a:ext cx="9866355" cy="4838309"/>
          </a:xfrm>
          <a:custGeom>
            <a:avLst/>
            <a:gdLst/>
            <a:ahLst/>
            <a:cxnLst/>
            <a:rect r="r" b="b" t="t" l="l"/>
            <a:pathLst>
              <a:path h="4838309" w="9866355">
                <a:moveTo>
                  <a:pt x="0" y="0"/>
                </a:moveTo>
                <a:lnTo>
                  <a:pt x="9866354" y="0"/>
                </a:lnTo>
                <a:lnTo>
                  <a:pt x="9866354" y="4838309"/>
                </a:lnTo>
                <a:lnTo>
                  <a:pt x="0" y="48383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9141840" cy="1196832"/>
            <a:chOff x="0" y="0"/>
            <a:chExt cx="12189119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0731777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2189119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Componente SubHero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2271432"/>
            <a:ext cx="1389735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Il componente SubHero è una sezione secondaria che fornisce ulteriori dettagli o informazioni.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05891"/>
            <a:ext cx="16230600" cy="310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Creiamo qualche </a:t>
            </a:r>
          </a:p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pagina in più !!!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156265" y="4596210"/>
            <a:ext cx="9975470" cy="3687079"/>
          </a:xfrm>
          <a:custGeom>
            <a:avLst/>
            <a:gdLst/>
            <a:ahLst/>
            <a:cxnLst/>
            <a:rect r="r" b="b" t="t" l="l"/>
            <a:pathLst>
              <a:path h="3687079" w="9975470">
                <a:moveTo>
                  <a:pt x="0" y="0"/>
                </a:moveTo>
                <a:lnTo>
                  <a:pt x="9975470" y="0"/>
                </a:lnTo>
                <a:lnTo>
                  <a:pt x="9975470" y="3687079"/>
                </a:lnTo>
                <a:lnTo>
                  <a:pt x="0" y="36870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14940850" cy="1196832"/>
            <a:chOff x="0" y="0"/>
            <a:chExt cx="19921133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7539343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Cos’è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9921133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Routing in Next.js 13 (File-based Routing)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58562" y="1857375"/>
            <a:ext cx="17132535" cy="23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3237" indent="-331619" lvl="1">
              <a:lnSpc>
                <a:spcPts val="3686"/>
              </a:lnSpc>
              <a:buFont typeface="Arial"/>
              <a:buChar char="•"/>
            </a:pPr>
            <a:r>
              <a:rPr lang="en-US" sz="3071" spc="-98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In N</a:t>
            </a:r>
            <a:r>
              <a:rPr lang="en-US" sz="3071" spc="-98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ext.js 13, il routing è basato sulla struttura della cartella /app (non più /pages).</a:t>
            </a:r>
          </a:p>
          <a:p>
            <a:pPr algn="l" marL="663237" indent="-331619" lvl="1">
              <a:lnSpc>
                <a:spcPts val="3686"/>
              </a:lnSpc>
              <a:buFont typeface="Arial"/>
              <a:buChar char="•"/>
            </a:pPr>
            <a:r>
              <a:rPr lang="en-US" sz="3071" spc="-98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Ogni file nella cartella /app rappresenta una route.</a:t>
            </a:r>
          </a:p>
          <a:p>
            <a:pPr algn="l" marL="1326474" indent="-442158" lvl="2">
              <a:lnSpc>
                <a:spcPts val="3686"/>
              </a:lnSpc>
              <a:buFont typeface="Arial"/>
              <a:buChar char="⚬"/>
            </a:pPr>
            <a:r>
              <a:rPr lang="en-US" sz="3071" spc="-98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app/home/page.js → /home</a:t>
            </a:r>
          </a:p>
          <a:p>
            <a:pPr algn="l" marL="1326474" indent="-442158" lvl="2">
              <a:lnSpc>
                <a:spcPts val="3686"/>
              </a:lnSpc>
              <a:buFont typeface="Arial"/>
              <a:buChar char="⚬"/>
            </a:pPr>
            <a:r>
              <a:rPr lang="en-US" sz="3071" spc="-98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app/about/page.js → /about</a:t>
            </a:r>
          </a:p>
          <a:p>
            <a:pPr algn="l">
              <a:lnSpc>
                <a:spcPts val="3686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2253" y="1281112"/>
            <a:ext cx="16230600" cy="764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Che rottura dover riattaccare header e footer in ogni componente... di certo ci sarà un modo migliore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557963" y="2184459"/>
            <a:ext cx="9162865" cy="7344553"/>
          </a:xfrm>
          <a:custGeom>
            <a:avLst/>
            <a:gdLst/>
            <a:ahLst/>
            <a:cxnLst/>
            <a:rect r="r" b="b" t="t" l="l"/>
            <a:pathLst>
              <a:path h="7344553" w="9162865">
                <a:moveTo>
                  <a:pt x="0" y="0"/>
                </a:moveTo>
                <a:lnTo>
                  <a:pt x="9162865" y="0"/>
                </a:lnTo>
                <a:lnTo>
                  <a:pt x="9162865" y="7344553"/>
                </a:lnTo>
                <a:lnTo>
                  <a:pt x="0" y="7344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12737752" cy="1196832"/>
            <a:chOff x="0" y="0"/>
            <a:chExt cx="16983669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4953085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Scrivere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6983669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Layout Comune per Tutte le Pagine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2513560"/>
            <a:ext cx="7983098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sz="2717" spc="-8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Cos'è un Layout?Un layout è una struttura condivisa tra più pagine, come un header o un footer.</a:t>
            </a:r>
          </a:p>
          <a:p>
            <a:pPr algn="l">
              <a:lnSpc>
                <a:spcPts val="3261"/>
              </a:lnSpc>
            </a:pPr>
          </a:p>
          <a:p>
            <a:pPr algn="l">
              <a:lnSpc>
                <a:spcPts val="3261"/>
              </a:lnSpc>
            </a:pPr>
            <a:r>
              <a:rPr lang="en-US" sz="2717" spc="-8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Come si usa?In Next.js 13, il file layout.js nella cartella /app definisce un layout globale.</a:t>
            </a:r>
          </a:p>
          <a:p>
            <a:pPr algn="l">
              <a:lnSpc>
                <a:spcPts val="3261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2253" y="1281112"/>
            <a:ext cx="16230600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spc="-31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Aggiungiamo una componente un po’ più tricky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335033" y="588575"/>
            <a:ext cx="10210266" cy="10176175"/>
          </a:xfrm>
          <a:custGeom>
            <a:avLst/>
            <a:gdLst/>
            <a:ahLst/>
            <a:cxnLst/>
            <a:rect r="r" b="b" t="t" l="l"/>
            <a:pathLst>
              <a:path h="10176175" w="10210266">
                <a:moveTo>
                  <a:pt x="0" y="0"/>
                </a:moveTo>
                <a:lnTo>
                  <a:pt x="10210265" y="0"/>
                </a:lnTo>
                <a:lnTo>
                  <a:pt x="10210265" y="10176174"/>
                </a:lnTo>
                <a:lnTo>
                  <a:pt x="0" y="101761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392867"/>
            <a:ext cx="6840363" cy="1196832"/>
            <a:chOff x="0" y="0"/>
            <a:chExt cx="91204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030030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Con dati Mockati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91204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BlogList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199773" y="3072479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392867"/>
            <a:ext cx="6840363" cy="1196832"/>
            <a:chOff x="0" y="0"/>
            <a:chExt cx="91204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030030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Finalmente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91204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Conlusioni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1914525"/>
            <a:ext cx="10433891" cy="322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Hai imparato i fondamenti di React e Next.js.</a:t>
            </a: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Hai creato componenti, gestito il routing e implementato props e state.</a:t>
            </a: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ontinua a praticare e approfondisci ulteriormente con argomenti avanzati come SSR, SSG e API Routes.</a:t>
            </a:r>
          </a:p>
          <a:p>
            <a:pPr algn="l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0156" y="-177927"/>
            <a:ext cx="17578288" cy="10642855"/>
          </a:xfrm>
          <a:custGeom>
            <a:avLst/>
            <a:gdLst/>
            <a:ahLst/>
            <a:cxnLst/>
            <a:rect r="r" b="b" t="t" l="l"/>
            <a:pathLst>
              <a:path h="10642855" w="17578288">
                <a:moveTo>
                  <a:pt x="0" y="0"/>
                </a:moveTo>
                <a:lnTo>
                  <a:pt x="17578288" y="0"/>
                </a:lnTo>
                <a:lnTo>
                  <a:pt x="17578288" y="10642854"/>
                </a:lnTo>
                <a:lnTo>
                  <a:pt x="0" y="10642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7292" y="6922308"/>
            <a:ext cx="4671984" cy="4671984"/>
          </a:xfrm>
          <a:custGeom>
            <a:avLst/>
            <a:gdLst/>
            <a:ahLst/>
            <a:cxnLst/>
            <a:rect r="r" b="b" t="t" l="l"/>
            <a:pathLst>
              <a:path h="4671984" w="4671984">
                <a:moveTo>
                  <a:pt x="0" y="0"/>
                </a:moveTo>
                <a:lnTo>
                  <a:pt x="4671984" y="0"/>
                </a:lnTo>
                <a:lnTo>
                  <a:pt x="4671984" y="4671984"/>
                </a:lnTo>
                <a:lnTo>
                  <a:pt x="0" y="46719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39570" y="7866464"/>
            <a:ext cx="1391836" cy="1391836"/>
          </a:xfrm>
          <a:custGeom>
            <a:avLst/>
            <a:gdLst/>
            <a:ahLst/>
            <a:cxnLst/>
            <a:rect r="r" b="b" t="t" l="l"/>
            <a:pathLst>
              <a:path h="1391836" w="1391836">
                <a:moveTo>
                  <a:pt x="0" y="0"/>
                </a:moveTo>
                <a:lnTo>
                  <a:pt x="1391836" y="0"/>
                </a:lnTo>
                <a:lnTo>
                  <a:pt x="1391836" y="1391836"/>
                </a:lnTo>
                <a:lnTo>
                  <a:pt x="0" y="13918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29345" y="5917209"/>
            <a:ext cx="593492" cy="593492"/>
          </a:xfrm>
          <a:custGeom>
            <a:avLst/>
            <a:gdLst/>
            <a:ahLst/>
            <a:cxnLst/>
            <a:rect r="r" b="b" t="t" l="l"/>
            <a:pathLst>
              <a:path h="593492" w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4278333" cy="973884"/>
          </a:xfrm>
          <a:custGeom>
            <a:avLst/>
            <a:gdLst/>
            <a:ahLst/>
            <a:cxnLst/>
            <a:rect r="r" b="b" t="t" l="l"/>
            <a:pathLst>
              <a:path h="973884" w="4278333">
                <a:moveTo>
                  <a:pt x="0" y="0"/>
                </a:moveTo>
                <a:lnTo>
                  <a:pt x="4278333" y="0"/>
                </a:lnTo>
                <a:lnTo>
                  <a:pt x="4278333" y="973884"/>
                </a:lnTo>
                <a:lnTo>
                  <a:pt x="0" y="9738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5521" y="2002584"/>
            <a:ext cx="6947868" cy="6947868"/>
          </a:xfrm>
          <a:custGeom>
            <a:avLst/>
            <a:gdLst/>
            <a:ahLst/>
            <a:cxnLst/>
            <a:rect r="r" b="b" t="t" l="l"/>
            <a:pathLst>
              <a:path h="6947868" w="6947868">
                <a:moveTo>
                  <a:pt x="0" y="0"/>
                </a:moveTo>
                <a:lnTo>
                  <a:pt x="6947868" y="0"/>
                </a:lnTo>
                <a:lnTo>
                  <a:pt x="6947868" y="6947867"/>
                </a:lnTo>
                <a:lnTo>
                  <a:pt x="0" y="69478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30943" y="9229725"/>
            <a:ext cx="8817024" cy="288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6"/>
              </a:lnSpc>
              <a:spcBef>
                <a:spcPct val="0"/>
              </a:spcBef>
            </a:pPr>
            <a:r>
              <a:rPr lang="en-US" sz="1761" spc="10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SIA LODATA FOGGIA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66015" y="8836151"/>
            <a:ext cx="6755970" cy="4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061" spc="377">
                <a:solidFill>
                  <a:srgbClr val="FFFFFF"/>
                </a:solidFill>
                <a:latin typeface="Gotham 3"/>
                <a:ea typeface="Gotham 3"/>
                <a:cs typeface="Gotham 3"/>
                <a:sym typeface="Gotham 3"/>
              </a:rPr>
              <a:t>www.jemore.it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2911" y="2076129"/>
            <a:ext cx="11117537" cy="746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Il frontend è la parte visibile e interattiva di un'applicazione web o di un sito internet. È ciò che gli utenti vedono e con cui interagiscono direttamente quando visitano una pagina web. Il frontend si occupa di rendere l'esperienza utente fluida, intuitiva e accattivante.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Un frontend developer si occupa di: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Creare interfacce utente responsive e accessibili.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Ottimizzare le prestazioni delle pagine web.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Garantire compatibilità cross-browser.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Collaborare con i backend developer per integrare dati dinamici.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00447" y="160116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2911" y="775333"/>
            <a:ext cx="7527213" cy="1196832"/>
            <a:chOff x="0" y="0"/>
            <a:chExt cx="10036284" cy="159577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0362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>
                  <a:solidFill>
                    <a:srgbClr val="FFD241"/>
                  </a:solidFill>
                  <a:latin typeface="Gotham 1"/>
                  <a:ea typeface="Gotham 1"/>
                  <a:cs typeface="Gotham 1"/>
                  <a:sym typeface="Gotham 1"/>
                </a:rPr>
                <a:t>Cos’è il frontend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71805"/>
              <a:ext cx="8836336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FFFFFF"/>
                  </a:solidFill>
                  <a:latin typeface="Gotham 2"/>
                  <a:ea typeface="Gotham 2"/>
                  <a:cs typeface="Gotham 2"/>
                  <a:sym typeface="Gotham 2"/>
                </a:rPr>
                <a:t>Le Basi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4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4511" y="3576304"/>
            <a:ext cx="6140129" cy="2578854"/>
          </a:xfrm>
          <a:custGeom>
            <a:avLst/>
            <a:gdLst/>
            <a:ahLst/>
            <a:cxnLst/>
            <a:rect r="r" b="b" t="t" l="l"/>
            <a:pathLst>
              <a:path h="2578854" w="6140129">
                <a:moveTo>
                  <a:pt x="0" y="0"/>
                </a:moveTo>
                <a:lnTo>
                  <a:pt x="6140128" y="0"/>
                </a:lnTo>
                <a:lnTo>
                  <a:pt x="6140128" y="2578854"/>
                </a:lnTo>
                <a:lnTo>
                  <a:pt x="0" y="257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06231"/>
            <a:ext cx="7527213" cy="1196832"/>
            <a:chOff x="0" y="0"/>
            <a:chExt cx="10036284" cy="159577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00362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>
                  <a:solidFill>
                    <a:srgbClr val="FFD241"/>
                  </a:solidFill>
                  <a:latin typeface="Gotham 1"/>
                  <a:ea typeface="Gotham 1"/>
                  <a:cs typeface="Gotham 1"/>
                  <a:sym typeface="Gotham 1"/>
                </a:rPr>
                <a:t>Cos’è Next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71805"/>
              <a:ext cx="8836336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FFFFFF"/>
                  </a:solidFill>
                  <a:latin typeface="Gotham 2"/>
                  <a:ea typeface="Gotham 2"/>
                  <a:cs typeface="Gotham 2"/>
                  <a:sym typeface="Gotham 2"/>
                </a:rPr>
                <a:t>Le Basi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96316" y="2439989"/>
            <a:ext cx="10480782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Next.js è un framework open-source basato su React che semplifica la creazione di applicazioni web moderne e performanti. Offre strumenti avanzati per gestire il routing, il rendering, l'ottimizzazione delle prestazioni e molto altro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Perché Usare Next.js?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Perfetto per applicazioni che richiedono prestazioni elevate e SEO ottimizzato.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Ideale per siti statici, blog, e-commerce e dashboard.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Riduce la complessità dello sviluppo grazie a funzionalità preconfigurate.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0078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3">
                <a:alphaModFix amt="73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373619" y="1687793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9977" y="2340922"/>
            <a:ext cx="9714653" cy="380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6"/>
              </a:lnSpc>
            </a:pPr>
            <a:r>
              <a:rPr lang="en-US" sz="3061" i="true" b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Prima di mettere le mani sul codice e costruire qualcosa è iportante capire dei concetti importanti:</a:t>
            </a:r>
          </a:p>
          <a:p>
            <a:pPr algn="l" marL="661077" indent="-330538" lvl="1">
              <a:lnSpc>
                <a:spcPts val="4286"/>
              </a:lnSpc>
              <a:buFont typeface="Arial"/>
              <a:buChar char="•"/>
            </a:pPr>
            <a:r>
              <a:rPr lang="en-US" b="true" sz="3061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Componenti</a:t>
            </a:r>
          </a:p>
          <a:p>
            <a:pPr algn="l" marL="661077" indent="-330538" lvl="1">
              <a:lnSpc>
                <a:spcPts val="4286"/>
              </a:lnSpc>
              <a:buFont typeface="Arial"/>
              <a:buChar char="•"/>
            </a:pPr>
            <a:r>
              <a:rPr lang="en-US" b="true" sz="3061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useState</a:t>
            </a:r>
          </a:p>
          <a:p>
            <a:pPr algn="l" marL="661077" indent="-330538" lvl="1">
              <a:lnSpc>
                <a:spcPts val="4286"/>
              </a:lnSpc>
              <a:buFont typeface="Arial"/>
              <a:buChar char="•"/>
            </a:pPr>
            <a:r>
              <a:rPr lang="en-US" b="true" sz="3061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useEffect</a:t>
            </a:r>
          </a:p>
          <a:p>
            <a:pPr algn="l" marL="661077" indent="-330538" lvl="1">
              <a:lnSpc>
                <a:spcPts val="4286"/>
              </a:lnSpc>
              <a:buFont typeface="Arial"/>
              <a:buChar char="•"/>
            </a:pPr>
            <a:r>
              <a:rPr lang="en-US" b="true" sz="3061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routing</a:t>
            </a:r>
          </a:p>
          <a:p>
            <a:pPr algn="l" marL="661077" indent="-330538" lvl="1">
              <a:lnSpc>
                <a:spcPts val="4286"/>
              </a:lnSpc>
              <a:buFont typeface="Arial"/>
              <a:buChar char="•"/>
            </a:pPr>
            <a:r>
              <a:rPr lang="en-US" b="true" sz="3061" i="true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9977" y="971550"/>
            <a:ext cx="1623060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-179" b="true">
                <a:solidFill>
                  <a:srgbClr val="FFD241"/>
                </a:solidFill>
                <a:latin typeface="Gotham 1"/>
                <a:ea typeface="Gotham 1"/>
                <a:cs typeface="Gotham 1"/>
                <a:sym typeface="Gotham 1"/>
              </a:rPr>
              <a:t>Concetti importanti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50686" y="3071181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74866" y="3071181"/>
            <a:ext cx="6997790" cy="5792514"/>
          </a:xfrm>
          <a:custGeom>
            <a:avLst/>
            <a:gdLst/>
            <a:ahLst/>
            <a:cxnLst/>
            <a:rect r="r" b="b" t="t" l="l"/>
            <a:pathLst>
              <a:path h="5792514" w="6997790">
                <a:moveTo>
                  <a:pt x="0" y="0"/>
                </a:moveTo>
                <a:lnTo>
                  <a:pt x="6997790" y="0"/>
                </a:lnTo>
                <a:lnTo>
                  <a:pt x="6997790" y="5792515"/>
                </a:lnTo>
                <a:lnTo>
                  <a:pt x="0" y="5792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57097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392867"/>
            <a:ext cx="6840363" cy="1196832"/>
            <a:chOff x="0" y="0"/>
            <a:chExt cx="91204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030030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Componenti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91204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Componenti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1914525"/>
            <a:ext cx="12611738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Una componente è un blocco riutilizzabile di codice che rappresenta una parte dell’interfaccia utente (UI).</a:t>
            </a:r>
          </a:p>
          <a:p>
            <a:pPr algn="l">
              <a:lnSpc>
                <a:spcPts val="362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915556" y="3191693"/>
            <a:ext cx="8972103" cy="407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8"/>
              </a:lnSpc>
            </a:pPr>
            <a:r>
              <a:rPr lang="en-US" sz="3340" spc="-10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Immagina di costruire un sito web come se fosse fatto con i Lego 🧱</a:t>
            </a:r>
          </a:p>
          <a:p>
            <a:pPr algn="l">
              <a:lnSpc>
                <a:spcPts val="4008"/>
              </a:lnSpc>
            </a:pPr>
          </a:p>
          <a:p>
            <a:pPr algn="l">
              <a:lnSpc>
                <a:spcPts val="4008"/>
              </a:lnSpc>
            </a:pPr>
            <a:r>
              <a:rPr lang="en-US" sz="3340" spc="-10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Ogni componente è un pezzo: bottone, barra di ricerca, prodotto, footer, ecc. </a:t>
            </a:r>
          </a:p>
          <a:p>
            <a:pPr algn="l">
              <a:lnSpc>
                <a:spcPts val="4008"/>
              </a:lnSpc>
            </a:pPr>
          </a:p>
          <a:p>
            <a:pPr algn="l">
              <a:lnSpc>
                <a:spcPts val="4008"/>
              </a:lnSpc>
            </a:pPr>
            <a:r>
              <a:rPr lang="en-US" sz="3340" spc="-10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Li combini e componi per creare l’intera pagina.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50686" y="3071181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08126" y="5161629"/>
            <a:ext cx="11863787" cy="3034922"/>
          </a:xfrm>
          <a:custGeom>
            <a:avLst/>
            <a:gdLst/>
            <a:ahLst/>
            <a:cxnLst/>
            <a:rect r="r" b="b" t="t" l="l"/>
            <a:pathLst>
              <a:path h="3034922" w="11863787">
                <a:moveTo>
                  <a:pt x="0" y="0"/>
                </a:moveTo>
                <a:lnTo>
                  <a:pt x="11863788" y="0"/>
                </a:lnTo>
                <a:lnTo>
                  <a:pt x="11863788" y="3034923"/>
                </a:lnTo>
                <a:lnTo>
                  <a:pt x="0" y="30349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392867"/>
            <a:ext cx="6840363" cy="1196832"/>
            <a:chOff x="0" y="0"/>
            <a:chExt cx="9120484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8030030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Componenti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9120484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Props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4866" y="1699724"/>
            <a:ext cx="7632234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Dati passati da un componen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te padre a un componente figlio.</a:t>
            </a:r>
          </a:p>
          <a:p>
            <a:pPr algn="l">
              <a:lnSpc>
                <a:spcPts val="3621"/>
              </a:lnSpc>
            </a:pP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Sono immutabili all'interno del componente figlio.</a:t>
            </a:r>
          </a:p>
          <a:p>
            <a:pPr algn="l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4866" y="716915"/>
            <a:ext cx="13335215" cy="1196832"/>
            <a:chOff x="0" y="0"/>
            <a:chExt cx="17780287" cy="159577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71805"/>
              <a:ext cx="15654459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  <a:r>
                <a:rPr lang="en-US" sz="2061" spc="-65">
                  <a:solidFill>
                    <a:srgbClr val="3B44AC"/>
                  </a:solidFill>
                  <a:latin typeface="Gotham 3"/>
                  <a:ea typeface="Gotham 3"/>
                  <a:cs typeface="Gotham 3"/>
                  <a:sym typeface="Gotham 3"/>
                </a:rPr>
                <a:t>Cos’è e sintassi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7780287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useState: Gestione dello Stato Locale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93916" y="2429320"/>
            <a:ext cx="17441217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7" spc="-96" b="true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Cos'è useState?</a:t>
            </a:r>
          </a:p>
          <a:p>
            <a:pPr algn="l" marL="1303069" indent="-434356" lvl="2">
              <a:lnSpc>
                <a:spcPts val="3621"/>
              </a:lnSpc>
              <a:buFont typeface="Arial"/>
              <a:buChar char="⚬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è un hook di React che consente ai componenti funzionali di gestire lo stato locale.</a:t>
            </a:r>
          </a:p>
          <a:p>
            <a:pPr algn="l" marL="1303069" indent="-434356" lvl="2">
              <a:lnSpc>
                <a:spcPts val="3621"/>
              </a:lnSpc>
              <a:buFont typeface="Arial"/>
              <a:buChar char="⚬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P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ermette di dichiarare una variabile di stato e una funzione per aggiornarla.</a:t>
            </a:r>
          </a:p>
          <a:p>
            <a:pPr algn="l" marL="1303069" indent="-434356" lvl="2">
              <a:lnSpc>
                <a:spcPts val="3621"/>
              </a:lnSpc>
              <a:buFont typeface="Arial"/>
              <a:buChar char="⚬"/>
            </a:pP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Senza uno stato, i componenti funzi</a:t>
            </a:r>
            <a:r>
              <a:rPr lang="en-US" b="true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onali sarebbero "statici" e non potrebbero reagire a interazioni dell'utente o a cambiamenti dinamici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7137" y="7025302"/>
            <a:ext cx="14624887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state: La variabile che contiene il valore corrente dello stato.</a:t>
            </a: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setState: Una funzione per aggiornare lo stato.</a:t>
            </a:r>
          </a:p>
          <a:p>
            <a:pPr algn="l" marL="651534" indent="-325767" lvl="1">
              <a:lnSpc>
                <a:spcPts val="3621"/>
              </a:lnSpc>
              <a:buFont typeface="Arial"/>
              <a:buChar char="•"/>
            </a:pPr>
            <a:r>
              <a:rPr lang="en-US" sz="3017" spc="-96">
                <a:solidFill>
                  <a:srgbClr val="3B44AC"/>
                </a:solidFill>
                <a:latin typeface="Gotham 1"/>
                <a:ea typeface="Gotham 1"/>
                <a:cs typeface="Gotham 1"/>
                <a:sym typeface="Gotham 1"/>
              </a:rPr>
              <a:t>initialValue: Il valore iniziale dello stato.</a:t>
            </a:r>
          </a:p>
          <a:p>
            <a:pPr algn="l">
              <a:lnSpc>
                <a:spcPts val="3621"/>
              </a:lnSpc>
            </a:pPr>
          </a:p>
          <a:p>
            <a:pPr algn="l">
              <a:lnSpc>
                <a:spcPts val="3621"/>
              </a:lnSpc>
            </a:pPr>
          </a:p>
          <a:p>
            <a:pPr algn="l">
              <a:lnSpc>
                <a:spcPts val="3621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00971" y="5143500"/>
            <a:ext cx="13901776" cy="1615102"/>
          </a:xfrm>
          <a:custGeom>
            <a:avLst/>
            <a:gdLst/>
            <a:ahLst/>
            <a:cxnLst/>
            <a:rect r="r" b="b" t="t" l="l"/>
            <a:pathLst>
              <a:path h="1615102" w="13901776">
                <a:moveTo>
                  <a:pt x="0" y="0"/>
                </a:moveTo>
                <a:lnTo>
                  <a:pt x="13901776" y="0"/>
                </a:lnTo>
                <a:lnTo>
                  <a:pt x="13901776" y="1615102"/>
                </a:lnTo>
                <a:lnTo>
                  <a:pt x="0" y="16151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774" r="0" b="-1777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5735" y="1178928"/>
            <a:ext cx="192115" cy="245728"/>
          </a:xfrm>
          <a:custGeom>
            <a:avLst/>
            <a:gdLst/>
            <a:ahLst/>
            <a:cxnLst/>
            <a:rect r="r" b="b" t="t" l="l"/>
            <a:pathLst>
              <a:path h="245728" w="192115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9773" y="3361285"/>
            <a:ext cx="7410733" cy="7215819"/>
            <a:chOff x="0" y="0"/>
            <a:chExt cx="9880977" cy="9621092"/>
          </a:xfrm>
        </p:grpSpPr>
        <p:sp>
          <p:nvSpPr>
            <p:cNvPr name="Freeform 4" id="4"/>
            <p:cNvSpPr/>
            <p:nvPr/>
          </p:nvSpPr>
          <p:spPr>
            <a:xfrm flipH="true" flipV="true" rot="0">
              <a:off x="259885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9621092" cy="9621092"/>
            </a:xfrm>
            <a:custGeom>
              <a:avLst/>
              <a:gdLst/>
              <a:ahLst/>
              <a:cxnLst/>
              <a:rect r="r" b="b" t="t" l="l"/>
              <a:pathLst>
                <a:path h="9621092" w="9621092">
                  <a:moveTo>
                    <a:pt x="9621092" y="9621092"/>
                  </a:moveTo>
                  <a:lnTo>
                    <a:pt x="0" y="9621092"/>
                  </a:lnTo>
                  <a:lnTo>
                    <a:pt x="0" y="0"/>
                  </a:lnTo>
                  <a:lnTo>
                    <a:pt x="9621092" y="0"/>
                  </a:lnTo>
                  <a:lnTo>
                    <a:pt x="9621092" y="9621092"/>
                  </a:lnTo>
                  <a:close/>
                </a:path>
              </a:pathLst>
            </a:custGeom>
            <a:blipFill>
              <a:blip r:embed="rId4">
                <a:alphaModFix amt="7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010669" y="7263456"/>
              <a:ext cx="1399476" cy="1198460"/>
            </a:xfrm>
            <a:custGeom>
              <a:avLst/>
              <a:gdLst/>
              <a:ahLst/>
              <a:cxnLst/>
              <a:rect r="r" b="b" t="t" l="l"/>
              <a:pathLst>
                <a:path h="1198460" w="1399476">
                  <a:moveTo>
                    <a:pt x="0" y="0"/>
                  </a:moveTo>
                  <a:lnTo>
                    <a:pt x="1399476" y="0"/>
                  </a:lnTo>
                  <a:lnTo>
                    <a:pt x="1399476" y="1198461"/>
                  </a:lnTo>
                  <a:lnTo>
                    <a:pt x="0" y="1198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172841" y="1913747"/>
            <a:ext cx="9942318" cy="7270947"/>
          </a:xfrm>
          <a:custGeom>
            <a:avLst/>
            <a:gdLst/>
            <a:ahLst/>
            <a:cxnLst/>
            <a:rect r="r" b="b" t="t" l="l"/>
            <a:pathLst>
              <a:path h="7270947" w="9942318">
                <a:moveTo>
                  <a:pt x="0" y="0"/>
                </a:moveTo>
                <a:lnTo>
                  <a:pt x="9942318" y="0"/>
                </a:lnTo>
                <a:lnTo>
                  <a:pt x="9942318" y="7270947"/>
                </a:lnTo>
                <a:lnTo>
                  <a:pt x="0" y="72709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4866" y="716915"/>
            <a:ext cx="9988231" cy="1196832"/>
            <a:chOff x="0" y="0"/>
            <a:chExt cx="13317641" cy="1595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71805"/>
              <a:ext cx="11725371" cy="523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13317641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spc="-179" b="true">
                  <a:solidFill>
                    <a:srgbClr val="3B44AC"/>
                  </a:solidFill>
                  <a:latin typeface="Gotham 1"/>
                  <a:ea typeface="Gotham 1"/>
                  <a:cs typeface="Gotham 1"/>
                  <a:sym typeface="Gotham 1"/>
                </a:rPr>
                <a:t>Esempio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DAGkOdZbR3o</dc:identifier>
  <dcterms:modified xsi:type="dcterms:W3CDTF">2011-08-01T06:04:30Z</dcterms:modified>
  <cp:revision>1</cp:revision>
  <dc:title>Pacchetto-Formazioni-Frontend</dc:title>
</cp:coreProperties>
</file>