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9">
  <p:sldMasterIdLst>
    <p:sldMasterId id="2147483660" r:id="rId1"/>
  </p:sldMasterIdLst>
  <p:notesMasterIdLst>
    <p:notesMasterId r:id="rId30"/>
  </p:notesMasterIdLst>
  <p:sldIdLst>
    <p:sldId id="378" r:id="rId2"/>
    <p:sldId id="295" r:id="rId3"/>
    <p:sldId id="379" r:id="rId4"/>
    <p:sldId id="353" r:id="rId5"/>
    <p:sldId id="354" r:id="rId6"/>
    <p:sldId id="391" r:id="rId7"/>
    <p:sldId id="362" r:id="rId8"/>
    <p:sldId id="396" r:id="rId9"/>
    <p:sldId id="434" r:id="rId10"/>
    <p:sldId id="397" r:id="rId11"/>
    <p:sldId id="329" r:id="rId12"/>
    <p:sldId id="423" r:id="rId13"/>
    <p:sldId id="435" r:id="rId14"/>
    <p:sldId id="426" r:id="rId15"/>
    <p:sldId id="430" r:id="rId16"/>
    <p:sldId id="417" r:id="rId17"/>
    <p:sldId id="418" r:id="rId18"/>
    <p:sldId id="427" r:id="rId19"/>
    <p:sldId id="437" r:id="rId20"/>
    <p:sldId id="438" r:id="rId21"/>
    <p:sldId id="410" r:id="rId22"/>
    <p:sldId id="411" r:id="rId23"/>
    <p:sldId id="431" r:id="rId24"/>
    <p:sldId id="439" r:id="rId25"/>
    <p:sldId id="440" r:id="rId26"/>
    <p:sldId id="441" r:id="rId27"/>
    <p:sldId id="346" r:id="rId28"/>
    <p:sldId id="436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+ Plan" id="{1026F7C3-16D9-4341-B18C-F9A66F95CEE9}">
          <p14:sldIdLst>
            <p14:sldId id="378"/>
            <p14:sldId id="295"/>
            <p14:sldId id="379"/>
          </p14:sldIdLst>
        </p14:section>
        <p14:section name="Présentation de l'entreprise d'accueil" id="{2F5AA7F8-05F5-424D-BB48-2A05E7E5B1D3}">
          <p14:sldIdLst>
            <p14:sldId id="353"/>
            <p14:sldId id="354"/>
            <p14:sldId id="391"/>
          </p14:sldIdLst>
        </p14:section>
        <p14:section name="Contexte du projet" id="{78035B8E-6E85-445E-94DC-EA111939C0E7}">
          <p14:sldIdLst>
            <p14:sldId id="362"/>
            <p14:sldId id="396"/>
            <p14:sldId id="434"/>
            <p14:sldId id="397"/>
          </p14:sldIdLst>
        </p14:section>
        <p14:section name="Conception et dévelement de l'application" id="{70836893-873B-4E4F-A450-E308B941902C}">
          <p14:sldIdLst>
            <p14:sldId id="329"/>
            <p14:sldId id="423"/>
            <p14:sldId id="435"/>
            <p14:sldId id="426"/>
            <p14:sldId id="430"/>
          </p14:sldIdLst>
        </p14:section>
        <p14:section name="Réalisation de l'application" id="{0151AFF0-CB2D-4862-A429-3630120A136C}">
          <p14:sldIdLst>
            <p14:sldId id="417"/>
            <p14:sldId id="418"/>
            <p14:sldId id="427"/>
            <p14:sldId id="437"/>
            <p14:sldId id="438"/>
          </p14:sldIdLst>
        </p14:section>
        <p14:section name="Gestion de courrier" id="{44D1EFDB-09F9-4E95-85C0-959F16BE87EF}">
          <p14:sldIdLst>
            <p14:sldId id="410"/>
            <p14:sldId id="411"/>
            <p14:sldId id="431"/>
            <p14:sldId id="439"/>
            <p14:sldId id="440"/>
            <p14:sldId id="441"/>
          </p14:sldIdLst>
        </p14:section>
        <p14:section name="Conclusion" id="{9EC9C168-6600-41BF-80BD-59F6C28E2DC6}">
          <p14:sldIdLst>
            <p14:sldId id="346"/>
            <p14:sldId id="43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205" userDrawn="1">
          <p15:clr>
            <a:srgbClr val="A4A3A4"/>
          </p15:clr>
        </p15:guide>
        <p15:guide id="2" pos="38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A8D5"/>
    <a:srgbClr val="CDCDCD"/>
    <a:srgbClr val="C8C8C8"/>
    <a:srgbClr val="DEDEDE"/>
    <a:srgbClr val="55759C"/>
    <a:srgbClr val="4F81BD"/>
    <a:srgbClr val="404040"/>
    <a:srgbClr val="F1F1F1"/>
    <a:srgbClr val="CBCBCB"/>
    <a:srgbClr val="D0D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44" autoAdjust="0"/>
    <p:restoredTop sz="79674" autoAdjust="0"/>
  </p:normalViewPr>
  <p:slideViewPr>
    <p:cSldViewPr snapToGrid="0" showGuides="1">
      <p:cViewPr varScale="1">
        <p:scale>
          <a:sx n="84" d="100"/>
          <a:sy n="84" d="100"/>
        </p:scale>
        <p:origin x="-168" y="-96"/>
      </p:cViewPr>
      <p:guideLst>
        <p:guide orient="horz" pos="2205"/>
        <p:guide pos="3809"/>
      </p:guideLst>
    </p:cSldViewPr>
  </p:slideViewPr>
  <p:outlineViewPr>
    <p:cViewPr>
      <p:scale>
        <a:sx n="33" d="100"/>
        <a:sy n="33" d="100"/>
      </p:scale>
      <p:origin x="0" y="36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939DBB-BB85-4983-9D50-B2C6896B3A88}" type="doc">
      <dgm:prSet loTypeId="urn:microsoft.com/office/officeart/2005/8/layout/cycle8" loCatId="cycle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E965985F-6978-4CB3-AA1E-DAC0A37207A7}">
      <dgm:prSet phldrT="[Texte]"/>
      <dgm:spPr/>
      <dgm:t>
        <a:bodyPr/>
        <a:lstStyle/>
        <a:p>
          <a:r>
            <a:rPr lang="fr-FR" dirty="0" smtClean="0"/>
            <a:t>Etude préalable</a:t>
          </a:r>
          <a:endParaRPr lang="fr-FR" dirty="0"/>
        </a:p>
      </dgm:t>
    </dgm:pt>
    <dgm:pt modelId="{5FFEFCC2-C25B-42C2-8256-31A0727F6B4E}" type="parTrans" cxnId="{81F6E8F4-FF95-4954-84A6-F0E1E6C0B2FB}">
      <dgm:prSet/>
      <dgm:spPr/>
      <dgm:t>
        <a:bodyPr/>
        <a:lstStyle/>
        <a:p>
          <a:endParaRPr lang="fr-FR"/>
        </a:p>
      </dgm:t>
    </dgm:pt>
    <dgm:pt modelId="{41C870AA-BA73-4F1B-A11A-162321A16FAD}" type="sibTrans" cxnId="{81F6E8F4-FF95-4954-84A6-F0E1E6C0B2FB}">
      <dgm:prSet/>
      <dgm:spPr/>
      <dgm:t>
        <a:bodyPr/>
        <a:lstStyle/>
        <a:p>
          <a:endParaRPr lang="fr-FR"/>
        </a:p>
      </dgm:t>
    </dgm:pt>
    <dgm:pt modelId="{9E00FD6A-B422-4699-8FE2-0363F584259F}">
      <dgm:prSet phldrT="[Texte]"/>
      <dgm:spPr/>
      <dgm:t>
        <a:bodyPr/>
        <a:lstStyle/>
        <a:p>
          <a:r>
            <a:rPr lang="fr-FR" dirty="0" smtClean="0"/>
            <a:t>Niveau conceptuel  ( MCD , MCT )</a:t>
          </a:r>
          <a:endParaRPr lang="fr-FR" dirty="0"/>
        </a:p>
      </dgm:t>
    </dgm:pt>
    <dgm:pt modelId="{C41FF291-64E6-4986-A5A7-42CC836CF5BB}" type="parTrans" cxnId="{B56734F9-6667-4575-902E-C8EC703AB5F6}">
      <dgm:prSet/>
      <dgm:spPr/>
      <dgm:t>
        <a:bodyPr/>
        <a:lstStyle/>
        <a:p>
          <a:endParaRPr lang="fr-FR"/>
        </a:p>
      </dgm:t>
    </dgm:pt>
    <dgm:pt modelId="{617472C3-0BFE-4CA4-B09D-2C2BB8066E4F}" type="sibTrans" cxnId="{B56734F9-6667-4575-902E-C8EC703AB5F6}">
      <dgm:prSet/>
      <dgm:spPr/>
      <dgm:t>
        <a:bodyPr/>
        <a:lstStyle/>
        <a:p>
          <a:endParaRPr lang="fr-FR"/>
        </a:p>
      </dgm:t>
    </dgm:pt>
    <dgm:pt modelId="{3CCD65F5-2B7C-4290-9D50-226C4751635F}">
      <dgm:prSet phldrT="[Texte]"/>
      <dgm:spPr/>
      <dgm:t>
        <a:bodyPr/>
        <a:lstStyle/>
        <a:p>
          <a:r>
            <a:rPr lang="fr-FR" dirty="0" smtClean="0"/>
            <a:t>Niveau logique et Organisationnel (MLD)</a:t>
          </a:r>
          <a:endParaRPr lang="fr-FR" dirty="0"/>
        </a:p>
      </dgm:t>
    </dgm:pt>
    <dgm:pt modelId="{040C2038-9085-49DF-A857-59CC560F1ACC}" type="sibTrans" cxnId="{2BA45340-BE36-42BE-BBA7-591F809B45F7}">
      <dgm:prSet/>
      <dgm:spPr/>
      <dgm:t>
        <a:bodyPr/>
        <a:lstStyle/>
        <a:p>
          <a:endParaRPr lang="fr-FR"/>
        </a:p>
      </dgm:t>
    </dgm:pt>
    <dgm:pt modelId="{1CEA6842-FF22-433D-8755-7AA1F689BD26}" type="parTrans" cxnId="{2BA45340-BE36-42BE-BBA7-591F809B45F7}">
      <dgm:prSet/>
      <dgm:spPr/>
      <dgm:t>
        <a:bodyPr/>
        <a:lstStyle/>
        <a:p>
          <a:endParaRPr lang="fr-FR"/>
        </a:p>
      </dgm:t>
    </dgm:pt>
    <dgm:pt modelId="{77842511-2B7F-44EB-9AA6-DCD636DFE5F6}" type="pres">
      <dgm:prSet presAssocID="{68939DBB-BB85-4983-9D50-B2C6896B3A8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1836F5A-DD49-432F-985C-80BE2476C464}" type="pres">
      <dgm:prSet presAssocID="{68939DBB-BB85-4983-9D50-B2C6896B3A88}" presName="wedge1" presStyleLbl="node1" presStyleIdx="0" presStyleCnt="3"/>
      <dgm:spPr/>
      <dgm:t>
        <a:bodyPr/>
        <a:lstStyle/>
        <a:p>
          <a:endParaRPr lang="fr-FR"/>
        </a:p>
      </dgm:t>
    </dgm:pt>
    <dgm:pt modelId="{769CD22E-A9E9-4830-838D-63FEC8E043A1}" type="pres">
      <dgm:prSet presAssocID="{68939DBB-BB85-4983-9D50-B2C6896B3A88}" presName="dummy1a" presStyleCnt="0"/>
      <dgm:spPr/>
      <dgm:t>
        <a:bodyPr/>
        <a:lstStyle/>
        <a:p>
          <a:endParaRPr lang="fr-FR"/>
        </a:p>
      </dgm:t>
    </dgm:pt>
    <dgm:pt modelId="{1BCC2AF4-6492-4829-97FB-6D5E5E8ACD0C}" type="pres">
      <dgm:prSet presAssocID="{68939DBB-BB85-4983-9D50-B2C6896B3A88}" presName="dummy1b" presStyleCnt="0"/>
      <dgm:spPr/>
      <dgm:t>
        <a:bodyPr/>
        <a:lstStyle/>
        <a:p>
          <a:endParaRPr lang="fr-FR"/>
        </a:p>
      </dgm:t>
    </dgm:pt>
    <dgm:pt modelId="{F5F27465-70ED-4091-9DB6-2C337FEB526A}" type="pres">
      <dgm:prSet presAssocID="{68939DBB-BB85-4983-9D50-B2C6896B3A8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5B2DC3B-9648-40A3-8FC8-5C8C9BB1F7D2}" type="pres">
      <dgm:prSet presAssocID="{68939DBB-BB85-4983-9D50-B2C6896B3A88}" presName="wedge2" presStyleLbl="node1" presStyleIdx="1" presStyleCnt="3"/>
      <dgm:spPr/>
      <dgm:t>
        <a:bodyPr/>
        <a:lstStyle/>
        <a:p>
          <a:endParaRPr lang="fr-FR"/>
        </a:p>
      </dgm:t>
    </dgm:pt>
    <dgm:pt modelId="{D2077C11-46C6-4587-B2AF-B97297A5C59A}" type="pres">
      <dgm:prSet presAssocID="{68939DBB-BB85-4983-9D50-B2C6896B3A88}" presName="dummy2a" presStyleCnt="0"/>
      <dgm:spPr/>
      <dgm:t>
        <a:bodyPr/>
        <a:lstStyle/>
        <a:p>
          <a:endParaRPr lang="fr-FR"/>
        </a:p>
      </dgm:t>
    </dgm:pt>
    <dgm:pt modelId="{55432807-9505-4819-A058-4530275E7059}" type="pres">
      <dgm:prSet presAssocID="{68939DBB-BB85-4983-9D50-B2C6896B3A88}" presName="dummy2b" presStyleCnt="0"/>
      <dgm:spPr/>
      <dgm:t>
        <a:bodyPr/>
        <a:lstStyle/>
        <a:p>
          <a:endParaRPr lang="fr-FR"/>
        </a:p>
      </dgm:t>
    </dgm:pt>
    <dgm:pt modelId="{09FFBC1E-0DD7-4DB4-B61D-20BD33658105}" type="pres">
      <dgm:prSet presAssocID="{68939DBB-BB85-4983-9D50-B2C6896B3A8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41CA9E-29CE-454E-9A6C-5DD2C2BAB406}" type="pres">
      <dgm:prSet presAssocID="{68939DBB-BB85-4983-9D50-B2C6896B3A88}" presName="wedge3" presStyleLbl="node1" presStyleIdx="2" presStyleCnt="3"/>
      <dgm:spPr/>
      <dgm:t>
        <a:bodyPr/>
        <a:lstStyle/>
        <a:p>
          <a:endParaRPr lang="fr-FR"/>
        </a:p>
      </dgm:t>
    </dgm:pt>
    <dgm:pt modelId="{2BC041AE-E517-4624-A5ED-C2701E5DC641}" type="pres">
      <dgm:prSet presAssocID="{68939DBB-BB85-4983-9D50-B2C6896B3A88}" presName="dummy3a" presStyleCnt="0"/>
      <dgm:spPr/>
      <dgm:t>
        <a:bodyPr/>
        <a:lstStyle/>
        <a:p>
          <a:endParaRPr lang="fr-FR"/>
        </a:p>
      </dgm:t>
    </dgm:pt>
    <dgm:pt modelId="{70581067-9A2D-4BEB-8B26-BAC9E8BF4D07}" type="pres">
      <dgm:prSet presAssocID="{68939DBB-BB85-4983-9D50-B2C6896B3A88}" presName="dummy3b" presStyleCnt="0"/>
      <dgm:spPr/>
      <dgm:t>
        <a:bodyPr/>
        <a:lstStyle/>
        <a:p>
          <a:endParaRPr lang="fr-FR"/>
        </a:p>
      </dgm:t>
    </dgm:pt>
    <dgm:pt modelId="{51CB2815-B763-4834-AFB6-48F950C6689A}" type="pres">
      <dgm:prSet presAssocID="{68939DBB-BB85-4983-9D50-B2C6896B3A8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7F45A6-1E16-4205-9AD2-840E084283C8}" type="pres">
      <dgm:prSet presAssocID="{41C870AA-BA73-4F1B-A11A-162321A16FAD}" presName="arrowWedge1" presStyleLbl="fgSibTrans2D1" presStyleIdx="0" presStyleCnt="3"/>
      <dgm:spPr/>
      <dgm:t>
        <a:bodyPr/>
        <a:lstStyle/>
        <a:p>
          <a:endParaRPr lang="fr-FR"/>
        </a:p>
      </dgm:t>
    </dgm:pt>
    <dgm:pt modelId="{4FF12DE4-7905-47E7-9D44-E64C998CBE29}" type="pres">
      <dgm:prSet presAssocID="{617472C3-0BFE-4CA4-B09D-2C2BB8066E4F}" presName="arrowWedge2" presStyleLbl="fgSibTrans2D1" presStyleIdx="1" presStyleCnt="3"/>
      <dgm:spPr/>
      <dgm:t>
        <a:bodyPr/>
        <a:lstStyle/>
        <a:p>
          <a:endParaRPr lang="fr-FR"/>
        </a:p>
      </dgm:t>
    </dgm:pt>
    <dgm:pt modelId="{61AC0981-DD5B-40D6-AB7E-4FCC60D6D151}" type="pres">
      <dgm:prSet presAssocID="{040C2038-9085-49DF-A857-59CC560F1ACC}" presName="arrowWedge3" presStyleLbl="fgSibTrans2D1" presStyleIdx="2" presStyleCnt="3"/>
      <dgm:spPr/>
      <dgm:t>
        <a:bodyPr/>
        <a:lstStyle/>
        <a:p>
          <a:endParaRPr lang="fr-FR"/>
        </a:p>
      </dgm:t>
    </dgm:pt>
  </dgm:ptLst>
  <dgm:cxnLst>
    <dgm:cxn modelId="{9D8D2C62-7451-894C-942E-14688265D11B}" type="presOf" srcId="{3CCD65F5-2B7C-4290-9D50-226C4751635F}" destId="{51CB2815-B763-4834-AFB6-48F950C6689A}" srcOrd="1" destOrd="0" presId="urn:microsoft.com/office/officeart/2005/8/layout/cycle8"/>
    <dgm:cxn modelId="{5987AEE6-B406-4349-B3E0-B53D5300FA1F}" type="presOf" srcId="{3CCD65F5-2B7C-4290-9D50-226C4751635F}" destId="{F841CA9E-29CE-454E-9A6C-5DD2C2BAB406}" srcOrd="0" destOrd="0" presId="urn:microsoft.com/office/officeart/2005/8/layout/cycle8"/>
    <dgm:cxn modelId="{B56734F9-6667-4575-902E-C8EC703AB5F6}" srcId="{68939DBB-BB85-4983-9D50-B2C6896B3A88}" destId="{9E00FD6A-B422-4699-8FE2-0363F584259F}" srcOrd="1" destOrd="0" parTransId="{C41FF291-64E6-4986-A5A7-42CC836CF5BB}" sibTransId="{617472C3-0BFE-4CA4-B09D-2C2BB8066E4F}"/>
    <dgm:cxn modelId="{3EFC5CA2-A199-E74F-8666-360142C800D7}" type="presOf" srcId="{E965985F-6978-4CB3-AA1E-DAC0A37207A7}" destId="{F5F27465-70ED-4091-9DB6-2C337FEB526A}" srcOrd="1" destOrd="0" presId="urn:microsoft.com/office/officeart/2005/8/layout/cycle8"/>
    <dgm:cxn modelId="{9BCA599C-6C1A-6849-9D00-01C104C98FEE}" type="presOf" srcId="{E965985F-6978-4CB3-AA1E-DAC0A37207A7}" destId="{81836F5A-DD49-432F-985C-80BE2476C464}" srcOrd="0" destOrd="0" presId="urn:microsoft.com/office/officeart/2005/8/layout/cycle8"/>
    <dgm:cxn modelId="{BA559DF5-75C6-4B40-99E7-0D25E8A4A557}" type="presOf" srcId="{9E00FD6A-B422-4699-8FE2-0363F584259F}" destId="{09FFBC1E-0DD7-4DB4-B61D-20BD33658105}" srcOrd="1" destOrd="0" presId="urn:microsoft.com/office/officeart/2005/8/layout/cycle8"/>
    <dgm:cxn modelId="{81F6E8F4-FF95-4954-84A6-F0E1E6C0B2FB}" srcId="{68939DBB-BB85-4983-9D50-B2C6896B3A88}" destId="{E965985F-6978-4CB3-AA1E-DAC0A37207A7}" srcOrd="0" destOrd="0" parTransId="{5FFEFCC2-C25B-42C2-8256-31A0727F6B4E}" sibTransId="{41C870AA-BA73-4F1B-A11A-162321A16FAD}"/>
    <dgm:cxn modelId="{26BC35FD-A471-0E44-8E0A-3BD950C027EB}" type="presOf" srcId="{68939DBB-BB85-4983-9D50-B2C6896B3A88}" destId="{77842511-2B7F-44EB-9AA6-DCD636DFE5F6}" srcOrd="0" destOrd="0" presId="urn:microsoft.com/office/officeart/2005/8/layout/cycle8"/>
    <dgm:cxn modelId="{2BA45340-BE36-42BE-BBA7-591F809B45F7}" srcId="{68939DBB-BB85-4983-9D50-B2C6896B3A88}" destId="{3CCD65F5-2B7C-4290-9D50-226C4751635F}" srcOrd="2" destOrd="0" parTransId="{1CEA6842-FF22-433D-8755-7AA1F689BD26}" sibTransId="{040C2038-9085-49DF-A857-59CC560F1ACC}"/>
    <dgm:cxn modelId="{4C48DA40-1BFA-E54D-BC0D-D1FFCB61BC9F}" type="presOf" srcId="{9E00FD6A-B422-4699-8FE2-0363F584259F}" destId="{85B2DC3B-9648-40A3-8FC8-5C8C9BB1F7D2}" srcOrd="0" destOrd="0" presId="urn:microsoft.com/office/officeart/2005/8/layout/cycle8"/>
    <dgm:cxn modelId="{0AE240B6-C620-854F-84FD-B0984F6747E5}" type="presParOf" srcId="{77842511-2B7F-44EB-9AA6-DCD636DFE5F6}" destId="{81836F5A-DD49-432F-985C-80BE2476C464}" srcOrd="0" destOrd="0" presId="urn:microsoft.com/office/officeart/2005/8/layout/cycle8"/>
    <dgm:cxn modelId="{14F7638E-11DF-B547-8526-AE0E0B1036A3}" type="presParOf" srcId="{77842511-2B7F-44EB-9AA6-DCD636DFE5F6}" destId="{769CD22E-A9E9-4830-838D-63FEC8E043A1}" srcOrd="1" destOrd="0" presId="urn:microsoft.com/office/officeart/2005/8/layout/cycle8"/>
    <dgm:cxn modelId="{56576561-AD79-C14A-97D8-987EDCFF30AD}" type="presParOf" srcId="{77842511-2B7F-44EB-9AA6-DCD636DFE5F6}" destId="{1BCC2AF4-6492-4829-97FB-6D5E5E8ACD0C}" srcOrd="2" destOrd="0" presId="urn:microsoft.com/office/officeart/2005/8/layout/cycle8"/>
    <dgm:cxn modelId="{BBA86225-AE49-A442-B005-8A1E0C9509D6}" type="presParOf" srcId="{77842511-2B7F-44EB-9AA6-DCD636DFE5F6}" destId="{F5F27465-70ED-4091-9DB6-2C337FEB526A}" srcOrd="3" destOrd="0" presId="urn:microsoft.com/office/officeart/2005/8/layout/cycle8"/>
    <dgm:cxn modelId="{7CF7BF39-844A-5643-ADDD-38BF2840EE31}" type="presParOf" srcId="{77842511-2B7F-44EB-9AA6-DCD636DFE5F6}" destId="{85B2DC3B-9648-40A3-8FC8-5C8C9BB1F7D2}" srcOrd="4" destOrd="0" presId="urn:microsoft.com/office/officeart/2005/8/layout/cycle8"/>
    <dgm:cxn modelId="{26F62710-0783-3C4A-BC17-15658B97A3E4}" type="presParOf" srcId="{77842511-2B7F-44EB-9AA6-DCD636DFE5F6}" destId="{D2077C11-46C6-4587-B2AF-B97297A5C59A}" srcOrd="5" destOrd="0" presId="urn:microsoft.com/office/officeart/2005/8/layout/cycle8"/>
    <dgm:cxn modelId="{C41B6E40-7B37-4D4A-A709-E58E63973E5E}" type="presParOf" srcId="{77842511-2B7F-44EB-9AA6-DCD636DFE5F6}" destId="{55432807-9505-4819-A058-4530275E7059}" srcOrd="6" destOrd="0" presId="urn:microsoft.com/office/officeart/2005/8/layout/cycle8"/>
    <dgm:cxn modelId="{A1064FAE-E8FC-5647-90B3-DF2087615A56}" type="presParOf" srcId="{77842511-2B7F-44EB-9AA6-DCD636DFE5F6}" destId="{09FFBC1E-0DD7-4DB4-B61D-20BD33658105}" srcOrd="7" destOrd="0" presId="urn:microsoft.com/office/officeart/2005/8/layout/cycle8"/>
    <dgm:cxn modelId="{90E0E243-A015-0D4A-B3F4-7283B8E13E22}" type="presParOf" srcId="{77842511-2B7F-44EB-9AA6-DCD636DFE5F6}" destId="{F841CA9E-29CE-454E-9A6C-5DD2C2BAB406}" srcOrd="8" destOrd="0" presId="urn:microsoft.com/office/officeart/2005/8/layout/cycle8"/>
    <dgm:cxn modelId="{CFA4CE10-5277-7847-A341-1A9C216BB914}" type="presParOf" srcId="{77842511-2B7F-44EB-9AA6-DCD636DFE5F6}" destId="{2BC041AE-E517-4624-A5ED-C2701E5DC641}" srcOrd="9" destOrd="0" presId="urn:microsoft.com/office/officeart/2005/8/layout/cycle8"/>
    <dgm:cxn modelId="{9B91E3A0-2778-7C4E-84FB-CCC581ABD9EA}" type="presParOf" srcId="{77842511-2B7F-44EB-9AA6-DCD636DFE5F6}" destId="{70581067-9A2D-4BEB-8B26-BAC9E8BF4D07}" srcOrd="10" destOrd="0" presId="urn:microsoft.com/office/officeart/2005/8/layout/cycle8"/>
    <dgm:cxn modelId="{E21C3420-727B-3541-9992-7BB6437D9F5B}" type="presParOf" srcId="{77842511-2B7F-44EB-9AA6-DCD636DFE5F6}" destId="{51CB2815-B763-4834-AFB6-48F950C6689A}" srcOrd="11" destOrd="0" presId="urn:microsoft.com/office/officeart/2005/8/layout/cycle8"/>
    <dgm:cxn modelId="{027E52CC-23B8-B047-B57F-9B98E0D02718}" type="presParOf" srcId="{77842511-2B7F-44EB-9AA6-DCD636DFE5F6}" destId="{E17F45A6-1E16-4205-9AD2-840E084283C8}" srcOrd="12" destOrd="0" presId="urn:microsoft.com/office/officeart/2005/8/layout/cycle8"/>
    <dgm:cxn modelId="{E7E50B20-8868-9A43-A963-4BFEFD87B2D7}" type="presParOf" srcId="{77842511-2B7F-44EB-9AA6-DCD636DFE5F6}" destId="{4FF12DE4-7905-47E7-9D44-E64C998CBE29}" srcOrd="13" destOrd="0" presId="urn:microsoft.com/office/officeart/2005/8/layout/cycle8"/>
    <dgm:cxn modelId="{3DCF22AD-E6AF-9246-B810-E1F8A06B6F55}" type="presParOf" srcId="{77842511-2B7F-44EB-9AA6-DCD636DFE5F6}" destId="{61AC0981-DD5B-40D6-AB7E-4FCC60D6D151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36F5A-DD49-432F-985C-80BE2476C464}">
      <dsp:nvSpPr>
        <dsp:cNvPr id="0" name=""/>
        <dsp:cNvSpPr/>
      </dsp:nvSpPr>
      <dsp:spPr>
        <a:xfrm>
          <a:off x="1462007" y="286745"/>
          <a:ext cx="3705628" cy="3705628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Etude préalable</a:t>
          </a:r>
          <a:endParaRPr lang="fr-FR" sz="1500" kern="1200" dirty="0"/>
        </a:p>
      </dsp:txBody>
      <dsp:txXfrm>
        <a:off x="3414962" y="1071985"/>
        <a:ext cx="1323438" cy="1102865"/>
      </dsp:txXfrm>
    </dsp:sp>
    <dsp:sp modelId="{85B2DC3B-9648-40A3-8FC8-5C8C9BB1F7D2}">
      <dsp:nvSpPr>
        <dsp:cNvPr id="0" name=""/>
        <dsp:cNvSpPr/>
      </dsp:nvSpPr>
      <dsp:spPr>
        <a:xfrm>
          <a:off x="1385689" y="419088"/>
          <a:ext cx="3705628" cy="3705628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4">
                <a:hueOff val="-2232386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6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6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Niveau conceptuel  ( MCD , MCT )</a:t>
          </a:r>
          <a:endParaRPr lang="fr-FR" sz="1500" kern="1200" dirty="0"/>
        </a:p>
      </dsp:txBody>
      <dsp:txXfrm>
        <a:off x="2267982" y="2823336"/>
        <a:ext cx="1985158" cy="970521"/>
      </dsp:txXfrm>
    </dsp:sp>
    <dsp:sp modelId="{F841CA9E-29CE-454E-9A6C-5DD2C2BAB406}">
      <dsp:nvSpPr>
        <dsp:cNvPr id="0" name=""/>
        <dsp:cNvSpPr/>
      </dsp:nvSpPr>
      <dsp:spPr>
        <a:xfrm>
          <a:off x="1309371" y="286745"/>
          <a:ext cx="3705628" cy="3705628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4">
                <a:hueOff val="-4464771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1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1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Niveau logique et Organisationnel (MLD)</a:t>
          </a:r>
          <a:endParaRPr lang="fr-FR" sz="1500" kern="1200" dirty="0"/>
        </a:p>
      </dsp:txBody>
      <dsp:txXfrm>
        <a:off x="1738606" y="1071985"/>
        <a:ext cx="1323438" cy="1102865"/>
      </dsp:txXfrm>
    </dsp:sp>
    <dsp:sp modelId="{E17F45A6-1E16-4205-9AD2-840E084283C8}">
      <dsp:nvSpPr>
        <dsp:cNvPr id="0" name=""/>
        <dsp:cNvSpPr/>
      </dsp:nvSpPr>
      <dsp:spPr>
        <a:xfrm>
          <a:off x="1232917" y="57348"/>
          <a:ext cx="4164421" cy="416442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F12DE4-7905-47E7-9D44-E64C998CBE29}">
      <dsp:nvSpPr>
        <dsp:cNvPr id="0" name=""/>
        <dsp:cNvSpPr/>
      </dsp:nvSpPr>
      <dsp:spPr>
        <a:xfrm>
          <a:off x="1156293" y="189458"/>
          <a:ext cx="4164421" cy="416442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4">
                <a:hueOff val="-2232386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6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6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AC0981-DD5B-40D6-AB7E-4FCC60D6D151}">
      <dsp:nvSpPr>
        <dsp:cNvPr id="0" name=""/>
        <dsp:cNvSpPr/>
      </dsp:nvSpPr>
      <dsp:spPr>
        <a:xfrm>
          <a:off x="1079669" y="57348"/>
          <a:ext cx="4164421" cy="416442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4">
                <a:hueOff val="-4464771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1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1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48E63-FC6D-465C-84B9-36C2EEAE39CC}" type="datetimeFigureOut">
              <a:rPr lang="fr-FR" smtClean="0"/>
              <a:t>21/06/16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A45FA-10C3-4B7F-921B-3D64AB82E0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52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E11C6-6DF5-4D32-81B5-FAE931AAD1D5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7034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Cette étape constitue le passage à l’implémentation physique de la base de données. Ces données seront manipulées dans notre application. 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Nous allons Créer une base de données s’appelle courrier :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Une fois le nom de la base est créé, il faut créer les tables de la base de données avec les champs de chaque table.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45FA-10C3-4B7F-921B-3D64AB82E0C2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965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Cette phrase, la plus couteuse, correspond à l’activité la plus importante.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s’agit de construire le système et de faire évoluer la vision, l’architecture et les plans de développement jusqu’à l’obtention d’un produit prêt à être testé.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45FA-10C3-4B7F-921B-3D64AB82E0C2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1663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45FA-10C3-4B7F-921B-3D64AB82E0C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96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L’utilisateur doit saisir le (Nom- Login-Mot de passe-Confirmer mot de passe).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Cliquer sur le bouton (Entrer) pour l’enregistrement ou bien (Quitter) pour retourner à la page principale de l’application.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45FA-10C3-4B7F-921B-3D64AB82E0C2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4575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 les informations ne sont pas bien ils nous affichent une erreur 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45FA-10C3-4B7F-921B-3D64AB82E0C2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2253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45FA-10C3-4B7F-921B-3D64AB82E0C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820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45FA-10C3-4B7F-921B-3D64AB82E0C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717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45FA-10C3-4B7F-921B-3D64AB82E0C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958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45FA-10C3-4B7F-921B-3D64AB82E0C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017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45FA-10C3-4B7F-921B-3D64AB82E0C2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460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PRESENTATION DE L’ENTREPRISE D’ACCEUIL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45FA-10C3-4B7F-921B-3D64AB82E0C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06774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E11C6-6DF5-4D32-81B5-FAE931AAD1D5}" type="slidenum">
              <a:rPr lang="fr-FR" smtClean="0"/>
              <a:pPr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8520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45FA-10C3-4B7F-921B-3D64AB82E0C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221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45FA-10C3-4B7F-921B-3D64AB82E0C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772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mission de l’OCP peut être résumée dans les deux points suivants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45FA-10C3-4B7F-921B-3D64AB82E0C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599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45FA-10C3-4B7F-921B-3D64AB82E0C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01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45FA-10C3-4B7F-921B-3D64AB82E0C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612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Les règles de gestion précisent les contraintes que doit respecter les modèles statiques et dynamiques pour donner une représentation réelle du fonctionnement du système d’information.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Pour le cas de la gestion des Courriers, nous allons tenir en compte les règles de gestion suivantes 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45FA-10C3-4B7F-921B-3D64AB82E0C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712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45FA-10C3-4B7F-921B-3D64AB82E0C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74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994E-E063-4A1E-A504-D3E1F4151ED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CC83-97B0-498D-BC72-59B654741A9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6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8D5-840E-49E0-BA78-3D158F2F304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CC83-97B0-498D-BC72-59B654741A9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4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3ED4-4D35-4F51-A99C-2122D2C6B66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CC83-97B0-498D-BC72-59B654741A9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23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566A-68F0-443E-8F32-3A2D8F15083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CC83-97B0-498D-BC72-59B654741A9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47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EE17-515B-4A45-BA1B-D8782991B7A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CC83-97B0-498D-BC72-59B654741A9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8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B811-8624-4294-BDDA-B6FD142B8F4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CC83-97B0-498D-BC72-59B654741A9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3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E69E-7E35-4FEC-B48C-4652D7C2A2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CC83-97B0-498D-BC72-59B654741A9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41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A4AE-EE98-4922-87E1-E1E94B72E57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CC83-97B0-498D-BC72-59B654741A9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74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A69C-7A8A-4534-B09C-AB67A9B441A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CC83-97B0-498D-BC72-59B654741A9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2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CC65-E850-44D2-8082-49BCBD32F0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CC83-97B0-498D-BC72-59B654741A9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4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5D08-FC5F-4307-B899-744F5A36F7F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CC83-97B0-498D-BC72-59B654741A9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94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</a:schemeClr>
            </a:gs>
            <a:gs pos="50000">
              <a:srgbClr val="CDCDCD"/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DF1D8-C3EA-4B2E-B9DC-DC0FDE6B7B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CC83-97B0-498D-BC72-59B654741A9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64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jpeg"/><Relationship Id="rId9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4.png"/><Relationship Id="rId9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microsoft.com/office/2007/relationships/hdphoto" Target="../media/hdphoto3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412093"/>
            <a:ext cx="12192000" cy="27713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fr-FR" sz="3600" b="1" dirty="0" smtClean="0">
                <a:gradFill flip="none" rotWithShape="1">
                  <a:gsLst>
                    <a:gs pos="0">
                      <a:prstClr val="white">
                        <a:lumMod val="7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00">
                      <a:prstClr val="white"/>
                    </a:gs>
                  </a:gsLst>
                  <a:lin ang="16200000" scaled="1"/>
                  <a:tileRect/>
                </a:gradFill>
                <a:effectLst>
                  <a:outerShdw dist="38100" dir="5400000" algn="t" rotWithShape="0">
                    <a:prstClr val="black">
                      <a:alpha val="60000"/>
                    </a:prstClr>
                  </a:outerShdw>
                </a:effectLst>
                <a:latin typeface="Century Gothic" pitchFamily="34" charset="0"/>
              </a:rPr>
              <a:t>La conception et mise en place d’un système Informatique et une application de gestion de </a:t>
            </a:r>
            <a:r>
              <a:rPr lang="fr-FR" sz="3600" b="1" dirty="0" err="1" smtClean="0">
                <a:gradFill flip="none" rotWithShape="1">
                  <a:gsLst>
                    <a:gs pos="0">
                      <a:prstClr val="white">
                        <a:lumMod val="7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00">
                      <a:prstClr val="white"/>
                    </a:gs>
                  </a:gsLst>
                  <a:lin ang="16200000" scaled="1"/>
                  <a:tileRect/>
                </a:gradFill>
                <a:effectLst>
                  <a:outerShdw dist="38100" dir="5400000" algn="t" rotWithShape="0">
                    <a:prstClr val="black">
                      <a:alpha val="60000"/>
                    </a:prstClr>
                  </a:outerShdw>
                </a:effectLst>
                <a:latin typeface="Century Gothic" pitchFamily="34" charset="0"/>
              </a:rPr>
              <a:t>couurier</a:t>
            </a:r>
            <a:endParaRPr lang="fr-FR" sz="3600" b="1" dirty="0">
              <a:gradFill flip="none" rotWithShape="1">
                <a:gsLst>
                  <a:gs pos="0">
                    <a:prstClr val="white">
                      <a:lumMod val="75000"/>
                    </a:prstClr>
                  </a:gs>
                  <a:gs pos="50000">
                    <a:prstClr val="white">
                      <a:lumMod val="85000"/>
                    </a:prstClr>
                  </a:gs>
                  <a:gs pos="100000">
                    <a:prstClr val="white"/>
                  </a:gs>
                </a:gsLst>
                <a:lin ang="16200000" scaled="1"/>
                <a:tileRect/>
              </a:gradFill>
              <a:effectLst>
                <a:outerShdw dist="38100" dir="5400000" algn="t" rotWithShape="0">
                  <a:prstClr val="black">
                    <a:alpha val="60000"/>
                  </a:prstClr>
                </a:outerShdw>
              </a:effectLst>
              <a:latin typeface="Century Gothic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-18206" y="4186618"/>
            <a:ext cx="1220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-39334" y="1416971"/>
            <a:ext cx="122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-1" y="3822548"/>
            <a:ext cx="12192001" cy="37752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gradFill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2400" b="1" dirty="0" smtClean="0">
                <a:ln w="3175">
                  <a:noFill/>
                </a:ln>
                <a:gradFill flip="none" rotWithShape="1"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50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effectLst>
                  <a:outerShdw dist="38100" dir="5400000" algn="t" rotWithShape="0">
                    <a:prstClr val="white"/>
                  </a:outerShdw>
                </a:effectLst>
                <a:latin typeface="Century Gothic" pitchFamily="34" charset="0"/>
              </a:rPr>
              <a:t>Stage Technique</a:t>
            </a:r>
            <a:endParaRPr lang="fr-FR" sz="2400" b="1" dirty="0">
              <a:ln w="3175">
                <a:noFill/>
              </a:ln>
              <a:gradFill flip="none" rotWithShape="1">
                <a:gsLst>
                  <a:gs pos="0">
                    <a:prstClr val="black">
                      <a:lumMod val="85000"/>
                      <a:lumOff val="15000"/>
                    </a:prstClr>
                  </a:gs>
                  <a:gs pos="50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effectLst>
                <a:outerShdw dist="38100" dir="5400000" algn="t" rotWithShape="0">
                  <a:prstClr val="white"/>
                </a:outerShdw>
              </a:effectLst>
              <a:latin typeface="Century Gothic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CC83-97B0-498D-BC72-59B654741A9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75486" y="5039366"/>
            <a:ext cx="478373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u="sng" dirty="0">
                <a:solidFill>
                  <a:srgbClr val="0086EA"/>
                </a:solidFill>
                <a:latin typeface="Myriad Pro" pitchFamily="34" charset="0"/>
              </a:rPr>
              <a:t>Soutenu le </a:t>
            </a:r>
            <a:r>
              <a:rPr lang="fr-FR" b="1" u="sng" dirty="0" smtClean="0">
                <a:solidFill>
                  <a:srgbClr val="0086EA"/>
                </a:solidFill>
                <a:latin typeface="Myriad Pro" pitchFamily="34" charset="0"/>
              </a:rPr>
              <a:t>20/06/2016 </a:t>
            </a:r>
            <a:r>
              <a:rPr lang="fr-FR" b="1" u="sng" dirty="0">
                <a:solidFill>
                  <a:srgbClr val="0086EA"/>
                </a:solidFill>
                <a:latin typeface="Myriad Pro" pitchFamily="34" charset="0"/>
              </a:rPr>
              <a:t>par :</a:t>
            </a:r>
          </a:p>
          <a:p>
            <a:pPr>
              <a:lnSpc>
                <a:spcPct val="150000"/>
              </a:lnSpc>
            </a:pPr>
            <a:r>
              <a:rPr lang="fr-FR" sz="2400" b="1" dirty="0" smtClean="0">
                <a:ln w="3175">
                  <a:noFill/>
                </a:ln>
                <a:gradFill flip="none" rotWithShape="1"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50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effectLst>
                  <a:outerShdw dist="38100" dir="5400000" algn="t" rotWithShape="0">
                    <a:prstClr val="white"/>
                  </a:outerShdw>
                </a:effectLst>
                <a:latin typeface="Century Gothic" pitchFamily="34" charset="0"/>
              </a:rPr>
              <a:t>		JENDARA Yassine </a:t>
            </a:r>
            <a:endParaRPr lang="fr-FR" sz="2400" b="1" dirty="0">
              <a:ln w="3175">
                <a:noFill/>
              </a:ln>
              <a:gradFill flip="none" rotWithShape="1">
                <a:gsLst>
                  <a:gs pos="0">
                    <a:prstClr val="black">
                      <a:lumMod val="85000"/>
                      <a:lumOff val="15000"/>
                    </a:prstClr>
                  </a:gs>
                  <a:gs pos="50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effectLst>
                <a:outerShdw dist="38100" dir="5400000" algn="t" rotWithShape="0">
                  <a:prstClr val="white"/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009408" y="47493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b="1" u="sng" dirty="0">
              <a:solidFill>
                <a:srgbClr val="0086EA"/>
              </a:solidFill>
              <a:latin typeface="Myriad Pro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08396" y="5169308"/>
            <a:ext cx="56410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2920" indent="-274320">
              <a:spcBef>
                <a:spcPts val="600"/>
              </a:spcBef>
              <a:spcAft>
                <a:spcPts val="600"/>
              </a:spcAft>
            </a:pPr>
            <a:endParaRPr lang="en-GB" sz="1600" b="1" dirty="0" smtClean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5400000" algn="t" rotWithShape="0">
                  <a:prstClr val="white"/>
                </a:outerShdw>
              </a:effectLst>
              <a:latin typeface="Century Gothic" pitchFamily="34" charset="0"/>
            </a:endParaRPr>
          </a:p>
          <a:p>
            <a:pPr marL="502920" indent="-274320">
              <a:spcBef>
                <a:spcPts val="600"/>
              </a:spcBef>
              <a:spcAft>
                <a:spcPts val="600"/>
              </a:spcAft>
            </a:pPr>
            <a:endParaRPr lang="en-GB" sz="1600" b="1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5400000" algn="t" rotWithShape="0">
                  <a:prstClr val="white"/>
                </a:outerShdw>
              </a:effectLst>
              <a:latin typeface="Century Gothic" pitchFamily="34" charset="0"/>
            </a:endParaRPr>
          </a:p>
        </p:txBody>
      </p:sp>
      <p:sp>
        <p:nvSpPr>
          <p:cNvPr id="20" name="ZoneTexte 2"/>
          <p:cNvSpPr txBox="1">
            <a:spLocks noChangeArrowheads="1"/>
          </p:cNvSpPr>
          <p:nvPr/>
        </p:nvSpPr>
        <p:spPr bwMode="auto">
          <a:xfrm>
            <a:off x="1850429" y="4310809"/>
            <a:ext cx="8159749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ctr" eaLnBrk="1" hangingPunct="1"/>
            <a:r>
              <a:rPr lang="fr-FR" altLang="fr-FR" dirty="0" smtClean="0"/>
              <a:t>Option : statistique et informatique décisionnelle</a:t>
            </a:r>
            <a:endParaRPr lang="fr-FR" altLang="fr-FR" dirty="0"/>
          </a:p>
        </p:txBody>
      </p:sp>
      <p:pic>
        <p:nvPicPr>
          <p:cNvPr id="1026" name="Picture 2" descr="C:\Users\jen ziko\Desktop\Capture d’écran 2015-09-13 à 00.57.34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4680696"/>
            <a:ext cx="2437408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en ziko\Desktop\Capture d’écran 2015-09-11 à 18.40.29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319088"/>
            <a:ext cx="3619499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7684316" y="4564145"/>
            <a:ext cx="564107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2920" indent="-274320">
              <a:spcBef>
                <a:spcPts val="600"/>
              </a:spcBef>
              <a:spcAft>
                <a:spcPts val="600"/>
              </a:spcAft>
            </a:pPr>
            <a:endParaRPr lang="en-GB" sz="1600" b="1" dirty="0" smtClean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5400000" algn="t" rotWithShape="0">
                  <a:prstClr val="white"/>
                </a:outerShdw>
              </a:effectLst>
              <a:latin typeface="Century Gothic" pitchFamily="34" charset="0"/>
            </a:endParaRPr>
          </a:p>
          <a:p>
            <a:pPr indent="-27432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u="sng" dirty="0">
                <a:solidFill>
                  <a:srgbClr val="0086EA"/>
                </a:solidFill>
                <a:latin typeface="Myriad Pro" pitchFamily="34" charset="0"/>
              </a:rPr>
              <a:t>Jury : </a:t>
            </a:r>
          </a:p>
          <a:p>
            <a:pPr marL="502920" indent="-274320">
              <a:spcBef>
                <a:spcPts val="600"/>
              </a:spcBef>
              <a:spcAft>
                <a:spcPts val="600"/>
              </a:spcAft>
            </a:pPr>
            <a:r>
              <a:rPr lang="en-GB" sz="1600" b="1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5400000" algn="t" rotWithShape="0">
                    <a:prstClr val="white"/>
                  </a:outerShdw>
                </a:effectLst>
                <a:latin typeface="Century Gothic" pitchFamily="34" charset="0"/>
              </a:rPr>
              <a:t>  </a:t>
            </a:r>
            <a:r>
              <a:rPr lang="en-GB" sz="1600" b="1" dirty="0" smtClean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5400000" algn="t" rotWithShape="0">
                    <a:prstClr val="white"/>
                  </a:outerShdw>
                </a:effectLst>
                <a:latin typeface="Century Gothic" pitchFamily="34" charset="0"/>
              </a:rPr>
              <a:t>         BENSLIMANE RACHID</a:t>
            </a:r>
          </a:p>
          <a:p>
            <a:pPr marL="502920" indent="-274320">
              <a:spcBef>
                <a:spcPts val="600"/>
              </a:spcBef>
              <a:spcAft>
                <a:spcPts val="600"/>
              </a:spcAft>
            </a:pPr>
            <a:r>
              <a:rPr lang="en-GB" sz="1600" b="1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5400000" algn="t" rotWithShape="0">
                    <a:prstClr val="white"/>
                  </a:outerShdw>
                </a:effectLst>
                <a:latin typeface="Century Gothic" pitchFamily="34" charset="0"/>
              </a:rPr>
              <a:t> </a:t>
            </a:r>
            <a:r>
              <a:rPr lang="en-GB" sz="1600" b="1" dirty="0" smtClean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5400000" algn="t" rotWithShape="0">
                    <a:prstClr val="white"/>
                  </a:outerShdw>
                </a:effectLst>
                <a:latin typeface="Century Gothic" pitchFamily="34" charset="0"/>
              </a:rPr>
              <a:t>          BENSLIMANE MOHAMED</a:t>
            </a:r>
            <a:endParaRPr lang="en-GB" sz="1600" b="1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5400000" algn="t" rotWithShape="0">
                  <a:prstClr val="white"/>
                </a:outerShdw>
              </a:effectLst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861681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.00039 -0.34814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740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5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9" grpId="0"/>
      <p:bldP spid="7" grpId="0"/>
      <p:bldP spid="20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ound Same Side Corner Rectangle 18"/>
          <p:cNvSpPr/>
          <p:nvPr/>
        </p:nvSpPr>
        <p:spPr>
          <a:xfrm flipV="1">
            <a:off x="530087" y="963206"/>
            <a:ext cx="11158329" cy="533400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6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CC83-97B0-498D-BC72-59B654741A9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5" name="Round Same Side Corner Rectangle 6"/>
          <p:cNvSpPr/>
          <p:nvPr/>
        </p:nvSpPr>
        <p:spPr>
          <a:xfrm rot="16200000" flipV="1">
            <a:off x="10472315" y="-672337"/>
            <a:ext cx="817191" cy="2376000"/>
          </a:xfrm>
          <a:prstGeom prst="round2Same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spcBef>
                <a:spcPct val="50000"/>
              </a:spcBef>
            </a:pPr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La Gestion de courrier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519517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Présentation du </a:t>
            </a:r>
            <a:r>
              <a:rPr lang="fr-FR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projet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293121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Réalisation de l’application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1" name="Round Same Side Corner Rectangle 6"/>
          <p:cNvSpPr/>
          <p:nvPr/>
        </p:nvSpPr>
        <p:spPr>
          <a:xfrm rot="16200000">
            <a:off x="896851" y="-672338"/>
            <a:ext cx="817194" cy="2376000"/>
          </a:xfrm>
          <a:prstGeom prst="round2Same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>
              <a:spcBef>
                <a:spcPct val="50000"/>
              </a:spcBef>
            </a:pPr>
            <a:r>
              <a:rPr lang="fr-FR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l’organisme d’accueil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906055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Conception et développement de l’application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503985" y="109097"/>
            <a:ext cx="2376000" cy="815162"/>
          </a:xfrm>
          <a:prstGeom prst="rect">
            <a:avLst/>
          </a:prstGeom>
          <a:gradFill flip="none" rotWithShape="1">
            <a:gsLst>
              <a:gs pos="0">
                <a:srgbClr val="21C5FF"/>
              </a:gs>
              <a:gs pos="50000">
                <a:srgbClr val="00B0F0"/>
              </a:gs>
              <a:gs pos="100000">
                <a:srgbClr val="008DF6"/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 Contexte du projet</a:t>
            </a:r>
          </a:p>
        </p:txBody>
      </p:sp>
      <p:sp>
        <p:nvSpPr>
          <p:cNvPr id="14" name="Rounded Rectangle 15"/>
          <p:cNvSpPr/>
          <p:nvPr/>
        </p:nvSpPr>
        <p:spPr>
          <a:xfrm>
            <a:off x="1390875" y="1045240"/>
            <a:ext cx="4343498" cy="369332"/>
          </a:xfrm>
          <a:prstGeom prst="roundRect">
            <a:avLst/>
          </a:prstGeom>
          <a:solidFill>
            <a:srgbClr val="21C5FF">
              <a:alpha val="78000"/>
            </a:srgb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1830" y="1045240"/>
            <a:ext cx="5405778" cy="37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Objectifs du projet</a:t>
            </a:r>
          </a:p>
        </p:txBody>
      </p:sp>
      <p:sp>
        <p:nvSpPr>
          <p:cNvPr id="16" name="TextBox 14"/>
          <p:cNvSpPr txBox="1"/>
          <p:nvPr/>
        </p:nvSpPr>
        <p:spPr>
          <a:xfrm>
            <a:off x="755597" y="1045240"/>
            <a:ext cx="5459221" cy="37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Problématique</a:t>
            </a:r>
            <a:endParaRPr lang="fr-FR" b="1" dirty="0">
              <a:solidFill>
                <a:schemeClr val="bg1"/>
              </a:solidFill>
              <a:effectLst>
                <a:outerShdw dist="38100" dir="5400000" algn="t" rotWithShape="0">
                  <a:prstClr val="black">
                    <a:lumMod val="95000"/>
                    <a:lumOff val="5000"/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4" name="Rounded Rectangle 19"/>
          <p:cNvSpPr/>
          <p:nvPr/>
        </p:nvSpPr>
        <p:spPr>
          <a:xfrm>
            <a:off x="4310745" y="1573693"/>
            <a:ext cx="3780656" cy="431297"/>
          </a:xfrm>
          <a:prstGeom prst="roundRect">
            <a:avLst>
              <a:gd name="adj" fmla="val 50000"/>
            </a:avLst>
          </a:prstGeom>
          <a:solidFill>
            <a:srgbClr val="55759C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Garamond" pitchFamily="18" charset="0"/>
              </a:rPr>
              <a:t>Cas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fr-FR" dirty="0" smtClean="0">
                <a:latin typeface="Garamond" pitchFamily="18" charset="0"/>
              </a:rPr>
              <a:t>d’utilisation</a:t>
            </a:r>
            <a:r>
              <a:rPr lang="en-US" dirty="0" smtClean="0">
                <a:latin typeface="Garamond" pitchFamily="18" charset="0"/>
              </a:rPr>
              <a:t> 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25" name="Rounded Rectangle 19"/>
          <p:cNvSpPr/>
          <p:nvPr/>
        </p:nvSpPr>
        <p:spPr>
          <a:xfrm>
            <a:off x="1359137" y="1938087"/>
            <a:ext cx="2674100" cy="431297"/>
          </a:xfrm>
          <a:prstGeom prst="roundRect">
            <a:avLst>
              <a:gd name="adj" fmla="val 50000"/>
            </a:avLst>
          </a:prstGeom>
          <a:solidFill>
            <a:srgbClr val="C8C8C8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 smtClean="0"/>
              <a:t>Saisie</a:t>
            </a:r>
            <a:r>
              <a:rPr lang="en-US" b="1" dirty="0" smtClean="0"/>
              <a:t> de </a:t>
            </a:r>
            <a:r>
              <a:rPr lang="fr-FR" b="1" dirty="0" smtClean="0"/>
              <a:t>courrier</a:t>
            </a:r>
            <a:endParaRPr lang="fr-FR" b="1" dirty="0"/>
          </a:p>
        </p:txBody>
      </p:sp>
      <p:sp>
        <p:nvSpPr>
          <p:cNvPr id="3" name="Heptagone 2"/>
          <p:cNvSpPr/>
          <p:nvPr/>
        </p:nvSpPr>
        <p:spPr>
          <a:xfrm>
            <a:off x="1412210" y="1954645"/>
            <a:ext cx="327410" cy="388486"/>
          </a:xfrm>
          <a:prstGeom prst="heptagon">
            <a:avLst/>
          </a:prstGeom>
          <a:solidFill>
            <a:schemeClr val="bg1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1</a:t>
            </a:r>
          </a:p>
        </p:txBody>
      </p:sp>
      <p:sp>
        <p:nvSpPr>
          <p:cNvPr id="4" name="Ellipse 3"/>
          <p:cNvSpPr/>
          <p:nvPr/>
        </p:nvSpPr>
        <p:spPr>
          <a:xfrm>
            <a:off x="308986" y="3154803"/>
            <a:ext cx="751953" cy="725234"/>
          </a:xfrm>
          <a:prstGeom prst="ellipse">
            <a:avLst/>
          </a:prstGeom>
          <a:solidFill>
            <a:srgbClr val="C8C8C8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fr-FR" b="1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cxnSp>
        <p:nvCxnSpPr>
          <p:cNvPr id="27" name="Connecteur droit 26"/>
          <p:cNvCxnSpPr/>
          <p:nvPr/>
        </p:nvCxnSpPr>
        <p:spPr>
          <a:xfrm>
            <a:off x="684962" y="3880037"/>
            <a:ext cx="0" cy="116888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308986" y="4173951"/>
            <a:ext cx="360062" cy="43132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702549" y="4173951"/>
            <a:ext cx="342061" cy="43132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918948" y="2460614"/>
            <a:ext cx="1551214" cy="522514"/>
          </a:xfrm>
          <a:prstGeom prst="rect">
            <a:avLst/>
          </a:prstGeom>
          <a:solidFill>
            <a:srgbClr val="DEDEDE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Lancement de la saisie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902619" y="5418689"/>
            <a:ext cx="1551214" cy="654746"/>
          </a:xfrm>
          <a:prstGeom prst="rect">
            <a:avLst/>
          </a:prstGeom>
          <a:solidFill>
            <a:srgbClr val="DEDEDE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Retour vers l’affichage ou nouvel ajout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22643" y="3035419"/>
            <a:ext cx="1551214" cy="522514"/>
          </a:xfrm>
          <a:prstGeom prst="rect">
            <a:avLst/>
          </a:prstGeom>
          <a:solidFill>
            <a:srgbClr val="DEDEDE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Saisie de courrier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18948" y="3617562"/>
            <a:ext cx="1527664" cy="800102"/>
          </a:xfrm>
          <a:prstGeom prst="rect">
            <a:avLst/>
          </a:prstGeom>
          <a:solidFill>
            <a:srgbClr val="DEDEDE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Vérification des données et affichage d’erreurs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901335" y="4460470"/>
            <a:ext cx="1551214" cy="933136"/>
          </a:xfrm>
          <a:prstGeom prst="rect">
            <a:avLst/>
          </a:prstGeom>
          <a:solidFill>
            <a:srgbClr val="DEDEDE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Ajout des données</a:t>
            </a:r>
          </a:p>
        </p:txBody>
      </p:sp>
      <p:cxnSp>
        <p:nvCxnSpPr>
          <p:cNvPr id="67" name="Connecteur droit avec flèche 66"/>
          <p:cNvCxnSpPr>
            <a:stCxn id="4" idx="6"/>
            <a:endCxn id="65" idx="1"/>
          </p:cNvCxnSpPr>
          <p:nvPr/>
        </p:nvCxnSpPr>
        <p:spPr>
          <a:xfrm flipV="1">
            <a:off x="1060939" y="2721871"/>
            <a:ext cx="858009" cy="79554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 flipV="1">
            <a:off x="1060939" y="3296676"/>
            <a:ext cx="841383" cy="328264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978680" y="3727149"/>
            <a:ext cx="898967" cy="2183048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245429" y="4345772"/>
            <a:ext cx="1689065" cy="581356"/>
          </a:xfrm>
          <a:prstGeom prst="rect">
            <a:avLst/>
          </a:prstGeom>
          <a:solidFill>
            <a:srgbClr val="C8C8C8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Application</a:t>
            </a:r>
          </a:p>
        </p:txBody>
      </p:sp>
      <p:cxnSp>
        <p:nvCxnSpPr>
          <p:cNvPr id="76" name="Connecteur droit avec flèche 75"/>
          <p:cNvCxnSpPr/>
          <p:nvPr/>
        </p:nvCxnSpPr>
        <p:spPr>
          <a:xfrm flipH="1" flipV="1">
            <a:off x="3485207" y="3955936"/>
            <a:ext cx="760222" cy="68051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 flipH="1">
            <a:off x="3540115" y="4656478"/>
            <a:ext cx="705314" cy="26489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6018875" y="2033839"/>
            <a:ext cx="391886" cy="4711543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fr-FR" b="1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60" name="Ellipse 59"/>
          <p:cNvSpPr/>
          <p:nvPr/>
        </p:nvSpPr>
        <p:spPr>
          <a:xfrm>
            <a:off x="6803063" y="3027254"/>
            <a:ext cx="751953" cy="725234"/>
          </a:xfrm>
          <a:prstGeom prst="ellipse">
            <a:avLst/>
          </a:prstGeom>
          <a:solidFill>
            <a:srgbClr val="C8C8C8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fr-FR" b="1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cxnSp>
        <p:nvCxnSpPr>
          <p:cNvPr id="61" name="Connecteur droit 60"/>
          <p:cNvCxnSpPr/>
          <p:nvPr/>
        </p:nvCxnSpPr>
        <p:spPr>
          <a:xfrm>
            <a:off x="7179039" y="3752488"/>
            <a:ext cx="0" cy="116888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H="1">
            <a:off x="6811020" y="4104938"/>
            <a:ext cx="360062" cy="43132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7195997" y="4097656"/>
            <a:ext cx="342061" cy="43132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19"/>
          <p:cNvSpPr/>
          <p:nvPr/>
        </p:nvSpPr>
        <p:spPr>
          <a:xfrm>
            <a:off x="8110466" y="1883562"/>
            <a:ext cx="2674100" cy="431297"/>
          </a:xfrm>
          <a:prstGeom prst="roundRect">
            <a:avLst>
              <a:gd name="adj" fmla="val 50000"/>
            </a:avLst>
          </a:prstGeom>
          <a:solidFill>
            <a:srgbClr val="C8C8C8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Recherche</a:t>
            </a:r>
            <a:endParaRPr lang="fr-FR" b="1" dirty="0"/>
          </a:p>
        </p:txBody>
      </p:sp>
      <p:sp>
        <p:nvSpPr>
          <p:cNvPr id="96" name="Heptagone 95"/>
          <p:cNvSpPr/>
          <p:nvPr/>
        </p:nvSpPr>
        <p:spPr>
          <a:xfrm>
            <a:off x="8262848" y="1908638"/>
            <a:ext cx="327410" cy="388486"/>
          </a:xfrm>
          <a:prstGeom prst="heptagon">
            <a:avLst/>
          </a:prstGeom>
          <a:solidFill>
            <a:schemeClr val="bg1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3</a:t>
            </a:r>
            <a:endParaRPr lang="fr-FR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396399" y="2918649"/>
            <a:ext cx="1527664" cy="800102"/>
          </a:xfrm>
          <a:prstGeom prst="rect">
            <a:avLst/>
          </a:prstGeom>
          <a:solidFill>
            <a:srgbClr val="DEDEDE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Sélection des informations à afficher</a:t>
            </a:r>
          </a:p>
        </p:txBody>
      </p:sp>
      <p:sp>
        <p:nvSpPr>
          <p:cNvPr id="98" name="Rectangle 97"/>
          <p:cNvSpPr/>
          <p:nvPr/>
        </p:nvSpPr>
        <p:spPr>
          <a:xfrm>
            <a:off x="8388253" y="4097656"/>
            <a:ext cx="1527664" cy="800102"/>
          </a:xfrm>
          <a:prstGeom prst="rect">
            <a:avLst/>
          </a:prstGeom>
          <a:solidFill>
            <a:srgbClr val="DEDEDE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Création de la requête d’affichage </a:t>
            </a:r>
          </a:p>
        </p:txBody>
      </p:sp>
      <p:sp>
        <p:nvSpPr>
          <p:cNvPr id="99" name="Rectangle 98"/>
          <p:cNvSpPr/>
          <p:nvPr/>
        </p:nvSpPr>
        <p:spPr>
          <a:xfrm>
            <a:off x="8388253" y="5383957"/>
            <a:ext cx="1527664" cy="800102"/>
          </a:xfrm>
          <a:prstGeom prst="rect">
            <a:avLst/>
          </a:prstGeom>
          <a:solidFill>
            <a:srgbClr val="DEDEDE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Affichage des informations Recherché</a:t>
            </a:r>
          </a:p>
        </p:txBody>
      </p:sp>
      <p:cxnSp>
        <p:nvCxnSpPr>
          <p:cNvPr id="100" name="Connecteur droit avec flèche 99"/>
          <p:cNvCxnSpPr/>
          <p:nvPr/>
        </p:nvCxnSpPr>
        <p:spPr>
          <a:xfrm flipV="1">
            <a:off x="7547121" y="3115368"/>
            <a:ext cx="849504" cy="362617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0382010" y="3928207"/>
            <a:ext cx="1689065" cy="581356"/>
          </a:xfrm>
          <a:prstGeom prst="rect">
            <a:avLst/>
          </a:prstGeom>
          <a:solidFill>
            <a:srgbClr val="C8C8C8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Application</a:t>
            </a:r>
          </a:p>
        </p:txBody>
      </p:sp>
      <p:cxnSp>
        <p:nvCxnSpPr>
          <p:cNvPr id="33" name="Connecteur droit avec flèche 32"/>
          <p:cNvCxnSpPr/>
          <p:nvPr/>
        </p:nvCxnSpPr>
        <p:spPr>
          <a:xfrm flipH="1">
            <a:off x="9915917" y="4236400"/>
            <a:ext cx="466093" cy="299858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H="1">
            <a:off x="9924063" y="4509563"/>
            <a:ext cx="860503" cy="127444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9"/>
          <p:cNvSpPr/>
          <p:nvPr/>
        </p:nvSpPr>
        <p:spPr>
          <a:xfrm>
            <a:off x="1345730" y="1925975"/>
            <a:ext cx="2674100" cy="431297"/>
          </a:xfrm>
          <a:prstGeom prst="roundRect">
            <a:avLst>
              <a:gd name="adj" fmla="val 50000"/>
            </a:avLst>
          </a:prstGeom>
          <a:solidFill>
            <a:srgbClr val="C8C8C8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smtClean="0"/>
              <a:t>Modification </a:t>
            </a:r>
            <a:endParaRPr lang="fr-FR" b="1" dirty="0"/>
          </a:p>
        </p:txBody>
      </p:sp>
      <p:sp>
        <p:nvSpPr>
          <p:cNvPr id="103" name="Heptagone 102"/>
          <p:cNvSpPr/>
          <p:nvPr/>
        </p:nvSpPr>
        <p:spPr>
          <a:xfrm>
            <a:off x="1466321" y="1937218"/>
            <a:ext cx="327410" cy="388486"/>
          </a:xfrm>
          <a:prstGeom prst="heptagon">
            <a:avLst/>
          </a:prstGeom>
          <a:solidFill>
            <a:schemeClr val="bg1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908117" y="6116245"/>
            <a:ext cx="1551214" cy="654746"/>
          </a:xfrm>
          <a:prstGeom prst="rect">
            <a:avLst/>
          </a:prstGeom>
          <a:solidFill>
            <a:srgbClr val="DEDEDE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Edition de sous formulaire de diffusion </a:t>
            </a:r>
          </a:p>
        </p:txBody>
      </p:sp>
      <p:cxnSp>
        <p:nvCxnSpPr>
          <p:cNvPr id="49" name="Connecteur droit avec flèche 48"/>
          <p:cNvCxnSpPr>
            <a:stCxn id="4" idx="5"/>
          </p:cNvCxnSpPr>
          <p:nvPr/>
        </p:nvCxnSpPr>
        <p:spPr>
          <a:xfrm>
            <a:off x="950818" y="3773829"/>
            <a:ext cx="927443" cy="2582526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117447" y="5235155"/>
            <a:ext cx="1188000" cy="459536"/>
          </a:xfrm>
          <a:prstGeom prst="roundRect">
            <a:avLst/>
          </a:prstGeom>
          <a:solidFill>
            <a:srgbClr val="C8C8C8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Utilisateur</a:t>
            </a:r>
          </a:p>
        </p:txBody>
      </p:sp>
      <p:sp>
        <p:nvSpPr>
          <p:cNvPr id="54" name="Rectangle à coins arrondis 53"/>
          <p:cNvSpPr/>
          <p:nvPr/>
        </p:nvSpPr>
        <p:spPr>
          <a:xfrm>
            <a:off x="6666613" y="5235155"/>
            <a:ext cx="1188000" cy="459536"/>
          </a:xfrm>
          <a:prstGeom prst="roundRect">
            <a:avLst/>
          </a:prstGeom>
          <a:solidFill>
            <a:srgbClr val="C8C8C8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Utilisateur</a:t>
            </a:r>
          </a:p>
        </p:txBody>
      </p:sp>
    </p:spTree>
    <p:extLst>
      <p:ext uri="{BB962C8B-B14F-4D97-AF65-F5344CB8AC3E}">
        <p14:creationId xmlns:p14="http://schemas.microsoft.com/office/powerpoint/2010/main" val="3194905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0.42448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25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" accel="100000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6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7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5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5" decel="100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" accel="100000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"/>
                            </p:stCondLst>
                            <p:childTnLst>
                              <p:par>
                                <p:cTn id="9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9" decel="100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" accel="100000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50"/>
                            </p:stCondLst>
                            <p:childTnLst>
                              <p:par>
                                <p:cTn id="1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5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  <p:bldP spid="25" grpId="0" animBg="1"/>
      <p:bldP spid="25" grpId="1" animBg="1"/>
      <p:bldP spid="3" grpId="0" animBg="1"/>
      <p:bldP spid="3" grpId="1" animBg="1"/>
      <p:bldP spid="4" grpId="0" animBg="1"/>
      <p:bldP spid="65" grpId="0" animBg="1"/>
      <p:bldP spid="41" grpId="0" animBg="1"/>
      <p:bldP spid="42" grpId="0" animBg="1"/>
      <p:bldP spid="43" grpId="0" animBg="1"/>
      <p:bldP spid="44" grpId="0" animBg="1"/>
      <p:bldP spid="73" grpId="0" animBg="1"/>
      <p:bldP spid="60" grpId="0" animBg="1"/>
      <p:bldP spid="88" grpId="0" animBg="1"/>
      <p:bldP spid="96" grpId="0" animBg="1"/>
      <p:bldP spid="97" grpId="0" animBg="1"/>
      <p:bldP spid="98" grpId="0" animBg="1"/>
      <p:bldP spid="99" grpId="0" animBg="1"/>
      <p:bldP spid="101" grpId="0" animBg="1"/>
      <p:bldP spid="102" grpId="0" animBg="1"/>
      <p:bldP spid="103" grpId="0" animBg="1"/>
      <p:bldP spid="104" grpId="1" animBg="1"/>
      <p:bldP spid="9" grpId="0" animBg="1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5"/>
          <p:cNvSpPr/>
          <p:nvPr/>
        </p:nvSpPr>
        <p:spPr>
          <a:xfrm>
            <a:off x="2482886" y="4433470"/>
            <a:ext cx="648072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996FF"/>
              </a:gs>
              <a:gs pos="50000">
                <a:srgbClr val="00B0F0"/>
              </a:gs>
              <a:gs pos="81000">
                <a:srgbClr val="33CAFF"/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b="1" dirty="0"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4</a:t>
            </a:r>
          </a:p>
        </p:txBody>
      </p:sp>
      <p:sp>
        <p:nvSpPr>
          <p:cNvPr id="26" name="Rounded Rectangle 28"/>
          <p:cNvSpPr/>
          <p:nvPr/>
        </p:nvSpPr>
        <p:spPr>
          <a:xfrm>
            <a:off x="3346982" y="4433470"/>
            <a:ext cx="6277411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Réalisation de l’application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CC83-97B0-498D-BC72-59B654741A9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Espace réservé du numéro de diapositive 1"/>
          <p:cNvSpPr txBox="1">
            <a:spLocks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4FCC83-97B0-498D-BC72-59B654741A9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685800"/>
            <a:ext cx="12192000" cy="76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prstClr val="white">
                        <a:lumMod val="7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00">
                      <a:prstClr val="white"/>
                    </a:gs>
                  </a:gsLst>
                  <a:lin ang="16200000" scaled="1"/>
                  <a:tileRect/>
                </a:gradFill>
                <a:effectLst>
                  <a:outerShdw dist="38100" dir="5400000" algn="t" rotWithShape="0">
                    <a:prstClr val="black">
                      <a:alpha val="60000"/>
                    </a:prstClr>
                  </a:outerShdw>
                </a:effectLst>
                <a:latin typeface="Century Gothic" pitchFamily="34" charset="0"/>
              </a:rPr>
              <a:t>PLAN</a:t>
            </a:r>
          </a:p>
        </p:txBody>
      </p:sp>
      <p:cxnSp>
        <p:nvCxnSpPr>
          <p:cNvPr id="19" name="Straight Connector 9"/>
          <p:cNvCxnSpPr/>
          <p:nvPr/>
        </p:nvCxnSpPr>
        <p:spPr>
          <a:xfrm>
            <a:off x="-48127" y="1447800"/>
            <a:ext cx="122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9"/>
          <p:cNvCxnSpPr/>
          <p:nvPr/>
        </p:nvCxnSpPr>
        <p:spPr>
          <a:xfrm>
            <a:off x="-16042" y="666935"/>
            <a:ext cx="122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25"/>
          <p:cNvSpPr/>
          <p:nvPr/>
        </p:nvSpPr>
        <p:spPr>
          <a:xfrm>
            <a:off x="2470107" y="2388522"/>
            <a:ext cx="648072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996FF"/>
              </a:gs>
              <a:gs pos="50000">
                <a:srgbClr val="00B0F0"/>
              </a:gs>
              <a:gs pos="81000">
                <a:srgbClr val="33CAFF"/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b="1" dirty="0"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1</a:t>
            </a:r>
          </a:p>
        </p:txBody>
      </p:sp>
      <p:sp>
        <p:nvSpPr>
          <p:cNvPr id="33" name="Rounded Rectangle 25"/>
          <p:cNvSpPr/>
          <p:nvPr/>
        </p:nvSpPr>
        <p:spPr>
          <a:xfrm>
            <a:off x="2470107" y="3076236"/>
            <a:ext cx="648072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996FF"/>
              </a:gs>
              <a:gs pos="50000">
                <a:srgbClr val="00B0F0"/>
              </a:gs>
              <a:gs pos="81000">
                <a:srgbClr val="33CAFF"/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b="1" dirty="0"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2</a:t>
            </a:r>
          </a:p>
        </p:txBody>
      </p:sp>
      <p:sp>
        <p:nvSpPr>
          <p:cNvPr id="34" name="Rounded Rectangle 25"/>
          <p:cNvSpPr/>
          <p:nvPr/>
        </p:nvSpPr>
        <p:spPr>
          <a:xfrm>
            <a:off x="2470107" y="3763950"/>
            <a:ext cx="648072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996FF"/>
              </a:gs>
              <a:gs pos="50000">
                <a:srgbClr val="00B0F0"/>
              </a:gs>
              <a:gs pos="81000">
                <a:srgbClr val="33CAFF"/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b="1" dirty="0"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3</a:t>
            </a:r>
          </a:p>
        </p:txBody>
      </p:sp>
      <p:sp>
        <p:nvSpPr>
          <p:cNvPr id="35" name="Rounded Rectangle 28"/>
          <p:cNvSpPr/>
          <p:nvPr/>
        </p:nvSpPr>
        <p:spPr>
          <a:xfrm>
            <a:off x="3334204" y="3094430"/>
            <a:ext cx="6290189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Contexte du projet </a:t>
            </a:r>
          </a:p>
        </p:txBody>
      </p:sp>
      <p:sp>
        <p:nvSpPr>
          <p:cNvPr id="36" name="Rounded Rectangle 28"/>
          <p:cNvSpPr/>
          <p:nvPr/>
        </p:nvSpPr>
        <p:spPr>
          <a:xfrm>
            <a:off x="3334203" y="3763950"/>
            <a:ext cx="6277411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Conception et développement de l’application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7" name="Rounded Rectangle 28"/>
          <p:cNvSpPr/>
          <p:nvPr/>
        </p:nvSpPr>
        <p:spPr>
          <a:xfrm>
            <a:off x="3334204" y="2405008"/>
            <a:ext cx="6277411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Présentation de l’entreprise d’accueil</a:t>
            </a:r>
          </a:p>
        </p:txBody>
      </p:sp>
      <p:sp>
        <p:nvSpPr>
          <p:cNvPr id="45" name="Rounded Rectangle 26"/>
          <p:cNvSpPr/>
          <p:nvPr/>
        </p:nvSpPr>
        <p:spPr>
          <a:xfrm>
            <a:off x="3935760" y="3034858"/>
            <a:ext cx="5040560" cy="39629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 smtClean="0"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Méthodes et Outils Utilisés</a:t>
            </a:r>
            <a:endParaRPr lang="fr-FR" b="1" dirty="0">
              <a:effectLst>
                <a:outerShdw dist="38100" dir="2700000" algn="tl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46" name="Rounded Rectangle 26"/>
          <p:cNvSpPr/>
          <p:nvPr/>
        </p:nvSpPr>
        <p:spPr>
          <a:xfrm>
            <a:off x="3965407" y="3568291"/>
            <a:ext cx="5040560" cy="39629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 smtClean="0"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La conception ( MCD , MLD )</a:t>
            </a:r>
            <a:endParaRPr lang="fr-FR" b="1" dirty="0">
              <a:effectLst>
                <a:outerShdw dist="38100" dir="2700000" algn="tl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1" name="Rounded Rectangle 25"/>
          <p:cNvSpPr/>
          <p:nvPr/>
        </p:nvSpPr>
        <p:spPr>
          <a:xfrm>
            <a:off x="2482886" y="5102990"/>
            <a:ext cx="648072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996FF"/>
              </a:gs>
              <a:gs pos="50000">
                <a:srgbClr val="00B0F0"/>
              </a:gs>
              <a:gs pos="81000">
                <a:srgbClr val="33CAFF"/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b="1" dirty="0" smtClean="0"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5</a:t>
            </a:r>
            <a:endParaRPr lang="en-US" sz="2400" b="1" dirty="0">
              <a:effectLst>
                <a:outerShdw dist="38100" dir="2700000" algn="tl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2" name="Rounded Rectangle 28"/>
          <p:cNvSpPr/>
          <p:nvPr/>
        </p:nvSpPr>
        <p:spPr>
          <a:xfrm>
            <a:off x="3346982" y="5102990"/>
            <a:ext cx="6277411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>
              <a:spcBef>
                <a:spcPct val="50000"/>
              </a:spcBef>
            </a:pPr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La Gestion de courrier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3" name="Rounded Rectangle 26"/>
          <p:cNvSpPr/>
          <p:nvPr/>
        </p:nvSpPr>
        <p:spPr>
          <a:xfrm>
            <a:off x="3935760" y="4137336"/>
            <a:ext cx="5040560" cy="39629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 smtClean="0"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Création de la bases de données </a:t>
            </a:r>
            <a:endParaRPr lang="fr-FR" b="1" dirty="0">
              <a:effectLst>
                <a:outerShdw dist="38100" dir="2700000" algn="tl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493276"/>
      </p:ext>
    </p:extLst>
  </p:cSld>
  <p:clrMapOvr>
    <a:masterClrMapping/>
  </p:clrMapOvr>
  <p:transition xmlns:p14="http://schemas.microsoft.com/office/powerpoint/2010/main" spd="slow">
    <p:push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07407E-6 L 0.00399 -0.20371 " pathEditMode="fixed" rAng="0" ptsTypes="AA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018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4.16667E-6 -0.20116 " pathEditMode="fixed" rAng="0" ptsTypes="AA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5" grpId="0" animBg="1"/>
      <p:bldP spid="46" grpId="0" animBg="1"/>
      <p:bldP spid="21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906055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Conception et développement de l’application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90522" y="109154"/>
            <a:ext cx="2415850" cy="815162"/>
          </a:xfrm>
          <a:prstGeom prst="rect">
            <a:avLst/>
          </a:prstGeom>
          <a:gradFill flip="none" rotWithShape="1">
            <a:gsLst>
              <a:gs pos="0">
                <a:srgbClr val="21C5FF"/>
              </a:gs>
              <a:gs pos="50000">
                <a:srgbClr val="00B0F0"/>
              </a:gs>
              <a:gs pos="100000">
                <a:srgbClr val="008DF6"/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Conception et développement de l’application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9517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 Contexte du projet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03985" y="109097"/>
            <a:ext cx="2376000" cy="815162"/>
          </a:xfrm>
          <a:prstGeom prst="rect">
            <a:avLst/>
          </a:prstGeom>
          <a:gradFill flip="none" rotWithShape="1">
            <a:gsLst>
              <a:gs pos="0">
                <a:srgbClr val="21C5FF"/>
              </a:gs>
              <a:gs pos="50000">
                <a:srgbClr val="00B0F0"/>
              </a:gs>
              <a:gs pos="100000">
                <a:srgbClr val="008DF6"/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 Contexte du projet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CC83-97B0-498D-BC72-59B654741A9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ound Same Side Corner Rectangle 6"/>
          <p:cNvSpPr/>
          <p:nvPr/>
        </p:nvSpPr>
        <p:spPr>
          <a:xfrm rot="16200000" flipV="1">
            <a:off x="10472315" y="-672337"/>
            <a:ext cx="817191" cy="2376000"/>
          </a:xfrm>
          <a:prstGeom prst="round2Same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spcBef>
                <a:spcPct val="50000"/>
              </a:spcBef>
            </a:pPr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La Gestion de courrier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93121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Réalisation de l’application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" name="Round Same Side Corner Rectangle 6"/>
          <p:cNvSpPr/>
          <p:nvPr/>
        </p:nvSpPr>
        <p:spPr>
          <a:xfrm rot="16200000">
            <a:off x="896851" y="-672338"/>
            <a:ext cx="817194" cy="2376000"/>
          </a:xfrm>
          <a:prstGeom prst="round2Same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>
              <a:spcBef>
                <a:spcPct val="50000"/>
              </a:spcBef>
            </a:pPr>
            <a:r>
              <a:rPr lang="fr-FR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l’organisme d’accueil</a:t>
            </a:r>
          </a:p>
        </p:txBody>
      </p:sp>
      <p:sp>
        <p:nvSpPr>
          <p:cNvPr id="17" name="Round Same Side Corner Rectangle 18"/>
          <p:cNvSpPr/>
          <p:nvPr/>
        </p:nvSpPr>
        <p:spPr>
          <a:xfrm flipV="1">
            <a:off x="530087" y="963206"/>
            <a:ext cx="11158329" cy="533400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6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8" name="Rounded Rectangle 15"/>
          <p:cNvSpPr/>
          <p:nvPr/>
        </p:nvSpPr>
        <p:spPr>
          <a:xfrm>
            <a:off x="693447" y="1045240"/>
            <a:ext cx="3600000" cy="369332"/>
          </a:xfrm>
          <a:prstGeom prst="roundRect">
            <a:avLst/>
          </a:prstGeom>
          <a:solidFill>
            <a:srgbClr val="21C5FF">
              <a:alpha val="78000"/>
            </a:srgb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9" name="TextBox 14"/>
          <p:cNvSpPr txBox="1"/>
          <p:nvPr/>
        </p:nvSpPr>
        <p:spPr>
          <a:xfrm>
            <a:off x="4264702" y="1049308"/>
            <a:ext cx="36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La conception (MCD,MLD)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0" name="TextBox 14"/>
          <p:cNvSpPr txBox="1"/>
          <p:nvPr/>
        </p:nvSpPr>
        <p:spPr>
          <a:xfrm>
            <a:off x="662610" y="1049308"/>
            <a:ext cx="368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Méthodes et outils utilisés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1" name="TextBox 14"/>
          <p:cNvSpPr txBox="1"/>
          <p:nvPr/>
        </p:nvSpPr>
        <p:spPr>
          <a:xfrm>
            <a:off x="7624689" y="1049308"/>
            <a:ext cx="394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Création de la bases de données 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16" name="Image 15" descr="html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21986" y="2317775"/>
            <a:ext cx="1217070" cy="1257299"/>
          </a:xfrm>
          <a:prstGeom prst="rect">
            <a:avLst/>
          </a:prstGeom>
        </p:spPr>
      </p:pic>
      <p:pic>
        <p:nvPicPr>
          <p:cNvPr id="22" name="Image 21" descr="astuces-php1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2007" y="3765232"/>
            <a:ext cx="1366783" cy="857250"/>
          </a:xfrm>
          <a:prstGeom prst="rect">
            <a:avLst/>
          </a:prstGeom>
        </p:spPr>
      </p:pic>
      <p:pic>
        <p:nvPicPr>
          <p:cNvPr id="23" name="Image 22" descr="css_4c31.jp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03985" y="5428714"/>
            <a:ext cx="931533" cy="945698"/>
          </a:xfrm>
          <a:prstGeom prst="rect">
            <a:avLst/>
          </a:prstGeom>
        </p:spPr>
      </p:pic>
      <p:pic>
        <p:nvPicPr>
          <p:cNvPr id="24" name="Image 23" descr="Javascript.png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35216" y="3765232"/>
            <a:ext cx="1096959" cy="857250"/>
          </a:xfrm>
          <a:prstGeom prst="rect">
            <a:avLst/>
          </a:prstGeom>
        </p:spPr>
      </p:pic>
      <p:sp>
        <p:nvSpPr>
          <p:cNvPr id="25" name="Rounded Rectangle 19"/>
          <p:cNvSpPr/>
          <p:nvPr/>
        </p:nvSpPr>
        <p:spPr>
          <a:xfrm>
            <a:off x="1125399" y="1608688"/>
            <a:ext cx="3168048" cy="431297"/>
          </a:xfrm>
          <a:prstGeom prst="roundRect">
            <a:avLst>
              <a:gd name="adj" fmla="val 50000"/>
            </a:avLst>
          </a:prstGeom>
          <a:solidFill>
            <a:srgbClr val="55759C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Garamond" pitchFamily="18" charset="0"/>
              </a:rPr>
              <a:t>Langages utilisés 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18875" y="2033839"/>
            <a:ext cx="391886" cy="4711543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fr-FR" b="1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32" name="Rounded Rectangle 19"/>
          <p:cNvSpPr/>
          <p:nvPr/>
        </p:nvSpPr>
        <p:spPr>
          <a:xfrm>
            <a:off x="7077588" y="1608688"/>
            <a:ext cx="3168048" cy="431297"/>
          </a:xfrm>
          <a:prstGeom prst="roundRect">
            <a:avLst>
              <a:gd name="adj" fmla="val 50000"/>
            </a:avLst>
          </a:prstGeom>
          <a:solidFill>
            <a:srgbClr val="55759C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Garamond" pitchFamily="18" charset="0"/>
              </a:rPr>
              <a:t>Outils utilisés </a:t>
            </a:r>
            <a:endParaRPr lang="en-US" dirty="0">
              <a:latin typeface="Garamond" pitchFamily="18" charset="0"/>
            </a:endParaRPr>
          </a:p>
        </p:txBody>
      </p:sp>
      <p:pic>
        <p:nvPicPr>
          <p:cNvPr id="33" name="Image 32" descr="Adobe_Dreamweaver.png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25337" y="2317775"/>
            <a:ext cx="1943784" cy="842645"/>
          </a:xfrm>
          <a:prstGeom prst="rect">
            <a:avLst/>
          </a:prstGeom>
        </p:spPr>
      </p:pic>
      <p:pic>
        <p:nvPicPr>
          <p:cNvPr id="34" name="Image 33" descr="images.jpg"/>
          <p:cNvPicPr/>
          <p:nvPr/>
        </p:nvPicPr>
        <p:blipFill>
          <a:blip r:embed="rId8"/>
          <a:stretch>
            <a:fillRect/>
          </a:stretch>
        </p:blipFill>
        <p:spPr>
          <a:xfrm>
            <a:off x="7912169" y="3862559"/>
            <a:ext cx="1490412" cy="826770"/>
          </a:xfrm>
          <a:prstGeom prst="rect">
            <a:avLst/>
          </a:prstGeom>
        </p:spPr>
      </p:pic>
      <p:pic>
        <p:nvPicPr>
          <p:cNvPr id="35" name="Image 34" descr="images.jpg"/>
          <p:cNvPicPr/>
          <p:nvPr/>
        </p:nvPicPr>
        <p:blipFill>
          <a:blip r:embed="rId9"/>
          <a:stretch>
            <a:fillRect/>
          </a:stretch>
        </p:blipFill>
        <p:spPr>
          <a:xfrm>
            <a:off x="7761486" y="5476113"/>
            <a:ext cx="1791778" cy="850900"/>
          </a:xfrm>
          <a:prstGeom prst="rect">
            <a:avLst/>
          </a:prstGeom>
        </p:spPr>
      </p:pic>
      <p:sp>
        <p:nvSpPr>
          <p:cNvPr id="36" name="Flèche vers le bas 35"/>
          <p:cNvSpPr/>
          <p:nvPr/>
        </p:nvSpPr>
        <p:spPr>
          <a:xfrm>
            <a:off x="8481121" y="3160420"/>
            <a:ext cx="292111" cy="604812"/>
          </a:xfrm>
          <a:prstGeom prst="downArrow">
            <a:avLst/>
          </a:prstGeom>
          <a:solidFill>
            <a:schemeClr val="tx1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fr-FR" b="1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37" name="Flèche vers le bas 36"/>
          <p:cNvSpPr/>
          <p:nvPr/>
        </p:nvSpPr>
        <p:spPr>
          <a:xfrm>
            <a:off x="8481121" y="4780315"/>
            <a:ext cx="292111" cy="604812"/>
          </a:xfrm>
          <a:prstGeom prst="downArrow">
            <a:avLst/>
          </a:prstGeom>
          <a:solidFill>
            <a:schemeClr val="tx1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fr-FR" b="1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3" name="Flèche à quatre pointes 2"/>
          <p:cNvSpPr/>
          <p:nvPr/>
        </p:nvSpPr>
        <p:spPr>
          <a:xfrm>
            <a:off x="2412977" y="3765232"/>
            <a:ext cx="1035089" cy="1317489"/>
          </a:xfrm>
          <a:prstGeom prst="quadArrow">
            <a:avLst/>
          </a:prstGeom>
          <a:solidFill>
            <a:srgbClr val="CDCDCD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fr-FR" b="1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14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250"/>
                            </p:stCondLst>
                            <p:childTnLst>
                              <p:par>
                                <p:cTn id="7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5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  <p:bldP spid="17" grpId="0" animBg="1"/>
      <p:bldP spid="18" grpId="0" animBg="1"/>
      <p:bldP spid="19" grpId="0"/>
      <p:bldP spid="20" grpId="0"/>
      <p:bldP spid="21" grpId="0"/>
      <p:bldP spid="25" grpId="0" animBg="1"/>
      <p:bldP spid="32" grpId="0" animBg="1"/>
      <p:bldP spid="36" grpId="0" animBg="1"/>
      <p:bldP spid="37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orme libre 52"/>
          <p:cNvSpPr/>
          <p:nvPr/>
        </p:nvSpPr>
        <p:spPr>
          <a:xfrm>
            <a:off x="3307823" y="5410443"/>
            <a:ext cx="5173298" cy="832644"/>
          </a:xfrm>
          <a:custGeom>
            <a:avLst/>
            <a:gdLst>
              <a:gd name="connsiteX0" fmla="*/ 0 w 4932318"/>
              <a:gd name="connsiteY0" fmla="*/ 104081 h 832644"/>
              <a:gd name="connsiteX1" fmla="*/ 4515996 w 4932318"/>
              <a:gd name="connsiteY1" fmla="*/ 104081 h 832644"/>
              <a:gd name="connsiteX2" fmla="*/ 4515996 w 4932318"/>
              <a:gd name="connsiteY2" fmla="*/ 0 h 832644"/>
              <a:gd name="connsiteX3" fmla="*/ 4932318 w 4932318"/>
              <a:gd name="connsiteY3" fmla="*/ 416322 h 832644"/>
              <a:gd name="connsiteX4" fmla="*/ 4515996 w 4932318"/>
              <a:gd name="connsiteY4" fmla="*/ 832644 h 832644"/>
              <a:gd name="connsiteX5" fmla="*/ 4515996 w 4932318"/>
              <a:gd name="connsiteY5" fmla="*/ 728564 h 832644"/>
              <a:gd name="connsiteX6" fmla="*/ 0 w 4932318"/>
              <a:gd name="connsiteY6" fmla="*/ 728564 h 832644"/>
              <a:gd name="connsiteX7" fmla="*/ 0 w 4932318"/>
              <a:gd name="connsiteY7" fmla="*/ 104081 h 83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32318" h="832644">
                <a:moveTo>
                  <a:pt x="0" y="104081"/>
                </a:moveTo>
                <a:lnTo>
                  <a:pt x="4515996" y="104081"/>
                </a:lnTo>
                <a:lnTo>
                  <a:pt x="4515996" y="0"/>
                </a:lnTo>
                <a:lnTo>
                  <a:pt x="4932318" y="416322"/>
                </a:lnTo>
                <a:lnTo>
                  <a:pt x="4515996" y="832644"/>
                </a:lnTo>
                <a:lnTo>
                  <a:pt x="4515996" y="728564"/>
                </a:lnTo>
                <a:lnTo>
                  <a:pt x="0" y="728564"/>
                </a:lnTo>
                <a:lnTo>
                  <a:pt x="0" y="104081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" tIns="112336" rIns="320496" bIns="112335" numCol="1" spcCol="1270" anchor="t" anchorCtr="0">
            <a:noAutofit/>
          </a:bodyPr>
          <a:lstStyle/>
          <a:p>
            <a:pPr lvl="0" algn="ctr"/>
            <a:r>
              <a:rPr lang="fr-FR" sz="1600" b="1" dirty="0" smtClean="0">
                <a:solidFill>
                  <a:schemeClr val="bg1"/>
                </a:solidFill>
              </a:rPr>
              <a:t>    </a:t>
            </a:r>
            <a:r>
              <a:rPr lang="fr-FR" b="1" dirty="0" smtClean="0">
                <a:solidFill>
                  <a:schemeClr val="bg1"/>
                </a:solidFill>
              </a:rPr>
              <a:t>       De </a:t>
            </a:r>
            <a:r>
              <a:rPr lang="fr-FR" b="1" dirty="0">
                <a:solidFill>
                  <a:schemeClr val="bg1"/>
                </a:solidFill>
              </a:rPr>
              <a:t>départ ou bien </a:t>
            </a:r>
            <a:r>
              <a:rPr lang="fr-FR" b="1" dirty="0" smtClean="0">
                <a:solidFill>
                  <a:schemeClr val="bg1"/>
                </a:solidFill>
              </a:rPr>
              <a:t>d’arrivée contient  </a:t>
            </a:r>
            <a:r>
              <a:rPr lang="fr-FR" b="1" dirty="0">
                <a:solidFill>
                  <a:schemeClr val="bg1"/>
                </a:solidFill>
              </a:rPr>
              <a:t>un ou plusieurs pièces jointes </a:t>
            </a:r>
          </a:p>
        </p:txBody>
      </p:sp>
      <p:sp>
        <p:nvSpPr>
          <p:cNvPr id="49" name="Forme libre 48"/>
          <p:cNvSpPr/>
          <p:nvPr/>
        </p:nvSpPr>
        <p:spPr>
          <a:xfrm>
            <a:off x="3668854" y="4416333"/>
            <a:ext cx="2567054" cy="832644"/>
          </a:xfrm>
          <a:custGeom>
            <a:avLst/>
            <a:gdLst>
              <a:gd name="connsiteX0" fmla="*/ 0 w 4932318"/>
              <a:gd name="connsiteY0" fmla="*/ 104081 h 832644"/>
              <a:gd name="connsiteX1" fmla="*/ 4515996 w 4932318"/>
              <a:gd name="connsiteY1" fmla="*/ 104081 h 832644"/>
              <a:gd name="connsiteX2" fmla="*/ 4515996 w 4932318"/>
              <a:gd name="connsiteY2" fmla="*/ 0 h 832644"/>
              <a:gd name="connsiteX3" fmla="*/ 4932318 w 4932318"/>
              <a:gd name="connsiteY3" fmla="*/ 416322 h 832644"/>
              <a:gd name="connsiteX4" fmla="*/ 4515996 w 4932318"/>
              <a:gd name="connsiteY4" fmla="*/ 832644 h 832644"/>
              <a:gd name="connsiteX5" fmla="*/ 4515996 w 4932318"/>
              <a:gd name="connsiteY5" fmla="*/ 728564 h 832644"/>
              <a:gd name="connsiteX6" fmla="*/ 0 w 4932318"/>
              <a:gd name="connsiteY6" fmla="*/ 728564 h 832644"/>
              <a:gd name="connsiteX7" fmla="*/ 0 w 4932318"/>
              <a:gd name="connsiteY7" fmla="*/ 104081 h 83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32318" h="832644">
                <a:moveTo>
                  <a:pt x="0" y="104081"/>
                </a:moveTo>
                <a:lnTo>
                  <a:pt x="4515996" y="104081"/>
                </a:lnTo>
                <a:lnTo>
                  <a:pt x="4515996" y="0"/>
                </a:lnTo>
                <a:lnTo>
                  <a:pt x="4932318" y="416322"/>
                </a:lnTo>
                <a:lnTo>
                  <a:pt x="4515996" y="832644"/>
                </a:lnTo>
                <a:lnTo>
                  <a:pt x="4515996" y="728564"/>
                </a:lnTo>
                <a:lnTo>
                  <a:pt x="0" y="728564"/>
                </a:lnTo>
                <a:lnTo>
                  <a:pt x="0" y="104081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" tIns="112336" rIns="320496" bIns="112335" numCol="1" spcCol="1270" anchor="t" anchorCtr="0">
            <a:noAutofit/>
          </a:bodyPr>
          <a:lstStyle/>
          <a:p>
            <a:pPr lvl="0" algn="ctr"/>
            <a:r>
              <a:rPr lang="fr-FR" b="1" dirty="0">
                <a:solidFill>
                  <a:schemeClr val="bg1"/>
                </a:solidFill>
              </a:rPr>
              <a:t>P</a:t>
            </a:r>
            <a:r>
              <a:rPr lang="fr-FR" b="1" dirty="0" smtClean="0">
                <a:solidFill>
                  <a:schemeClr val="bg1"/>
                </a:solidFill>
              </a:rPr>
              <a:t>eut </a:t>
            </a:r>
            <a:r>
              <a:rPr lang="fr-FR" b="1" dirty="0">
                <a:solidFill>
                  <a:schemeClr val="bg1"/>
                </a:solidFill>
              </a:rPr>
              <a:t>envoyer et recevoir plusieurs </a:t>
            </a:r>
          </a:p>
        </p:txBody>
      </p:sp>
      <p:sp>
        <p:nvSpPr>
          <p:cNvPr id="46" name="Forme libre 45"/>
          <p:cNvSpPr/>
          <p:nvPr/>
        </p:nvSpPr>
        <p:spPr>
          <a:xfrm>
            <a:off x="3251174" y="3422223"/>
            <a:ext cx="6237600" cy="832644"/>
          </a:xfrm>
          <a:custGeom>
            <a:avLst/>
            <a:gdLst>
              <a:gd name="connsiteX0" fmla="*/ 0 w 4932318"/>
              <a:gd name="connsiteY0" fmla="*/ 104081 h 832644"/>
              <a:gd name="connsiteX1" fmla="*/ 4515996 w 4932318"/>
              <a:gd name="connsiteY1" fmla="*/ 104081 h 832644"/>
              <a:gd name="connsiteX2" fmla="*/ 4515996 w 4932318"/>
              <a:gd name="connsiteY2" fmla="*/ 0 h 832644"/>
              <a:gd name="connsiteX3" fmla="*/ 4932318 w 4932318"/>
              <a:gd name="connsiteY3" fmla="*/ 416322 h 832644"/>
              <a:gd name="connsiteX4" fmla="*/ 4515996 w 4932318"/>
              <a:gd name="connsiteY4" fmla="*/ 832644 h 832644"/>
              <a:gd name="connsiteX5" fmla="*/ 4515996 w 4932318"/>
              <a:gd name="connsiteY5" fmla="*/ 728564 h 832644"/>
              <a:gd name="connsiteX6" fmla="*/ 0 w 4932318"/>
              <a:gd name="connsiteY6" fmla="*/ 728564 h 832644"/>
              <a:gd name="connsiteX7" fmla="*/ 0 w 4932318"/>
              <a:gd name="connsiteY7" fmla="*/ 104081 h 83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32318" h="832644">
                <a:moveTo>
                  <a:pt x="0" y="104081"/>
                </a:moveTo>
                <a:lnTo>
                  <a:pt x="4515996" y="104081"/>
                </a:lnTo>
                <a:lnTo>
                  <a:pt x="4515996" y="0"/>
                </a:lnTo>
                <a:lnTo>
                  <a:pt x="4932318" y="416322"/>
                </a:lnTo>
                <a:lnTo>
                  <a:pt x="4515996" y="832644"/>
                </a:lnTo>
                <a:lnTo>
                  <a:pt x="4515996" y="728564"/>
                </a:lnTo>
                <a:lnTo>
                  <a:pt x="0" y="728564"/>
                </a:lnTo>
                <a:lnTo>
                  <a:pt x="0" y="104081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" tIns="112336" rIns="320496" bIns="112335" numCol="1" spcCol="1270" anchor="t" anchorCtr="0">
            <a:noAutofit/>
          </a:bodyPr>
          <a:lstStyle/>
          <a:p>
            <a:pPr lvl="0" algn="ctr"/>
            <a:r>
              <a:rPr lang="fr-FR" b="1" dirty="0" smtClean="0">
                <a:solidFill>
                  <a:schemeClr val="bg1"/>
                </a:solidFill>
              </a:rPr>
              <a:t>       Ne </a:t>
            </a:r>
            <a:r>
              <a:rPr lang="fr-FR" b="1" dirty="0">
                <a:solidFill>
                  <a:schemeClr val="bg1"/>
                </a:solidFill>
              </a:rPr>
              <a:t>peut pas accéder à l’application son </a:t>
            </a:r>
            <a:r>
              <a:rPr lang="fr-FR" b="1" dirty="0" smtClean="0">
                <a:solidFill>
                  <a:schemeClr val="bg1"/>
                </a:solidFill>
              </a:rPr>
              <a:t>authentification (</a:t>
            </a:r>
            <a:r>
              <a:rPr lang="fr-FR" b="1" dirty="0">
                <a:solidFill>
                  <a:schemeClr val="bg1"/>
                </a:solidFill>
              </a:rPr>
              <a:t>sans login et son mot de passe).</a:t>
            </a:r>
          </a:p>
        </p:txBody>
      </p:sp>
      <p:sp>
        <p:nvSpPr>
          <p:cNvPr id="9" name="Rectangle 8"/>
          <p:cNvSpPr/>
          <p:nvPr/>
        </p:nvSpPr>
        <p:spPr>
          <a:xfrm>
            <a:off x="4906055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Conception et développement de l’application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04303" y="112529"/>
            <a:ext cx="2402068" cy="815162"/>
          </a:xfrm>
          <a:prstGeom prst="rect">
            <a:avLst/>
          </a:prstGeom>
          <a:gradFill flip="none" rotWithShape="1">
            <a:gsLst>
              <a:gs pos="0">
                <a:srgbClr val="21C5FF"/>
              </a:gs>
              <a:gs pos="50000">
                <a:srgbClr val="00B0F0"/>
              </a:gs>
              <a:gs pos="100000">
                <a:srgbClr val="008DF6"/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Conception et développement de l’application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CC83-97B0-498D-BC72-59B654741A9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ound Same Side Corner Rectangle 6"/>
          <p:cNvSpPr/>
          <p:nvPr/>
        </p:nvSpPr>
        <p:spPr>
          <a:xfrm rot="16200000" flipV="1">
            <a:off x="10472315" y="-672337"/>
            <a:ext cx="817191" cy="2376000"/>
          </a:xfrm>
          <a:prstGeom prst="round2Same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spcBef>
                <a:spcPct val="50000"/>
              </a:spcBef>
            </a:pPr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La Gestion de courrier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9517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 Contexte du projet</a:t>
            </a:r>
          </a:p>
        </p:txBody>
      </p:sp>
      <p:sp>
        <p:nvSpPr>
          <p:cNvPr id="7" name="Rectangle 6"/>
          <p:cNvSpPr/>
          <p:nvPr/>
        </p:nvSpPr>
        <p:spPr>
          <a:xfrm>
            <a:off x="7293121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Réalisation de l’application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" name="Round Same Side Corner Rectangle 6"/>
          <p:cNvSpPr/>
          <p:nvPr/>
        </p:nvSpPr>
        <p:spPr>
          <a:xfrm rot="16200000">
            <a:off x="896851" y="-672338"/>
            <a:ext cx="817194" cy="2376000"/>
          </a:xfrm>
          <a:prstGeom prst="round2Same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>
              <a:spcBef>
                <a:spcPct val="50000"/>
              </a:spcBef>
            </a:pPr>
            <a:r>
              <a:rPr lang="fr-FR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l’organisme d’accueil</a:t>
            </a:r>
          </a:p>
        </p:txBody>
      </p:sp>
      <p:sp>
        <p:nvSpPr>
          <p:cNvPr id="14" name="Round Same Side Corner Rectangle 18"/>
          <p:cNvSpPr/>
          <p:nvPr/>
        </p:nvSpPr>
        <p:spPr>
          <a:xfrm flipV="1">
            <a:off x="530087" y="963206"/>
            <a:ext cx="11158329" cy="533400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6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5" name="Rounded Rectangle 15"/>
          <p:cNvSpPr/>
          <p:nvPr/>
        </p:nvSpPr>
        <p:spPr>
          <a:xfrm>
            <a:off x="693447" y="1045240"/>
            <a:ext cx="3600000" cy="369332"/>
          </a:xfrm>
          <a:prstGeom prst="roundRect">
            <a:avLst/>
          </a:prstGeom>
          <a:solidFill>
            <a:srgbClr val="21C5FF">
              <a:alpha val="78000"/>
            </a:srgb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6" name="TextBox 14"/>
          <p:cNvSpPr txBox="1"/>
          <p:nvPr/>
        </p:nvSpPr>
        <p:spPr>
          <a:xfrm>
            <a:off x="4684541" y="1049308"/>
            <a:ext cx="290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La conception (MCD,MLD)</a:t>
            </a:r>
          </a:p>
        </p:txBody>
      </p:sp>
      <p:sp>
        <p:nvSpPr>
          <p:cNvPr id="17" name="TextBox 14"/>
          <p:cNvSpPr txBox="1"/>
          <p:nvPr/>
        </p:nvSpPr>
        <p:spPr>
          <a:xfrm>
            <a:off x="662610" y="1049308"/>
            <a:ext cx="3684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Méthodes et outils utilisés</a:t>
            </a:r>
          </a:p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8" name="TextBox 14"/>
          <p:cNvSpPr txBox="1"/>
          <p:nvPr/>
        </p:nvSpPr>
        <p:spPr>
          <a:xfrm>
            <a:off x="7638757" y="1049308"/>
            <a:ext cx="393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Création de la bases de données </a:t>
            </a:r>
          </a:p>
        </p:txBody>
      </p:sp>
      <p:sp>
        <p:nvSpPr>
          <p:cNvPr id="25" name="Rounded Rectangle 19"/>
          <p:cNvSpPr/>
          <p:nvPr/>
        </p:nvSpPr>
        <p:spPr>
          <a:xfrm>
            <a:off x="4346714" y="1549197"/>
            <a:ext cx="3780342" cy="654357"/>
          </a:xfrm>
          <a:prstGeom prst="roundRect">
            <a:avLst>
              <a:gd name="adj" fmla="val 50000"/>
            </a:avLst>
          </a:prstGeom>
          <a:solidFill>
            <a:srgbClr val="C8C8C8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i="1" dirty="0" smtClean="0">
                <a:solidFill>
                  <a:schemeClr val="tx1"/>
                </a:solidFill>
              </a:rPr>
              <a:t>Les Règles de gestion </a:t>
            </a:r>
            <a:endParaRPr lang="fr-FR" sz="2800" i="1" dirty="0">
              <a:solidFill>
                <a:schemeClr val="tx1"/>
              </a:solidFill>
            </a:endParaRPr>
          </a:p>
        </p:txBody>
      </p:sp>
      <p:sp>
        <p:nvSpPr>
          <p:cNvPr id="36" name="Forme libre 35"/>
          <p:cNvSpPr/>
          <p:nvPr/>
        </p:nvSpPr>
        <p:spPr>
          <a:xfrm>
            <a:off x="63998" y="3422223"/>
            <a:ext cx="3618804" cy="832644"/>
          </a:xfrm>
          <a:custGeom>
            <a:avLst/>
            <a:gdLst>
              <a:gd name="connsiteX0" fmla="*/ 0 w 3288212"/>
              <a:gd name="connsiteY0" fmla="*/ 138777 h 832644"/>
              <a:gd name="connsiteX1" fmla="*/ 138777 w 3288212"/>
              <a:gd name="connsiteY1" fmla="*/ 0 h 832644"/>
              <a:gd name="connsiteX2" fmla="*/ 3149435 w 3288212"/>
              <a:gd name="connsiteY2" fmla="*/ 0 h 832644"/>
              <a:gd name="connsiteX3" fmla="*/ 3288212 w 3288212"/>
              <a:gd name="connsiteY3" fmla="*/ 138777 h 832644"/>
              <a:gd name="connsiteX4" fmla="*/ 3288212 w 3288212"/>
              <a:gd name="connsiteY4" fmla="*/ 693867 h 832644"/>
              <a:gd name="connsiteX5" fmla="*/ 3149435 w 3288212"/>
              <a:gd name="connsiteY5" fmla="*/ 832644 h 832644"/>
              <a:gd name="connsiteX6" fmla="*/ 138777 w 3288212"/>
              <a:gd name="connsiteY6" fmla="*/ 832644 h 832644"/>
              <a:gd name="connsiteX7" fmla="*/ 0 w 3288212"/>
              <a:gd name="connsiteY7" fmla="*/ 693867 h 832644"/>
              <a:gd name="connsiteX8" fmla="*/ 0 w 3288212"/>
              <a:gd name="connsiteY8" fmla="*/ 138777 h 83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8212" h="832644">
                <a:moveTo>
                  <a:pt x="0" y="138777"/>
                </a:moveTo>
                <a:cubicBezTo>
                  <a:pt x="0" y="62133"/>
                  <a:pt x="62133" y="0"/>
                  <a:pt x="138777" y="0"/>
                </a:cubicBezTo>
                <a:lnTo>
                  <a:pt x="3149435" y="0"/>
                </a:lnTo>
                <a:cubicBezTo>
                  <a:pt x="3226079" y="0"/>
                  <a:pt x="3288212" y="62133"/>
                  <a:pt x="3288212" y="138777"/>
                </a:cubicBezTo>
                <a:lnTo>
                  <a:pt x="3288212" y="693867"/>
                </a:lnTo>
                <a:cubicBezTo>
                  <a:pt x="3288212" y="770511"/>
                  <a:pt x="3226079" y="832644"/>
                  <a:pt x="3149435" y="832644"/>
                </a:cubicBezTo>
                <a:lnTo>
                  <a:pt x="138777" y="832644"/>
                </a:lnTo>
                <a:cubicBezTo>
                  <a:pt x="62133" y="832644"/>
                  <a:pt x="0" y="770511"/>
                  <a:pt x="0" y="693867"/>
                </a:cubicBezTo>
                <a:lnTo>
                  <a:pt x="0" y="13877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276" tIns="84461" rIns="128276" bIns="8446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800" kern="1200" dirty="0" smtClean="0"/>
              <a:t>L’utilisateur</a:t>
            </a:r>
            <a:endParaRPr lang="fr-FR" sz="2800" kern="1200" dirty="0"/>
          </a:p>
        </p:txBody>
      </p:sp>
      <p:sp>
        <p:nvSpPr>
          <p:cNvPr id="47" name="Forme libre 46"/>
          <p:cNvSpPr/>
          <p:nvPr/>
        </p:nvSpPr>
        <p:spPr>
          <a:xfrm>
            <a:off x="63998" y="4416333"/>
            <a:ext cx="3618804" cy="832644"/>
          </a:xfrm>
          <a:custGeom>
            <a:avLst/>
            <a:gdLst>
              <a:gd name="connsiteX0" fmla="*/ 0 w 3288212"/>
              <a:gd name="connsiteY0" fmla="*/ 138777 h 832644"/>
              <a:gd name="connsiteX1" fmla="*/ 138777 w 3288212"/>
              <a:gd name="connsiteY1" fmla="*/ 0 h 832644"/>
              <a:gd name="connsiteX2" fmla="*/ 3149435 w 3288212"/>
              <a:gd name="connsiteY2" fmla="*/ 0 h 832644"/>
              <a:gd name="connsiteX3" fmla="*/ 3288212 w 3288212"/>
              <a:gd name="connsiteY3" fmla="*/ 138777 h 832644"/>
              <a:gd name="connsiteX4" fmla="*/ 3288212 w 3288212"/>
              <a:gd name="connsiteY4" fmla="*/ 693867 h 832644"/>
              <a:gd name="connsiteX5" fmla="*/ 3149435 w 3288212"/>
              <a:gd name="connsiteY5" fmla="*/ 832644 h 832644"/>
              <a:gd name="connsiteX6" fmla="*/ 138777 w 3288212"/>
              <a:gd name="connsiteY6" fmla="*/ 832644 h 832644"/>
              <a:gd name="connsiteX7" fmla="*/ 0 w 3288212"/>
              <a:gd name="connsiteY7" fmla="*/ 693867 h 832644"/>
              <a:gd name="connsiteX8" fmla="*/ 0 w 3288212"/>
              <a:gd name="connsiteY8" fmla="*/ 138777 h 83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8212" h="832644">
                <a:moveTo>
                  <a:pt x="0" y="138777"/>
                </a:moveTo>
                <a:cubicBezTo>
                  <a:pt x="0" y="62133"/>
                  <a:pt x="62133" y="0"/>
                  <a:pt x="138777" y="0"/>
                </a:cubicBezTo>
                <a:lnTo>
                  <a:pt x="3149435" y="0"/>
                </a:lnTo>
                <a:cubicBezTo>
                  <a:pt x="3226079" y="0"/>
                  <a:pt x="3288212" y="62133"/>
                  <a:pt x="3288212" y="138777"/>
                </a:cubicBezTo>
                <a:lnTo>
                  <a:pt x="3288212" y="693867"/>
                </a:lnTo>
                <a:cubicBezTo>
                  <a:pt x="3288212" y="770511"/>
                  <a:pt x="3226079" y="832644"/>
                  <a:pt x="3149435" y="832644"/>
                </a:cubicBezTo>
                <a:lnTo>
                  <a:pt x="138777" y="832644"/>
                </a:lnTo>
                <a:cubicBezTo>
                  <a:pt x="62133" y="832644"/>
                  <a:pt x="0" y="770511"/>
                  <a:pt x="0" y="693867"/>
                </a:cubicBezTo>
                <a:lnTo>
                  <a:pt x="0" y="13877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276" tIns="84461" rIns="128276" bIns="8446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800" kern="1200" dirty="0" smtClean="0"/>
              <a:t>Le Contact</a:t>
            </a:r>
            <a:endParaRPr lang="fr-FR" sz="2800" kern="1200" dirty="0"/>
          </a:p>
        </p:txBody>
      </p:sp>
      <p:sp>
        <p:nvSpPr>
          <p:cNvPr id="48" name="Forme libre 47"/>
          <p:cNvSpPr/>
          <p:nvPr/>
        </p:nvSpPr>
        <p:spPr>
          <a:xfrm>
            <a:off x="50050" y="2440631"/>
            <a:ext cx="3618804" cy="832644"/>
          </a:xfrm>
          <a:custGeom>
            <a:avLst/>
            <a:gdLst>
              <a:gd name="connsiteX0" fmla="*/ 0 w 3288212"/>
              <a:gd name="connsiteY0" fmla="*/ 138777 h 832644"/>
              <a:gd name="connsiteX1" fmla="*/ 138777 w 3288212"/>
              <a:gd name="connsiteY1" fmla="*/ 0 h 832644"/>
              <a:gd name="connsiteX2" fmla="*/ 3149435 w 3288212"/>
              <a:gd name="connsiteY2" fmla="*/ 0 h 832644"/>
              <a:gd name="connsiteX3" fmla="*/ 3288212 w 3288212"/>
              <a:gd name="connsiteY3" fmla="*/ 138777 h 832644"/>
              <a:gd name="connsiteX4" fmla="*/ 3288212 w 3288212"/>
              <a:gd name="connsiteY4" fmla="*/ 693867 h 832644"/>
              <a:gd name="connsiteX5" fmla="*/ 3149435 w 3288212"/>
              <a:gd name="connsiteY5" fmla="*/ 832644 h 832644"/>
              <a:gd name="connsiteX6" fmla="*/ 138777 w 3288212"/>
              <a:gd name="connsiteY6" fmla="*/ 832644 h 832644"/>
              <a:gd name="connsiteX7" fmla="*/ 0 w 3288212"/>
              <a:gd name="connsiteY7" fmla="*/ 693867 h 832644"/>
              <a:gd name="connsiteX8" fmla="*/ 0 w 3288212"/>
              <a:gd name="connsiteY8" fmla="*/ 138777 h 83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8212" h="832644">
                <a:moveTo>
                  <a:pt x="0" y="138777"/>
                </a:moveTo>
                <a:cubicBezTo>
                  <a:pt x="0" y="62133"/>
                  <a:pt x="62133" y="0"/>
                  <a:pt x="138777" y="0"/>
                </a:cubicBezTo>
                <a:lnTo>
                  <a:pt x="3149435" y="0"/>
                </a:lnTo>
                <a:cubicBezTo>
                  <a:pt x="3226079" y="0"/>
                  <a:pt x="3288212" y="62133"/>
                  <a:pt x="3288212" y="138777"/>
                </a:cubicBezTo>
                <a:lnTo>
                  <a:pt x="3288212" y="693867"/>
                </a:lnTo>
                <a:cubicBezTo>
                  <a:pt x="3288212" y="770511"/>
                  <a:pt x="3226079" y="832644"/>
                  <a:pt x="3149435" y="832644"/>
                </a:cubicBezTo>
                <a:lnTo>
                  <a:pt x="138777" y="832644"/>
                </a:lnTo>
                <a:cubicBezTo>
                  <a:pt x="62133" y="832644"/>
                  <a:pt x="0" y="770511"/>
                  <a:pt x="0" y="693867"/>
                </a:cubicBezTo>
                <a:lnTo>
                  <a:pt x="0" y="13877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276" tIns="84461" rIns="128276" bIns="8446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b="1" kern="1200" dirty="0" smtClean="0"/>
              <a:t>La gestion de courrier</a:t>
            </a:r>
            <a:endParaRPr lang="fr-FR" sz="2400" b="1" kern="1200" dirty="0"/>
          </a:p>
        </p:txBody>
      </p:sp>
      <p:sp>
        <p:nvSpPr>
          <p:cNvPr id="50" name="Forme libre 49"/>
          <p:cNvSpPr/>
          <p:nvPr/>
        </p:nvSpPr>
        <p:spPr>
          <a:xfrm>
            <a:off x="6235908" y="4416333"/>
            <a:ext cx="3115027" cy="832644"/>
          </a:xfrm>
          <a:custGeom>
            <a:avLst/>
            <a:gdLst>
              <a:gd name="connsiteX0" fmla="*/ 0 w 4932318"/>
              <a:gd name="connsiteY0" fmla="*/ 104081 h 832644"/>
              <a:gd name="connsiteX1" fmla="*/ 4515996 w 4932318"/>
              <a:gd name="connsiteY1" fmla="*/ 104081 h 832644"/>
              <a:gd name="connsiteX2" fmla="*/ 4515996 w 4932318"/>
              <a:gd name="connsiteY2" fmla="*/ 0 h 832644"/>
              <a:gd name="connsiteX3" fmla="*/ 4932318 w 4932318"/>
              <a:gd name="connsiteY3" fmla="*/ 416322 h 832644"/>
              <a:gd name="connsiteX4" fmla="*/ 4515996 w 4932318"/>
              <a:gd name="connsiteY4" fmla="*/ 832644 h 832644"/>
              <a:gd name="connsiteX5" fmla="*/ 4515996 w 4932318"/>
              <a:gd name="connsiteY5" fmla="*/ 728564 h 832644"/>
              <a:gd name="connsiteX6" fmla="*/ 0 w 4932318"/>
              <a:gd name="connsiteY6" fmla="*/ 728564 h 832644"/>
              <a:gd name="connsiteX7" fmla="*/ 0 w 4932318"/>
              <a:gd name="connsiteY7" fmla="*/ 104081 h 83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32318" h="832644">
                <a:moveTo>
                  <a:pt x="0" y="104081"/>
                </a:moveTo>
                <a:lnTo>
                  <a:pt x="4515996" y="104081"/>
                </a:lnTo>
                <a:lnTo>
                  <a:pt x="4515996" y="0"/>
                </a:lnTo>
                <a:lnTo>
                  <a:pt x="4932318" y="416322"/>
                </a:lnTo>
                <a:lnTo>
                  <a:pt x="4515996" y="832644"/>
                </a:lnTo>
                <a:lnTo>
                  <a:pt x="4515996" y="728564"/>
                </a:lnTo>
                <a:lnTo>
                  <a:pt x="0" y="728564"/>
                </a:lnTo>
                <a:lnTo>
                  <a:pt x="0" y="104081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" tIns="112336" rIns="320496" bIns="112335" numCol="1" spcCol="1270" anchor="t" anchorCtr="0">
            <a:noAutofit/>
          </a:bodyPr>
          <a:lstStyle/>
          <a:p>
            <a:pPr lvl="0" algn="ctr"/>
            <a:r>
              <a:rPr lang="fr-FR" sz="1600" b="1" dirty="0" smtClean="0">
                <a:solidFill>
                  <a:schemeClr val="bg1"/>
                </a:solidFill>
              </a:rPr>
              <a:t>  Peut </a:t>
            </a:r>
            <a:r>
              <a:rPr lang="fr-FR" sz="1600" b="1" dirty="0">
                <a:solidFill>
                  <a:schemeClr val="bg1"/>
                </a:solidFill>
              </a:rPr>
              <a:t>avoir plusieurs téléphones de types différents. </a:t>
            </a:r>
          </a:p>
        </p:txBody>
      </p:sp>
      <p:sp>
        <p:nvSpPr>
          <p:cNvPr id="51" name="Forme libre 50"/>
          <p:cNvSpPr/>
          <p:nvPr/>
        </p:nvSpPr>
        <p:spPr>
          <a:xfrm>
            <a:off x="9350935" y="4416333"/>
            <a:ext cx="2841065" cy="832644"/>
          </a:xfrm>
          <a:custGeom>
            <a:avLst/>
            <a:gdLst>
              <a:gd name="connsiteX0" fmla="*/ 0 w 4932318"/>
              <a:gd name="connsiteY0" fmla="*/ 104081 h 832644"/>
              <a:gd name="connsiteX1" fmla="*/ 4515996 w 4932318"/>
              <a:gd name="connsiteY1" fmla="*/ 104081 h 832644"/>
              <a:gd name="connsiteX2" fmla="*/ 4515996 w 4932318"/>
              <a:gd name="connsiteY2" fmla="*/ 0 h 832644"/>
              <a:gd name="connsiteX3" fmla="*/ 4932318 w 4932318"/>
              <a:gd name="connsiteY3" fmla="*/ 416322 h 832644"/>
              <a:gd name="connsiteX4" fmla="*/ 4515996 w 4932318"/>
              <a:gd name="connsiteY4" fmla="*/ 832644 h 832644"/>
              <a:gd name="connsiteX5" fmla="*/ 4515996 w 4932318"/>
              <a:gd name="connsiteY5" fmla="*/ 728564 h 832644"/>
              <a:gd name="connsiteX6" fmla="*/ 0 w 4932318"/>
              <a:gd name="connsiteY6" fmla="*/ 728564 h 832644"/>
              <a:gd name="connsiteX7" fmla="*/ 0 w 4932318"/>
              <a:gd name="connsiteY7" fmla="*/ 104081 h 83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32318" h="832644">
                <a:moveTo>
                  <a:pt x="0" y="104081"/>
                </a:moveTo>
                <a:lnTo>
                  <a:pt x="4515996" y="104081"/>
                </a:lnTo>
                <a:lnTo>
                  <a:pt x="4515996" y="0"/>
                </a:lnTo>
                <a:lnTo>
                  <a:pt x="4932318" y="416322"/>
                </a:lnTo>
                <a:lnTo>
                  <a:pt x="4515996" y="832644"/>
                </a:lnTo>
                <a:lnTo>
                  <a:pt x="4515996" y="728564"/>
                </a:lnTo>
                <a:lnTo>
                  <a:pt x="0" y="728564"/>
                </a:lnTo>
                <a:lnTo>
                  <a:pt x="0" y="104081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" tIns="112336" rIns="320496" bIns="112335" numCol="1" spcCol="1270" anchor="t" anchorCtr="0">
            <a:noAutofit/>
          </a:bodyPr>
          <a:lstStyle/>
          <a:p>
            <a:pPr lvl="0" algn="ctr"/>
            <a:r>
              <a:rPr lang="fr-FR" b="1" dirty="0">
                <a:solidFill>
                  <a:schemeClr val="bg1"/>
                </a:solidFill>
              </a:rPr>
              <a:t>Un numéro de téléphone a un seul propriétaire </a:t>
            </a:r>
          </a:p>
        </p:txBody>
      </p:sp>
      <p:sp>
        <p:nvSpPr>
          <p:cNvPr id="52" name="Forme libre 51"/>
          <p:cNvSpPr/>
          <p:nvPr/>
        </p:nvSpPr>
        <p:spPr>
          <a:xfrm>
            <a:off x="67059" y="5410443"/>
            <a:ext cx="3618804" cy="832644"/>
          </a:xfrm>
          <a:custGeom>
            <a:avLst/>
            <a:gdLst>
              <a:gd name="connsiteX0" fmla="*/ 0 w 3288212"/>
              <a:gd name="connsiteY0" fmla="*/ 138777 h 832644"/>
              <a:gd name="connsiteX1" fmla="*/ 138777 w 3288212"/>
              <a:gd name="connsiteY1" fmla="*/ 0 h 832644"/>
              <a:gd name="connsiteX2" fmla="*/ 3149435 w 3288212"/>
              <a:gd name="connsiteY2" fmla="*/ 0 h 832644"/>
              <a:gd name="connsiteX3" fmla="*/ 3288212 w 3288212"/>
              <a:gd name="connsiteY3" fmla="*/ 138777 h 832644"/>
              <a:gd name="connsiteX4" fmla="*/ 3288212 w 3288212"/>
              <a:gd name="connsiteY4" fmla="*/ 693867 h 832644"/>
              <a:gd name="connsiteX5" fmla="*/ 3149435 w 3288212"/>
              <a:gd name="connsiteY5" fmla="*/ 832644 h 832644"/>
              <a:gd name="connsiteX6" fmla="*/ 138777 w 3288212"/>
              <a:gd name="connsiteY6" fmla="*/ 832644 h 832644"/>
              <a:gd name="connsiteX7" fmla="*/ 0 w 3288212"/>
              <a:gd name="connsiteY7" fmla="*/ 693867 h 832644"/>
              <a:gd name="connsiteX8" fmla="*/ 0 w 3288212"/>
              <a:gd name="connsiteY8" fmla="*/ 138777 h 83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8212" h="832644">
                <a:moveTo>
                  <a:pt x="0" y="138777"/>
                </a:moveTo>
                <a:cubicBezTo>
                  <a:pt x="0" y="62133"/>
                  <a:pt x="62133" y="0"/>
                  <a:pt x="138777" y="0"/>
                </a:cubicBezTo>
                <a:lnTo>
                  <a:pt x="3149435" y="0"/>
                </a:lnTo>
                <a:cubicBezTo>
                  <a:pt x="3226079" y="0"/>
                  <a:pt x="3288212" y="62133"/>
                  <a:pt x="3288212" y="138777"/>
                </a:cubicBezTo>
                <a:lnTo>
                  <a:pt x="3288212" y="693867"/>
                </a:lnTo>
                <a:cubicBezTo>
                  <a:pt x="3288212" y="770511"/>
                  <a:pt x="3226079" y="832644"/>
                  <a:pt x="3149435" y="832644"/>
                </a:cubicBezTo>
                <a:lnTo>
                  <a:pt x="138777" y="832644"/>
                </a:lnTo>
                <a:cubicBezTo>
                  <a:pt x="62133" y="832644"/>
                  <a:pt x="0" y="770511"/>
                  <a:pt x="0" y="693867"/>
                </a:cubicBezTo>
                <a:lnTo>
                  <a:pt x="0" y="13877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276" tIns="84461" rIns="128276" bIns="8446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800" kern="1200" dirty="0" smtClean="0"/>
              <a:t>Le courrier</a:t>
            </a:r>
            <a:endParaRPr lang="fr-FR" sz="2800" kern="1200" dirty="0"/>
          </a:p>
        </p:txBody>
      </p:sp>
      <p:sp>
        <p:nvSpPr>
          <p:cNvPr id="54" name="Forme libre 53"/>
          <p:cNvSpPr/>
          <p:nvPr/>
        </p:nvSpPr>
        <p:spPr>
          <a:xfrm>
            <a:off x="8467373" y="5410443"/>
            <a:ext cx="3479788" cy="832644"/>
          </a:xfrm>
          <a:custGeom>
            <a:avLst/>
            <a:gdLst>
              <a:gd name="connsiteX0" fmla="*/ 0 w 4932318"/>
              <a:gd name="connsiteY0" fmla="*/ 104081 h 832644"/>
              <a:gd name="connsiteX1" fmla="*/ 4515996 w 4932318"/>
              <a:gd name="connsiteY1" fmla="*/ 104081 h 832644"/>
              <a:gd name="connsiteX2" fmla="*/ 4515996 w 4932318"/>
              <a:gd name="connsiteY2" fmla="*/ 0 h 832644"/>
              <a:gd name="connsiteX3" fmla="*/ 4932318 w 4932318"/>
              <a:gd name="connsiteY3" fmla="*/ 416322 h 832644"/>
              <a:gd name="connsiteX4" fmla="*/ 4515996 w 4932318"/>
              <a:gd name="connsiteY4" fmla="*/ 832644 h 832644"/>
              <a:gd name="connsiteX5" fmla="*/ 4515996 w 4932318"/>
              <a:gd name="connsiteY5" fmla="*/ 728564 h 832644"/>
              <a:gd name="connsiteX6" fmla="*/ 0 w 4932318"/>
              <a:gd name="connsiteY6" fmla="*/ 728564 h 832644"/>
              <a:gd name="connsiteX7" fmla="*/ 0 w 4932318"/>
              <a:gd name="connsiteY7" fmla="*/ 104081 h 83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32318" h="832644">
                <a:moveTo>
                  <a:pt x="0" y="104081"/>
                </a:moveTo>
                <a:lnTo>
                  <a:pt x="4515996" y="104081"/>
                </a:lnTo>
                <a:lnTo>
                  <a:pt x="4515996" y="0"/>
                </a:lnTo>
                <a:lnTo>
                  <a:pt x="4932318" y="416322"/>
                </a:lnTo>
                <a:lnTo>
                  <a:pt x="4515996" y="832644"/>
                </a:lnTo>
                <a:lnTo>
                  <a:pt x="4515996" y="728564"/>
                </a:lnTo>
                <a:lnTo>
                  <a:pt x="0" y="728564"/>
                </a:lnTo>
                <a:lnTo>
                  <a:pt x="0" y="104081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" tIns="112336" rIns="320496" bIns="112335" numCol="1" spcCol="1270" anchor="t" anchorCtr="0">
            <a:noAutofit/>
          </a:bodyPr>
          <a:lstStyle/>
          <a:p>
            <a:pPr lvl="0" algn="ctr"/>
            <a:r>
              <a:rPr lang="fr-FR" b="1" dirty="0">
                <a:solidFill>
                  <a:schemeClr val="bg1"/>
                </a:solidFill>
              </a:rPr>
              <a:t>de départ peut être envoyé à plusieurs contacts </a:t>
            </a:r>
            <a:r>
              <a:rPr lang="fr-FR" b="1" dirty="0" smtClean="0">
                <a:solidFill>
                  <a:schemeClr val="bg1"/>
                </a:solidFill>
              </a:rPr>
              <a:t> 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015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33333E-6 L 0.29466 0.00046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2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1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49" grpId="0" animBg="1"/>
      <p:bldP spid="46" grpId="0" animBg="1"/>
      <p:bldP spid="15" grpId="0" animBg="1"/>
      <p:bldP spid="25" grpId="0" animBg="1"/>
      <p:bldP spid="36" grpId="0" animBg="1"/>
      <p:bldP spid="36" grpId="1" animBg="1"/>
      <p:bldP spid="47" grpId="0" animBg="1"/>
      <p:bldP spid="47" grpId="1" animBg="1"/>
      <p:bldP spid="48" grpId="0" animBg="1"/>
      <p:bldP spid="50" grpId="0" animBg="1"/>
      <p:bldP spid="51" grpId="0" animBg="1"/>
      <p:bldP spid="52" grpId="0" animBg="1"/>
      <p:bldP spid="52" grpId="1" animBg="1"/>
      <p:bldP spid="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906055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Conception et développement de l’application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04303" y="112529"/>
            <a:ext cx="2402068" cy="815162"/>
          </a:xfrm>
          <a:prstGeom prst="rect">
            <a:avLst/>
          </a:prstGeom>
          <a:gradFill flip="none" rotWithShape="1">
            <a:gsLst>
              <a:gs pos="0">
                <a:srgbClr val="21C5FF"/>
              </a:gs>
              <a:gs pos="50000">
                <a:srgbClr val="00B0F0"/>
              </a:gs>
              <a:gs pos="100000">
                <a:srgbClr val="008DF6"/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Conception et développement de l’application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CC83-97B0-498D-BC72-59B654741A9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ound Same Side Corner Rectangle 6"/>
          <p:cNvSpPr/>
          <p:nvPr/>
        </p:nvSpPr>
        <p:spPr>
          <a:xfrm rot="16200000" flipV="1">
            <a:off x="10472315" y="-672337"/>
            <a:ext cx="817191" cy="2376000"/>
          </a:xfrm>
          <a:prstGeom prst="round2Same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spcBef>
                <a:spcPct val="50000"/>
              </a:spcBef>
            </a:pPr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La Gestion de courrier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9517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 Contexte du projet</a:t>
            </a:r>
          </a:p>
        </p:txBody>
      </p:sp>
      <p:sp>
        <p:nvSpPr>
          <p:cNvPr id="7" name="Rectangle 6"/>
          <p:cNvSpPr/>
          <p:nvPr/>
        </p:nvSpPr>
        <p:spPr>
          <a:xfrm>
            <a:off x="7293121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Réalisation de l’application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" name="Round Same Side Corner Rectangle 6"/>
          <p:cNvSpPr/>
          <p:nvPr/>
        </p:nvSpPr>
        <p:spPr>
          <a:xfrm rot="16200000">
            <a:off x="896851" y="-672338"/>
            <a:ext cx="817194" cy="2376000"/>
          </a:xfrm>
          <a:prstGeom prst="round2Same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>
              <a:spcBef>
                <a:spcPct val="50000"/>
              </a:spcBef>
            </a:pPr>
            <a:r>
              <a:rPr lang="fr-FR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l’organisme d’accueil</a:t>
            </a:r>
          </a:p>
        </p:txBody>
      </p:sp>
      <p:sp>
        <p:nvSpPr>
          <p:cNvPr id="14" name="Round Same Side Corner Rectangle 18"/>
          <p:cNvSpPr/>
          <p:nvPr/>
        </p:nvSpPr>
        <p:spPr>
          <a:xfrm flipV="1">
            <a:off x="530087" y="963206"/>
            <a:ext cx="11158329" cy="533400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6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5" name="Rounded Rectangle 15"/>
          <p:cNvSpPr/>
          <p:nvPr/>
        </p:nvSpPr>
        <p:spPr>
          <a:xfrm>
            <a:off x="693447" y="1045240"/>
            <a:ext cx="3600000" cy="369332"/>
          </a:xfrm>
          <a:prstGeom prst="roundRect">
            <a:avLst/>
          </a:prstGeom>
          <a:solidFill>
            <a:srgbClr val="21C5FF">
              <a:alpha val="78000"/>
            </a:srgb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6" name="TextBox 14"/>
          <p:cNvSpPr txBox="1"/>
          <p:nvPr/>
        </p:nvSpPr>
        <p:spPr>
          <a:xfrm>
            <a:off x="4684541" y="1049308"/>
            <a:ext cx="290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La conception (MCD,MLD)</a:t>
            </a:r>
          </a:p>
        </p:txBody>
      </p:sp>
      <p:sp>
        <p:nvSpPr>
          <p:cNvPr id="17" name="TextBox 14"/>
          <p:cNvSpPr txBox="1"/>
          <p:nvPr/>
        </p:nvSpPr>
        <p:spPr>
          <a:xfrm>
            <a:off x="662610" y="1049308"/>
            <a:ext cx="3684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Méthodes et outils utilisés</a:t>
            </a:r>
          </a:p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8" name="TextBox 14"/>
          <p:cNvSpPr txBox="1"/>
          <p:nvPr/>
        </p:nvSpPr>
        <p:spPr>
          <a:xfrm>
            <a:off x="7638757" y="1049308"/>
            <a:ext cx="393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Création de la bases de données </a:t>
            </a:r>
          </a:p>
        </p:txBody>
      </p:sp>
      <p:sp>
        <p:nvSpPr>
          <p:cNvPr id="19" name="Rounded Rectangle 19"/>
          <p:cNvSpPr/>
          <p:nvPr/>
        </p:nvSpPr>
        <p:spPr>
          <a:xfrm>
            <a:off x="3771897" y="1695639"/>
            <a:ext cx="4425043" cy="431297"/>
          </a:xfrm>
          <a:prstGeom prst="roundRect">
            <a:avLst>
              <a:gd name="adj" fmla="val 50000"/>
            </a:avLst>
          </a:prstGeom>
          <a:solidFill>
            <a:srgbClr val="C8C8C8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Méthode de merise et description du SI 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Diagramme 21"/>
          <p:cNvGraphicFramePr/>
          <p:nvPr>
            <p:extLst>
              <p:ext uri="{D42A27DB-BD31-4B8C-83A1-F6EECF244321}">
                <p14:modId xmlns:p14="http://schemas.microsoft.com/office/powerpoint/2010/main" val="775094909"/>
              </p:ext>
            </p:extLst>
          </p:nvPr>
        </p:nvGraphicFramePr>
        <p:xfrm>
          <a:off x="2707462" y="2096206"/>
          <a:ext cx="6477008" cy="4411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3" name="Image 22" descr="66.pn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34" y="2325969"/>
            <a:ext cx="10072362" cy="44084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" name="Rounded Rectangle 19"/>
          <p:cNvSpPr/>
          <p:nvPr/>
        </p:nvSpPr>
        <p:spPr>
          <a:xfrm>
            <a:off x="115695" y="1660107"/>
            <a:ext cx="3458510" cy="431297"/>
          </a:xfrm>
          <a:prstGeom prst="roundRect">
            <a:avLst>
              <a:gd name="adj" fmla="val 50000"/>
            </a:avLst>
          </a:prstGeom>
          <a:solidFill>
            <a:srgbClr val="C8C8C8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Modèle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fr-FR" b="1" dirty="0" smtClean="0">
                <a:solidFill>
                  <a:schemeClr val="tx1"/>
                </a:solidFill>
              </a:rPr>
              <a:t>conceptuel</a:t>
            </a:r>
            <a:r>
              <a:rPr lang="en-US" b="1" dirty="0" smtClean="0">
                <a:solidFill>
                  <a:schemeClr val="tx1"/>
                </a:solidFill>
              </a:rPr>
              <a:t> de </a:t>
            </a:r>
            <a:r>
              <a:rPr lang="fr-FR" b="1" dirty="0" smtClean="0">
                <a:solidFill>
                  <a:schemeClr val="tx1"/>
                </a:solidFill>
              </a:rPr>
              <a:t>données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ounded Rectangle 19"/>
          <p:cNvSpPr/>
          <p:nvPr/>
        </p:nvSpPr>
        <p:spPr>
          <a:xfrm>
            <a:off x="115695" y="1660107"/>
            <a:ext cx="3458510" cy="431297"/>
          </a:xfrm>
          <a:prstGeom prst="roundRect">
            <a:avLst>
              <a:gd name="adj" fmla="val 50000"/>
            </a:avLst>
          </a:prstGeom>
          <a:solidFill>
            <a:srgbClr val="C8C8C8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Modèle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fr-FR" b="1" dirty="0" smtClean="0">
                <a:solidFill>
                  <a:schemeClr val="tx1"/>
                </a:solidFill>
              </a:rPr>
              <a:t>Logique </a:t>
            </a:r>
            <a:r>
              <a:rPr lang="en-US" b="1" dirty="0" smtClean="0">
                <a:solidFill>
                  <a:schemeClr val="tx1"/>
                </a:solidFill>
              </a:rPr>
              <a:t>de </a:t>
            </a:r>
            <a:r>
              <a:rPr lang="fr-FR" b="1" dirty="0" smtClean="0">
                <a:solidFill>
                  <a:schemeClr val="tx1"/>
                </a:solidFill>
              </a:rPr>
              <a:t>données</a:t>
            </a:r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26" name="Image 25" descr="llk.jpg"/>
          <p:cNvPicPr/>
          <p:nvPr/>
        </p:nvPicPr>
        <p:blipFill>
          <a:blip r:embed="rId9"/>
          <a:stretch>
            <a:fillRect/>
          </a:stretch>
        </p:blipFill>
        <p:spPr>
          <a:xfrm>
            <a:off x="982437" y="2225315"/>
            <a:ext cx="10188759" cy="449616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95821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33333E-6 L 0.29466 0.00046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2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50"/>
                            </p:stCondLst>
                            <p:childTnLst>
                              <p:par>
                                <p:cTn id="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5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9" grpId="1" animBg="1"/>
      <p:bldGraphic spid="22" grpId="0">
        <p:bldAsOne/>
      </p:bldGraphic>
      <p:bldGraphic spid="22" grpId="1">
        <p:bldAsOne/>
      </p:bldGraphic>
      <p:bldP spid="24" grpId="1" animBg="1"/>
      <p:bldP spid="24" grpId="2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 Same Side Corner Rectangle 18"/>
          <p:cNvSpPr/>
          <p:nvPr/>
        </p:nvSpPr>
        <p:spPr>
          <a:xfrm flipV="1">
            <a:off x="530087" y="963206"/>
            <a:ext cx="11158329" cy="533400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6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375939" y="1054939"/>
            <a:ext cx="3363798" cy="363695"/>
          </a:xfrm>
          <a:prstGeom prst="roundRect">
            <a:avLst/>
          </a:prstGeom>
          <a:solidFill>
            <a:srgbClr val="21C5FF">
              <a:alpha val="78000"/>
            </a:srgb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06055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Conception et développement de l’application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95517" y="112529"/>
            <a:ext cx="2410854" cy="815162"/>
          </a:xfrm>
          <a:prstGeom prst="rect">
            <a:avLst/>
          </a:prstGeom>
          <a:gradFill flip="none" rotWithShape="1">
            <a:gsLst>
              <a:gs pos="0">
                <a:srgbClr val="21C5FF"/>
              </a:gs>
              <a:gs pos="50000">
                <a:srgbClr val="00B0F0"/>
              </a:gs>
              <a:gs pos="100000">
                <a:srgbClr val="008DF6"/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Conception et développement de l’application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CC83-97B0-498D-BC72-59B654741A9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ound Same Side Corner Rectangle 6"/>
          <p:cNvSpPr/>
          <p:nvPr/>
        </p:nvSpPr>
        <p:spPr>
          <a:xfrm rot="16200000" flipV="1">
            <a:off x="10472315" y="-672337"/>
            <a:ext cx="817191" cy="2376000"/>
          </a:xfrm>
          <a:prstGeom prst="round2Same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spcBef>
                <a:spcPct val="50000"/>
              </a:spcBef>
            </a:pPr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La Gestion de courrier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9517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 Contexte du projet</a:t>
            </a:r>
          </a:p>
        </p:txBody>
      </p:sp>
      <p:sp>
        <p:nvSpPr>
          <p:cNvPr id="7" name="Rectangle 6"/>
          <p:cNvSpPr/>
          <p:nvPr/>
        </p:nvSpPr>
        <p:spPr>
          <a:xfrm>
            <a:off x="7293121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Réalisation de l’application</a:t>
            </a:r>
          </a:p>
        </p:txBody>
      </p:sp>
      <p:sp>
        <p:nvSpPr>
          <p:cNvPr id="8" name="Round Same Side Corner Rectangle 6"/>
          <p:cNvSpPr/>
          <p:nvPr/>
        </p:nvSpPr>
        <p:spPr>
          <a:xfrm rot="16200000">
            <a:off x="896851" y="-672338"/>
            <a:ext cx="817194" cy="2376000"/>
          </a:xfrm>
          <a:prstGeom prst="round2Same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>
              <a:spcBef>
                <a:spcPct val="50000"/>
              </a:spcBef>
            </a:pPr>
            <a:r>
              <a:rPr lang="fr-FR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l’organisme d’accueil</a:t>
            </a:r>
          </a:p>
        </p:txBody>
      </p:sp>
      <p:sp>
        <p:nvSpPr>
          <p:cNvPr id="21" name="TextBox 14"/>
          <p:cNvSpPr txBox="1"/>
          <p:nvPr/>
        </p:nvSpPr>
        <p:spPr>
          <a:xfrm>
            <a:off x="7682763" y="1049310"/>
            <a:ext cx="392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Création de la bases de données </a:t>
            </a:r>
          </a:p>
        </p:txBody>
      </p:sp>
      <p:sp>
        <p:nvSpPr>
          <p:cNvPr id="22" name="TextBox 14"/>
          <p:cNvSpPr txBox="1"/>
          <p:nvPr/>
        </p:nvSpPr>
        <p:spPr>
          <a:xfrm>
            <a:off x="662610" y="1049308"/>
            <a:ext cx="3684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Méthodes et outils utilisés</a:t>
            </a:r>
          </a:p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2303" y="9085793"/>
            <a:ext cx="4635500" cy="311016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716" y="9486990"/>
            <a:ext cx="5105400" cy="3110166"/>
          </a:xfrm>
          <a:prstGeom prst="rect">
            <a:avLst/>
          </a:prstGeom>
        </p:spPr>
      </p:pic>
      <p:sp>
        <p:nvSpPr>
          <p:cNvPr id="17" name="TextBox 14"/>
          <p:cNvSpPr txBox="1"/>
          <p:nvPr/>
        </p:nvSpPr>
        <p:spPr>
          <a:xfrm>
            <a:off x="4607363" y="1052120"/>
            <a:ext cx="290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La conception (MCD,MLD)</a:t>
            </a:r>
          </a:p>
        </p:txBody>
      </p:sp>
      <p:pic>
        <p:nvPicPr>
          <p:cNvPr id="18" name="Image 17" descr="fbgg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24" y="2093079"/>
            <a:ext cx="9959386" cy="1671372"/>
          </a:xfrm>
          <a:prstGeom prst="rect">
            <a:avLst/>
          </a:prstGeom>
        </p:spPr>
      </p:pic>
      <p:pic>
        <p:nvPicPr>
          <p:cNvPr id="20" name="Image 19" descr="tt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24" y="3764451"/>
            <a:ext cx="9959386" cy="2625725"/>
          </a:xfrm>
          <a:prstGeom prst="rect">
            <a:avLst/>
          </a:prstGeom>
        </p:spPr>
      </p:pic>
      <p:sp>
        <p:nvSpPr>
          <p:cNvPr id="23" name="Ellipse 22"/>
          <p:cNvSpPr/>
          <p:nvPr/>
        </p:nvSpPr>
        <p:spPr>
          <a:xfrm>
            <a:off x="921524" y="3292460"/>
            <a:ext cx="1851656" cy="468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ounded Rectangle 19"/>
          <p:cNvSpPr/>
          <p:nvPr/>
        </p:nvSpPr>
        <p:spPr>
          <a:xfrm>
            <a:off x="249007" y="1555356"/>
            <a:ext cx="3458510" cy="431297"/>
          </a:xfrm>
          <a:prstGeom prst="roundRect">
            <a:avLst>
              <a:gd name="adj" fmla="val 50000"/>
            </a:avLst>
          </a:prstGeom>
          <a:solidFill>
            <a:srgbClr val="C8C8C8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Bases de données avec les tables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08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7.40741E-7 L 0.29466 0.00046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2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5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CC83-97B0-498D-BC72-59B654741A9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le 25"/>
          <p:cNvSpPr/>
          <p:nvPr/>
        </p:nvSpPr>
        <p:spPr>
          <a:xfrm>
            <a:off x="2482886" y="4433470"/>
            <a:ext cx="648072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996FF"/>
              </a:gs>
              <a:gs pos="50000">
                <a:srgbClr val="00B0F0"/>
              </a:gs>
              <a:gs pos="81000">
                <a:srgbClr val="33CAFF"/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b="1" dirty="0"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4</a:t>
            </a:r>
          </a:p>
        </p:txBody>
      </p:sp>
      <p:sp>
        <p:nvSpPr>
          <p:cNvPr id="8" name="Rounded Rectangle 28"/>
          <p:cNvSpPr/>
          <p:nvPr/>
        </p:nvSpPr>
        <p:spPr>
          <a:xfrm>
            <a:off x="3346982" y="4433470"/>
            <a:ext cx="6277411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Réalisation de l’application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Rounded Rectangle 25"/>
          <p:cNvSpPr/>
          <p:nvPr/>
        </p:nvSpPr>
        <p:spPr>
          <a:xfrm>
            <a:off x="2470107" y="2388522"/>
            <a:ext cx="648072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996FF"/>
              </a:gs>
              <a:gs pos="50000">
                <a:srgbClr val="00B0F0"/>
              </a:gs>
              <a:gs pos="81000">
                <a:srgbClr val="33CAFF"/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b="1" dirty="0"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1</a:t>
            </a:r>
          </a:p>
        </p:txBody>
      </p:sp>
      <p:sp>
        <p:nvSpPr>
          <p:cNvPr id="10" name="Rounded Rectangle 25"/>
          <p:cNvSpPr/>
          <p:nvPr/>
        </p:nvSpPr>
        <p:spPr>
          <a:xfrm>
            <a:off x="2470107" y="3076236"/>
            <a:ext cx="648072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996FF"/>
              </a:gs>
              <a:gs pos="50000">
                <a:srgbClr val="00B0F0"/>
              </a:gs>
              <a:gs pos="81000">
                <a:srgbClr val="33CAFF"/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b="1" dirty="0"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2</a:t>
            </a:r>
          </a:p>
        </p:txBody>
      </p:sp>
      <p:sp>
        <p:nvSpPr>
          <p:cNvPr id="11" name="Rounded Rectangle 25"/>
          <p:cNvSpPr/>
          <p:nvPr/>
        </p:nvSpPr>
        <p:spPr>
          <a:xfrm>
            <a:off x="2470107" y="3763950"/>
            <a:ext cx="648072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996FF"/>
              </a:gs>
              <a:gs pos="50000">
                <a:srgbClr val="00B0F0"/>
              </a:gs>
              <a:gs pos="81000">
                <a:srgbClr val="33CAFF"/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b="1" dirty="0"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3</a:t>
            </a:r>
          </a:p>
        </p:txBody>
      </p:sp>
      <p:sp>
        <p:nvSpPr>
          <p:cNvPr id="12" name="Rounded Rectangle 28"/>
          <p:cNvSpPr/>
          <p:nvPr/>
        </p:nvSpPr>
        <p:spPr>
          <a:xfrm>
            <a:off x="3334204" y="3094430"/>
            <a:ext cx="6290189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Contexte du projet </a:t>
            </a:r>
          </a:p>
        </p:txBody>
      </p:sp>
      <p:sp>
        <p:nvSpPr>
          <p:cNvPr id="13" name="Rounded Rectangle 28"/>
          <p:cNvSpPr/>
          <p:nvPr/>
        </p:nvSpPr>
        <p:spPr>
          <a:xfrm>
            <a:off x="3334203" y="3763950"/>
            <a:ext cx="6277411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Conception et développement de l’application</a:t>
            </a:r>
          </a:p>
        </p:txBody>
      </p:sp>
      <p:sp>
        <p:nvSpPr>
          <p:cNvPr id="14" name="Rounded Rectangle 28"/>
          <p:cNvSpPr/>
          <p:nvPr/>
        </p:nvSpPr>
        <p:spPr>
          <a:xfrm>
            <a:off x="3334204" y="2405008"/>
            <a:ext cx="6277411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Présentation de l’entreprise d’accueil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5" name="Rounded Rectangle 25"/>
          <p:cNvSpPr/>
          <p:nvPr/>
        </p:nvSpPr>
        <p:spPr>
          <a:xfrm>
            <a:off x="2482886" y="5102990"/>
            <a:ext cx="648072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996FF"/>
              </a:gs>
              <a:gs pos="50000">
                <a:srgbClr val="00B0F0"/>
              </a:gs>
              <a:gs pos="81000">
                <a:srgbClr val="33CAFF"/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b="1" dirty="0"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5</a:t>
            </a:r>
          </a:p>
        </p:txBody>
      </p:sp>
      <p:sp>
        <p:nvSpPr>
          <p:cNvPr id="16" name="Rounded Rectangle 28"/>
          <p:cNvSpPr/>
          <p:nvPr/>
        </p:nvSpPr>
        <p:spPr>
          <a:xfrm>
            <a:off x="3346982" y="5102990"/>
            <a:ext cx="6277411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>
              <a:spcBef>
                <a:spcPct val="50000"/>
              </a:spcBef>
            </a:pPr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La Gestion de courrier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85800"/>
            <a:ext cx="12192000" cy="76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prstClr val="white">
                        <a:lumMod val="7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00">
                      <a:prstClr val="white"/>
                    </a:gs>
                  </a:gsLst>
                  <a:lin ang="16200000" scaled="1"/>
                  <a:tileRect/>
                </a:gradFill>
                <a:effectLst>
                  <a:outerShdw dist="38100" dir="5400000" algn="t" rotWithShape="0">
                    <a:prstClr val="black">
                      <a:alpha val="60000"/>
                    </a:prstClr>
                  </a:outerShdw>
                </a:effectLst>
                <a:latin typeface="Century Gothic" pitchFamily="34" charset="0"/>
              </a:rPr>
              <a:t>PLAN</a:t>
            </a:r>
          </a:p>
        </p:txBody>
      </p:sp>
      <p:cxnSp>
        <p:nvCxnSpPr>
          <p:cNvPr id="18" name="Straight Connector 9"/>
          <p:cNvCxnSpPr/>
          <p:nvPr/>
        </p:nvCxnSpPr>
        <p:spPr>
          <a:xfrm>
            <a:off x="-48127" y="1447800"/>
            <a:ext cx="122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9"/>
          <p:cNvCxnSpPr/>
          <p:nvPr/>
        </p:nvCxnSpPr>
        <p:spPr>
          <a:xfrm>
            <a:off x="-16042" y="666935"/>
            <a:ext cx="122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6"/>
          <p:cNvSpPr/>
          <p:nvPr/>
        </p:nvSpPr>
        <p:spPr>
          <a:xfrm>
            <a:off x="3935760" y="3027267"/>
            <a:ext cx="5040560" cy="39629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 smtClean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L’architecture de l’application</a:t>
            </a:r>
            <a:endParaRPr lang="fr-FR" b="1" dirty="0">
              <a:solidFill>
                <a:prstClr val="white"/>
              </a:solidFill>
              <a:effectLst>
                <a:outerShdw dist="38100" dir="2700000" algn="tl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2" name="Rounded Rectangle 26"/>
          <p:cNvSpPr/>
          <p:nvPr/>
        </p:nvSpPr>
        <p:spPr>
          <a:xfrm>
            <a:off x="3935760" y="3533517"/>
            <a:ext cx="5040560" cy="39629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 smtClean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Authentification </a:t>
            </a:r>
            <a:endParaRPr lang="fr-FR" b="1" dirty="0">
              <a:solidFill>
                <a:prstClr val="white"/>
              </a:solidFill>
              <a:effectLst>
                <a:outerShdw dist="38100" dir="2700000" algn="tl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3" name="Rounded Rectangle 26"/>
          <p:cNvSpPr/>
          <p:nvPr/>
        </p:nvSpPr>
        <p:spPr>
          <a:xfrm>
            <a:off x="3935760" y="4069747"/>
            <a:ext cx="5040560" cy="39629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 smtClean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Utilisateurs</a:t>
            </a:r>
            <a:endParaRPr lang="fr-FR" b="1" dirty="0">
              <a:solidFill>
                <a:prstClr val="white"/>
              </a:solidFill>
              <a:effectLst>
                <a:outerShdw dist="38100" dir="2700000" algn="tl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910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11111E-6 L -0.00026 -0.29861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493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-0.0013 -0.29861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1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1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 203"/>
          <p:cNvSpPr/>
          <p:nvPr/>
        </p:nvSpPr>
        <p:spPr>
          <a:xfrm>
            <a:off x="4906055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Conception et développement de l’application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4911588" y="109097"/>
            <a:ext cx="2376000" cy="815162"/>
          </a:xfrm>
          <a:prstGeom prst="rect">
            <a:avLst/>
          </a:prstGeom>
          <a:gradFill flip="none" rotWithShape="1">
            <a:gsLst>
              <a:gs pos="0">
                <a:srgbClr val="21C5FF"/>
              </a:gs>
              <a:gs pos="50000">
                <a:srgbClr val="00B0F0"/>
              </a:gs>
              <a:gs pos="100000">
                <a:srgbClr val="008DF6"/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Conception et développement de l’application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7293121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Réalisation de l’application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7300868" y="109097"/>
            <a:ext cx="2376000" cy="815162"/>
          </a:xfrm>
          <a:prstGeom prst="rect">
            <a:avLst/>
          </a:prstGeom>
          <a:gradFill flip="none" rotWithShape="1">
            <a:gsLst>
              <a:gs pos="0">
                <a:srgbClr val="21C5FF"/>
              </a:gs>
              <a:gs pos="50000">
                <a:srgbClr val="00B0F0"/>
              </a:gs>
              <a:gs pos="100000">
                <a:srgbClr val="008DF6"/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Réalisation de l’application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CC83-97B0-498D-BC72-59B654741A9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rme libre 6"/>
          <p:cNvSpPr/>
          <p:nvPr/>
        </p:nvSpPr>
        <p:spPr>
          <a:xfrm>
            <a:off x="3633761" y="6461524"/>
            <a:ext cx="4736306" cy="430573"/>
          </a:xfrm>
          <a:custGeom>
            <a:avLst/>
            <a:gdLst>
              <a:gd name="connsiteX0" fmla="*/ 0 w 4736306"/>
              <a:gd name="connsiteY0" fmla="*/ 0 h 430573"/>
              <a:gd name="connsiteX1" fmla="*/ 4736306 w 4736306"/>
              <a:gd name="connsiteY1" fmla="*/ 0 h 430573"/>
              <a:gd name="connsiteX2" fmla="*/ 4736306 w 4736306"/>
              <a:gd name="connsiteY2" fmla="*/ 430573 h 430573"/>
              <a:gd name="connsiteX3" fmla="*/ 0 w 4736306"/>
              <a:gd name="connsiteY3" fmla="*/ 430573 h 430573"/>
              <a:gd name="connsiteX4" fmla="*/ 0 w 4736306"/>
              <a:gd name="connsiteY4" fmla="*/ 0 h 4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6306" h="430573">
                <a:moveTo>
                  <a:pt x="0" y="0"/>
                </a:moveTo>
                <a:lnTo>
                  <a:pt x="4736306" y="0"/>
                </a:lnTo>
                <a:lnTo>
                  <a:pt x="4736306" y="430573"/>
                </a:lnTo>
                <a:lnTo>
                  <a:pt x="0" y="4305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0" tIns="72390" rIns="72390" bIns="72390" numCol="1" spcCol="1270" anchor="b" anchorCtr="0">
            <a:noAutofit/>
          </a:bodyPr>
          <a:lstStyle/>
          <a:p>
            <a:pPr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900" dirty="0"/>
          </a:p>
        </p:txBody>
      </p:sp>
      <p:sp>
        <p:nvSpPr>
          <p:cNvPr id="197" name="Round Same Side Corner Rectangle 18"/>
          <p:cNvSpPr/>
          <p:nvPr/>
        </p:nvSpPr>
        <p:spPr>
          <a:xfrm flipV="1">
            <a:off x="530087" y="963206"/>
            <a:ext cx="11158329" cy="533400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6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98" name="Rounded Rectangle 15"/>
          <p:cNvSpPr/>
          <p:nvPr/>
        </p:nvSpPr>
        <p:spPr>
          <a:xfrm>
            <a:off x="642625" y="1031816"/>
            <a:ext cx="3753483" cy="385374"/>
          </a:xfrm>
          <a:prstGeom prst="roundRect">
            <a:avLst/>
          </a:prstGeom>
          <a:solidFill>
            <a:srgbClr val="21C5FF">
              <a:alpha val="78000"/>
            </a:srgb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99" name="Round Same Side Corner Rectangle 6"/>
          <p:cNvSpPr/>
          <p:nvPr/>
        </p:nvSpPr>
        <p:spPr>
          <a:xfrm rot="16200000" flipV="1">
            <a:off x="10472315" y="-672337"/>
            <a:ext cx="817191" cy="2376000"/>
          </a:xfrm>
          <a:prstGeom prst="round2Same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spcBef>
                <a:spcPct val="50000"/>
              </a:spcBef>
            </a:pPr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La Gestion de courrier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2519517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 Contexte du projet</a:t>
            </a:r>
          </a:p>
        </p:txBody>
      </p:sp>
      <p:sp>
        <p:nvSpPr>
          <p:cNvPr id="202" name="Round Same Side Corner Rectangle 6"/>
          <p:cNvSpPr/>
          <p:nvPr/>
        </p:nvSpPr>
        <p:spPr>
          <a:xfrm rot="16200000">
            <a:off x="896851" y="-672338"/>
            <a:ext cx="817194" cy="2376000"/>
          </a:xfrm>
          <a:prstGeom prst="round2Same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>
              <a:spcBef>
                <a:spcPct val="50000"/>
              </a:spcBef>
            </a:pPr>
            <a:r>
              <a:rPr lang="fr-FR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l’organisme d’accueil</a:t>
            </a:r>
          </a:p>
        </p:txBody>
      </p:sp>
      <p:sp>
        <p:nvSpPr>
          <p:cNvPr id="206" name="TextBox 14"/>
          <p:cNvSpPr txBox="1"/>
          <p:nvPr/>
        </p:nvSpPr>
        <p:spPr>
          <a:xfrm>
            <a:off x="4818096" y="1026086"/>
            <a:ext cx="354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Authentification</a:t>
            </a:r>
          </a:p>
        </p:txBody>
      </p:sp>
      <p:sp>
        <p:nvSpPr>
          <p:cNvPr id="208" name="TextBox 14"/>
          <p:cNvSpPr txBox="1"/>
          <p:nvPr/>
        </p:nvSpPr>
        <p:spPr>
          <a:xfrm>
            <a:off x="660383" y="1026087"/>
            <a:ext cx="373572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L’architecture de l’application</a:t>
            </a:r>
          </a:p>
        </p:txBody>
      </p:sp>
      <p:sp>
        <p:nvSpPr>
          <p:cNvPr id="22" name="TextBox 14"/>
          <p:cNvSpPr txBox="1"/>
          <p:nvPr/>
        </p:nvSpPr>
        <p:spPr>
          <a:xfrm>
            <a:off x="8137529" y="1024337"/>
            <a:ext cx="354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Utilisateurs</a:t>
            </a:r>
          </a:p>
        </p:txBody>
      </p:sp>
      <p:sp>
        <p:nvSpPr>
          <p:cNvPr id="3" name="Plaque 2"/>
          <p:cNvSpPr/>
          <p:nvPr/>
        </p:nvSpPr>
        <p:spPr>
          <a:xfrm>
            <a:off x="0" y="3213969"/>
            <a:ext cx="1980294" cy="1021977"/>
          </a:xfrm>
          <a:prstGeom prst="bevel">
            <a:avLst/>
          </a:prstGeom>
          <a:solidFill>
            <a:srgbClr val="0070C0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  <a:latin typeface="Century Gothic" pitchFamily="34" charset="0"/>
              </a:rPr>
              <a:t>Gestion des courriers</a:t>
            </a:r>
          </a:p>
        </p:txBody>
      </p:sp>
      <p:sp>
        <p:nvSpPr>
          <p:cNvPr id="4" name="Ellipse 3"/>
          <p:cNvSpPr/>
          <p:nvPr/>
        </p:nvSpPr>
        <p:spPr>
          <a:xfrm>
            <a:off x="2402510" y="1762540"/>
            <a:ext cx="1734671" cy="112955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  <a:latin typeface="Century Gothic" pitchFamily="34" charset="0"/>
              </a:rPr>
              <a:t>Contact</a:t>
            </a:r>
          </a:p>
        </p:txBody>
      </p:sp>
      <p:sp>
        <p:nvSpPr>
          <p:cNvPr id="18" name="Ellipse 17"/>
          <p:cNvSpPr/>
          <p:nvPr/>
        </p:nvSpPr>
        <p:spPr>
          <a:xfrm>
            <a:off x="2493448" y="3271493"/>
            <a:ext cx="1734671" cy="112955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  <a:latin typeface="Century Gothic" pitchFamily="34" charset="0"/>
              </a:rPr>
              <a:t>Courrier départ</a:t>
            </a:r>
          </a:p>
        </p:txBody>
      </p:sp>
      <p:sp>
        <p:nvSpPr>
          <p:cNvPr id="19" name="Ellipse 18"/>
          <p:cNvSpPr/>
          <p:nvPr/>
        </p:nvSpPr>
        <p:spPr>
          <a:xfrm>
            <a:off x="2528245" y="4781554"/>
            <a:ext cx="1734671" cy="112955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  <a:latin typeface="Century Gothic" pitchFamily="34" charset="0"/>
              </a:rPr>
              <a:t>Courrier arrivé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68992" y="1617811"/>
            <a:ext cx="1820176" cy="5796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Enregistrement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68992" y="2327316"/>
            <a:ext cx="1820176" cy="5796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Consultation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768992" y="3213969"/>
            <a:ext cx="1820176" cy="5796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Enregistrement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768992" y="3946122"/>
            <a:ext cx="1820176" cy="5796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Consultation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732936" y="4766682"/>
            <a:ext cx="1856231" cy="5796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Enregistrement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760071" y="5587242"/>
            <a:ext cx="1820176" cy="5796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Consultation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137529" y="1883007"/>
            <a:ext cx="1820176" cy="5796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Modification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137529" y="2551996"/>
            <a:ext cx="1820176" cy="5796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Suppression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137529" y="3354851"/>
            <a:ext cx="1857529" cy="5796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Modification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174882" y="4061576"/>
            <a:ext cx="1820176" cy="5796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Suppression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174882" y="4846775"/>
            <a:ext cx="1820176" cy="5796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Modification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174882" y="5583726"/>
            <a:ext cx="1820176" cy="5796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Suppression</a:t>
            </a:r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1980294" y="2462655"/>
            <a:ext cx="422216" cy="751314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3" idx="0"/>
          </p:cNvCxnSpPr>
          <p:nvPr/>
        </p:nvCxnSpPr>
        <p:spPr>
          <a:xfrm flipV="1">
            <a:off x="1980294" y="3657600"/>
            <a:ext cx="547951" cy="67358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1980294" y="4235946"/>
            <a:ext cx="668777" cy="793254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V="1">
            <a:off x="4137181" y="1883007"/>
            <a:ext cx="595755" cy="314452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4137181" y="2197459"/>
            <a:ext cx="595755" cy="354537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V="1">
            <a:off x="4137181" y="3455894"/>
            <a:ext cx="595755" cy="9413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>
            <a:off x="4137181" y="3550024"/>
            <a:ext cx="595755" cy="685922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V="1">
            <a:off x="4262916" y="5029200"/>
            <a:ext cx="470020" cy="147918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4262916" y="5177118"/>
            <a:ext cx="470020" cy="73398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V="1">
            <a:off x="6589167" y="2084294"/>
            <a:ext cx="1452174" cy="467702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>
            <a:off x="6589167" y="2551996"/>
            <a:ext cx="1548362" cy="354968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avec flèche 194"/>
          <p:cNvCxnSpPr/>
          <p:nvPr/>
        </p:nvCxnSpPr>
        <p:spPr>
          <a:xfrm flipV="1">
            <a:off x="6589167" y="3657600"/>
            <a:ext cx="1548362" cy="578346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avec flèche 202"/>
          <p:cNvCxnSpPr/>
          <p:nvPr/>
        </p:nvCxnSpPr>
        <p:spPr>
          <a:xfrm>
            <a:off x="6589167" y="4235946"/>
            <a:ext cx="1548362" cy="16510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avec flèche 209"/>
          <p:cNvCxnSpPr/>
          <p:nvPr/>
        </p:nvCxnSpPr>
        <p:spPr>
          <a:xfrm flipV="1">
            <a:off x="6589167" y="5177118"/>
            <a:ext cx="1548362" cy="73398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avec flèche 211"/>
          <p:cNvCxnSpPr/>
          <p:nvPr/>
        </p:nvCxnSpPr>
        <p:spPr>
          <a:xfrm>
            <a:off x="6589167" y="5911107"/>
            <a:ext cx="154836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303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500"/>
                            </p:stCondLst>
                            <p:childTnLst>
                              <p:par>
                                <p:cTn id="8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500"/>
                            </p:stCondLst>
                            <p:childTnLst>
                              <p:par>
                                <p:cTn id="9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0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500"/>
                            </p:stCondLst>
                            <p:childTnLst>
                              <p:par>
                                <p:cTn id="9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8000"/>
                            </p:stCondLst>
                            <p:childTnLst>
                              <p:par>
                                <p:cTn id="1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9000"/>
                            </p:stCondLst>
                            <p:childTnLst>
                              <p:par>
                                <p:cTn id="1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animBg="1"/>
      <p:bldP spid="209" grpId="0" animBg="1"/>
      <p:bldP spid="197" grpId="0" animBg="1"/>
      <p:bldP spid="198" grpId="0" animBg="1"/>
      <p:bldP spid="206" grpId="0"/>
      <p:bldP spid="208" grpId="0"/>
      <p:bldP spid="22" grpId="0"/>
      <p:bldP spid="3" grpId="0" animBg="1"/>
      <p:bldP spid="4" grpId="0" animBg="1"/>
      <p:bldP spid="18" grpId="0" animBg="1"/>
      <p:bldP spid="19" grpId="0" animBg="1"/>
      <p:bldP spid="11" grpId="0" animBg="1"/>
      <p:bldP spid="27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93121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Réalisation de l’application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00868" y="109097"/>
            <a:ext cx="2376000" cy="815162"/>
          </a:xfrm>
          <a:prstGeom prst="rect">
            <a:avLst/>
          </a:prstGeom>
          <a:gradFill flip="none" rotWithShape="1">
            <a:gsLst>
              <a:gs pos="0">
                <a:srgbClr val="21C5FF"/>
              </a:gs>
              <a:gs pos="50000">
                <a:srgbClr val="00B0F0"/>
              </a:gs>
              <a:gs pos="100000">
                <a:srgbClr val="008DF6"/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Réalisation de l’application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CC83-97B0-498D-BC72-59B654741A9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ound Same Side Corner Rectangle 18"/>
          <p:cNvSpPr/>
          <p:nvPr/>
        </p:nvSpPr>
        <p:spPr>
          <a:xfrm flipV="1">
            <a:off x="530087" y="963206"/>
            <a:ext cx="11158329" cy="533400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6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4" name="Rounded Rectangle 15"/>
          <p:cNvSpPr/>
          <p:nvPr/>
        </p:nvSpPr>
        <p:spPr>
          <a:xfrm>
            <a:off x="785670" y="1027537"/>
            <a:ext cx="3154302" cy="447298"/>
          </a:xfrm>
          <a:prstGeom prst="roundRect">
            <a:avLst/>
          </a:prstGeom>
          <a:solidFill>
            <a:srgbClr val="21C5FF">
              <a:alpha val="78000"/>
            </a:srgb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5" name="Round Same Side Corner Rectangle 6"/>
          <p:cNvSpPr/>
          <p:nvPr/>
        </p:nvSpPr>
        <p:spPr>
          <a:xfrm rot="16200000" flipV="1">
            <a:off x="10472315" y="-672337"/>
            <a:ext cx="817191" cy="2376000"/>
          </a:xfrm>
          <a:prstGeom prst="round2Same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spcBef>
                <a:spcPct val="50000"/>
              </a:spcBef>
            </a:pPr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La Gestion de courrier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9517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 Contexte du projet</a:t>
            </a:r>
          </a:p>
        </p:txBody>
      </p:sp>
      <p:sp>
        <p:nvSpPr>
          <p:cNvPr id="8" name="Round Same Side Corner Rectangle 6"/>
          <p:cNvSpPr/>
          <p:nvPr/>
        </p:nvSpPr>
        <p:spPr>
          <a:xfrm rot="16200000">
            <a:off x="896851" y="-672338"/>
            <a:ext cx="817194" cy="2376000"/>
          </a:xfrm>
          <a:prstGeom prst="round2Same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>
              <a:spcBef>
                <a:spcPct val="50000"/>
              </a:spcBef>
            </a:pPr>
            <a:r>
              <a:rPr lang="fr-FR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l’organisme d’accueil</a:t>
            </a:r>
          </a:p>
        </p:txBody>
      </p:sp>
      <p:sp>
        <p:nvSpPr>
          <p:cNvPr id="9" name="Rectangle 8"/>
          <p:cNvSpPr/>
          <p:nvPr/>
        </p:nvSpPr>
        <p:spPr>
          <a:xfrm>
            <a:off x="4906055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Conception et développement de l’application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4680903" y="1049308"/>
            <a:ext cx="338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Authentification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796690" y="1032017"/>
            <a:ext cx="318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Mesure descriptive</a:t>
            </a:r>
          </a:p>
        </p:txBody>
      </p:sp>
      <p:sp>
        <p:nvSpPr>
          <p:cNvPr id="58" name="Espace réservé du numéro de diapositive 1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4FCC83-97B0-498D-BC72-59B654741A9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3" name="TextBox 14"/>
          <p:cNvSpPr txBox="1"/>
          <p:nvPr/>
        </p:nvSpPr>
        <p:spPr>
          <a:xfrm>
            <a:off x="8137529" y="1024337"/>
            <a:ext cx="354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Utilisateurs</a:t>
            </a:r>
          </a:p>
        </p:txBody>
      </p:sp>
      <p:pic>
        <p:nvPicPr>
          <p:cNvPr id="15" name="Image 14" descr="C:\Users\Win Jen\Desktop\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192" y="2315518"/>
            <a:ext cx="7691718" cy="3937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Rounded Rectangle 19"/>
          <p:cNvSpPr/>
          <p:nvPr/>
        </p:nvSpPr>
        <p:spPr>
          <a:xfrm>
            <a:off x="3939972" y="1696973"/>
            <a:ext cx="3458510" cy="431297"/>
          </a:xfrm>
          <a:prstGeom prst="roundRect">
            <a:avLst>
              <a:gd name="adj" fmla="val 50000"/>
            </a:avLst>
          </a:prstGeom>
          <a:solidFill>
            <a:srgbClr val="28A8D5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Page d’accueil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9"/>
          <p:cNvSpPr/>
          <p:nvPr/>
        </p:nvSpPr>
        <p:spPr>
          <a:xfrm>
            <a:off x="3939972" y="1682698"/>
            <a:ext cx="3458510" cy="431297"/>
          </a:xfrm>
          <a:prstGeom prst="roundRect">
            <a:avLst>
              <a:gd name="adj" fmla="val 50000"/>
            </a:avLst>
          </a:prstGeom>
          <a:solidFill>
            <a:srgbClr val="28A8D5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Le cas d’erreur</a:t>
            </a:r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18" name="Image 17" descr="dfgdf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451" y="2237552"/>
            <a:ext cx="7831007" cy="40970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Rounded Rectangle 19"/>
          <p:cNvSpPr/>
          <p:nvPr/>
        </p:nvSpPr>
        <p:spPr>
          <a:xfrm>
            <a:off x="3939972" y="1672421"/>
            <a:ext cx="3458510" cy="431297"/>
          </a:xfrm>
          <a:prstGeom prst="roundRect">
            <a:avLst>
              <a:gd name="adj" fmla="val 50000"/>
            </a:avLst>
          </a:prstGeom>
          <a:solidFill>
            <a:srgbClr val="28A8D5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Menu principale</a:t>
            </a:r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20" name="Image 19" descr="dfvdf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904644" y="2181683"/>
            <a:ext cx="7884814" cy="41746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99997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2.59259E-6 L 0.33359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80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6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0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5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"/>
                            </p:stCondLst>
                            <p:childTnLst>
                              <p:par>
                                <p:cTn id="48" presetID="6" presetClass="exit" presetSubtype="3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9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3" grpId="0"/>
      <p:bldP spid="16" grpId="0" animBg="1"/>
      <p:bldP spid="16" grpId="1" animBg="1"/>
      <p:bldP spid="16" grpId="2" animBg="1"/>
      <p:bldP spid="16" grpId="3" animBg="1"/>
      <p:bldP spid="17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 Same Side Corner Rectangle 18"/>
          <p:cNvSpPr/>
          <p:nvPr/>
        </p:nvSpPr>
        <p:spPr>
          <a:xfrm flipV="1">
            <a:off x="530087" y="963206"/>
            <a:ext cx="11158329" cy="533400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6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375939" y="1054939"/>
            <a:ext cx="3363798" cy="363695"/>
          </a:xfrm>
          <a:prstGeom prst="roundRect">
            <a:avLst/>
          </a:prstGeom>
          <a:solidFill>
            <a:srgbClr val="21C5FF">
              <a:alpha val="78000"/>
            </a:srgb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06055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Conception et développement de l’application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CC83-97B0-498D-BC72-59B654741A9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ound Same Side Corner Rectangle 6"/>
          <p:cNvSpPr/>
          <p:nvPr/>
        </p:nvSpPr>
        <p:spPr>
          <a:xfrm rot="16200000" flipV="1">
            <a:off x="10472315" y="-672337"/>
            <a:ext cx="817191" cy="2376000"/>
          </a:xfrm>
          <a:prstGeom prst="round2Same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spcBef>
                <a:spcPct val="50000"/>
              </a:spcBef>
            </a:pPr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La Gestion de courrier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9517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 Contexte du projet</a:t>
            </a:r>
          </a:p>
        </p:txBody>
      </p:sp>
      <p:sp>
        <p:nvSpPr>
          <p:cNvPr id="7" name="Rectangle 6"/>
          <p:cNvSpPr/>
          <p:nvPr/>
        </p:nvSpPr>
        <p:spPr>
          <a:xfrm>
            <a:off x="7293121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Réalisation de l’application</a:t>
            </a:r>
          </a:p>
        </p:txBody>
      </p:sp>
      <p:sp>
        <p:nvSpPr>
          <p:cNvPr id="8" name="Round Same Side Corner Rectangle 6"/>
          <p:cNvSpPr/>
          <p:nvPr/>
        </p:nvSpPr>
        <p:spPr>
          <a:xfrm rot="16200000">
            <a:off x="896851" y="-672338"/>
            <a:ext cx="817194" cy="2376000"/>
          </a:xfrm>
          <a:prstGeom prst="round2Same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>
              <a:spcBef>
                <a:spcPct val="50000"/>
              </a:spcBef>
            </a:pPr>
            <a:r>
              <a:rPr lang="fr-FR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l’organisme d’accueil</a:t>
            </a:r>
          </a:p>
        </p:txBody>
      </p:sp>
      <p:sp>
        <p:nvSpPr>
          <p:cNvPr id="21" name="TextBox 14"/>
          <p:cNvSpPr txBox="1"/>
          <p:nvPr/>
        </p:nvSpPr>
        <p:spPr>
          <a:xfrm>
            <a:off x="7682763" y="1049310"/>
            <a:ext cx="392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Utilisateurs</a:t>
            </a:r>
          </a:p>
        </p:txBody>
      </p:sp>
      <p:sp>
        <p:nvSpPr>
          <p:cNvPr id="22" name="TextBox 14"/>
          <p:cNvSpPr txBox="1"/>
          <p:nvPr/>
        </p:nvSpPr>
        <p:spPr>
          <a:xfrm>
            <a:off x="662610" y="1049308"/>
            <a:ext cx="3684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Mesure descriptive</a:t>
            </a:r>
          </a:p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7" name="TextBox 14"/>
          <p:cNvSpPr txBox="1"/>
          <p:nvPr/>
        </p:nvSpPr>
        <p:spPr>
          <a:xfrm>
            <a:off x="4607363" y="1052120"/>
            <a:ext cx="290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Authentification</a:t>
            </a:r>
          </a:p>
        </p:txBody>
      </p:sp>
      <p:sp>
        <p:nvSpPr>
          <p:cNvPr id="24" name="Rounded Rectangle 19"/>
          <p:cNvSpPr/>
          <p:nvPr/>
        </p:nvSpPr>
        <p:spPr>
          <a:xfrm>
            <a:off x="249006" y="1555356"/>
            <a:ext cx="3758217" cy="431297"/>
          </a:xfrm>
          <a:prstGeom prst="roundRect">
            <a:avLst>
              <a:gd name="adj" fmla="val 50000"/>
            </a:avLst>
          </a:prstGeom>
          <a:solidFill>
            <a:srgbClr val="C8C8C8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Ajouter des nouveaux utilisateurs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92593" y="109097"/>
            <a:ext cx="2410854" cy="815162"/>
          </a:xfrm>
          <a:prstGeom prst="rect">
            <a:avLst/>
          </a:prstGeom>
          <a:gradFill flip="none" rotWithShape="1">
            <a:gsLst>
              <a:gs pos="0">
                <a:srgbClr val="21C5FF"/>
              </a:gs>
              <a:gs pos="50000">
                <a:srgbClr val="00B0F0"/>
              </a:gs>
              <a:gs pos="100000">
                <a:srgbClr val="008DF6"/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Réalisation de l’application</a:t>
            </a:r>
          </a:p>
        </p:txBody>
      </p:sp>
      <p:pic>
        <p:nvPicPr>
          <p:cNvPr id="25" name="Image 24" descr="../Capture%20d’écran%202016-06-12%20à%2001.01.3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15" y="2326735"/>
            <a:ext cx="5092731" cy="329413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Virage 9"/>
          <p:cNvSpPr/>
          <p:nvPr/>
        </p:nvSpPr>
        <p:spPr>
          <a:xfrm>
            <a:off x="5719853" y="3133362"/>
            <a:ext cx="1788459" cy="1680882"/>
          </a:xfrm>
          <a:prstGeom prst="bentArrow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fr-FR" b="1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26" name="Image 25" descr="MM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895" y="2590988"/>
            <a:ext cx="3574415" cy="27656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05457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7.40741E-7 L 0.29466 0.00046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2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5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CC83-97B0-498D-BC72-59B654741A9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85800"/>
            <a:ext cx="12192000" cy="76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prstClr val="white">
                        <a:lumMod val="7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00">
                      <a:prstClr val="white"/>
                    </a:gs>
                  </a:gsLst>
                  <a:lin ang="16200000" scaled="1"/>
                  <a:tileRect/>
                </a:gradFill>
                <a:effectLst>
                  <a:outerShdw dist="38100" dir="5400000" algn="t" rotWithShape="0">
                    <a:prstClr val="black">
                      <a:alpha val="60000"/>
                    </a:prstClr>
                  </a:outerShdw>
                </a:effectLst>
                <a:latin typeface="Century Gothic" pitchFamily="34" charset="0"/>
              </a:rPr>
              <a:t>PLAN</a:t>
            </a:r>
          </a:p>
        </p:txBody>
      </p:sp>
      <p:cxnSp>
        <p:nvCxnSpPr>
          <p:cNvPr id="5" name="Straight Connector 9"/>
          <p:cNvCxnSpPr/>
          <p:nvPr/>
        </p:nvCxnSpPr>
        <p:spPr>
          <a:xfrm>
            <a:off x="-38100" y="1447800"/>
            <a:ext cx="122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9"/>
          <p:cNvCxnSpPr/>
          <p:nvPr/>
        </p:nvCxnSpPr>
        <p:spPr>
          <a:xfrm>
            <a:off x="-38100" y="666935"/>
            <a:ext cx="122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25"/>
          <p:cNvSpPr/>
          <p:nvPr/>
        </p:nvSpPr>
        <p:spPr>
          <a:xfrm>
            <a:off x="2470107" y="2388522"/>
            <a:ext cx="648072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996FF"/>
              </a:gs>
              <a:gs pos="50000">
                <a:srgbClr val="00B0F0"/>
              </a:gs>
              <a:gs pos="81000">
                <a:srgbClr val="33CAFF"/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b="1" dirty="0"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1</a:t>
            </a:r>
          </a:p>
        </p:txBody>
      </p:sp>
      <p:sp>
        <p:nvSpPr>
          <p:cNvPr id="20" name="Rounded Rectangle 25"/>
          <p:cNvSpPr/>
          <p:nvPr/>
        </p:nvSpPr>
        <p:spPr>
          <a:xfrm>
            <a:off x="2470107" y="3076236"/>
            <a:ext cx="648072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996FF"/>
              </a:gs>
              <a:gs pos="50000">
                <a:srgbClr val="00B0F0"/>
              </a:gs>
              <a:gs pos="81000">
                <a:srgbClr val="33CAFF"/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b="1" dirty="0"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2</a:t>
            </a:r>
          </a:p>
        </p:txBody>
      </p:sp>
      <p:sp>
        <p:nvSpPr>
          <p:cNvPr id="21" name="Rounded Rectangle 25"/>
          <p:cNvSpPr/>
          <p:nvPr/>
        </p:nvSpPr>
        <p:spPr>
          <a:xfrm>
            <a:off x="2470107" y="3763950"/>
            <a:ext cx="648072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996FF"/>
              </a:gs>
              <a:gs pos="50000">
                <a:srgbClr val="00B0F0"/>
              </a:gs>
              <a:gs pos="81000">
                <a:srgbClr val="33CAFF"/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b="1" dirty="0"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3</a:t>
            </a:r>
          </a:p>
        </p:txBody>
      </p:sp>
      <p:sp>
        <p:nvSpPr>
          <p:cNvPr id="22" name="Rounded Rectangle 28"/>
          <p:cNvSpPr/>
          <p:nvPr/>
        </p:nvSpPr>
        <p:spPr>
          <a:xfrm>
            <a:off x="3334204" y="3094430"/>
            <a:ext cx="6290189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 </a:t>
            </a:r>
            <a:r>
              <a:rPr lang="fr-FR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Contexte du projet 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3" name="Rounded Rectangle 28"/>
          <p:cNvSpPr/>
          <p:nvPr/>
        </p:nvSpPr>
        <p:spPr>
          <a:xfrm>
            <a:off x="3334203" y="3763950"/>
            <a:ext cx="6277411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fr-FR" b="1" dirty="0" smtClean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  <a:p>
            <a:pPr algn="ctr"/>
            <a:r>
              <a:rPr lang="fr-FR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Conception </a:t>
            </a:r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et développement de l’application</a:t>
            </a:r>
          </a:p>
          <a:p>
            <a:pPr algn="ctr"/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4" name="Rounded Rectangle 28"/>
          <p:cNvSpPr/>
          <p:nvPr/>
        </p:nvSpPr>
        <p:spPr>
          <a:xfrm>
            <a:off x="3334204" y="2405008"/>
            <a:ext cx="6277411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fr-FR" b="1" dirty="0" smtClean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  <a:p>
            <a:pPr algn="ctr"/>
            <a:r>
              <a:rPr lang="fr-FR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Présentation </a:t>
            </a:r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de l’entreprise d’accueil</a:t>
            </a:r>
          </a:p>
          <a:p>
            <a:pPr algn="ctr"/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4" name="Rounded Rectangle 25"/>
          <p:cNvSpPr/>
          <p:nvPr/>
        </p:nvSpPr>
        <p:spPr>
          <a:xfrm>
            <a:off x="2482886" y="4433470"/>
            <a:ext cx="648072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996FF"/>
              </a:gs>
              <a:gs pos="50000">
                <a:srgbClr val="00B0F0"/>
              </a:gs>
              <a:gs pos="81000">
                <a:srgbClr val="33CAFF"/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b="1" dirty="0"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4</a:t>
            </a:r>
          </a:p>
        </p:txBody>
      </p:sp>
      <p:sp>
        <p:nvSpPr>
          <p:cNvPr id="15" name="Rounded Rectangle 28"/>
          <p:cNvSpPr/>
          <p:nvPr/>
        </p:nvSpPr>
        <p:spPr>
          <a:xfrm>
            <a:off x="3346982" y="4433470"/>
            <a:ext cx="6277411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Réalisation de l’application</a:t>
            </a:r>
          </a:p>
        </p:txBody>
      </p:sp>
      <p:sp>
        <p:nvSpPr>
          <p:cNvPr id="16" name="Rounded Rectangle 25"/>
          <p:cNvSpPr/>
          <p:nvPr/>
        </p:nvSpPr>
        <p:spPr>
          <a:xfrm>
            <a:off x="2482886" y="5102990"/>
            <a:ext cx="648072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996FF"/>
              </a:gs>
              <a:gs pos="50000">
                <a:srgbClr val="00B0F0"/>
              </a:gs>
              <a:gs pos="81000">
                <a:srgbClr val="33CAFF"/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b="1" dirty="0"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5</a:t>
            </a:r>
          </a:p>
        </p:txBody>
      </p:sp>
      <p:sp>
        <p:nvSpPr>
          <p:cNvPr id="17" name="Rounded Rectangle 28"/>
          <p:cNvSpPr/>
          <p:nvPr/>
        </p:nvSpPr>
        <p:spPr>
          <a:xfrm>
            <a:off x="3346982" y="5102990"/>
            <a:ext cx="6277411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>
              <a:spcBef>
                <a:spcPct val="50000"/>
              </a:spcBef>
            </a:pPr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La Gestion de courrier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059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 Same Side Corner Rectangle 18"/>
          <p:cNvSpPr/>
          <p:nvPr/>
        </p:nvSpPr>
        <p:spPr>
          <a:xfrm flipV="1">
            <a:off x="530087" y="963206"/>
            <a:ext cx="11158329" cy="533400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6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375939" y="1054939"/>
            <a:ext cx="3363798" cy="363695"/>
          </a:xfrm>
          <a:prstGeom prst="roundRect">
            <a:avLst/>
          </a:prstGeom>
          <a:solidFill>
            <a:srgbClr val="21C5FF">
              <a:alpha val="78000"/>
            </a:srgb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06055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Conception et développement de l’application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CC83-97B0-498D-BC72-59B654741A9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ound Same Side Corner Rectangle 6"/>
          <p:cNvSpPr/>
          <p:nvPr/>
        </p:nvSpPr>
        <p:spPr>
          <a:xfrm rot="16200000" flipV="1">
            <a:off x="10472315" y="-672337"/>
            <a:ext cx="817191" cy="2376000"/>
          </a:xfrm>
          <a:prstGeom prst="round2Same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spcBef>
                <a:spcPct val="50000"/>
              </a:spcBef>
            </a:pPr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La Gestion de courrier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9517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 Contexte du projet</a:t>
            </a:r>
          </a:p>
        </p:txBody>
      </p:sp>
      <p:sp>
        <p:nvSpPr>
          <p:cNvPr id="7" name="Rectangle 6"/>
          <p:cNvSpPr/>
          <p:nvPr/>
        </p:nvSpPr>
        <p:spPr>
          <a:xfrm>
            <a:off x="7293121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Réalisation de l’application</a:t>
            </a:r>
          </a:p>
        </p:txBody>
      </p:sp>
      <p:sp>
        <p:nvSpPr>
          <p:cNvPr id="8" name="Round Same Side Corner Rectangle 6"/>
          <p:cNvSpPr/>
          <p:nvPr/>
        </p:nvSpPr>
        <p:spPr>
          <a:xfrm rot="16200000">
            <a:off x="896851" y="-672338"/>
            <a:ext cx="817194" cy="2376000"/>
          </a:xfrm>
          <a:prstGeom prst="round2Same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>
              <a:spcBef>
                <a:spcPct val="50000"/>
              </a:spcBef>
            </a:pPr>
            <a:r>
              <a:rPr lang="fr-FR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l’organisme d’accueil</a:t>
            </a:r>
          </a:p>
        </p:txBody>
      </p:sp>
      <p:sp>
        <p:nvSpPr>
          <p:cNvPr id="21" name="TextBox 14"/>
          <p:cNvSpPr txBox="1"/>
          <p:nvPr/>
        </p:nvSpPr>
        <p:spPr>
          <a:xfrm>
            <a:off x="7682763" y="1049310"/>
            <a:ext cx="392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Utilisateurs</a:t>
            </a:r>
          </a:p>
        </p:txBody>
      </p:sp>
      <p:sp>
        <p:nvSpPr>
          <p:cNvPr id="22" name="TextBox 14"/>
          <p:cNvSpPr txBox="1"/>
          <p:nvPr/>
        </p:nvSpPr>
        <p:spPr>
          <a:xfrm>
            <a:off x="662610" y="1049308"/>
            <a:ext cx="3684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Mesure descriptive</a:t>
            </a:r>
          </a:p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7" name="TextBox 14"/>
          <p:cNvSpPr txBox="1"/>
          <p:nvPr/>
        </p:nvSpPr>
        <p:spPr>
          <a:xfrm>
            <a:off x="4607363" y="1052120"/>
            <a:ext cx="290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Authentification</a:t>
            </a:r>
          </a:p>
        </p:txBody>
      </p:sp>
      <p:sp>
        <p:nvSpPr>
          <p:cNvPr id="24" name="Rounded Rectangle 19"/>
          <p:cNvSpPr/>
          <p:nvPr/>
        </p:nvSpPr>
        <p:spPr>
          <a:xfrm>
            <a:off x="249007" y="1555356"/>
            <a:ext cx="2615218" cy="431297"/>
          </a:xfrm>
          <a:prstGeom prst="roundRect">
            <a:avLst>
              <a:gd name="adj" fmla="val 50000"/>
            </a:avLst>
          </a:prstGeom>
          <a:solidFill>
            <a:srgbClr val="C8C8C8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Le cas d’erreur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92593" y="109097"/>
            <a:ext cx="2410854" cy="815162"/>
          </a:xfrm>
          <a:prstGeom prst="rect">
            <a:avLst/>
          </a:prstGeom>
          <a:gradFill flip="none" rotWithShape="1">
            <a:gsLst>
              <a:gs pos="0">
                <a:srgbClr val="21C5FF"/>
              </a:gs>
              <a:gs pos="50000">
                <a:srgbClr val="00B0F0"/>
              </a:gs>
              <a:gs pos="100000">
                <a:srgbClr val="008DF6"/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Réalisation de l’application</a:t>
            </a:r>
          </a:p>
        </p:txBody>
      </p:sp>
      <p:sp>
        <p:nvSpPr>
          <p:cNvPr id="10" name="Virage 9"/>
          <p:cNvSpPr/>
          <p:nvPr/>
        </p:nvSpPr>
        <p:spPr>
          <a:xfrm>
            <a:off x="5607258" y="3334870"/>
            <a:ext cx="1788459" cy="1533161"/>
          </a:xfrm>
          <a:prstGeom prst="bentArrow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fr-FR" b="1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8" name="Image 17" descr="../Capture%20d’écran%202016-06-10%20à%2023.39.0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47" y="2480963"/>
            <a:ext cx="5415915" cy="3348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19" descr="nn.PNG"/>
          <p:cNvPicPr/>
          <p:nvPr/>
        </p:nvPicPr>
        <p:blipFill>
          <a:blip r:embed="rId4">
            <a:lum/>
          </a:blip>
          <a:stretch>
            <a:fillRect/>
          </a:stretch>
        </p:blipFill>
        <p:spPr>
          <a:xfrm>
            <a:off x="7496911" y="2882272"/>
            <a:ext cx="4572000" cy="229063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44250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7.40741E-7 L 0.29466 0.00046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2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5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5"/>
          <p:cNvSpPr/>
          <p:nvPr/>
        </p:nvSpPr>
        <p:spPr>
          <a:xfrm>
            <a:off x="2482886" y="4433470"/>
            <a:ext cx="648072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996FF"/>
              </a:gs>
              <a:gs pos="50000">
                <a:srgbClr val="00B0F0"/>
              </a:gs>
              <a:gs pos="81000">
                <a:srgbClr val="33CAFF"/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4</a:t>
            </a:r>
          </a:p>
        </p:txBody>
      </p:sp>
      <p:sp>
        <p:nvSpPr>
          <p:cNvPr id="26" name="Rounded Rectangle 28"/>
          <p:cNvSpPr/>
          <p:nvPr/>
        </p:nvSpPr>
        <p:spPr>
          <a:xfrm>
            <a:off x="3346982" y="4433470"/>
            <a:ext cx="6277411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Réalisation de l’application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CC83-97B0-498D-BC72-59B654741A9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685800"/>
            <a:ext cx="12192000" cy="76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prstClr val="white">
                        <a:lumMod val="7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00">
                      <a:prstClr val="white"/>
                    </a:gs>
                  </a:gsLst>
                  <a:lin ang="16200000" scaled="1"/>
                  <a:tileRect/>
                </a:gradFill>
                <a:effectLst>
                  <a:outerShdw dist="38100" dir="5400000" algn="t" rotWithShape="0">
                    <a:prstClr val="black">
                      <a:alpha val="60000"/>
                    </a:prstClr>
                  </a:outerShdw>
                </a:effectLst>
                <a:latin typeface="Century Gothic" pitchFamily="34" charset="0"/>
              </a:rPr>
              <a:t>PLAN</a:t>
            </a:r>
          </a:p>
        </p:txBody>
      </p:sp>
      <p:cxnSp>
        <p:nvCxnSpPr>
          <p:cNvPr id="19" name="Straight Connector 9"/>
          <p:cNvCxnSpPr/>
          <p:nvPr/>
        </p:nvCxnSpPr>
        <p:spPr>
          <a:xfrm>
            <a:off x="-16043" y="1447800"/>
            <a:ext cx="122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9"/>
          <p:cNvCxnSpPr/>
          <p:nvPr/>
        </p:nvCxnSpPr>
        <p:spPr>
          <a:xfrm>
            <a:off x="-16038" y="666935"/>
            <a:ext cx="122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25"/>
          <p:cNvSpPr/>
          <p:nvPr/>
        </p:nvSpPr>
        <p:spPr>
          <a:xfrm>
            <a:off x="2470107" y="2388522"/>
            <a:ext cx="648072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996FF"/>
              </a:gs>
              <a:gs pos="50000">
                <a:srgbClr val="00B0F0"/>
              </a:gs>
              <a:gs pos="81000">
                <a:srgbClr val="33CAFF"/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1</a:t>
            </a:r>
          </a:p>
        </p:txBody>
      </p:sp>
      <p:sp>
        <p:nvSpPr>
          <p:cNvPr id="33" name="Rounded Rectangle 25"/>
          <p:cNvSpPr/>
          <p:nvPr/>
        </p:nvSpPr>
        <p:spPr>
          <a:xfrm>
            <a:off x="2470107" y="3076236"/>
            <a:ext cx="648072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996FF"/>
              </a:gs>
              <a:gs pos="50000">
                <a:srgbClr val="00B0F0"/>
              </a:gs>
              <a:gs pos="81000">
                <a:srgbClr val="33CAFF"/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2</a:t>
            </a:r>
          </a:p>
        </p:txBody>
      </p:sp>
      <p:sp>
        <p:nvSpPr>
          <p:cNvPr id="34" name="Rounded Rectangle 25"/>
          <p:cNvSpPr/>
          <p:nvPr/>
        </p:nvSpPr>
        <p:spPr>
          <a:xfrm>
            <a:off x="2470107" y="3763950"/>
            <a:ext cx="648072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996FF"/>
              </a:gs>
              <a:gs pos="50000">
                <a:srgbClr val="00B0F0"/>
              </a:gs>
              <a:gs pos="81000">
                <a:srgbClr val="33CAFF"/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3</a:t>
            </a:r>
          </a:p>
        </p:txBody>
      </p:sp>
      <p:sp>
        <p:nvSpPr>
          <p:cNvPr id="35" name="Rounded Rectangle 28"/>
          <p:cNvSpPr/>
          <p:nvPr/>
        </p:nvSpPr>
        <p:spPr>
          <a:xfrm>
            <a:off x="3334204" y="3094430"/>
            <a:ext cx="6290189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Contexte du projet 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6" name="Rounded Rectangle 28"/>
          <p:cNvSpPr/>
          <p:nvPr/>
        </p:nvSpPr>
        <p:spPr>
          <a:xfrm>
            <a:off x="3334203" y="3763950"/>
            <a:ext cx="6277411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Conception et développement de l’application</a:t>
            </a:r>
          </a:p>
        </p:txBody>
      </p:sp>
      <p:sp>
        <p:nvSpPr>
          <p:cNvPr id="37" name="Rounded Rectangle 28"/>
          <p:cNvSpPr/>
          <p:nvPr/>
        </p:nvSpPr>
        <p:spPr>
          <a:xfrm>
            <a:off x="3334204" y="2405008"/>
            <a:ext cx="6277411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Présentation de l’entreprise d’accueil</a:t>
            </a:r>
          </a:p>
        </p:txBody>
      </p:sp>
      <p:sp>
        <p:nvSpPr>
          <p:cNvPr id="23" name="Rounded Rectangle 25"/>
          <p:cNvSpPr/>
          <p:nvPr/>
        </p:nvSpPr>
        <p:spPr>
          <a:xfrm>
            <a:off x="2482886" y="5126874"/>
            <a:ext cx="648072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996FF"/>
              </a:gs>
              <a:gs pos="50000">
                <a:srgbClr val="00B0F0"/>
              </a:gs>
              <a:gs pos="81000">
                <a:srgbClr val="33CAFF"/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5</a:t>
            </a:r>
            <a:endParaRPr lang="en-US" sz="2400" b="1" dirty="0">
              <a:solidFill>
                <a:prstClr val="white"/>
              </a:solidFill>
              <a:effectLst>
                <a:outerShdw dist="38100" dir="2700000" algn="tl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4" name="Rounded Rectangle 28"/>
          <p:cNvSpPr/>
          <p:nvPr/>
        </p:nvSpPr>
        <p:spPr>
          <a:xfrm>
            <a:off x="3346982" y="5126874"/>
            <a:ext cx="6277411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>
              <a:spcBef>
                <a:spcPct val="50000"/>
              </a:spcBef>
            </a:pPr>
            <a:r>
              <a:rPr lang="fr-FR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La Gestion de courrier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957010"/>
      </p:ext>
    </p:extLst>
  </p:cSld>
  <p:clrMapOvr>
    <a:masterClrMapping/>
  </p:clrMapOvr>
  <p:transition xmlns:p14="http://schemas.microsoft.com/office/powerpoint/2010/main" spd="slow">
    <p:push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48148E-6 L -0.00026 -0.39977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000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0.00273 -0.39977 " pathEditMode="relative" rAng="0" ptsTypes="AA">
                                      <p:cBhvr>
                                        <p:cTn id="41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23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ound Same Side Corner Rectangle 6"/>
          <p:cNvSpPr/>
          <p:nvPr/>
        </p:nvSpPr>
        <p:spPr>
          <a:xfrm rot="16200000" flipV="1">
            <a:off x="10472315" y="-672337"/>
            <a:ext cx="817191" cy="2376000"/>
          </a:xfrm>
          <a:prstGeom prst="round2Same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spcBef>
                <a:spcPct val="50000"/>
              </a:spcBef>
            </a:pPr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La Gestion de courrier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6" name="Round Same Side Corner Rectangle 12"/>
          <p:cNvSpPr/>
          <p:nvPr/>
        </p:nvSpPr>
        <p:spPr>
          <a:xfrm rot="16200000" flipV="1">
            <a:off x="10472314" y="-676442"/>
            <a:ext cx="817191" cy="2376000"/>
          </a:xfrm>
          <a:prstGeom prst="round2SameRect">
            <a:avLst/>
          </a:prstGeom>
          <a:gradFill flip="none" rotWithShape="1">
            <a:gsLst>
              <a:gs pos="0">
                <a:srgbClr val="21C5FF"/>
              </a:gs>
              <a:gs pos="50000">
                <a:srgbClr val="00B0F0"/>
              </a:gs>
              <a:gs pos="100000">
                <a:srgbClr val="008DF6"/>
              </a:gs>
            </a:gsLst>
            <a:lin ang="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spcBef>
                <a:spcPct val="50000"/>
              </a:spcBef>
            </a:pPr>
            <a:r>
              <a:rPr lang="fr-FR" b="1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La Gestion de courrier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293121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154238"/>
            <a:endParaRPr lang="fr-FR" b="1" dirty="0" smtClean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  <a:p>
            <a:pPr algn="ctr" defTabSz="2154238"/>
            <a:r>
              <a:rPr lang="fr-FR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Réalisation </a:t>
            </a:r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de l’application</a:t>
            </a:r>
          </a:p>
          <a:p>
            <a:pPr algn="ctr" defTabSz="2154238"/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293121" y="104993"/>
            <a:ext cx="2376000" cy="815162"/>
          </a:xfrm>
          <a:prstGeom prst="rect">
            <a:avLst/>
          </a:prstGeom>
          <a:gradFill flip="none" rotWithShape="1">
            <a:gsLst>
              <a:gs pos="0">
                <a:srgbClr val="21C5FF"/>
              </a:gs>
              <a:gs pos="50000">
                <a:srgbClr val="00B0F0"/>
              </a:gs>
              <a:gs pos="100000">
                <a:srgbClr val="008DF6"/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154238"/>
            <a:endParaRPr lang="fr-FR" b="1" dirty="0" smtClean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  <a:p>
            <a:pPr algn="ctr" defTabSz="2154238"/>
            <a:r>
              <a:rPr lang="fr-FR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Réalisation </a:t>
            </a:r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de l’application</a:t>
            </a:r>
          </a:p>
          <a:p>
            <a:pPr algn="ctr" defTabSz="2154238"/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CC83-97B0-498D-BC72-59B654741A9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519517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 Contexte du projet</a:t>
            </a:r>
          </a:p>
        </p:txBody>
      </p:sp>
      <p:sp>
        <p:nvSpPr>
          <p:cNvPr id="100" name="Round Same Side Corner Rectangle 6"/>
          <p:cNvSpPr/>
          <p:nvPr/>
        </p:nvSpPr>
        <p:spPr>
          <a:xfrm rot="16200000">
            <a:off x="896851" y="-672338"/>
            <a:ext cx="817194" cy="2376000"/>
          </a:xfrm>
          <a:prstGeom prst="round2Same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>
              <a:spcBef>
                <a:spcPct val="50000"/>
              </a:spcBef>
            </a:pPr>
            <a:r>
              <a:rPr lang="fr-FR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l’organisme d’accueil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906055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 smtClean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  <a:p>
            <a:pPr algn="ctr"/>
            <a:r>
              <a:rPr lang="fr-FR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Conception </a:t>
            </a:r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et développement de l’application</a:t>
            </a:r>
          </a:p>
          <a:p>
            <a:pPr algn="ctr"/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2" name="Rounded Rectangle 19"/>
          <p:cNvSpPr/>
          <p:nvPr/>
        </p:nvSpPr>
        <p:spPr>
          <a:xfrm>
            <a:off x="209818" y="1124282"/>
            <a:ext cx="2716261" cy="43129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b="1" kern="0" dirty="0" smtClean="0">
              <a:solidFill>
                <a:srgbClr val="4472C4"/>
              </a:solidFill>
              <a:latin typeface="Times New Roman" panose="02020603050405020304" pitchFamily="18" charset="0"/>
              <a:ea typeface="MS Gothic" panose="020B0609070205080204" pitchFamily="49" charset="-128"/>
            </a:endParaRPr>
          </a:p>
          <a:p>
            <a:pPr lvl="0" algn="ctr"/>
            <a:r>
              <a:rPr lang="fr-FR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Gothic" panose="020B0609070205080204" pitchFamily="49" charset="-128"/>
              </a:rPr>
              <a:t>Enregistrement</a:t>
            </a:r>
            <a:endParaRPr lang="fr-FR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S Gothic" panose="020B0609070205080204" pitchFamily="49" charset="-128"/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9"/>
          <p:cNvSpPr/>
          <p:nvPr/>
        </p:nvSpPr>
        <p:spPr>
          <a:xfrm>
            <a:off x="822960" y="1753697"/>
            <a:ext cx="2425336" cy="43129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b="1" kern="0" dirty="0" smtClean="0">
              <a:solidFill>
                <a:srgbClr val="4472C4"/>
              </a:solidFill>
              <a:latin typeface="Times New Roman" panose="02020603050405020304" pitchFamily="18" charset="0"/>
              <a:ea typeface="MS Gothic" panose="020B0609070205080204" pitchFamily="49" charset="-128"/>
            </a:endParaRPr>
          </a:p>
          <a:p>
            <a:pPr lvl="0" algn="ctr"/>
            <a:r>
              <a:rPr lang="fr-FR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Gothic" panose="020B0609070205080204" pitchFamily="49" charset="-128"/>
              </a:rPr>
              <a:t>Courrier Arrivé</a:t>
            </a:r>
            <a:endParaRPr lang="fr-FR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S Gothic" panose="020B0609070205080204" pitchFamily="49" charset="-128"/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14" name="Image 13" descr="../Capture%20d’écran%202016-06-10%20à%2007.29.5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87615"/>
            <a:ext cx="7983583" cy="373589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ounded Rectangle 19"/>
          <p:cNvSpPr/>
          <p:nvPr/>
        </p:nvSpPr>
        <p:spPr>
          <a:xfrm>
            <a:off x="822960" y="1751793"/>
            <a:ext cx="2425336" cy="43129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Gothic" panose="020B0609070205080204" pitchFamily="49" charset="-128"/>
              </a:rPr>
              <a:t>Courrier Départ</a:t>
            </a:r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16" name="Image 15" descr="../Capture%20d’écran%202016-06-10%20à%2007.37.35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2489519"/>
            <a:ext cx="7983583" cy="3733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8269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2" grpId="0" animBg="1"/>
      <p:bldP spid="12" grpId="0" animBg="1"/>
      <p:bldP spid="13" grpId="0" animBg="1"/>
      <p:bldP spid="13" grpId="1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ound Same Side Corner Rectangle 6"/>
          <p:cNvSpPr/>
          <p:nvPr/>
        </p:nvSpPr>
        <p:spPr>
          <a:xfrm rot="16200000" flipV="1">
            <a:off x="10472315" y="-672337"/>
            <a:ext cx="817191" cy="2376000"/>
          </a:xfrm>
          <a:prstGeom prst="round2Same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spcBef>
                <a:spcPct val="50000"/>
              </a:spcBef>
            </a:pPr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La Gestion de courrier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6" name="Round Same Side Corner Rectangle 12"/>
          <p:cNvSpPr/>
          <p:nvPr/>
        </p:nvSpPr>
        <p:spPr>
          <a:xfrm rot="16200000" flipV="1">
            <a:off x="10472314" y="-676442"/>
            <a:ext cx="817191" cy="2376000"/>
          </a:xfrm>
          <a:prstGeom prst="round2SameRect">
            <a:avLst/>
          </a:prstGeom>
          <a:gradFill flip="none" rotWithShape="1">
            <a:gsLst>
              <a:gs pos="0">
                <a:srgbClr val="21C5FF"/>
              </a:gs>
              <a:gs pos="50000">
                <a:srgbClr val="00B0F0"/>
              </a:gs>
              <a:gs pos="100000">
                <a:srgbClr val="008DF6"/>
              </a:gs>
            </a:gsLst>
            <a:lin ang="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spcBef>
                <a:spcPct val="50000"/>
              </a:spcBef>
            </a:pPr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La Gestion de courrier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293121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Réalisation de l’application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CC83-97B0-498D-BC72-59B654741A9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519517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 Contexte du projet</a:t>
            </a:r>
          </a:p>
        </p:txBody>
      </p:sp>
      <p:sp>
        <p:nvSpPr>
          <p:cNvPr id="100" name="Round Same Side Corner Rectangle 6"/>
          <p:cNvSpPr/>
          <p:nvPr/>
        </p:nvSpPr>
        <p:spPr>
          <a:xfrm rot="16200000">
            <a:off x="896851" y="-672338"/>
            <a:ext cx="817194" cy="2376000"/>
          </a:xfrm>
          <a:prstGeom prst="round2Same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>
              <a:spcBef>
                <a:spcPct val="50000"/>
              </a:spcBef>
            </a:pPr>
            <a:r>
              <a:rPr lang="fr-FR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l’organisme d’accueil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906055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Conception et développement de l’application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Rounded Rectangle 19"/>
          <p:cNvSpPr/>
          <p:nvPr/>
        </p:nvSpPr>
        <p:spPr>
          <a:xfrm>
            <a:off x="209818" y="1124282"/>
            <a:ext cx="2716261" cy="43129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b="1" kern="0" dirty="0" smtClean="0">
              <a:solidFill>
                <a:srgbClr val="4472C4"/>
              </a:solidFill>
              <a:latin typeface="Times New Roman" panose="02020603050405020304" pitchFamily="18" charset="0"/>
              <a:ea typeface="MS Gothic" panose="020B0609070205080204" pitchFamily="49" charset="-128"/>
            </a:endParaRPr>
          </a:p>
          <a:p>
            <a:pPr lvl="0" algn="ctr"/>
            <a:r>
              <a:rPr lang="fr-FR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Gothic" panose="020B0609070205080204" pitchFamily="49" charset="-128"/>
              </a:rPr>
              <a:t>Enregistrement</a:t>
            </a:r>
            <a:endParaRPr lang="fr-FR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S Gothic" panose="020B0609070205080204" pitchFamily="49" charset="-128"/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9"/>
          <p:cNvSpPr/>
          <p:nvPr/>
        </p:nvSpPr>
        <p:spPr>
          <a:xfrm>
            <a:off x="822960" y="1751793"/>
            <a:ext cx="2425336" cy="43129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Gothic" panose="020B0609070205080204" pitchFamily="49" charset="-128"/>
              </a:rPr>
              <a:t>Contact</a:t>
            </a:r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12" name="Image 11" descr="../Capture%20d’écran%202016-06-10%20à%2007.56.5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79304"/>
            <a:ext cx="6934901" cy="368053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Ellipse 12"/>
          <p:cNvSpPr/>
          <p:nvPr/>
        </p:nvSpPr>
        <p:spPr>
          <a:xfrm>
            <a:off x="2672604" y="5591773"/>
            <a:ext cx="984996" cy="468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 descr="cvbfv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092" y="3132783"/>
            <a:ext cx="3774440" cy="21735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Flèche droite 2"/>
          <p:cNvSpPr/>
          <p:nvPr/>
        </p:nvSpPr>
        <p:spPr>
          <a:xfrm>
            <a:off x="7144719" y="3859078"/>
            <a:ext cx="1162373" cy="852407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fr-FR" b="1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757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ound Same Side Corner Rectangle 6"/>
          <p:cNvSpPr/>
          <p:nvPr/>
        </p:nvSpPr>
        <p:spPr>
          <a:xfrm rot="16200000" flipV="1">
            <a:off x="10472315" y="-672337"/>
            <a:ext cx="817191" cy="2376000"/>
          </a:xfrm>
          <a:prstGeom prst="round2Same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spcBef>
                <a:spcPct val="50000"/>
              </a:spcBef>
            </a:pPr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La Gestion de courrier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6" name="Round Same Side Corner Rectangle 12"/>
          <p:cNvSpPr/>
          <p:nvPr/>
        </p:nvSpPr>
        <p:spPr>
          <a:xfrm rot="16200000" flipV="1">
            <a:off x="10472314" y="-676442"/>
            <a:ext cx="817191" cy="2376000"/>
          </a:xfrm>
          <a:prstGeom prst="round2SameRect">
            <a:avLst/>
          </a:prstGeom>
          <a:gradFill flip="none" rotWithShape="1">
            <a:gsLst>
              <a:gs pos="0">
                <a:srgbClr val="21C5FF"/>
              </a:gs>
              <a:gs pos="50000">
                <a:srgbClr val="00B0F0"/>
              </a:gs>
              <a:gs pos="100000">
                <a:srgbClr val="008DF6"/>
              </a:gs>
            </a:gsLst>
            <a:lin ang="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spcBef>
                <a:spcPct val="50000"/>
              </a:spcBef>
            </a:pPr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La Gestion de courrier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293121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Réalisation de l’application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CC83-97B0-498D-BC72-59B654741A9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519517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 Contexte du projet</a:t>
            </a:r>
          </a:p>
        </p:txBody>
      </p:sp>
      <p:sp>
        <p:nvSpPr>
          <p:cNvPr id="100" name="Round Same Side Corner Rectangle 6"/>
          <p:cNvSpPr/>
          <p:nvPr/>
        </p:nvSpPr>
        <p:spPr>
          <a:xfrm rot="16200000">
            <a:off x="896851" y="-672338"/>
            <a:ext cx="817194" cy="2376000"/>
          </a:xfrm>
          <a:prstGeom prst="round2Same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>
              <a:spcBef>
                <a:spcPct val="50000"/>
              </a:spcBef>
            </a:pPr>
            <a:r>
              <a:rPr lang="fr-FR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l’organisme d’accueil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906055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Conception et développement de l’application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Rounded Rectangle 19"/>
          <p:cNvSpPr/>
          <p:nvPr/>
        </p:nvSpPr>
        <p:spPr>
          <a:xfrm>
            <a:off x="209818" y="1124282"/>
            <a:ext cx="2716261" cy="43129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b="1" kern="0" dirty="0" smtClean="0">
              <a:solidFill>
                <a:srgbClr val="4472C4"/>
              </a:solidFill>
              <a:latin typeface="Times New Roman" panose="02020603050405020304" pitchFamily="18" charset="0"/>
              <a:ea typeface="MS Gothic" panose="020B0609070205080204" pitchFamily="49" charset="-128"/>
            </a:endParaRPr>
          </a:p>
          <a:p>
            <a:pPr lvl="0" algn="ctr"/>
            <a:r>
              <a:rPr lang="fr-FR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Gothic" panose="020B0609070205080204" pitchFamily="49" charset="-128"/>
              </a:rPr>
              <a:t>Affichage</a:t>
            </a:r>
            <a:endParaRPr lang="fr-FR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S Gothic" panose="020B0609070205080204" pitchFamily="49" charset="-128"/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" name="Rounded Rectangle 19"/>
          <p:cNvSpPr/>
          <p:nvPr/>
        </p:nvSpPr>
        <p:spPr>
          <a:xfrm>
            <a:off x="822960" y="1753697"/>
            <a:ext cx="2425336" cy="43129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b="1" kern="0" dirty="0" smtClean="0">
              <a:solidFill>
                <a:srgbClr val="4472C4"/>
              </a:solidFill>
              <a:latin typeface="Times New Roman" panose="02020603050405020304" pitchFamily="18" charset="0"/>
              <a:ea typeface="MS Gothic" panose="020B0609070205080204" pitchFamily="49" charset="-128"/>
            </a:endParaRPr>
          </a:p>
          <a:p>
            <a:pPr lvl="0" algn="ctr"/>
            <a:r>
              <a:rPr lang="fr-FR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Gothic" panose="020B0609070205080204" pitchFamily="49" charset="-128"/>
              </a:rPr>
              <a:t>Courrier Arrivé</a:t>
            </a:r>
            <a:endParaRPr lang="fr-FR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S Gothic" panose="020B0609070205080204" pitchFamily="49" charset="-128"/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11" name="Image 10" descr="../Capture%20d’écran%202016-06-12%20à%2001.19.08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040" y="2308086"/>
            <a:ext cx="9249869" cy="418570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ounded Rectangle 19"/>
          <p:cNvSpPr/>
          <p:nvPr/>
        </p:nvSpPr>
        <p:spPr>
          <a:xfrm>
            <a:off x="822960" y="1751793"/>
            <a:ext cx="2425336" cy="43129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Gothic" panose="020B0609070205080204" pitchFamily="49" charset="-128"/>
              </a:rPr>
              <a:t>Courrier Départ</a:t>
            </a:r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15" name="Image 14" descr="../Capture%20d’écran%202016-06-12%20à%2001.40.35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040" y="2314096"/>
            <a:ext cx="9249869" cy="417969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ounded Rectangle 19"/>
          <p:cNvSpPr/>
          <p:nvPr/>
        </p:nvSpPr>
        <p:spPr>
          <a:xfrm>
            <a:off x="822960" y="1749889"/>
            <a:ext cx="2425336" cy="43129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Gothic" panose="020B0609070205080204" pitchFamily="49" charset="-128"/>
              </a:rPr>
              <a:t>Contact</a:t>
            </a:r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17" name="Image 16" descr="../Capture%20d’écran%202016-06-12%20à%2001.50.18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040" y="2358807"/>
            <a:ext cx="9249869" cy="41349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9293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14" grpId="0" animBg="1"/>
      <p:bldP spid="14" grpId="1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ound Same Side Corner Rectangle 6"/>
          <p:cNvSpPr/>
          <p:nvPr/>
        </p:nvSpPr>
        <p:spPr>
          <a:xfrm rot="16200000" flipV="1">
            <a:off x="10472315" y="-672337"/>
            <a:ext cx="817191" cy="2376000"/>
          </a:xfrm>
          <a:prstGeom prst="round2Same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spcBef>
                <a:spcPct val="50000"/>
              </a:spcBef>
            </a:pPr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La Gestion de courrier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6" name="Round Same Side Corner Rectangle 12"/>
          <p:cNvSpPr/>
          <p:nvPr/>
        </p:nvSpPr>
        <p:spPr>
          <a:xfrm rot="16200000" flipV="1">
            <a:off x="10472314" y="-676442"/>
            <a:ext cx="817191" cy="2376000"/>
          </a:xfrm>
          <a:prstGeom prst="round2SameRect">
            <a:avLst/>
          </a:prstGeom>
          <a:gradFill flip="none" rotWithShape="1">
            <a:gsLst>
              <a:gs pos="0">
                <a:srgbClr val="21C5FF"/>
              </a:gs>
              <a:gs pos="50000">
                <a:srgbClr val="00B0F0"/>
              </a:gs>
              <a:gs pos="100000">
                <a:srgbClr val="008DF6"/>
              </a:gs>
            </a:gsLst>
            <a:lin ang="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spcBef>
                <a:spcPct val="50000"/>
              </a:spcBef>
            </a:pPr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La Gestion de courrier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293121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Réalisation de l’application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CC83-97B0-498D-BC72-59B654741A9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519517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 Contexte du projet</a:t>
            </a:r>
          </a:p>
        </p:txBody>
      </p:sp>
      <p:sp>
        <p:nvSpPr>
          <p:cNvPr id="100" name="Round Same Side Corner Rectangle 6"/>
          <p:cNvSpPr/>
          <p:nvPr/>
        </p:nvSpPr>
        <p:spPr>
          <a:xfrm rot="16200000">
            <a:off x="896851" y="-672338"/>
            <a:ext cx="817194" cy="2376000"/>
          </a:xfrm>
          <a:prstGeom prst="round2Same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>
              <a:spcBef>
                <a:spcPct val="50000"/>
              </a:spcBef>
            </a:pPr>
            <a:r>
              <a:rPr lang="fr-FR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l’organisme d’accueil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906055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Conception et développement de l’application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Rounded Rectangle 19"/>
          <p:cNvSpPr/>
          <p:nvPr/>
        </p:nvSpPr>
        <p:spPr>
          <a:xfrm>
            <a:off x="209818" y="1124282"/>
            <a:ext cx="3370290" cy="43129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b="1" kern="0" dirty="0" smtClean="0">
              <a:solidFill>
                <a:srgbClr val="4472C4"/>
              </a:solidFill>
              <a:latin typeface="Times New Roman" panose="02020603050405020304" pitchFamily="18" charset="0"/>
              <a:ea typeface="MS Gothic" panose="020B0609070205080204" pitchFamily="49" charset="-128"/>
            </a:endParaRPr>
          </a:p>
          <a:p>
            <a:pPr lvl="0" algn="ctr"/>
            <a:r>
              <a:rPr lang="fr-FR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Gothic" panose="020B0609070205080204" pitchFamily="49" charset="-128"/>
              </a:rPr>
              <a:t>Modification des courriers </a:t>
            </a:r>
            <a:endParaRPr lang="fr-FR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S Gothic" panose="020B0609070205080204" pitchFamily="49" charset="-128"/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10" name="Image 9" descr="xx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547097" y="1959722"/>
            <a:ext cx="9093916" cy="4166063"/>
          </a:xfrm>
          <a:prstGeom prst="rect">
            <a:avLst/>
          </a:prstGeom>
        </p:spPr>
      </p:pic>
      <p:sp>
        <p:nvSpPr>
          <p:cNvPr id="11" name="Rounded Rectangle 19"/>
          <p:cNvSpPr/>
          <p:nvPr/>
        </p:nvSpPr>
        <p:spPr>
          <a:xfrm>
            <a:off x="117447" y="1137233"/>
            <a:ext cx="3370290" cy="43129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Mise à jour</a:t>
            </a:r>
            <a:endParaRPr lang="fr-FR" b="1" kern="0" dirty="0" smtClean="0">
              <a:solidFill>
                <a:schemeClr val="bg1"/>
              </a:solidFill>
              <a:latin typeface="Times New Roman" panose="02020603050405020304" pitchFamily="18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12" name="Image 11" descr="ww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18" y="1972673"/>
            <a:ext cx="6872907" cy="4153112"/>
          </a:xfrm>
          <a:prstGeom prst="rect">
            <a:avLst/>
          </a:prstGeom>
        </p:spPr>
      </p:pic>
      <p:sp>
        <p:nvSpPr>
          <p:cNvPr id="3" name="Flèche droite 2"/>
          <p:cNvSpPr/>
          <p:nvPr/>
        </p:nvSpPr>
        <p:spPr>
          <a:xfrm>
            <a:off x="7188181" y="3601051"/>
            <a:ext cx="1292940" cy="88340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fr-FR" b="1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4" name="Image 13" descr="ll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8654682" y="2742355"/>
            <a:ext cx="3414228" cy="26007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71975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ound Same Side Corner Rectangle 6"/>
          <p:cNvSpPr/>
          <p:nvPr/>
        </p:nvSpPr>
        <p:spPr>
          <a:xfrm rot="16200000" flipV="1">
            <a:off x="10472315" y="-672337"/>
            <a:ext cx="817191" cy="2376000"/>
          </a:xfrm>
          <a:prstGeom prst="round2Same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spcBef>
                <a:spcPct val="50000"/>
              </a:spcBef>
            </a:pPr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La Gestion de courrier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6" name="Round Same Side Corner Rectangle 12"/>
          <p:cNvSpPr/>
          <p:nvPr/>
        </p:nvSpPr>
        <p:spPr>
          <a:xfrm rot="16200000" flipV="1">
            <a:off x="10472314" y="-676442"/>
            <a:ext cx="817191" cy="2376000"/>
          </a:xfrm>
          <a:prstGeom prst="round2SameRect">
            <a:avLst/>
          </a:prstGeom>
          <a:gradFill flip="none" rotWithShape="1">
            <a:gsLst>
              <a:gs pos="0">
                <a:srgbClr val="21C5FF"/>
              </a:gs>
              <a:gs pos="50000">
                <a:srgbClr val="00B0F0"/>
              </a:gs>
              <a:gs pos="100000">
                <a:srgbClr val="008DF6"/>
              </a:gs>
            </a:gsLst>
            <a:lin ang="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spcBef>
                <a:spcPct val="50000"/>
              </a:spcBef>
            </a:pPr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La Gestion de courrier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293121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Réalisation de l’application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CC83-97B0-498D-BC72-59B654741A9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519517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 Contexte du projet</a:t>
            </a:r>
          </a:p>
        </p:txBody>
      </p:sp>
      <p:sp>
        <p:nvSpPr>
          <p:cNvPr id="100" name="Round Same Side Corner Rectangle 6"/>
          <p:cNvSpPr/>
          <p:nvPr/>
        </p:nvSpPr>
        <p:spPr>
          <a:xfrm rot="16200000">
            <a:off x="896851" y="-672338"/>
            <a:ext cx="817194" cy="2376000"/>
          </a:xfrm>
          <a:prstGeom prst="round2Same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>
              <a:spcBef>
                <a:spcPct val="50000"/>
              </a:spcBef>
            </a:pPr>
            <a:r>
              <a:rPr lang="fr-FR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l’organisme d’accueil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906055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Conception et développement de l’application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Rounded Rectangle 19"/>
          <p:cNvSpPr/>
          <p:nvPr/>
        </p:nvSpPr>
        <p:spPr>
          <a:xfrm>
            <a:off x="117447" y="1137233"/>
            <a:ext cx="3370290" cy="43129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Recherche</a:t>
            </a:r>
            <a:endParaRPr lang="fr-FR" b="1" kern="0" dirty="0" smtClean="0">
              <a:solidFill>
                <a:schemeClr val="bg1"/>
              </a:solidFill>
              <a:latin typeface="Times New Roman" panose="02020603050405020304" pitchFamily="18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10" name="Image 9" descr="r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60" y="1610101"/>
            <a:ext cx="7780149" cy="1692021"/>
          </a:xfrm>
          <a:prstGeom prst="rect">
            <a:avLst/>
          </a:prstGeom>
        </p:spPr>
      </p:pic>
      <p:sp>
        <p:nvSpPr>
          <p:cNvPr id="3" name="Flèche vers le bas 2"/>
          <p:cNvSpPr/>
          <p:nvPr/>
        </p:nvSpPr>
        <p:spPr>
          <a:xfrm>
            <a:off x="5269424" y="3321889"/>
            <a:ext cx="669648" cy="976393"/>
          </a:xfrm>
          <a:prstGeom prst="downArrow">
            <a:avLst/>
          </a:prstGeom>
          <a:solidFill>
            <a:schemeClr val="bg1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fr-FR" b="1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2" name="Image 11" descr="ee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426482" y="4412800"/>
            <a:ext cx="10752703" cy="215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7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2286000"/>
            <a:ext cx="12192000" cy="1447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gradFill flip="none" rotWithShape="1">
                  <a:gsLst>
                    <a:gs pos="0">
                      <a:prstClr val="white">
                        <a:lumMod val="7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00">
                      <a:prstClr val="white"/>
                    </a:gs>
                  </a:gsLst>
                  <a:lin ang="16200000" scaled="1"/>
                  <a:tileRect/>
                </a:gradFill>
                <a:effectLst>
                  <a:outerShdw dist="38100" dir="5400000" algn="t" rotWithShape="0">
                    <a:prstClr val="black">
                      <a:alpha val="60000"/>
                    </a:prstClr>
                  </a:outerShdw>
                </a:effectLst>
                <a:latin typeface="Century Gothic" pitchFamily="34" charset="0"/>
              </a:rPr>
              <a:t>Merci </a:t>
            </a:r>
            <a:r>
              <a:rPr lang="fr-FR" sz="4000" b="1" dirty="0" smtClean="0">
                <a:gradFill flip="none" rotWithShape="1">
                  <a:gsLst>
                    <a:gs pos="0">
                      <a:prstClr val="white">
                        <a:lumMod val="7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00">
                      <a:prstClr val="white"/>
                    </a:gs>
                  </a:gsLst>
                  <a:lin ang="16200000" scaled="1"/>
                  <a:tileRect/>
                </a:gradFill>
                <a:effectLst>
                  <a:outerShdw dist="38100" dir="5400000" algn="t" rotWithShape="0">
                    <a:prstClr val="black">
                      <a:alpha val="60000"/>
                    </a:prstClr>
                  </a:outerShdw>
                </a:effectLst>
                <a:latin typeface="Century Gothic" pitchFamily="34" charset="0"/>
              </a:rPr>
              <a:t>de </a:t>
            </a:r>
            <a:r>
              <a:rPr lang="fr-FR" sz="4000" b="1" dirty="0">
                <a:gradFill flip="none" rotWithShape="1">
                  <a:gsLst>
                    <a:gs pos="0">
                      <a:prstClr val="white">
                        <a:lumMod val="7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00">
                      <a:prstClr val="white"/>
                    </a:gs>
                  </a:gsLst>
                  <a:lin ang="16200000" scaled="1"/>
                  <a:tileRect/>
                </a:gradFill>
                <a:effectLst>
                  <a:outerShdw dist="38100" dir="5400000" algn="t" rotWithShape="0">
                    <a:prstClr val="black">
                      <a:alpha val="60000"/>
                    </a:prstClr>
                  </a:outerShdw>
                </a:effectLst>
                <a:latin typeface="Century Gothic" pitchFamily="34" charset="0"/>
              </a:rPr>
              <a:t>votre attention</a:t>
            </a:r>
            <a:endParaRPr lang="en-US" sz="4000" b="1" dirty="0">
              <a:gradFill flip="none" rotWithShape="1">
                <a:gsLst>
                  <a:gs pos="0">
                    <a:prstClr val="white">
                      <a:lumMod val="75000"/>
                    </a:prstClr>
                  </a:gs>
                  <a:gs pos="50000">
                    <a:prstClr val="white">
                      <a:lumMod val="85000"/>
                    </a:prstClr>
                  </a:gs>
                  <a:gs pos="100000">
                    <a:prstClr val="white"/>
                  </a:gs>
                </a:gsLst>
                <a:lin ang="16200000" scaled="1"/>
                <a:tileRect/>
              </a:gradFill>
              <a:effectLst>
                <a:outerShdw dist="38100" dir="5400000" algn="t" rotWithShape="0">
                  <a:prstClr val="black">
                    <a:alpha val="60000"/>
                  </a:prstClr>
                </a:outerShdw>
              </a:effectLst>
              <a:latin typeface="Century Gothic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-16036" y="3733800"/>
            <a:ext cx="122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-32081" y="2286000"/>
            <a:ext cx="122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" y="3733800"/>
            <a:ext cx="12207918" cy="34327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gradFill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2400" b="1" dirty="0">
              <a:ln w="3175">
                <a:noFill/>
              </a:ln>
              <a:gradFill flip="none" rotWithShape="1">
                <a:gsLst>
                  <a:gs pos="0">
                    <a:prstClr val="black">
                      <a:lumMod val="85000"/>
                      <a:lumOff val="15000"/>
                    </a:prstClr>
                  </a:gs>
                  <a:gs pos="50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effectLst>
                <a:outerShdw dist="38100" dir="5400000" algn="t" rotWithShape="0">
                  <a:prstClr val="white"/>
                </a:outerShdw>
              </a:effectLst>
              <a:latin typeface="Century Gothic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CC83-97B0-498D-BC72-59B654741A9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60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0.22777 L -1.04167E-6 -4.44444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38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412093"/>
            <a:ext cx="12192000" cy="27713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fr-FR" sz="3600" b="1" dirty="0" smtClean="0">
                <a:gradFill flip="none" rotWithShape="1">
                  <a:gsLst>
                    <a:gs pos="0">
                      <a:prstClr val="white">
                        <a:lumMod val="7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00">
                      <a:prstClr val="white"/>
                    </a:gs>
                  </a:gsLst>
                  <a:lin ang="16200000" scaled="1"/>
                  <a:tileRect/>
                </a:gradFill>
                <a:effectLst>
                  <a:outerShdw dist="38100" dir="5400000" algn="t" rotWithShape="0">
                    <a:prstClr val="black">
                      <a:alpha val="60000"/>
                    </a:prstClr>
                  </a:outerShdw>
                </a:effectLst>
                <a:latin typeface="Century Gothic" pitchFamily="34" charset="0"/>
              </a:rPr>
              <a:t>La conception et mise en place d’un système Informatique et une application de gestion de </a:t>
            </a:r>
            <a:r>
              <a:rPr lang="fr-FR" sz="3600" b="1" dirty="0" err="1" smtClean="0">
                <a:gradFill flip="none" rotWithShape="1">
                  <a:gsLst>
                    <a:gs pos="0">
                      <a:prstClr val="white">
                        <a:lumMod val="7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00">
                      <a:prstClr val="white"/>
                    </a:gs>
                  </a:gsLst>
                  <a:lin ang="16200000" scaled="1"/>
                  <a:tileRect/>
                </a:gradFill>
                <a:effectLst>
                  <a:outerShdw dist="38100" dir="5400000" algn="t" rotWithShape="0">
                    <a:prstClr val="black">
                      <a:alpha val="60000"/>
                    </a:prstClr>
                  </a:outerShdw>
                </a:effectLst>
                <a:latin typeface="Century Gothic" pitchFamily="34" charset="0"/>
              </a:rPr>
              <a:t>couurier</a:t>
            </a:r>
            <a:endParaRPr lang="fr-FR" sz="3600" b="1" dirty="0">
              <a:gradFill flip="none" rotWithShape="1">
                <a:gsLst>
                  <a:gs pos="0">
                    <a:prstClr val="white">
                      <a:lumMod val="75000"/>
                    </a:prstClr>
                  </a:gs>
                  <a:gs pos="50000">
                    <a:prstClr val="white">
                      <a:lumMod val="85000"/>
                    </a:prstClr>
                  </a:gs>
                  <a:gs pos="100000">
                    <a:prstClr val="white"/>
                  </a:gs>
                </a:gsLst>
                <a:lin ang="16200000" scaled="1"/>
                <a:tileRect/>
              </a:gradFill>
              <a:effectLst>
                <a:outerShdw dist="38100" dir="5400000" algn="t" rotWithShape="0">
                  <a:prstClr val="black">
                    <a:alpha val="60000"/>
                  </a:prstClr>
                </a:outerShdw>
              </a:effectLst>
              <a:latin typeface="Century Gothic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-18206" y="4186618"/>
            <a:ext cx="1220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-39334" y="1416971"/>
            <a:ext cx="122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-1" y="3822548"/>
            <a:ext cx="12192001" cy="37752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gradFill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2400" b="1" dirty="0" smtClean="0">
                <a:ln w="3175">
                  <a:noFill/>
                </a:ln>
                <a:gradFill flip="none" rotWithShape="1"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50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effectLst>
                  <a:outerShdw dist="38100" dir="5400000" algn="t" rotWithShape="0">
                    <a:prstClr val="white"/>
                  </a:outerShdw>
                </a:effectLst>
                <a:latin typeface="Century Gothic" pitchFamily="34" charset="0"/>
              </a:rPr>
              <a:t>Stage Technique</a:t>
            </a:r>
            <a:endParaRPr lang="fr-FR" sz="2400" b="1" dirty="0">
              <a:ln w="3175">
                <a:noFill/>
              </a:ln>
              <a:gradFill flip="none" rotWithShape="1">
                <a:gsLst>
                  <a:gs pos="0">
                    <a:prstClr val="black">
                      <a:lumMod val="85000"/>
                      <a:lumOff val="15000"/>
                    </a:prstClr>
                  </a:gs>
                  <a:gs pos="50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effectLst>
                <a:outerShdw dist="38100" dir="5400000" algn="t" rotWithShape="0">
                  <a:prstClr val="white"/>
                </a:outerShdw>
              </a:effectLst>
              <a:latin typeface="Century Gothic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CC83-97B0-498D-BC72-59B654741A9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75486" y="5039366"/>
            <a:ext cx="478373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u="sng" dirty="0">
                <a:solidFill>
                  <a:srgbClr val="0086EA"/>
                </a:solidFill>
                <a:latin typeface="Myriad Pro" pitchFamily="34" charset="0"/>
              </a:rPr>
              <a:t>Soutenu le </a:t>
            </a:r>
            <a:r>
              <a:rPr lang="fr-FR" b="1" u="sng" dirty="0" smtClean="0">
                <a:solidFill>
                  <a:srgbClr val="0086EA"/>
                </a:solidFill>
                <a:latin typeface="Myriad Pro" pitchFamily="34" charset="0"/>
              </a:rPr>
              <a:t>20/06/2016 </a:t>
            </a:r>
            <a:r>
              <a:rPr lang="fr-FR" b="1" u="sng" dirty="0">
                <a:solidFill>
                  <a:srgbClr val="0086EA"/>
                </a:solidFill>
                <a:latin typeface="Myriad Pro" pitchFamily="34" charset="0"/>
              </a:rPr>
              <a:t>par :</a:t>
            </a:r>
          </a:p>
          <a:p>
            <a:pPr>
              <a:lnSpc>
                <a:spcPct val="150000"/>
              </a:lnSpc>
            </a:pPr>
            <a:r>
              <a:rPr lang="fr-FR" sz="2400" b="1" dirty="0" smtClean="0">
                <a:ln w="3175">
                  <a:noFill/>
                </a:ln>
                <a:gradFill flip="none" rotWithShape="1"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50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effectLst>
                  <a:outerShdw dist="38100" dir="5400000" algn="t" rotWithShape="0">
                    <a:prstClr val="white"/>
                  </a:outerShdw>
                </a:effectLst>
                <a:latin typeface="Century Gothic" pitchFamily="34" charset="0"/>
              </a:rPr>
              <a:t>		JENDARA Yassine </a:t>
            </a:r>
            <a:endParaRPr lang="fr-FR" sz="2400" b="1" dirty="0">
              <a:ln w="3175">
                <a:noFill/>
              </a:ln>
              <a:gradFill flip="none" rotWithShape="1">
                <a:gsLst>
                  <a:gs pos="0">
                    <a:prstClr val="black">
                      <a:lumMod val="85000"/>
                      <a:lumOff val="15000"/>
                    </a:prstClr>
                  </a:gs>
                  <a:gs pos="50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effectLst>
                <a:outerShdw dist="38100" dir="5400000" algn="t" rotWithShape="0">
                  <a:prstClr val="white"/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009408" y="47493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b="1" u="sng" dirty="0">
              <a:solidFill>
                <a:srgbClr val="0086EA"/>
              </a:solidFill>
              <a:latin typeface="Myriad Pro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08396" y="5169308"/>
            <a:ext cx="56410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2920" indent="-274320">
              <a:spcBef>
                <a:spcPts val="600"/>
              </a:spcBef>
              <a:spcAft>
                <a:spcPts val="600"/>
              </a:spcAft>
            </a:pPr>
            <a:endParaRPr lang="en-GB" sz="1600" b="1" dirty="0" smtClean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5400000" algn="t" rotWithShape="0">
                  <a:prstClr val="white"/>
                </a:outerShdw>
              </a:effectLst>
              <a:latin typeface="Century Gothic" pitchFamily="34" charset="0"/>
            </a:endParaRPr>
          </a:p>
          <a:p>
            <a:pPr marL="502920" indent="-274320">
              <a:spcBef>
                <a:spcPts val="600"/>
              </a:spcBef>
              <a:spcAft>
                <a:spcPts val="600"/>
              </a:spcAft>
            </a:pPr>
            <a:endParaRPr lang="en-GB" sz="1600" b="1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5400000" algn="t" rotWithShape="0">
                  <a:prstClr val="white"/>
                </a:outerShdw>
              </a:effectLst>
              <a:latin typeface="Century Gothic" pitchFamily="34" charset="0"/>
            </a:endParaRPr>
          </a:p>
        </p:txBody>
      </p:sp>
      <p:sp>
        <p:nvSpPr>
          <p:cNvPr id="20" name="ZoneTexte 2"/>
          <p:cNvSpPr txBox="1">
            <a:spLocks noChangeArrowheads="1"/>
          </p:cNvSpPr>
          <p:nvPr/>
        </p:nvSpPr>
        <p:spPr bwMode="auto">
          <a:xfrm>
            <a:off x="1850429" y="4310809"/>
            <a:ext cx="8159749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ctr" eaLnBrk="1" hangingPunct="1"/>
            <a:r>
              <a:rPr lang="fr-FR" altLang="fr-FR" dirty="0" smtClean="0"/>
              <a:t>Option : statistique et informatique décisionnelle</a:t>
            </a:r>
            <a:endParaRPr lang="fr-FR" altLang="fr-FR" dirty="0"/>
          </a:p>
        </p:txBody>
      </p:sp>
      <p:pic>
        <p:nvPicPr>
          <p:cNvPr id="1026" name="Picture 2" descr="C:\Users\jen ziko\Desktop\Capture d’écran 2015-09-13 à 00.57.34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4680696"/>
            <a:ext cx="2437408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en ziko\Desktop\Capture d’écran 2015-09-11 à 18.40.29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319088"/>
            <a:ext cx="3619499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7684316" y="4564145"/>
            <a:ext cx="564107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2920" indent="-274320">
              <a:spcBef>
                <a:spcPts val="600"/>
              </a:spcBef>
              <a:spcAft>
                <a:spcPts val="600"/>
              </a:spcAft>
            </a:pPr>
            <a:endParaRPr lang="en-GB" sz="1600" b="1" dirty="0" smtClean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5400000" algn="t" rotWithShape="0">
                  <a:prstClr val="white"/>
                </a:outerShdw>
              </a:effectLst>
              <a:latin typeface="Century Gothic" pitchFamily="34" charset="0"/>
            </a:endParaRPr>
          </a:p>
          <a:p>
            <a:pPr indent="-27432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u="sng" dirty="0">
                <a:solidFill>
                  <a:srgbClr val="0086EA"/>
                </a:solidFill>
                <a:latin typeface="Myriad Pro" pitchFamily="34" charset="0"/>
              </a:rPr>
              <a:t>Jury : </a:t>
            </a:r>
          </a:p>
          <a:p>
            <a:pPr marL="502920" indent="-274320">
              <a:spcBef>
                <a:spcPts val="600"/>
              </a:spcBef>
              <a:spcAft>
                <a:spcPts val="600"/>
              </a:spcAft>
            </a:pPr>
            <a:r>
              <a:rPr lang="en-GB" sz="1600" b="1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5400000" algn="t" rotWithShape="0">
                    <a:prstClr val="white"/>
                  </a:outerShdw>
                </a:effectLst>
                <a:latin typeface="Century Gothic" pitchFamily="34" charset="0"/>
              </a:rPr>
              <a:t>  </a:t>
            </a:r>
            <a:r>
              <a:rPr lang="en-GB" sz="1600" b="1" dirty="0" smtClean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5400000" algn="t" rotWithShape="0">
                    <a:prstClr val="white"/>
                  </a:outerShdw>
                </a:effectLst>
                <a:latin typeface="Century Gothic" pitchFamily="34" charset="0"/>
              </a:rPr>
              <a:t>         BENSLIMANE RACHID</a:t>
            </a:r>
          </a:p>
          <a:p>
            <a:pPr marL="502920" indent="-274320">
              <a:spcBef>
                <a:spcPts val="600"/>
              </a:spcBef>
              <a:spcAft>
                <a:spcPts val="600"/>
              </a:spcAft>
            </a:pPr>
            <a:r>
              <a:rPr lang="en-GB" sz="1600" b="1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5400000" algn="t" rotWithShape="0">
                    <a:prstClr val="white"/>
                  </a:outerShdw>
                </a:effectLst>
                <a:latin typeface="Century Gothic" pitchFamily="34" charset="0"/>
              </a:rPr>
              <a:t> </a:t>
            </a:r>
            <a:r>
              <a:rPr lang="en-GB" sz="1600" b="1" dirty="0" smtClean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5400000" algn="t" rotWithShape="0">
                    <a:prstClr val="white"/>
                  </a:outerShdw>
                </a:effectLst>
                <a:latin typeface="Century Gothic" pitchFamily="34" charset="0"/>
              </a:rPr>
              <a:t>          BENSLIMANE MOHAMED</a:t>
            </a:r>
            <a:endParaRPr lang="en-GB" sz="1600" b="1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5400000" algn="t" rotWithShape="0">
                  <a:prstClr val="white"/>
                </a:outerShdw>
              </a:effectLst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59969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.00039 -0.34814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740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5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9" grpId="0"/>
      <p:bldP spid="7" grpId="0"/>
      <p:bldP spid="20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CC83-97B0-498D-BC72-59B654741A9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638807"/>
            <a:ext cx="12192000" cy="13499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gradFill flip="none" rotWithShape="1">
                  <a:gsLst>
                    <a:gs pos="0">
                      <a:prstClr val="white">
                        <a:lumMod val="7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00">
                      <a:prstClr val="white"/>
                    </a:gs>
                  </a:gsLst>
                  <a:lin ang="16200000" scaled="1"/>
                  <a:tileRect/>
                </a:gradFill>
                <a:effectLst>
                  <a:outerShdw dist="38100" dir="5400000" algn="t" rotWithShape="0">
                    <a:prstClr val="black">
                      <a:alpha val="60000"/>
                    </a:prstClr>
                  </a:outerShdw>
                </a:effectLst>
                <a:latin typeface="Century Gothic" pitchFamily="34" charset="0"/>
              </a:rPr>
              <a:t>Introduction</a:t>
            </a:r>
          </a:p>
        </p:txBody>
      </p:sp>
      <p:cxnSp>
        <p:nvCxnSpPr>
          <p:cNvPr id="4" name="Straight Connector 9"/>
          <p:cNvCxnSpPr/>
          <p:nvPr/>
        </p:nvCxnSpPr>
        <p:spPr>
          <a:xfrm>
            <a:off x="-38100" y="3988735"/>
            <a:ext cx="122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9"/>
          <p:cNvCxnSpPr/>
          <p:nvPr/>
        </p:nvCxnSpPr>
        <p:spPr>
          <a:xfrm>
            <a:off x="-57150" y="2636912"/>
            <a:ext cx="122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63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5"/>
          <p:cNvSpPr/>
          <p:nvPr/>
        </p:nvSpPr>
        <p:spPr>
          <a:xfrm>
            <a:off x="2482886" y="4433470"/>
            <a:ext cx="648072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996FF"/>
              </a:gs>
              <a:gs pos="50000">
                <a:srgbClr val="00B0F0"/>
              </a:gs>
              <a:gs pos="81000">
                <a:srgbClr val="33CAFF"/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b="1" dirty="0"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4</a:t>
            </a:r>
          </a:p>
        </p:txBody>
      </p:sp>
      <p:sp>
        <p:nvSpPr>
          <p:cNvPr id="24" name="Rounded Rectangle 28"/>
          <p:cNvSpPr/>
          <p:nvPr/>
        </p:nvSpPr>
        <p:spPr>
          <a:xfrm>
            <a:off x="3346982" y="4433470"/>
            <a:ext cx="6277411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Réalisation de l’application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CC83-97B0-498D-BC72-59B654741A9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Espace réservé du numéro de diapositive 1"/>
          <p:cNvSpPr txBox="1">
            <a:spLocks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4FCC83-97B0-498D-BC72-59B654741A9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685800"/>
            <a:ext cx="12192000" cy="76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prstClr val="white">
                        <a:lumMod val="7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00">
                      <a:prstClr val="white"/>
                    </a:gs>
                  </a:gsLst>
                  <a:lin ang="16200000" scaled="1"/>
                  <a:tileRect/>
                </a:gradFill>
                <a:effectLst>
                  <a:outerShdw dist="38100" dir="5400000" algn="t" rotWithShape="0">
                    <a:prstClr val="black">
                      <a:alpha val="60000"/>
                    </a:prstClr>
                  </a:outerShdw>
                </a:effectLst>
                <a:latin typeface="Century Gothic" pitchFamily="34" charset="0"/>
              </a:rPr>
              <a:t>PLAN</a:t>
            </a:r>
          </a:p>
        </p:txBody>
      </p:sp>
      <p:cxnSp>
        <p:nvCxnSpPr>
          <p:cNvPr id="19" name="Straight Connector 9"/>
          <p:cNvCxnSpPr/>
          <p:nvPr/>
        </p:nvCxnSpPr>
        <p:spPr>
          <a:xfrm>
            <a:off x="-57150" y="1447800"/>
            <a:ext cx="122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9"/>
          <p:cNvCxnSpPr/>
          <p:nvPr/>
        </p:nvCxnSpPr>
        <p:spPr>
          <a:xfrm>
            <a:off x="-19050" y="666935"/>
            <a:ext cx="1220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25"/>
          <p:cNvSpPr/>
          <p:nvPr/>
        </p:nvSpPr>
        <p:spPr>
          <a:xfrm>
            <a:off x="2470107" y="2388522"/>
            <a:ext cx="648072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996FF"/>
              </a:gs>
              <a:gs pos="50000">
                <a:srgbClr val="00B0F0"/>
              </a:gs>
              <a:gs pos="81000">
                <a:srgbClr val="33CAFF"/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1</a:t>
            </a:r>
          </a:p>
        </p:txBody>
      </p:sp>
      <p:sp>
        <p:nvSpPr>
          <p:cNvPr id="33" name="Rounded Rectangle 25"/>
          <p:cNvSpPr/>
          <p:nvPr/>
        </p:nvSpPr>
        <p:spPr>
          <a:xfrm>
            <a:off x="2470107" y="3076236"/>
            <a:ext cx="648072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996FF"/>
              </a:gs>
              <a:gs pos="50000">
                <a:srgbClr val="00B0F0"/>
              </a:gs>
              <a:gs pos="81000">
                <a:srgbClr val="33CAFF"/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2</a:t>
            </a:r>
          </a:p>
        </p:txBody>
      </p:sp>
      <p:sp>
        <p:nvSpPr>
          <p:cNvPr id="34" name="Rounded Rectangle 25"/>
          <p:cNvSpPr/>
          <p:nvPr/>
        </p:nvSpPr>
        <p:spPr>
          <a:xfrm>
            <a:off x="2470107" y="3763950"/>
            <a:ext cx="648072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996FF"/>
              </a:gs>
              <a:gs pos="50000">
                <a:srgbClr val="00B0F0"/>
              </a:gs>
              <a:gs pos="81000">
                <a:srgbClr val="33CAFF"/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3</a:t>
            </a:r>
          </a:p>
        </p:txBody>
      </p:sp>
      <p:sp>
        <p:nvSpPr>
          <p:cNvPr id="35" name="Rounded Rectangle 28"/>
          <p:cNvSpPr/>
          <p:nvPr/>
        </p:nvSpPr>
        <p:spPr>
          <a:xfrm>
            <a:off x="3334204" y="3094430"/>
            <a:ext cx="6290189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Contexte du projet </a:t>
            </a:r>
          </a:p>
        </p:txBody>
      </p:sp>
      <p:sp>
        <p:nvSpPr>
          <p:cNvPr id="36" name="Rounded Rectangle 28"/>
          <p:cNvSpPr/>
          <p:nvPr/>
        </p:nvSpPr>
        <p:spPr>
          <a:xfrm>
            <a:off x="3334203" y="3763950"/>
            <a:ext cx="6277411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fr-FR" b="1" dirty="0" smtClean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Conception et développement de l’application</a:t>
            </a:r>
          </a:p>
          <a:p>
            <a:pPr algn="ctr"/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7" name="Rounded Rectangle 28"/>
          <p:cNvSpPr/>
          <p:nvPr/>
        </p:nvSpPr>
        <p:spPr>
          <a:xfrm>
            <a:off x="3334204" y="2405008"/>
            <a:ext cx="6277411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fr-FR" b="1" dirty="0" smtClean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Présentation de l’entreprise d’accueil</a:t>
            </a:r>
          </a:p>
          <a:p>
            <a:pPr algn="ctr"/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45" name="Rounded Rectangle 26"/>
          <p:cNvSpPr/>
          <p:nvPr/>
        </p:nvSpPr>
        <p:spPr>
          <a:xfrm>
            <a:off x="3935760" y="3025758"/>
            <a:ext cx="5040560" cy="39629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lvl="0" algn="ctr"/>
            <a:r>
              <a:rPr lang="fr-FR" b="1" dirty="0"/>
              <a:t>Présentation </a:t>
            </a:r>
            <a:r>
              <a:rPr lang="fr-FR" b="1" dirty="0" smtClean="0"/>
              <a:t>AL Omrane Al Janoub</a:t>
            </a:r>
            <a:endParaRPr lang="fr-FR" b="1" dirty="0"/>
          </a:p>
        </p:txBody>
      </p:sp>
      <p:sp>
        <p:nvSpPr>
          <p:cNvPr id="46" name="Rounded Rectangle 26"/>
          <p:cNvSpPr/>
          <p:nvPr/>
        </p:nvSpPr>
        <p:spPr>
          <a:xfrm>
            <a:off x="3935760" y="3510802"/>
            <a:ext cx="5040560" cy="39629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lvl="0" algn="ctr"/>
            <a:r>
              <a:rPr lang="fr-FR" b="1" dirty="0" smtClean="0"/>
              <a:t>Organigramme</a:t>
            </a:r>
            <a:endParaRPr lang="fr-FR" b="1" dirty="0"/>
          </a:p>
        </p:txBody>
      </p:sp>
      <p:sp>
        <p:nvSpPr>
          <p:cNvPr id="21" name="Rounded Rectangle 25"/>
          <p:cNvSpPr/>
          <p:nvPr/>
        </p:nvSpPr>
        <p:spPr>
          <a:xfrm>
            <a:off x="2482886" y="5102990"/>
            <a:ext cx="648072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996FF"/>
              </a:gs>
              <a:gs pos="50000">
                <a:srgbClr val="00B0F0"/>
              </a:gs>
              <a:gs pos="81000">
                <a:srgbClr val="33CAFF"/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b="1" dirty="0" smtClean="0"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5</a:t>
            </a:r>
            <a:endParaRPr lang="en-US" sz="2400" b="1" dirty="0">
              <a:effectLst>
                <a:outerShdw dist="38100" dir="2700000" algn="tl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2" name="Rounded Rectangle 28"/>
          <p:cNvSpPr/>
          <p:nvPr/>
        </p:nvSpPr>
        <p:spPr>
          <a:xfrm>
            <a:off x="3346982" y="5102990"/>
            <a:ext cx="6277411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>
              <a:spcBef>
                <a:spcPct val="50000"/>
              </a:spcBef>
            </a:pPr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La Gestion de courrier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58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3" grpId="0" animBg="1"/>
      <p:bldP spid="34" grpId="0" animBg="1"/>
      <p:bldP spid="35" grpId="0" animBg="1"/>
      <p:bldP spid="36" grpId="0" animBg="1"/>
      <p:bldP spid="45" grpId="0" animBg="1"/>
      <p:bldP spid="46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CC83-97B0-498D-BC72-59B654741A9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Round Same Side Corner Rectangle 18"/>
          <p:cNvSpPr/>
          <p:nvPr/>
        </p:nvSpPr>
        <p:spPr>
          <a:xfrm flipV="1">
            <a:off x="530087" y="963206"/>
            <a:ext cx="11158329" cy="533400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6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7" name="Rounded Rectangle 15"/>
          <p:cNvSpPr/>
          <p:nvPr/>
        </p:nvSpPr>
        <p:spPr>
          <a:xfrm>
            <a:off x="693447" y="1045240"/>
            <a:ext cx="3600000" cy="369332"/>
          </a:xfrm>
          <a:prstGeom prst="roundRect">
            <a:avLst/>
          </a:prstGeom>
          <a:solidFill>
            <a:srgbClr val="21C5FF">
              <a:alpha val="78000"/>
            </a:srgb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23" name="TextBox 14"/>
          <p:cNvSpPr txBox="1"/>
          <p:nvPr/>
        </p:nvSpPr>
        <p:spPr>
          <a:xfrm>
            <a:off x="7502008" y="1045240"/>
            <a:ext cx="36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L’organigramme de l’entreprise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5" name="TextBox 14"/>
          <p:cNvSpPr txBox="1"/>
          <p:nvPr/>
        </p:nvSpPr>
        <p:spPr>
          <a:xfrm>
            <a:off x="662610" y="1049308"/>
            <a:ext cx="368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Présentation </a:t>
            </a:r>
            <a:r>
              <a:rPr lang="fr-FR" b="1" dirty="0" smtClean="0">
                <a:solidFill>
                  <a:schemeClr val="bg1"/>
                </a:solidFill>
              </a:rPr>
              <a:t>Al Omrane Al Janoub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2" name="Round Same Side Corner Rectangle 6"/>
          <p:cNvSpPr/>
          <p:nvPr/>
        </p:nvSpPr>
        <p:spPr>
          <a:xfrm rot="16200000" flipV="1">
            <a:off x="10472315" y="-672337"/>
            <a:ext cx="817191" cy="2376000"/>
          </a:xfrm>
          <a:prstGeom prst="round2Same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spcBef>
                <a:spcPct val="50000"/>
              </a:spcBef>
            </a:pPr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La Gestion de courrier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19517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 </a:t>
            </a:r>
            <a:r>
              <a:rPr lang="fr-FR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Contexte du projet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293121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Réalisation de l’application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6" name="Round Same Side Corner Rectangle 6"/>
          <p:cNvSpPr/>
          <p:nvPr/>
        </p:nvSpPr>
        <p:spPr>
          <a:xfrm rot="16200000">
            <a:off x="896851" y="-672338"/>
            <a:ext cx="817194" cy="2376000"/>
          </a:xfrm>
          <a:prstGeom prst="round2Same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>
              <a:spcBef>
                <a:spcPct val="50000"/>
              </a:spcBef>
            </a:pPr>
            <a:r>
              <a:rPr lang="fr-FR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l’organisme d’accueil</a:t>
            </a:r>
          </a:p>
        </p:txBody>
      </p:sp>
      <p:sp>
        <p:nvSpPr>
          <p:cNvPr id="33" name="Round Same Side Corner Rectangle 12"/>
          <p:cNvSpPr/>
          <p:nvPr/>
        </p:nvSpPr>
        <p:spPr>
          <a:xfrm rot="16200000">
            <a:off x="891447" y="-670540"/>
            <a:ext cx="828000" cy="2376000"/>
          </a:xfrm>
          <a:prstGeom prst="round2SameRect">
            <a:avLst/>
          </a:prstGeom>
          <a:gradFill flip="none" rotWithShape="1">
            <a:gsLst>
              <a:gs pos="0">
                <a:srgbClr val="21C5FF"/>
              </a:gs>
              <a:gs pos="50000">
                <a:srgbClr val="00B0F0"/>
              </a:gs>
              <a:gs pos="100000">
                <a:srgbClr val="008DF6"/>
              </a:gs>
            </a:gsLst>
            <a:lin ang="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l’organisme d’accueil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06055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Conception et développement de l’application</a:t>
            </a:r>
          </a:p>
        </p:txBody>
      </p:sp>
      <p:sp>
        <p:nvSpPr>
          <p:cNvPr id="14" name="Espace réservé du numéro de diapositive 45"/>
          <p:cNvSpPr txBox="1">
            <a:spLocks/>
          </p:cNvSpPr>
          <p:nvPr/>
        </p:nvSpPr>
        <p:spPr>
          <a:xfrm>
            <a:off x="8761663" y="577883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4668DC-857F-487D-BFFA-8C0CA5037977}" type="slidenum">
              <a:rPr lang="fr-BE" smtClean="0"/>
              <a:pPr/>
              <a:t>5</a:t>
            </a:fld>
            <a:endParaRPr lang="fr-BE" dirty="0"/>
          </a:p>
        </p:txBody>
      </p:sp>
      <p:pic>
        <p:nvPicPr>
          <p:cNvPr id="2050" name="Picture 2" descr="C:\Users\jen ziko\Desktop\Capture d’écran 2015-09-13 à 00.57.34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714" y="2591784"/>
            <a:ext cx="4414950" cy="143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Image 12" descr="Page de Gard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48" y="1780381"/>
            <a:ext cx="4176000" cy="4925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Organigramme : Connecteur 38"/>
          <p:cNvSpPr/>
          <p:nvPr/>
        </p:nvSpPr>
        <p:spPr>
          <a:xfrm>
            <a:off x="1658539" y="4311314"/>
            <a:ext cx="672075" cy="50405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Organigramme : Connecteur 39"/>
          <p:cNvSpPr/>
          <p:nvPr/>
        </p:nvSpPr>
        <p:spPr>
          <a:xfrm>
            <a:off x="1472107" y="4171490"/>
            <a:ext cx="1044939" cy="783704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Organigramme : Connecteur 40"/>
          <p:cNvSpPr/>
          <p:nvPr/>
        </p:nvSpPr>
        <p:spPr>
          <a:xfrm>
            <a:off x="1256315" y="4023744"/>
            <a:ext cx="1476523" cy="107919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Flèche droite 41"/>
          <p:cNvSpPr/>
          <p:nvPr/>
        </p:nvSpPr>
        <p:spPr>
          <a:xfrm>
            <a:off x="2035795" y="4231294"/>
            <a:ext cx="1403177" cy="60453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43" name="Tableau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061920"/>
              </p:ext>
            </p:extLst>
          </p:nvPr>
        </p:nvGraphicFramePr>
        <p:xfrm>
          <a:off x="7282054" y="3162298"/>
          <a:ext cx="4909945" cy="361272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2441670"/>
                <a:gridCol w="2468275"/>
              </a:tblGrid>
              <a:tr h="43816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Raison sociale</a:t>
                      </a:r>
                      <a:endParaRPr lang="fr-FR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AL</a:t>
                      </a:r>
                      <a:r>
                        <a:rPr lang="fr-FR" sz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Omran, AL Janoub</a:t>
                      </a:r>
                      <a:endParaRPr lang="fr-FR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T="0" marB="0"/>
                </a:tc>
              </a:tr>
              <a:tr h="43816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Forme juridique</a:t>
                      </a:r>
                      <a:endParaRPr lang="fr-FR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Société anonyme</a:t>
                      </a:r>
                      <a:endParaRPr lang="fr-FR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T="0" marB="0"/>
                </a:tc>
              </a:tr>
              <a:tr h="458655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Objectif</a:t>
                      </a:r>
                      <a:r>
                        <a:rPr lang="fr-FR" sz="12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de  société</a:t>
                      </a:r>
                      <a:endParaRPr lang="fr-FR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Lutte</a:t>
                      </a:r>
                      <a:r>
                        <a:rPr lang="fr-FR" sz="12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contre l’habitat insalubre restructuration</a:t>
                      </a:r>
                      <a:endParaRPr lang="fr-FR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T="0" marB="0"/>
                </a:tc>
              </a:tr>
              <a:tr h="43816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Date de création</a:t>
                      </a:r>
                      <a:endParaRPr lang="fr-FR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2005</a:t>
                      </a:r>
                      <a:endParaRPr lang="fr-FR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T="0" marB="0"/>
                </a:tc>
              </a:tr>
              <a:tr h="51506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Secteur d’activité</a:t>
                      </a:r>
                      <a:endParaRPr lang="fr-FR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L‘aménagement et la construction</a:t>
                      </a:r>
                      <a:endParaRPr lang="fr-FR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T="0" marB="0"/>
                </a:tc>
              </a:tr>
              <a:tr h="44820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Effectif</a:t>
                      </a:r>
                      <a:endParaRPr lang="fr-FR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Plus</a:t>
                      </a:r>
                      <a:r>
                        <a:rPr lang="fr-FR" sz="1200" baseline="0" dirty="0" smtClean="0">
                          <a:effectLst/>
                        </a:rPr>
                        <a:t> </a:t>
                      </a:r>
                      <a:r>
                        <a:rPr lang="fr-FR" sz="1200" dirty="0" smtClean="0">
                          <a:effectLst/>
                        </a:rPr>
                        <a:t>50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/>
                </a:tc>
              </a:tr>
              <a:tr h="43816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Chiffre d’affaire</a:t>
                      </a:r>
                      <a:endParaRPr lang="fr-FR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&gt;1000 </a:t>
                      </a:r>
                      <a:r>
                        <a:rPr lang="fr-FR" sz="1200" dirty="0" err="1">
                          <a:effectLst/>
                        </a:rPr>
                        <a:t>Mdh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T="0" marB="0"/>
                </a:tc>
              </a:tr>
              <a:tr h="43816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Directeur général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MEHDI</a:t>
                      </a:r>
                      <a:r>
                        <a:rPr lang="fr-FR" sz="1200" baseline="0" dirty="0" smtClean="0">
                          <a:effectLst/>
                        </a:rPr>
                        <a:t> SERTI</a:t>
                      </a:r>
                      <a:endParaRPr lang="fr-FR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727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00156 -0.1222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5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750"/>
                            </p:stCondLst>
                            <p:childTnLst>
                              <p:par>
                                <p:cTn id="6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750"/>
                            </p:stCondLst>
                            <p:childTnLst>
                              <p:par>
                                <p:cTn id="77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0.30976 0.00764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82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3" grpId="0"/>
      <p:bldP spid="25" grpId="0"/>
      <p:bldP spid="33" grpId="0" animBg="1"/>
      <p:bldP spid="39" grpId="0" animBg="1"/>
      <p:bldP spid="39" grpId="1" animBg="1"/>
      <p:bldP spid="39" grpId="2" animBg="1"/>
      <p:bldP spid="39" grpId="3" animBg="1"/>
      <p:bldP spid="39" grpId="4" animBg="1"/>
      <p:bldP spid="40" grpId="0" animBg="1"/>
      <p:bldP spid="40" grpId="1" animBg="1"/>
      <p:bldP spid="40" grpId="2" animBg="1"/>
      <p:bldP spid="40" grpId="3" animBg="1"/>
      <p:bldP spid="40" grpId="4" animBg="1"/>
      <p:bldP spid="41" grpId="0" animBg="1"/>
      <p:bldP spid="41" grpId="1" animBg="1"/>
      <p:bldP spid="41" grpId="2" animBg="1"/>
      <p:bldP spid="41" grpId="3" animBg="1"/>
      <p:bldP spid="41" grpId="4" animBg="1"/>
      <p:bldP spid="42" grpId="0" animBg="1"/>
      <p:bldP spid="4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CC83-97B0-498D-BC72-59B654741A9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Round Same Side Corner Rectangle 6"/>
          <p:cNvSpPr/>
          <p:nvPr/>
        </p:nvSpPr>
        <p:spPr>
          <a:xfrm rot="16200000" flipV="1">
            <a:off x="10472315" y="-672337"/>
            <a:ext cx="817191" cy="2376000"/>
          </a:xfrm>
          <a:prstGeom prst="round2Same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spcBef>
                <a:spcPct val="50000"/>
              </a:spcBef>
            </a:pPr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La Gestion de courrier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19517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 Contexte du projet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93121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Réalisation de l’application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2" name="Round Same Side Corner Rectangle 6"/>
          <p:cNvSpPr/>
          <p:nvPr/>
        </p:nvSpPr>
        <p:spPr>
          <a:xfrm rot="16200000">
            <a:off x="896851" y="-672338"/>
            <a:ext cx="817194" cy="2376000"/>
          </a:xfrm>
          <a:prstGeom prst="round2Same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>
              <a:spcBef>
                <a:spcPct val="50000"/>
              </a:spcBef>
            </a:pPr>
            <a:r>
              <a:rPr lang="fr-FR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l’organisme d’accueil</a:t>
            </a:r>
          </a:p>
        </p:txBody>
      </p:sp>
      <p:sp>
        <p:nvSpPr>
          <p:cNvPr id="23" name="Round Same Side Corner Rectangle 12"/>
          <p:cNvSpPr/>
          <p:nvPr/>
        </p:nvSpPr>
        <p:spPr>
          <a:xfrm rot="16200000">
            <a:off x="891447" y="-670540"/>
            <a:ext cx="828000" cy="2376000"/>
          </a:xfrm>
          <a:prstGeom prst="round2SameRect">
            <a:avLst/>
          </a:prstGeom>
          <a:gradFill flip="none" rotWithShape="1">
            <a:gsLst>
              <a:gs pos="0">
                <a:srgbClr val="21C5FF"/>
              </a:gs>
              <a:gs pos="50000">
                <a:srgbClr val="00B0F0"/>
              </a:gs>
              <a:gs pos="100000">
                <a:srgbClr val="008DF6"/>
              </a:gs>
            </a:gsLst>
            <a:lin ang="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l’organisme d’accueil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06055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Conception et développement de l’application</a:t>
            </a:r>
          </a:p>
        </p:txBody>
      </p:sp>
      <p:sp>
        <p:nvSpPr>
          <p:cNvPr id="25" name="Round Same Side Corner Rectangle 18"/>
          <p:cNvSpPr/>
          <p:nvPr/>
        </p:nvSpPr>
        <p:spPr>
          <a:xfrm flipV="1">
            <a:off x="530087" y="963206"/>
            <a:ext cx="11158329" cy="533400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6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27" name="Rounded Rectangle 15"/>
          <p:cNvSpPr/>
          <p:nvPr/>
        </p:nvSpPr>
        <p:spPr>
          <a:xfrm>
            <a:off x="693447" y="1045240"/>
            <a:ext cx="3600000" cy="369332"/>
          </a:xfrm>
          <a:prstGeom prst="roundRect">
            <a:avLst/>
          </a:prstGeom>
          <a:solidFill>
            <a:srgbClr val="21C5FF">
              <a:alpha val="78000"/>
            </a:srgb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29" name="TextBox 14"/>
          <p:cNvSpPr txBox="1"/>
          <p:nvPr/>
        </p:nvSpPr>
        <p:spPr>
          <a:xfrm>
            <a:off x="662610" y="1049308"/>
            <a:ext cx="368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Présentation </a:t>
            </a:r>
            <a:r>
              <a:rPr lang="fr-FR" b="1" dirty="0" smtClean="0">
                <a:solidFill>
                  <a:schemeClr val="bg1"/>
                </a:solidFill>
              </a:rPr>
              <a:t>Al Omrane Al Janoub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0" name="TextBox 14"/>
          <p:cNvSpPr txBox="1"/>
          <p:nvPr/>
        </p:nvSpPr>
        <p:spPr>
          <a:xfrm>
            <a:off x="7889981" y="1049308"/>
            <a:ext cx="36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L’organigramme de la société</a:t>
            </a:r>
            <a:endParaRPr lang="fr-FR" b="1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15413" y="-3448990"/>
            <a:ext cx="12192000" cy="125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Image 33" descr="PLIUYFGYHUKI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6606"/>
            <a:ext cx="12191999" cy="5361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Ellipse 41"/>
          <p:cNvSpPr/>
          <p:nvPr/>
        </p:nvSpPr>
        <p:spPr>
          <a:xfrm>
            <a:off x="3998553" y="3910944"/>
            <a:ext cx="2612868" cy="861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61344" y="3200400"/>
            <a:ext cx="3302442" cy="842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738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33333E-6 L 0.59778 0.00046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8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5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1" animBg="1"/>
      <p:bldP spid="42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5"/>
          <p:cNvSpPr/>
          <p:nvPr/>
        </p:nvSpPr>
        <p:spPr>
          <a:xfrm>
            <a:off x="2482886" y="4433470"/>
            <a:ext cx="648072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996FF"/>
              </a:gs>
              <a:gs pos="50000">
                <a:srgbClr val="00B0F0"/>
              </a:gs>
              <a:gs pos="81000">
                <a:srgbClr val="33CAFF"/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b="1" dirty="0"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4</a:t>
            </a:r>
          </a:p>
        </p:txBody>
      </p:sp>
      <p:sp>
        <p:nvSpPr>
          <p:cNvPr id="26" name="Rounded Rectangle 28"/>
          <p:cNvSpPr/>
          <p:nvPr/>
        </p:nvSpPr>
        <p:spPr>
          <a:xfrm>
            <a:off x="3346982" y="4433470"/>
            <a:ext cx="6277411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Réalisation de l’application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CC83-97B0-498D-BC72-59B654741A9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Espace réservé du numéro de diapositive 1"/>
          <p:cNvSpPr txBox="1">
            <a:spLocks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4FCC83-97B0-498D-BC72-59B654741A9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26501" y="685800"/>
            <a:ext cx="12218501" cy="76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prstClr val="white">
                        <a:lumMod val="7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00">
                      <a:prstClr val="white"/>
                    </a:gs>
                  </a:gsLst>
                  <a:lin ang="16200000" scaled="1"/>
                  <a:tileRect/>
                </a:gradFill>
                <a:effectLst>
                  <a:outerShdw dist="38100" dir="5400000" algn="t" rotWithShape="0">
                    <a:prstClr val="black">
                      <a:alpha val="60000"/>
                    </a:prstClr>
                  </a:outerShdw>
                </a:effectLst>
                <a:latin typeface="Century Gothic" pitchFamily="34" charset="0"/>
              </a:rPr>
              <a:t>PLAN</a:t>
            </a:r>
          </a:p>
        </p:txBody>
      </p:sp>
      <p:cxnSp>
        <p:nvCxnSpPr>
          <p:cNvPr id="19" name="Straight Connector 9"/>
          <p:cNvCxnSpPr/>
          <p:nvPr/>
        </p:nvCxnSpPr>
        <p:spPr>
          <a:xfrm>
            <a:off x="-26501" y="1447800"/>
            <a:ext cx="122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9"/>
          <p:cNvCxnSpPr/>
          <p:nvPr/>
        </p:nvCxnSpPr>
        <p:spPr>
          <a:xfrm>
            <a:off x="-39758" y="666935"/>
            <a:ext cx="122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25"/>
          <p:cNvSpPr/>
          <p:nvPr/>
        </p:nvSpPr>
        <p:spPr>
          <a:xfrm>
            <a:off x="2470107" y="2388522"/>
            <a:ext cx="648072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996FF"/>
              </a:gs>
              <a:gs pos="50000">
                <a:srgbClr val="00B0F0"/>
              </a:gs>
              <a:gs pos="81000">
                <a:srgbClr val="33CAFF"/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1</a:t>
            </a:r>
          </a:p>
        </p:txBody>
      </p:sp>
      <p:sp>
        <p:nvSpPr>
          <p:cNvPr id="33" name="Rounded Rectangle 25"/>
          <p:cNvSpPr/>
          <p:nvPr/>
        </p:nvSpPr>
        <p:spPr>
          <a:xfrm>
            <a:off x="2470107" y="3076236"/>
            <a:ext cx="648072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996FF"/>
              </a:gs>
              <a:gs pos="50000">
                <a:srgbClr val="00B0F0"/>
              </a:gs>
              <a:gs pos="81000">
                <a:srgbClr val="33CAFF"/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2</a:t>
            </a:r>
          </a:p>
        </p:txBody>
      </p:sp>
      <p:sp>
        <p:nvSpPr>
          <p:cNvPr id="34" name="Rounded Rectangle 25"/>
          <p:cNvSpPr/>
          <p:nvPr/>
        </p:nvSpPr>
        <p:spPr>
          <a:xfrm>
            <a:off x="2470107" y="3763950"/>
            <a:ext cx="648072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996FF"/>
              </a:gs>
              <a:gs pos="50000">
                <a:srgbClr val="00B0F0"/>
              </a:gs>
              <a:gs pos="81000">
                <a:srgbClr val="33CAFF"/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3</a:t>
            </a:r>
          </a:p>
        </p:txBody>
      </p:sp>
      <p:sp>
        <p:nvSpPr>
          <p:cNvPr id="35" name="Rounded Rectangle 28"/>
          <p:cNvSpPr/>
          <p:nvPr/>
        </p:nvSpPr>
        <p:spPr>
          <a:xfrm>
            <a:off x="3334204" y="3094430"/>
            <a:ext cx="6290189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 Contexte du projet</a:t>
            </a:r>
          </a:p>
        </p:txBody>
      </p:sp>
      <p:sp>
        <p:nvSpPr>
          <p:cNvPr id="36" name="Rounded Rectangle 28"/>
          <p:cNvSpPr/>
          <p:nvPr/>
        </p:nvSpPr>
        <p:spPr>
          <a:xfrm>
            <a:off x="3334203" y="3763950"/>
            <a:ext cx="6277411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fr-FR" b="1" dirty="0" smtClean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  <a:p>
            <a:pPr algn="ctr"/>
            <a:r>
              <a:rPr lang="fr-FR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Conception </a:t>
            </a:r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et développement de l’application</a:t>
            </a:r>
          </a:p>
          <a:p>
            <a:pPr algn="ctr"/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7" name="Rounded Rectangle 28"/>
          <p:cNvSpPr/>
          <p:nvPr/>
        </p:nvSpPr>
        <p:spPr>
          <a:xfrm>
            <a:off x="3334204" y="2405008"/>
            <a:ext cx="6277411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fr-FR" b="1" dirty="0" smtClean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  <a:p>
            <a:pPr algn="ctr"/>
            <a:r>
              <a:rPr lang="fr-FR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Présentation </a:t>
            </a:r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de l’entreprise d’accueil</a:t>
            </a:r>
          </a:p>
          <a:p>
            <a:pPr algn="ctr"/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45" name="Rounded Rectangle 26"/>
          <p:cNvSpPr/>
          <p:nvPr/>
        </p:nvSpPr>
        <p:spPr>
          <a:xfrm>
            <a:off x="3935760" y="3026215"/>
            <a:ext cx="5040560" cy="39629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Problématique</a:t>
            </a:r>
          </a:p>
        </p:txBody>
      </p:sp>
      <p:sp>
        <p:nvSpPr>
          <p:cNvPr id="46" name="Rounded Rectangle 26"/>
          <p:cNvSpPr/>
          <p:nvPr/>
        </p:nvSpPr>
        <p:spPr>
          <a:xfrm>
            <a:off x="3935760" y="3517475"/>
            <a:ext cx="5040560" cy="39629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Objectifs du projet</a:t>
            </a:r>
          </a:p>
        </p:txBody>
      </p:sp>
      <p:sp>
        <p:nvSpPr>
          <p:cNvPr id="22" name="Rounded Rectangle 25"/>
          <p:cNvSpPr/>
          <p:nvPr/>
        </p:nvSpPr>
        <p:spPr>
          <a:xfrm>
            <a:off x="2482886" y="5102990"/>
            <a:ext cx="648072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996FF"/>
              </a:gs>
              <a:gs pos="50000">
                <a:srgbClr val="00B0F0"/>
              </a:gs>
              <a:gs pos="81000">
                <a:srgbClr val="33CAFF"/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b="1" dirty="0" smtClean="0"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5</a:t>
            </a:r>
            <a:endParaRPr lang="en-US" sz="2400" b="1" dirty="0">
              <a:effectLst>
                <a:outerShdw dist="38100" dir="2700000" algn="tl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3" name="Rounded Rectangle 28"/>
          <p:cNvSpPr/>
          <p:nvPr/>
        </p:nvSpPr>
        <p:spPr>
          <a:xfrm>
            <a:off x="3346982" y="5102990"/>
            <a:ext cx="6277411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>
              <a:spcBef>
                <a:spcPct val="50000"/>
              </a:spcBef>
            </a:pPr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La Gestion de courrier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652929"/>
      </p:ext>
    </p:extLst>
  </p:cSld>
  <p:clrMapOvr>
    <a:masterClrMapping/>
  </p:clrMapOvr>
  <p:transition xmlns:p14="http://schemas.microsoft.com/office/powerpoint/2010/main" spd="slow">
    <p:push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44444E-6 L -0.00139 -0.10046 " pathEditMode="fixed" rAng="0" ptsTypes="AA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502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7.40741E-7 L -0.00017 -0.10347 " pathEditMode="fixed" rAng="0" ptsTypes="AA">
                                      <p:cBhvr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5" grpId="0" animBg="1"/>
      <p:bldP spid="46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2765117" y="4264923"/>
            <a:ext cx="6375514" cy="51665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Mieux s’adaptés </a:t>
            </a:r>
            <a:r>
              <a:rPr lang="fr-FR" dirty="0" smtClean="0"/>
              <a:t>sur les outils et les méthodes utilisées </a:t>
            </a:r>
            <a:endParaRPr lang="fr-FR" dirty="0"/>
          </a:p>
        </p:txBody>
      </p:sp>
      <p:sp>
        <p:nvSpPr>
          <p:cNvPr id="62" name="Rectangle 61"/>
          <p:cNvSpPr/>
          <p:nvPr/>
        </p:nvSpPr>
        <p:spPr>
          <a:xfrm>
            <a:off x="2768486" y="2689506"/>
            <a:ext cx="6375514" cy="47637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Mauvaise organisation </a:t>
            </a:r>
            <a:r>
              <a:rPr lang="fr-FR" smtClean="0"/>
              <a:t>des courriers </a:t>
            </a:r>
            <a:endParaRPr lang="fr-FR" dirty="0"/>
          </a:p>
        </p:txBody>
      </p:sp>
      <p:sp>
        <p:nvSpPr>
          <p:cNvPr id="63" name="Rectangle 62"/>
          <p:cNvSpPr/>
          <p:nvPr/>
        </p:nvSpPr>
        <p:spPr>
          <a:xfrm>
            <a:off x="2768486" y="2643229"/>
            <a:ext cx="6375514" cy="47637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Aucune prise de connaissance par l’employer d’un courrier adressé à un travailleur</a:t>
            </a:r>
            <a:endParaRPr lang="fr-FR" dirty="0"/>
          </a:p>
        </p:txBody>
      </p:sp>
      <p:sp>
        <p:nvSpPr>
          <p:cNvPr id="64" name="Rectangle 63"/>
          <p:cNvSpPr/>
          <p:nvPr/>
        </p:nvSpPr>
        <p:spPr>
          <a:xfrm>
            <a:off x="2765117" y="2668944"/>
            <a:ext cx="6375514" cy="47637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La gestion des courriers </a:t>
            </a:r>
            <a:r>
              <a:rPr lang="fr-FR" smtClean="0"/>
              <a:t>et toujours manuelle</a:t>
            </a:r>
            <a:endParaRPr lang="fr-FR" dirty="0"/>
          </a:p>
        </p:txBody>
      </p:sp>
      <p:sp>
        <p:nvSpPr>
          <p:cNvPr id="65" name="Rectangle 64"/>
          <p:cNvSpPr/>
          <p:nvPr/>
        </p:nvSpPr>
        <p:spPr>
          <a:xfrm>
            <a:off x="2765117" y="2649768"/>
            <a:ext cx="6375514" cy="47637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Une gestion anarchique des courriers </a:t>
            </a:r>
            <a:endParaRPr lang="fr-FR" dirty="0"/>
          </a:p>
        </p:txBody>
      </p:sp>
      <p:sp>
        <p:nvSpPr>
          <p:cNvPr id="67" name="Rectangle 66"/>
          <p:cNvSpPr/>
          <p:nvPr/>
        </p:nvSpPr>
        <p:spPr>
          <a:xfrm>
            <a:off x="2768486" y="4286843"/>
            <a:ext cx="6375514" cy="47637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 Utilisé </a:t>
            </a:r>
            <a:r>
              <a:rPr lang="fr-FR" dirty="0"/>
              <a:t>les prérequis  de ma formation </a:t>
            </a:r>
          </a:p>
          <a:p>
            <a:pPr algn="ctr"/>
            <a:endParaRPr lang="fr-FR" dirty="0"/>
          </a:p>
        </p:txBody>
      </p:sp>
      <p:sp>
        <p:nvSpPr>
          <p:cNvPr id="30" name="Round Same Side Corner Rectangle 18"/>
          <p:cNvSpPr/>
          <p:nvPr/>
        </p:nvSpPr>
        <p:spPr>
          <a:xfrm flipV="1">
            <a:off x="530087" y="963206"/>
            <a:ext cx="11158329" cy="533400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6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31" name="Rounded Rectangle 15"/>
          <p:cNvSpPr/>
          <p:nvPr/>
        </p:nvSpPr>
        <p:spPr>
          <a:xfrm>
            <a:off x="1390875" y="1045240"/>
            <a:ext cx="4343498" cy="369332"/>
          </a:xfrm>
          <a:prstGeom prst="roundRect">
            <a:avLst/>
          </a:prstGeom>
          <a:solidFill>
            <a:srgbClr val="21C5FF">
              <a:alpha val="78000"/>
            </a:srgb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33" name="TextBox 14"/>
          <p:cNvSpPr txBox="1"/>
          <p:nvPr/>
        </p:nvSpPr>
        <p:spPr>
          <a:xfrm>
            <a:off x="755597" y="1045240"/>
            <a:ext cx="5459221" cy="37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Problématique</a:t>
            </a:r>
            <a:endParaRPr lang="fr-FR" b="1" dirty="0">
              <a:solidFill>
                <a:schemeClr val="bg1"/>
              </a:solidFill>
              <a:effectLst>
                <a:outerShdw dist="38100" dir="5400000" algn="t" rotWithShape="0">
                  <a:prstClr val="black">
                    <a:lumMod val="95000"/>
                    <a:lumOff val="5000"/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19517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 Contexte du projet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03985" y="109097"/>
            <a:ext cx="2376000" cy="815162"/>
          </a:xfrm>
          <a:prstGeom prst="rect">
            <a:avLst/>
          </a:prstGeom>
          <a:gradFill flip="none" rotWithShape="1">
            <a:gsLst>
              <a:gs pos="0">
                <a:srgbClr val="21C5FF"/>
              </a:gs>
              <a:gs pos="50000">
                <a:srgbClr val="00B0F0"/>
              </a:gs>
              <a:gs pos="100000">
                <a:srgbClr val="008DF6"/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 Contexte du projet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CC83-97B0-498D-BC72-59B654741A9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ound Same Side Corner Rectangle 6"/>
          <p:cNvSpPr/>
          <p:nvPr/>
        </p:nvSpPr>
        <p:spPr>
          <a:xfrm rot="16200000" flipV="1">
            <a:off x="10472315" y="-672337"/>
            <a:ext cx="817191" cy="2376000"/>
          </a:xfrm>
          <a:prstGeom prst="round2Same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spcBef>
                <a:spcPct val="50000"/>
              </a:spcBef>
            </a:pPr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La Gestion de courrier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93121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Réalisation de l’application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2" name="Round Same Side Corner Rectangle 6"/>
          <p:cNvSpPr/>
          <p:nvPr/>
        </p:nvSpPr>
        <p:spPr>
          <a:xfrm rot="16200000">
            <a:off x="896851" y="-672338"/>
            <a:ext cx="817194" cy="2376000"/>
          </a:xfrm>
          <a:prstGeom prst="round2Same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>
              <a:spcBef>
                <a:spcPct val="50000"/>
              </a:spcBef>
            </a:pPr>
            <a:r>
              <a:rPr lang="fr-FR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l’organisme d’accueil</a:t>
            </a:r>
          </a:p>
        </p:txBody>
      </p:sp>
      <p:sp>
        <p:nvSpPr>
          <p:cNvPr id="28" name="Round Same Side Corner Rectangle 12"/>
          <p:cNvSpPr/>
          <p:nvPr/>
        </p:nvSpPr>
        <p:spPr>
          <a:xfrm rot="16200000">
            <a:off x="891447" y="-670540"/>
            <a:ext cx="828000" cy="2376000"/>
          </a:xfrm>
          <a:prstGeom prst="round2SameRect">
            <a:avLst/>
          </a:prstGeom>
          <a:gradFill flip="none" rotWithShape="1">
            <a:gsLst>
              <a:gs pos="0">
                <a:srgbClr val="21C5FF"/>
              </a:gs>
              <a:gs pos="50000">
                <a:srgbClr val="00B0F0"/>
              </a:gs>
              <a:gs pos="100000">
                <a:srgbClr val="008DF6"/>
              </a:gs>
            </a:gsLst>
            <a:lin ang="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l’organisme d’accueil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06055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Conception et développement de l’application</a:t>
            </a:r>
          </a:p>
        </p:txBody>
      </p:sp>
      <p:sp>
        <p:nvSpPr>
          <p:cNvPr id="32" name="TextBox 14"/>
          <p:cNvSpPr txBox="1"/>
          <p:nvPr/>
        </p:nvSpPr>
        <p:spPr>
          <a:xfrm>
            <a:off x="6121830" y="1045240"/>
            <a:ext cx="5405778" cy="37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Objectifs du projet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-6760823" y="4242015"/>
            <a:ext cx="6375514" cy="48403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Faire </a:t>
            </a:r>
            <a:r>
              <a:rPr lang="fr-FR" smtClean="0"/>
              <a:t>une application pour </a:t>
            </a:r>
            <a:r>
              <a:rPr lang="fr-FR" dirty="0" smtClean="0"/>
              <a:t>validé ces informations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-6760823" y="2623743"/>
            <a:ext cx="6375514" cy="47637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Aucune planification et coordination et aussi pas contrôle des courriers</a:t>
            </a:r>
            <a:endParaRPr lang="fr-FR" dirty="0"/>
          </a:p>
        </p:txBody>
      </p:sp>
      <p:sp>
        <p:nvSpPr>
          <p:cNvPr id="58" name="Rectangle 57"/>
          <p:cNvSpPr/>
          <p:nvPr/>
        </p:nvSpPr>
        <p:spPr>
          <a:xfrm>
            <a:off x="-3915816" y="2608356"/>
            <a:ext cx="2005566" cy="6032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Expression du besoin</a:t>
            </a:r>
            <a:endParaRPr lang="fr-FR" dirty="0"/>
          </a:p>
        </p:txBody>
      </p:sp>
      <p:sp>
        <p:nvSpPr>
          <p:cNvPr id="59" name="Rectangle 58"/>
          <p:cNvSpPr/>
          <p:nvPr/>
        </p:nvSpPr>
        <p:spPr>
          <a:xfrm>
            <a:off x="-3915816" y="4221631"/>
            <a:ext cx="2005566" cy="6032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missions</a:t>
            </a:r>
            <a:endParaRPr lang="fr-FR" dirty="0"/>
          </a:p>
        </p:txBody>
      </p:sp>
      <p:sp>
        <p:nvSpPr>
          <p:cNvPr id="61" name="Rectangle 60"/>
          <p:cNvSpPr/>
          <p:nvPr/>
        </p:nvSpPr>
        <p:spPr>
          <a:xfrm>
            <a:off x="-3369" y="2548369"/>
            <a:ext cx="2629011" cy="7586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Expression du besoin</a:t>
            </a:r>
            <a:endParaRPr lang="fr-FR" dirty="0"/>
          </a:p>
        </p:txBody>
      </p:sp>
      <p:sp>
        <p:nvSpPr>
          <p:cNvPr id="66" name="Rectangle 65"/>
          <p:cNvSpPr/>
          <p:nvPr/>
        </p:nvSpPr>
        <p:spPr>
          <a:xfrm>
            <a:off x="0" y="4143923"/>
            <a:ext cx="2629011" cy="7586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missions</a:t>
            </a:r>
            <a:endParaRPr lang="fr-FR" dirty="0"/>
          </a:p>
        </p:txBody>
      </p:sp>
      <p:pic>
        <p:nvPicPr>
          <p:cNvPr id="74" name="Picture 8" descr="http://kitcheck.com/wp-content/uploads/2015/03/automated-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3" y="2722764"/>
            <a:ext cx="572076" cy="59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http://kitcheck.com/wp-content/uploads/2015/03/automated-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3" y="3665816"/>
            <a:ext cx="572076" cy="59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8" descr="http://kitcheck.com/wp-content/uploads/2015/03/automated-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3" y="4608868"/>
            <a:ext cx="572076" cy="59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282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11111E-6 L 0.35872 0.0092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43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11111E-6 L 0.78164 0.00972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76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85185E-6 L -0.00169 0.1199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5995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25 -0.00093 L -0.00325 0.23958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14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25 -0.00093 L -0.00169 0.34491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17292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25 -0.00093 L -0.00143 0.45764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2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50"/>
                            </p:stCondLst>
                            <p:childTnLst>
                              <p:par>
                                <p:cTn id="10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7 L 0.35872 0.0037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43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6 L 0.77813 -0.00601 " pathEditMode="relative" rAng="0" ptsTypes="AA">
                                      <p:cBhvr>
                                        <p:cTn id="11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06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25 -0.00093 L -0.00143 -0.12176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6042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25 -0.00092 L -0.00143 0.11644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8" grpId="1" animBg="1"/>
      <p:bldP spid="62" grpId="0" animBg="1"/>
      <p:bldP spid="62" grpId="1" animBg="1"/>
      <p:bldP spid="62" grpId="2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5" grpId="0" animBg="1"/>
      <p:bldP spid="65" grpId="1" animBg="1"/>
      <p:bldP spid="65" grpId="2" animBg="1"/>
      <p:bldP spid="67" grpId="0" animBg="1"/>
      <p:bldP spid="67" grpId="1" animBg="1"/>
      <p:bldP spid="30" grpId="0" animBg="1"/>
      <p:bldP spid="31" grpId="0" animBg="1"/>
      <p:bldP spid="33" grpId="0"/>
      <p:bldP spid="19" grpId="0" animBg="1"/>
      <p:bldP spid="28" grpId="0" animBg="1"/>
      <p:bldP spid="32" grpId="0"/>
      <p:bldP spid="56" grpId="0" animBg="1"/>
      <p:bldP spid="57" grpId="0" animBg="1"/>
      <p:bldP spid="57" grpId="1" animBg="1"/>
      <p:bldP spid="58" grpId="0" animBg="1"/>
      <p:bldP spid="58" grpId="1" animBg="1"/>
      <p:bldP spid="59" grpId="0" animBg="1"/>
      <p:bldP spid="61" grpId="0" animBg="1"/>
      <p:bldP spid="61" grpId="1" animBg="1"/>
      <p:bldP spid="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763572" y="5222268"/>
            <a:ext cx="6375514" cy="48403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Organiser </a:t>
            </a:r>
            <a:r>
              <a:rPr lang="fr-FR" dirty="0"/>
              <a:t>la traçabilité des opérations dans le système de gestion des courriers  </a:t>
            </a:r>
          </a:p>
          <a:p>
            <a:pPr algn="ctr"/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2748778" y="5189363"/>
            <a:ext cx="6375514" cy="48403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mtClean="0"/>
          </a:p>
          <a:p>
            <a:pPr algn="ctr"/>
            <a:r>
              <a:rPr lang="fr-FR" dirty="0" smtClean="0"/>
              <a:t>Simplifier </a:t>
            </a:r>
            <a:r>
              <a:rPr lang="fr-FR" dirty="0"/>
              <a:t>et organiser les courriers entrant et sortant</a:t>
            </a:r>
          </a:p>
          <a:p>
            <a:pPr algn="ctr"/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2763572" y="5191796"/>
            <a:ext cx="6375514" cy="48403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Accéder aux courriers entrant et sortant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63572" y="5208443"/>
            <a:ext cx="6375514" cy="48403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>
              <a:cs typeface="Arial" panose="020B0604020202020204" pitchFamily="34" charset="0"/>
            </a:endParaRPr>
          </a:p>
          <a:p>
            <a:pPr algn="ctr"/>
            <a:r>
              <a:rPr lang="fr-FR" dirty="0" smtClean="0">
                <a:cs typeface="Arial" panose="020B0604020202020204" pitchFamily="34" charset="0"/>
              </a:rPr>
              <a:t>L’élaboration </a:t>
            </a:r>
            <a:r>
              <a:rPr lang="fr-FR" dirty="0">
                <a:cs typeface="Arial" panose="020B0604020202020204" pitchFamily="34" charset="0"/>
              </a:rPr>
              <a:t>d’un système d’information 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85" name="Round Same Side Corner Rectangle 18"/>
          <p:cNvSpPr/>
          <p:nvPr/>
        </p:nvSpPr>
        <p:spPr>
          <a:xfrm flipV="1">
            <a:off x="530087" y="963206"/>
            <a:ext cx="11158329" cy="533400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6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CC83-97B0-498D-BC72-59B654741A9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5" name="Round Same Side Corner Rectangle 6"/>
          <p:cNvSpPr/>
          <p:nvPr/>
        </p:nvSpPr>
        <p:spPr>
          <a:xfrm rot="16200000" flipV="1">
            <a:off x="10472315" y="-672337"/>
            <a:ext cx="817191" cy="2376000"/>
          </a:xfrm>
          <a:prstGeom prst="round2Same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spcBef>
                <a:spcPct val="50000"/>
              </a:spcBef>
            </a:pPr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La Gestion de courrier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519517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Présentation du </a:t>
            </a:r>
            <a:r>
              <a:rPr lang="fr-FR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projet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293121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Réalisation de l’application</a:t>
            </a:r>
            <a:endParaRPr lang="fr-FR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5400000" algn="t" rotWithShape="0">
                  <a:prstClr val="white"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1" name="Round Same Side Corner Rectangle 6"/>
          <p:cNvSpPr/>
          <p:nvPr/>
        </p:nvSpPr>
        <p:spPr>
          <a:xfrm rot="16200000">
            <a:off x="896851" y="-672338"/>
            <a:ext cx="817194" cy="2376000"/>
          </a:xfrm>
          <a:prstGeom prst="round2Same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>
              <a:spcBef>
                <a:spcPct val="50000"/>
              </a:spcBef>
            </a:pPr>
            <a:r>
              <a:rPr lang="fr-FR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l’organisme d’accueil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906055" y="108973"/>
            <a:ext cx="2376000" cy="8171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Conception et développement de l’application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503985" y="109097"/>
            <a:ext cx="2376000" cy="815162"/>
          </a:xfrm>
          <a:prstGeom prst="rect">
            <a:avLst/>
          </a:prstGeom>
          <a:gradFill flip="none" rotWithShape="1">
            <a:gsLst>
              <a:gs pos="0">
                <a:srgbClr val="21C5FF"/>
              </a:gs>
              <a:gs pos="50000">
                <a:srgbClr val="00B0F0"/>
              </a:gs>
              <a:gs pos="100000">
                <a:srgbClr val="008DF6"/>
              </a:gs>
            </a:gsLst>
            <a:lin ang="16200000" scaled="1"/>
            <a:tileRect/>
          </a:gra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5400000" algn="t" rotWithShape="0">
                    <a:prstClr val="white">
                      <a:alpha val="90000"/>
                    </a:prstClr>
                  </a:outerShdw>
                </a:effectLst>
                <a:latin typeface="Century Gothic" pitchFamily="34" charset="0"/>
              </a:rPr>
              <a:t> Contexte du projet</a:t>
            </a:r>
          </a:p>
        </p:txBody>
      </p:sp>
      <p:sp>
        <p:nvSpPr>
          <p:cNvPr id="14" name="Rounded Rectangle 15"/>
          <p:cNvSpPr/>
          <p:nvPr/>
        </p:nvSpPr>
        <p:spPr>
          <a:xfrm>
            <a:off x="1390875" y="1045240"/>
            <a:ext cx="4343498" cy="369332"/>
          </a:xfrm>
          <a:prstGeom prst="roundRect">
            <a:avLst/>
          </a:prstGeom>
          <a:solidFill>
            <a:srgbClr val="21C5FF">
              <a:alpha val="78000"/>
            </a:srgb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1830" y="1045240"/>
            <a:ext cx="5405778" cy="37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Objectifs du projet</a:t>
            </a:r>
          </a:p>
        </p:txBody>
      </p:sp>
      <p:sp>
        <p:nvSpPr>
          <p:cNvPr id="16" name="TextBox 14"/>
          <p:cNvSpPr txBox="1"/>
          <p:nvPr/>
        </p:nvSpPr>
        <p:spPr>
          <a:xfrm>
            <a:off x="755597" y="1045240"/>
            <a:ext cx="5459221" cy="37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prstClr val="white"/>
                </a:solidFill>
                <a:effectLst>
                  <a:outerShdw dist="38100" dir="2700000" algn="tl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Problématique</a:t>
            </a:r>
            <a:endParaRPr lang="fr-FR" b="1" dirty="0">
              <a:solidFill>
                <a:schemeClr val="bg1"/>
              </a:solidFill>
              <a:effectLst>
                <a:outerShdw dist="38100" dir="5400000" algn="t" rotWithShape="0">
                  <a:prstClr val="black">
                    <a:lumMod val="95000"/>
                    <a:lumOff val="5000"/>
                    <a:alpha val="9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6757454" y="5162665"/>
            <a:ext cx="6375514" cy="48403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Assure l’acheminement des courriers à leurs destinataires tant en interne qu’à l’externe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-4241738" y="2915036"/>
            <a:ext cx="2005566" cy="6032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Objectifs attendus 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818" y="2837328"/>
            <a:ext cx="2629011" cy="7586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Objectifs attendus</a:t>
            </a:r>
          </a:p>
        </p:txBody>
      </p:sp>
    </p:spTree>
    <p:extLst>
      <p:ext uri="{BB962C8B-B14F-4D97-AF65-F5344CB8AC3E}">
        <p14:creationId xmlns:p14="http://schemas.microsoft.com/office/powerpoint/2010/main" val="1994320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0.42448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1.48148E-6 L 0.35873 -0.00185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4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96296E-6 L 0.78099 0.0085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49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7.40741E-7 L -0.00169 -0.1245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6227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6 L -0.00325 -0.2495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-1247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7.40741E-7 L -0.00091 -0.3884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942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07407E-6 L -0.00091 -0.5192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14" grpId="0" animBg="1"/>
      <p:bldP spid="13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 prstMaterial="dkEdge">
          <a:bevelT/>
        </a:sp3d>
      </a:spPr>
      <a:bodyPr vert="horz" rtlCol="0" anchor="ctr"/>
      <a:lstStyle>
        <a:defPPr algn="ctr">
          <a:defRPr b="1" smtClean="0">
            <a:solidFill>
              <a:schemeClr val="tx1">
                <a:lumMod val="75000"/>
                <a:lumOff val="25000"/>
              </a:schemeClr>
            </a:solidFill>
            <a:latin typeface="Century Gothic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>
              <a:lumMod val="85000"/>
              <a:lumOff val="15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17186</TotalTime>
  <Words>1399</Words>
  <Application>Microsoft Macintosh PowerPoint</Application>
  <PresentationFormat>Personnalisé</PresentationFormat>
  <Paragraphs>436</Paragraphs>
  <Slides>28</Slides>
  <Notes>20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1_Office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yassine Jendara</cp:lastModifiedBy>
  <cp:revision>563</cp:revision>
  <dcterms:created xsi:type="dcterms:W3CDTF">2013-06-15T13:31:53Z</dcterms:created>
  <dcterms:modified xsi:type="dcterms:W3CDTF">2016-06-21T09:53:41Z</dcterms:modified>
</cp:coreProperties>
</file>