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7" r:id="rId2"/>
    <p:sldId id="258" r:id="rId3"/>
    <p:sldId id="259" r:id="rId4"/>
    <p:sldId id="260" r:id="rId5"/>
    <p:sldId id="261" r:id="rId6"/>
    <p:sldId id="262" r:id="rId7"/>
    <p:sldId id="263" r:id="rId8"/>
    <p:sldId id="264" r:id="rId9"/>
    <p:sldId id="265" r:id="rId10"/>
    <p:sldId id="266" r:id="rId11"/>
    <p:sldId id="268" r:id="rId12"/>
    <p:sldId id="269"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3" Type="http://schemas.openxmlformats.org/officeDocument/2006/relationships/oleObject" Target="Jenisha%20employees%20dataset.xlsx" TargetMode="External"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[Jenisha employees dataset.xlsx]Sheet2!PivotTable1</c:name>
    <c:fmtId val="-1"/>
  </c:pivotSource>
  <c:chart>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Sheet2!$B$3:$B$4</c:f>
              <c:strCache>
                <c:ptCount val="1"/>
                <c:pt idx="0">
                  <c:v>High</c:v>
                </c:pt>
              </c:strCache>
            </c:strRef>
          </c:tx>
          <c:spPr>
            <a:solidFill>
              <a:schemeClr val="accent1"/>
            </a:solidFill>
            <a:ln>
              <a:noFill/>
            </a:ln>
            <a:effectLst/>
          </c:spPr>
          <c:invertIfNegative val="0"/>
          <c:cat>
            <c:strRef>
              <c:f>Sheet2!$A$5:$A$18</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Sheet2!$B$5:$B$18</c:f>
              <c:numCache>
                <c:formatCode>General</c:formatCode>
                <c:ptCount val="13"/>
                <c:pt idx="0">
                  <c:v>689538.89999999991</c:v>
                </c:pt>
                <c:pt idx="1">
                  <c:v>1355065.2600000002</c:v>
                </c:pt>
                <c:pt idx="2">
                  <c:v>263974.05</c:v>
                </c:pt>
                <c:pt idx="3">
                  <c:v>652750.64999999991</c:v>
                </c:pt>
                <c:pt idx="4">
                  <c:v>495146.77</c:v>
                </c:pt>
                <c:pt idx="5">
                  <c:v>437017.98000000004</c:v>
                </c:pt>
                <c:pt idx="7">
                  <c:v>441779.03</c:v>
                </c:pt>
                <c:pt idx="8">
                  <c:v>532619.77</c:v>
                </c:pt>
                <c:pt idx="9">
                  <c:v>418167.77</c:v>
                </c:pt>
                <c:pt idx="10">
                  <c:v>643874.90000000014</c:v>
                </c:pt>
                <c:pt idx="11">
                  <c:v>330951.61</c:v>
                </c:pt>
                <c:pt idx="12">
                  <c:v>589541.62</c:v>
                </c:pt>
              </c:numCache>
            </c:numRef>
          </c:val>
          <c:extLst>
            <c:ext xmlns:c16="http://schemas.microsoft.com/office/drawing/2014/chart" uri="{C3380CC4-5D6E-409C-BE32-E72D297353CC}">
              <c16:uniqueId val="{00000000-9D31-DC46-A753-FAB88EB99B74}"/>
            </c:ext>
          </c:extLst>
        </c:ser>
        <c:ser>
          <c:idx val="1"/>
          <c:order val="1"/>
          <c:tx>
            <c:strRef>
              <c:f>Sheet2!$C$3:$C$4</c:f>
              <c:strCache>
                <c:ptCount val="1"/>
                <c:pt idx="0">
                  <c:v>Low</c:v>
                </c:pt>
              </c:strCache>
            </c:strRef>
          </c:tx>
          <c:spPr>
            <a:solidFill>
              <a:schemeClr val="accent2"/>
            </a:solidFill>
            <a:ln>
              <a:noFill/>
            </a:ln>
            <a:effectLst/>
          </c:spPr>
          <c:invertIfNegative val="0"/>
          <c:cat>
            <c:strRef>
              <c:f>Sheet2!$A$5:$A$18</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Sheet2!$C$5:$C$18</c:f>
              <c:numCache>
                <c:formatCode>General</c:formatCode>
                <c:ptCount val="13"/>
                <c:pt idx="0">
                  <c:v>36547.58</c:v>
                </c:pt>
                <c:pt idx="1">
                  <c:v>72815.5</c:v>
                </c:pt>
                <c:pt idx="2">
                  <c:v>76505.98000000001</c:v>
                </c:pt>
                <c:pt idx="3">
                  <c:v>35943.620000000003</c:v>
                </c:pt>
                <c:pt idx="4">
                  <c:v>120501.71</c:v>
                </c:pt>
                <c:pt idx="5">
                  <c:v>69178.87</c:v>
                </c:pt>
                <c:pt idx="7">
                  <c:v>108117.72</c:v>
                </c:pt>
                <c:pt idx="8">
                  <c:v>67861.61</c:v>
                </c:pt>
                <c:pt idx="9">
                  <c:v>71727.64</c:v>
                </c:pt>
                <c:pt idx="10">
                  <c:v>31172.77</c:v>
                </c:pt>
                <c:pt idx="11">
                  <c:v>66036.13</c:v>
                </c:pt>
                <c:pt idx="12">
                  <c:v>75804.7</c:v>
                </c:pt>
              </c:numCache>
            </c:numRef>
          </c:val>
          <c:extLst>
            <c:ext xmlns:c16="http://schemas.microsoft.com/office/drawing/2014/chart" uri="{C3380CC4-5D6E-409C-BE32-E72D297353CC}">
              <c16:uniqueId val="{00000001-9D31-DC46-A753-FAB88EB99B74}"/>
            </c:ext>
          </c:extLst>
        </c:ser>
        <c:ser>
          <c:idx val="2"/>
          <c:order val="2"/>
          <c:tx>
            <c:strRef>
              <c:f>Sheet2!$D$3:$D$4</c:f>
              <c:strCache>
                <c:ptCount val="1"/>
                <c:pt idx="0">
                  <c:v>Medium</c:v>
                </c:pt>
              </c:strCache>
            </c:strRef>
          </c:tx>
          <c:spPr>
            <a:solidFill>
              <a:schemeClr val="accent3"/>
            </a:solidFill>
            <a:ln>
              <a:noFill/>
            </a:ln>
            <a:effectLst/>
          </c:spPr>
          <c:invertIfNegative val="0"/>
          <c:cat>
            <c:strRef>
              <c:f>Sheet2!$A$5:$A$18</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Sheet2!$D$5:$D$18</c:f>
              <c:numCache>
                <c:formatCode>General</c:formatCode>
                <c:ptCount val="13"/>
                <c:pt idx="0">
                  <c:v>309659.98</c:v>
                </c:pt>
                <c:pt idx="1">
                  <c:v>61688.77</c:v>
                </c:pt>
                <c:pt idx="2">
                  <c:v>203172.13999999998</c:v>
                </c:pt>
                <c:pt idx="3">
                  <c:v>112304.85</c:v>
                </c:pt>
                <c:pt idx="4">
                  <c:v>127152.47</c:v>
                </c:pt>
                <c:pt idx="5">
                  <c:v>40753.54</c:v>
                </c:pt>
                <c:pt idx="6">
                  <c:v>154430.33000000002</c:v>
                </c:pt>
                <c:pt idx="7">
                  <c:v>40445.29</c:v>
                </c:pt>
                <c:pt idx="8">
                  <c:v>207079.53</c:v>
                </c:pt>
                <c:pt idx="9">
                  <c:v>104130.18</c:v>
                </c:pt>
                <c:pt idx="10">
                  <c:v>132123.10999999999</c:v>
                </c:pt>
                <c:pt idx="11">
                  <c:v>356359.34</c:v>
                </c:pt>
                <c:pt idx="12">
                  <c:v>223644.71000000002</c:v>
                </c:pt>
              </c:numCache>
            </c:numRef>
          </c:val>
          <c:extLst>
            <c:ext xmlns:c16="http://schemas.microsoft.com/office/drawing/2014/chart" uri="{C3380CC4-5D6E-409C-BE32-E72D297353CC}">
              <c16:uniqueId val="{00000002-9D31-DC46-A753-FAB88EB99B74}"/>
            </c:ext>
          </c:extLst>
        </c:ser>
        <c:ser>
          <c:idx val="3"/>
          <c:order val="3"/>
          <c:tx>
            <c:strRef>
              <c:f>Sheet2!$E$3:$E$4</c:f>
              <c:strCache>
                <c:ptCount val="1"/>
                <c:pt idx="0">
                  <c:v>Very high</c:v>
                </c:pt>
              </c:strCache>
            </c:strRef>
          </c:tx>
          <c:spPr>
            <a:solidFill>
              <a:schemeClr val="accent4"/>
            </a:solidFill>
            <a:ln>
              <a:noFill/>
            </a:ln>
            <a:effectLst/>
          </c:spPr>
          <c:invertIfNegative val="0"/>
          <c:cat>
            <c:strRef>
              <c:f>Sheet2!$A$5:$A$18</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Sheet2!$E$5:$E$18</c:f>
              <c:numCache>
                <c:formatCode>General</c:formatCode>
                <c:ptCount val="13"/>
                <c:pt idx="0">
                  <c:v>340307.32</c:v>
                </c:pt>
                <c:pt idx="1">
                  <c:v>110042.37</c:v>
                </c:pt>
                <c:pt idx="2">
                  <c:v>456740.05000000005</c:v>
                </c:pt>
                <c:pt idx="3">
                  <c:v>100731.95</c:v>
                </c:pt>
                <c:pt idx="4">
                  <c:v>338413.63</c:v>
                </c:pt>
                <c:pt idx="5">
                  <c:v>104903.79</c:v>
                </c:pt>
                <c:pt idx="6">
                  <c:v>445700.39999999997</c:v>
                </c:pt>
                <c:pt idx="7">
                  <c:v>761878.19000000006</c:v>
                </c:pt>
                <c:pt idx="10">
                  <c:v>433218.60000000003</c:v>
                </c:pt>
                <c:pt idx="11">
                  <c:v>309212.83999999997</c:v>
                </c:pt>
                <c:pt idx="12">
                  <c:v>661136.67000000004</c:v>
                </c:pt>
              </c:numCache>
            </c:numRef>
          </c:val>
          <c:extLst>
            <c:ext xmlns:c16="http://schemas.microsoft.com/office/drawing/2014/chart" uri="{C3380CC4-5D6E-409C-BE32-E72D297353CC}">
              <c16:uniqueId val="{00000003-9D31-DC46-A753-FAB88EB99B74}"/>
            </c:ext>
          </c:extLst>
        </c:ser>
        <c:dLbls>
          <c:showLegendKey val="0"/>
          <c:showVal val="0"/>
          <c:showCatName val="0"/>
          <c:showSerName val="0"/>
          <c:showPercent val="0"/>
          <c:showBubbleSize val="0"/>
        </c:dLbls>
        <c:gapWidth val="219"/>
        <c:overlap val="-27"/>
        <c:axId val="1897482768"/>
        <c:axId val="1892146496"/>
      </c:barChart>
      <c:catAx>
        <c:axId val="189748276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92146496"/>
        <c:crosses val="autoZero"/>
        <c:auto val="1"/>
        <c:lblAlgn val="ctr"/>
        <c:lblOffset val="100"/>
        <c:noMultiLvlLbl val="0"/>
      </c:catAx>
      <c:valAx>
        <c:axId val="189214649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97482768"/>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706"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1048707"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05-09-2024</a:t>
            </a:fld>
            <a:endParaRPr lang="en-IN"/>
          </a:p>
        </p:txBody>
      </p:sp>
      <p:sp>
        <p:nvSpPr>
          <p:cNvPr id="1048708"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1048709"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0"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1048711"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3" name="Slide Image Placeholder 1"/>
          <p:cNvSpPr>
            <a:spLocks noGrp="1" noRot="1" noChangeAspect="1"/>
          </p:cNvSpPr>
          <p:nvPr>
            <p:ph type="sldImg"/>
          </p:nvPr>
        </p:nvSpPr>
        <p:spPr/>
      </p:sp>
      <p:sp>
        <p:nvSpPr>
          <p:cNvPr id="1048604" name="Notes Placeholder 2"/>
          <p:cNvSpPr>
            <a:spLocks noGrp="1"/>
          </p:cNvSpPr>
          <p:nvPr>
            <p:ph type="body" idx="1"/>
          </p:nvPr>
        </p:nvSpPr>
        <p:spPr/>
        <p:txBody>
          <a:bodyPr/>
          <a:lstStyle/>
          <a:p>
            <a:endParaRPr lang="en-IN" dirty="0"/>
          </a:p>
        </p:txBody>
      </p:sp>
      <p:sp>
        <p:nvSpPr>
          <p:cNvPr id="1048605"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1048592" name="Holder 3"/>
          <p:cNvSpPr>
            <a:spLocks noGrp="1"/>
          </p:cNvSpPr>
          <p:nvPr>
            <p:ph type="subTitle" idx="4"/>
          </p:nvPr>
        </p:nvSpPr>
        <p:spPr>
          <a:xfrm>
            <a:off x="1828800" y="3840480"/>
            <a:ext cx="8534400" cy="1714500"/>
          </a:xfrm>
          <a:prstGeom prst="rect">
            <a:avLst/>
          </a:prstGeom>
        </p:spPr>
        <p:txBody>
          <a:bodyPr wrap="square" lIns="0" tIns="0" rIns="0" bIns="0">
            <a:spAutoFit/>
          </a:bodyPr>
          <a:lstStyle/>
          <a:p>
            <a:endParaRPr/>
          </a:p>
        </p:txBody>
      </p:sp>
      <p:sp>
        <p:nvSpPr>
          <p:cNvPr id="1048593"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594"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9/5/2024</a:t>
            </a:fld>
            <a:endParaRPr lang="en-US"/>
          </a:p>
        </p:txBody>
      </p:sp>
      <p:sp>
        <p:nvSpPr>
          <p:cNvPr id="1048595"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69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1048693" name="Holder 3"/>
          <p:cNvSpPr>
            <a:spLocks noGrp="1"/>
          </p:cNvSpPr>
          <p:nvPr>
            <p:ph type="body" idx="1"/>
          </p:nvPr>
        </p:nvSpPr>
        <p:spPr/>
        <p:txBody>
          <a:bodyPr lIns="0" tIns="0" rIns="0" bIns="0"/>
          <a:lstStyle/>
          <a:p>
            <a:endParaRPr/>
          </a:p>
        </p:txBody>
      </p:sp>
      <p:sp>
        <p:nvSpPr>
          <p:cNvPr id="104869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9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9/5/2024</a:t>
            </a:fld>
            <a:endParaRPr lang="en-US"/>
          </a:p>
        </p:txBody>
      </p:sp>
      <p:sp>
        <p:nvSpPr>
          <p:cNvPr id="104869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1048697"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1048698" name="Holder 3"/>
          <p:cNvSpPr>
            <a:spLocks noGrp="1"/>
          </p:cNvSpPr>
          <p:nvPr>
            <p:ph sz="half" idx="2"/>
          </p:nvPr>
        </p:nvSpPr>
        <p:spPr>
          <a:xfrm>
            <a:off x="609600" y="1577340"/>
            <a:ext cx="5303520" cy="4526280"/>
          </a:xfrm>
          <a:prstGeom prst="rect">
            <a:avLst/>
          </a:prstGeom>
        </p:spPr>
        <p:txBody>
          <a:bodyPr wrap="square" lIns="0" tIns="0" rIns="0" bIns="0">
            <a:spAutoFit/>
          </a:bodyPr>
          <a:lstStyle/>
          <a:p>
            <a:endParaRPr/>
          </a:p>
        </p:txBody>
      </p:sp>
      <p:sp>
        <p:nvSpPr>
          <p:cNvPr id="1048699" name="Holder 4"/>
          <p:cNvSpPr>
            <a:spLocks noGrp="1"/>
          </p:cNvSpPr>
          <p:nvPr>
            <p:ph sz="half" idx="3"/>
          </p:nvPr>
        </p:nvSpPr>
        <p:spPr>
          <a:xfrm>
            <a:off x="6278880" y="1577340"/>
            <a:ext cx="5303520" cy="4526280"/>
          </a:xfrm>
          <a:prstGeom prst="rect">
            <a:avLst/>
          </a:prstGeom>
        </p:spPr>
        <p:txBody>
          <a:bodyPr wrap="square" lIns="0" tIns="0" rIns="0" bIns="0">
            <a:spAutoFit/>
          </a:bodyPr>
          <a:lstStyle/>
          <a:p>
            <a:endParaRPr/>
          </a:p>
        </p:txBody>
      </p:sp>
      <p:sp>
        <p:nvSpPr>
          <p:cNvPr id="1048700"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701"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9/5/2024</a:t>
            </a:fld>
            <a:endParaRPr lang="en-US"/>
          </a:p>
        </p:txBody>
      </p:sp>
      <p:sp>
        <p:nvSpPr>
          <p:cNvPr id="1048702"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1048606"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1048607"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08"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9/5/2024</a:t>
            </a:fld>
            <a:endParaRPr lang="en-US"/>
          </a:p>
        </p:txBody>
      </p:sp>
      <p:sp>
        <p:nvSpPr>
          <p:cNvPr id="1048609"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1048703"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704"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9/5/2024</a:t>
            </a:fld>
            <a:endParaRPr lang="en-US"/>
          </a:p>
        </p:txBody>
      </p:sp>
      <p:sp>
        <p:nvSpPr>
          <p:cNvPr id="1048705"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57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57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57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57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58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58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58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58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58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104858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586"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1048587" name="Holder 3"/>
          <p:cNvSpPr>
            <a:spLocks noGrp="1"/>
          </p:cNvSpPr>
          <p:nvPr>
            <p:ph type="body" idx="1"/>
          </p:nvPr>
        </p:nvSpPr>
        <p:spPr>
          <a:xfrm>
            <a:off x="609600" y="1577340"/>
            <a:ext cx="10972800" cy="4526280"/>
          </a:xfrm>
          <a:prstGeom prst="rect">
            <a:avLst/>
          </a:prstGeom>
        </p:spPr>
        <p:txBody>
          <a:bodyPr wrap="square" lIns="0" tIns="0" rIns="0" bIns="0">
            <a:spAutoFit/>
          </a:bodyPr>
          <a:lstStyle/>
          <a:p>
            <a:endParaRPr/>
          </a:p>
        </p:txBody>
      </p:sp>
      <p:sp>
        <p:nvSpPr>
          <p:cNvPr id="1048588"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1048589"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9/5/2024</a:t>
            </a:fld>
            <a:endParaRPr lang="en-US"/>
          </a:p>
        </p:txBody>
      </p:sp>
      <p:sp>
        <p:nvSpPr>
          <p:cNvPr id="1048590"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e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e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e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1048597"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1048598"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1048599"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1048600"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2097152" name="object 9"/>
          <p:cNvPicPr>
            <a:picLocks/>
          </p:cNvPicPr>
          <p:nvPr/>
        </p:nvPicPr>
        <p:blipFill>
          <a:blip r:embed="rId3" cstate="print"/>
          <a:stretch>
            <a:fillRect/>
          </a:stretch>
        </p:blipFill>
        <p:spPr>
          <a:xfrm>
            <a:off x="676275" y="6467475"/>
            <a:ext cx="2143125" cy="200025"/>
          </a:xfrm>
          <a:prstGeom prst="rect">
            <a:avLst/>
          </a:prstGeom>
        </p:spPr>
      </p:pic>
      <p:sp>
        <p:nvSpPr>
          <p:cNvPr id="1048601" name="object 11"/>
          <p:cNvSpPr txBox="1">
            <a:spLocks noGrp="1"/>
          </p:cNvSpPr>
          <p:nvPr>
            <p:ph type="sldNum" sz="quarter" idx="7"/>
          </p:nvPr>
        </p:nvSpPr>
        <p:spPr>
          <a:xfrm>
            <a:off x="11353418" y="6473337"/>
            <a:ext cx="151129" cy="1339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048602" name="TextBox 13"/>
          <p:cNvSpPr txBox="1"/>
          <p:nvPr/>
        </p:nvSpPr>
        <p:spPr>
          <a:xfrm>
            <a:off x="2105024" y="2828924"/>
            <a:ext cx="8610600" cy="2136140"/>
          </a:xfrm>
          <a:prstGeom prst="rect">
            <a:avLst/>
          </a:prstGeom>
          <a:noFill/>
        </p:spPr>
        <p:txBody>
          <a:bodyPr wrap="square" rtlCol="0">
            <a:spAutoFit/>
          </a:bodyPr>
          <a:lstStyle/>
          <a:p>
            <a:r>
              <a:rPr lang="en-US" sz="2400"/>
              <a:t>STUDENT NAME: JENISHA ROODHAI.S</a:t>
            </a:r>
            <a:endParaRPr lang="en-US" sz="2400" dirty="0"/>
          </a:p>
          <a:p>
            <a:r>
              <a:rPr lang="en-US" sz="2400" dirty="0"/>
              <a:t>REGISTER NO: 312220811</a:t>
            </a:r>
            <a:endParaRPr lang="zh-CN" altLang="en-US"/>
          </a:p>
          <a:p>
            <a:r>
              <a:rPr lang="en-US" sz="2400" dirty="0"/>
              <a:t>DEPARTMENT: Commerce </a:t>
            </a:r>
            <a:endParaRPr lang="zh-CN" altLang="en-US"/>
          </a:p>
          <a:p>
            <a:r>
              <a:rPr lang="en-US" sz="2400" dirty="0"/>
              <a:t>COLLEGE :  Govt Arts and Science College </a:t>
            </a:r>
            <a:endParaRPr lang="zh-CN" altLang="en-US"/>
          </a:p>
          <a:p>
            <a:r>
              <a:rPr lang="en-US" altLang="en-US" sz="2400" dirty="0"/>
              <a:t>                     Sriperumbudur, Kanchipuram Dist</a:t>
            </a:r>
            <a:endParaRPr lang="zh-CN" altLang="en-US"/>
          </a:p>
          <a:p>
            <a:r>
              <a:rPr lang="en-US" altLang="en-US" sz="2400" dirty="0"/>
              <a:t>                      Kundrathur , Chennai -69</a:t>
            </a:r>
            <a:endParaRPr lang="zh-CN" altLang="en-US"/>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9"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6" name="object 6"/>
          <p:cNvPicPr>
            <a:picLocks/>
          </p:cNvPicPr>
          <p:nvPr/>
        </p:nvPicPr>
        <p:blipFill>
          <a:blip r:embed="rId2" cstate="print"/>
          <a:stretch>
            <a:fillRect/>
          </a:stretch>
        </p:blipFill>
        <p:spPr>
          <a:xfrm>
            <a:off x="1666875" y="6467475"/>
            <a:ext cx="76200" cy="177800"/>
          </a:xfrm>
          <a:prstGeom prst="rect">
            <a:avLst/>
          </a:prstGeom>
        </p:spPr>
      </p:pic>
      <p:sp>
        <p:nvSpPr>
          <p:cNvPr id="1048680" name="object 9"/>
          <p:cNvSpPr txBox="1"/>
          <p:nvPr/>
        </p:nvSpPr>
        <p:spPr>
          <a:xfrm>
            <a:off x="11277218" y="6473337"/>
            <a:ext cx="228600" cy="1339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1048681" name="object 8"/>
          <p:cNvSpPr txBox="1"/>
          <p:nvPr/>
        </p:nvSpPr>
        <p:spPr>
          <a:xfrm>
            <a:off x="739775" y="291147"/>
            <a:ext cx="3303904" cy="597535"/>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048682"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84" name="TextBox 1048683"/>
          <p:cNvSpPr txBox="1"/>
          <p:nvPr/>
        </p:nvSpPr>
        <p:spPr>
          <a:xfrm>
            <a:off x="970504" y="1243651"/>
            <a:ext cx="7655241" cy="3970318"/>
          </a:xfrm>
          <a:prstGeom prst="rect">
            <a:avLst/>
          </a:prstGeom>
        </p:spPr>
        <p:txBody>
          <a:bodyPr wrap="square" rtlCol="0">
            <a:spAutoFit/>
          </a:bodyPr>
          <a:lstStyle/>
          <a:p>
            <a:r>
              <a:rPr lang="en-IN" sz="2800" dirty="0" err="1">
                <a:solidFill>
                  <a:srgbClr val="000000"/>
                </a:solidFill>
              </a:rPr>
              <a:t>Modeling</a:t>
            </a:r>
            <a:r>
              <a:rPr lang="en-IN" sz="2800" dirty="0">
                <a:solidFill>
                  <a:srgbClr val="000000"/>
                </a:solidFill>
              </a:rPr>
              <a:t> in employee data involves creating predictive and analytical models that help organizations gain deeper insights into their workforce dynamics and make informed decisions. These models use historical and real-time employee data—such as performance metrics, attendance records, demographic details, and job histories—to identify patterns and predict future outcomes.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5"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86"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87"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7" name="object 6"/>
          <p:cNvPicPr>
            <a:picLocks/>
          </p:cNvPicPr>
          <p:nvPr/>
        </p:nvPicPr>
        <p:blipFill>
          <a:blip r:embed="rId2" cstate="print"/>
          <a:stretch>
            <a:fillRect/>
          </a:stretch>
        </p:blipFill>
        <p:spPr>
          <a:xfrm>
            <a:off x="1666875" y="6467475"/>
            <a:ext cx="76200" cy="177800"/>
          </a:xfrm>
          <a:prstGeom prst="rect">
            <a:avLst/>
          </a:prstGeom>
        </p:spPr>
      </p:pic>
      <p:sp>
        <p:nvSpPr>
          <p:cNvPr id="1048688" name="object 7"/>
          <p:cNvSpPr txBox="1">
            <a:spLocks noGrp="1"/>
          </p:cNvSpPr>
          <p:nvPr>
            <p:ph type="title"/>
          </p:nvPr>
        </p:nvSpPr>
        <p:spPr>
          <a:xfrm>
            <a:off x="755332" y="385444"/>
            <a:ext cx="2437130" cy="597536"/>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1048689" name="object 9"/>
          <p:cNvSpPr txBox="1"/>
          <p:nvPr/>
        </p:nvSpPr>
        <p:spPr>
          <a:xfrm>
            <a:off x="11277218" y="6473337"/>
            <a:ext cx="228600" cy="1339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4" name="Chart 3">
            <a:extLst>
              <a:ext uri="{FF2B5EF4-FFF2-40B4-BE49-F238E27FC236}">
                <a16:creationId xmlns:a16="http://schemas.microsoft.com/office/drawing/2014/main" id="{8BEA843F-434D-FF55-D294-C91E809EF899}"/>
              </a:ext>
            </a:extLst>
          </p:cNvPr>
          <p:cNvGraphicFramePr>
            <a:graphicFrameLocks/>
          </p:cNvGraphicFramePr>
          <p:nvPr>
            <p:extLst>
              <p:ext uri="{D42A27DB-BD31-4B8C-83A1-F6EECF244321}">
                <p14:modId xmlns:p14="http://schemas.microsoft.com/office/powerpoint/2010/main" val="2233578900"/>
              </p:ext>
            </p:extLst>
          </p:nvPr>
        </p:nvGraphicFramePr>
        <p:xfrm>
          <a:off x="1370357" y="1285862"/>
          <a:ext cx="6705186" cy="4286276"/>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90" name="Title 1"/>
          <p:cNvSpPr>
            <a:spLocks noGrp="1"/>
          </p:cNvSpPr>
          <p:nvPr>
            <p:ph type="title"/>
          </p:nvPr>
        </p:nvSpPr>
        <p:spPr>
          <a:xfrm>
            <a:off x="755332" y="385444"/>
            <a:ext cx="10681335" cy="584201"/>
          </a:xfrm>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1048691" name="TextBox 1048690"/>
          <p:cNvSpPr txBox="1"/>
          <p:nvPr/>
        </p:nvSpPr>
        <p:spPr>
          <a:xfrm>
            <a:off x="755332" y="1325880"/>
            <a:ext cx="7444419" cy="3970318"/>
          </a:xfrm>
          <a:prstGeom prst="rect">
            <a:avLst/>
          </a:prstGeom>
        </p:spPr>
        <p:txBody>
          <a:bodyPr wrap="square" rtlCol="0">
            <a:spAutoFit/>
          </a:bodyPr>
          <a:lstStyle/>
          <a:p>
            <a:r>
              <a:rPr lang="en-IN" sz="2800" dirty="0">
                <a:solidFill>
                  <a:srgbClr val="000000"/>
                </a:solidFill>
              </a:rPr>
              <a:t>Effective management of employee data is crucial for any organization seeking to optimize its workforce and drive strategic decision-making. The implementation of a centralized Employee Data Management system not only streamlines the collection, storage, and analysis of critical employee information but also empowers HR professionals, managers, and executives with the tools they need to make data-driven decisions.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10"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612"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613"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14"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15"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16"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17"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18"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19"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20"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21"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22"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23"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24" name="object 17"/>
          <p:cNvSpPr txBox="1">
            <a:spLocks noGrp="1"/>
          </p:cNvSpPr>
          <p:nvPr>
            <p:ph type="title"/>
          </p:nvPr>
        </p:nvSpPr>
        <p:spPr>
          <a:xfrm>
            <a:off x="739775" y="829627"/>
            <a:ext cx="3909695" cy="52451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r:embed="rId2" cstate="print"/>
            <a:stretch>
              <a:fillRect/>
            </a:stretch>
          </p:blipFill>
          <p:spPr>
            <a:xfrm>
              <a:off x="676275" y="6467475"/>
              <a:ext cx="2143125" cy="200025"/>
            </a:xfrm>
            <a:prstGeom prst="rect">
              <a:avLst/>
            </a:prstGeom>
          </p:spPr>
        </p:pic>
        <p:pic>
          <p:nvPicPr>
            <p:cNvPr id="2097154" name="object 20"/>
            <p:cNvPicPr>
              <a:picLocks/>
            </p:cNvPicPr>
            <p:nvPr/>
          </p:nvPicPr>
          <p:blipFill>
            <a:blip r:embed="rId3" cstate="print"/>
            <a:stretch>
              <a:fillRect/>
            </a:stretch>
          </p:blipFill>
          <p:spPr>
            <a:xfrm>
              <a:off x="466725" y="6410325"/>
              <a:ext cx="3705225" cy="295275"/>
            </a:xfrm>
            <a:prstGeom prst="rect">
              <a:avLst/>
            </a:prstGeom>
          </p:spPr>
        </p:pic>
      </p:grpSp>
      <p:sp>
        <p:nvSpPr>
          <p:cNvPr id="1048625" name="object 22"/>
          <p:cNvSpPr txBox="1">
            <a:spLocks noGrp="1"/>
          </p:cNvSpPr>
          <p:nvPr>
            <p:ph type="sldNum" sz="quarter" idx="7"/>
          </p:nvPr>
        </p:nvSpPr>
        <p:spPr>
          <a:xfrm>
            <a:off x="11353418" y="6473337"/>
            <a:ext cx="151129" cy="1339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1048626" name="TextBox 22"/>
          <p:cNvSpPr txBox="1"/>
          <p:nvPr/>
        </p:nvSpPr>
        <p:spPr>
          <a:xfrm>
            <a:off x="1217522" y="2123271"/>
            <a:ext cx="8593228" cy="1158241"/>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27"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629"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630"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31"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32"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33"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34"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35"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36"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37"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38"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048640"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2097155" name="object 17"/>
          <p:cNvPicPr>
            <a:picLocks/>
          </p:cNvPicPr>
          <p:nvPr/>
        </p:nvPicPr>
        <p:blipFill>
          <a:blip r:embed="rId2" cstate="print"/>
          <a:stretch>
            <a:fillRect/>
          </a:stretch>
        </p:blipFill>
        <p:spPr>
          <a:xfrm>
            <a:off x="10687050" y="6134100"/>
            <a:ext cx="247650" cy="247650"/>
          </a:xfrm>
          <a:prstGeom prst="rect">
            <a:avLst/>
          </a:prstGeom>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r:embed="rId3" cstate="print"/>
            <a:stretch>
              <a:fillRect/>
            </a:stretch>
          </p:blipFill>
          <p:spPr>
            <a:xfrm>
              <a:off x="466725" y="6410325"/>
              <a:ext cx="3705225" cy="295275"/>
            </a:xfrm>
            <a:prstGeom prst="rect">
              <a:avLst/>
            </a:prstGeom>
          </p:spPr>
        </p:pic>
        <p:pic>
          <p:nvPicPr>
            <p:cNvPr id="2097157" name="object 20"/>
            <p:cNvPicPr>
              <a:picLocks/>
            </p:cNvPicPr>
            <p:nvPr/>
          </p:nvPicPr>
          <p:blipFill>
            <a:blip r:embed="rId4" cstate="print"/>
            <a:stretch>
              <a:fillRect/>
            </a:stretch>
          </p:blipFill>
          <p:spPr>
            <a:xfrm>
              <a:off x="47625" y="3819523"/>
              <a:ext cx="1733550" cy="3009898"/>
            </a:xfrm>
            <a:prstGeom prst="rect">
              <a:avLst/>
            </a:prstGeom>
          </p:spPr>
        </p:pic>
      </p:grpSp>
      <p:sp>
        <p:nvSpPr>
          <p:cNvPr id="1048641" name="object 21"/>
          <p:cNvSpPr txBox="1">
            <a:spLocks noGrp="1"/>
          </p:cNvSpPr>
          <p:nvPr>
            <p:ph type="title"/>
          </p:nvPr>
        </p:nvSpPr>
        <p:spPr>
          <a:xfrm>
            <a:off x="739775" y="445388"/>
            <a:ext cx="2357120" cy="597535"/>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1048642" name="object 22"/>
          <p:cNvSpPr txBox="1">
            <a:spLocks noGrp="1"/>
          </p:cNvSpPr>
          <p:nvPr>
            <p:ph type="sldNum" sz="quarter" idx="7"/>
          </p:nvPr>
        </p:nvSpPr>
        <p:spPr>
          <a:xfrm>
            <a:off x="11353418" y="6473337"/>
            <a:ext cx="151129" cy="1339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1048643" name="TextBox 22"/>
          <p:cNvSpPr txBox="1"/>
          <p:nvPr/>
        </p:nvSpPr>
        <p:spPr>
          <a:xfrm>
            <a:off x="2509807" y="1041533"/>
            <a:ext cx="5029200" cy="3520440"/>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45"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58" name="object 5"/>
            <p:cNvPicPr>
              <a:picLocks/>
            </p:cNvPicPr>
            <p:nvPr/>
          </p:nvPicPr>
          <p:blipFill>
            <a:blip r:embed="rId2" cstate="print"/>
            <a:stretch>
              <a:fillRect/>
            </a:stretch>
          </p:blipFill>
          <p:spPr>
            <a:xfrm>
              <a:off x="7991475" y="2933700"/>
              <a:ext cx="2762250" cy="3257550"/>
            </a:xfrm>
            <a:prstGeom prst="rect">
              <a:avLst/>
            </a:prstGeom>
          </p:spPr>
        </p:pic>
      </p:grpSp>
      <p:sp>
        <p:nvSpPr>
          <p:cNvPr id="104864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47" name="object 7"/>
          <p:cNvSpPr txBox="1">
            <a:spLocks noGrp="1"/>
          </p:cNvSpPr>
          <p:nvPr>
            <p:ph type="title"/>
          </p:nvPr>
        </p:nvSpPr>
        <p:spPr>
          <a:xfrm>
            <a:off x="834072" y="575055"/>
            <a:ext cx="5636895" cy="52451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2097159" name="object 8"/>
          <p:cNvPicPr>
            <a:picLocks/>
          </p:cNvPicPr>
          <p:nvPr/>
        </p:nvPicPr>
        <p:blipFill>
          <a:blip r:embed="rId3" cstate="print"/>
          <a:stretch>
            <a:fillRect/>
          </a:stretch>
        </p:blipFill>
        <p:spPr>
          <a:xfrm>
            <a:off x="676275" y="6467475"/>
            <a:ext cx="2143125" cy="200025"/>
          </a:xfrm>
          <a:prstGeom prst="rect">
            <a:avLst/>
          </a:prstGeom>
        </p:spPr>
      </p:pic>
      <p:sp>
        <p:nvSpPr>
          <p:cNvPr id="1048648" name="object 10"/>
          <p:cNvSpPr txBox="1">
            <a:spLocks noGrp="1"/>
          </p:cNvSpPr>
          <p:nvPr>
            <p:ph type="sldNum" sz="quarter" idx="7"/>
          </p:nvPr>
        </p:nvSpPr>
        <p:spPr>
          <a:xfrm>
            <a:off x="11353418" y="6473337"/>
            <a:ext cx="151129" cy="1339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048649" name="TextBox 1048648"/>
          <p:cNvSpPr txBox="1"/>
          <p:nvPr/>
        </p:nvSpPr>
        <p:spPr>
          <a:xfrm>
            <a:off x="676275" y="1154430"/>
            <a:ext cx="7183422" cy="5262979"/>
          </a:xfrm>
          <a:prstGeom prst="rect">
            <a:avLst/>
          </a:prstGeom>
        </p:spPr>
        <p:txBody>
          <a:bodyPr wrap="square" rtlCol="0">
            <a:spAutoFit/>
          </a:bodyPr>
          <a:lstStyle/>
          <a:p>
            <a:r>
              <a:rPr lang="en-IN" sz="2800" dirty="0">
                <a:solidFill>
                  <a:srgbClr val="000000"/>
                </a:solidFill>
              </a:rPr>
              <a:t>In our organization, we have accumulated a large volume of employee data over the years, including information about employee demographics, performance, attendance, and compensation. However, this data is currently fragmented across various departments, making it difficult to get a comprehensive view of our workforce. This lack of integration hampers our ability to make informed decisions, such as identifying trends in employee turnover, performance issues, or compensation disparities.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50"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51"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0" name="object 5"/>
            <p:cNvPicPr>
              <a:picLocks/>
            </p:cNvPicPr>
            <p:nvPr/>
          </p:nvPicPr>
          <p:blipFill>
            <a:blip r:embed="rId2" cstate="print"/>
            <a:stretch>
              <a:fillRect/>
            </a:stretch>
          </p:blipFill>
          <p:spPr>
            <a:xfrm>
              <a:off x="8658225" y="2647950"/>
              <a:ext cx="3533775" cy="3810000"/>
            </a:xfrm>
            <a:prstGeom prst="rect">
              <a:avLst/>
            </a:prstGeom>
          </p:spPr>
        </p:pic>
      </p:grpSp>
      <p:sp>
        <p:nvSpPr>
          <p:cNvPr id="1048652"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53" name="object 7"/>
          <p:cNvSpPr txBox="1">
            <a:spLocks noGrp="1"/>
          </p:cNvSpPr>
          <p:nvPr>
            <p:ph type="title"/>
          </p:nvPr>
        </p:nvSpPr>
        <p:spPr>
          <a:xfrm>
            <a:off x="739775" y="829627"/>
            <a:ext cx="5263515" cy="52451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2097161" name="object 8"/>
          <p:cNvPicPr>
            <a:picLocks/>
          </p:cNvPicPr>
          <p:nvPr/>
        </p:nvPicPr>
        <p:blipFill>
          <a:blip r:embed="rId3" cstate="print"/>
          <a:stretch>
            <a:fillRect/>
          </a:stretch>
        </p:blipFill>
        <p:spPr>
          <a:xfrm>
            <a:off x="676275" y="6467475"/>
            <a:ext cx="2143125" cy="200025"/>
          </a:xfrm>
          <a:prstGeom prst="rect">
            <a:avLst/>
          </a:prstGeom>
        </p:spPr>
      </p:pic>
      <p:sp>
        <p:nvSpPr>
          <p:cNvPr id="1048654" name="object 10"/>
          <p:cNvSpPr txBox="1">
            <a:spLocks noGrp="1"/>
          </p:cNvSpPr>
          <p:nvPr>
            <p:ph type="sldNum" sz="quarter" idx="7"/>
          </p:nvPr>
        </p:nvSpPr>
        <p:spPr>
          <a:xfrm>
            <a:off x="11353418" y="6473337"/>
            <a:ext cx="151129" cy="1339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048655" name="TextBox 10"/>
          <p:cNvSpPr txBox="1"/>
          <p:nvPr/>
        </p:nvSpPr>
        <p:spPr>
          <a:xfrm>
            <a:off x="990600" y="2133600"/>
            <a:ext cx="7924800" cy="675640"/>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1048656" name="TextBox 1048655"/>
          <p:cNvSpPr txBox="1"/>
          <p:nvPr/>
        </p:nvSpPr>
        <p:spPr>
          <a:xfrm>
            <a:off x="515494" y="1354137"/>
            <a:ext cx="8399906" cy="2834641"/>
          </a:xfrm>
          <a:prstGeom prst="rect">
            <a:avLst/>
          </a:prstGeom>
        </p:spPr>
        <p:txBody>
          <a:bodyPr wrap="square" rtlCol="0">
            <a:spAutoFit/>
          </a:bodyPr>
          <a:lstStyle/>
          <a:p>
            <a:r>
              <a:rPr lang="en-IN" sz="2800">
                <a:solidFill>
                  <a:srgbClr val="000000"/>
                </a:solidFill>
              </a:rPr>
              <a:t>The Employee Data Management Project aims to centralize and streamline the management of employee-related information within the organization. Currently, employee data is dispersed across various departments, resulting in inefficiencies, data inaccuracies, and challenges in accessing critical information when needed. This project will focus on integrating all employee data into a unified system that ensures real-time access, accuracy, and consistency of information across the organizat</a:t>
            </a:r>
            <a:r>
              <a:rPr lang="en-US" sz="2800">
                <a:solidFill>
                  <a:srgbClr val="000000"/>
                </a:solidFill>
              </a:rPr>
              <a:t>ion.</a:t>
            </a:r>
            <a:endParaRPr lang="en-IN" sz="2800">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7"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58"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59"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60" name="object 5"/>
          <p:cNvSpPr txBox="1">
            <a:spLocks noGrp="1"/>
          </p:cNvSpPr>
          <p:nvPr>
            <p:ph type="title"/>
          </p:nvPr>
        </p:nvSpPr>
        <p:spPr>
          <a:xfrm>
            <a:off x="699452" y="891793"/>
            <a:ext cx="5014595" cy="397510"/>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2097162" name="object 6"/>
          <p:cNvPicPr>
            <a:picLocks/>
          </p:cNvPicPr>
          <p:nvPr/>
        </p:nvPicPr>
        <p:blipFill>
          <a:blip r:embed="rId2" cstate="print"/>
          <a:stretch>
            <a:fillRect/>
          </a:stretch>
        </p:blipFill>
        <p:spPr>
          <a:xfrm>
            <a:off x="723900" y="6172200"/>
            <a:ext cx="2181225" cy="485775"/>
          </a:xfrm>
          <a:prstGeom prst="rect">
            <a:avLst/>
          </a:prstGeom>
        </p:spPr>
      </p:pic>
      <p:sp>
        <p:nvSpPr>
          <p:cNvPr id="1048661" name="object 8"/>
          <p:cNvSpPr txBox="1">
            <a:spLocks noGrp="1"/>
          </p:cNvSpPr>
          <p:nvPr>
            <p:ph type="sldNum" sz="quarter" idx="7"/>
          </p:nvPr>
        </p:nvSpPr>
        <p:spPr>
          <a:xfrm>
            <a:off x="11353418" y="6473337"/>
            <a:ext cx="151129" cy="1339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048662" name="TextBox 1048661"/>
          <p:cNvSpPr txBox="1"/>
          <p:nvPr/>
        </p:nvSpPr>
        <p:spPr>
          <a:xfrm>
            <a:off x="723900" y="1289303"/>
            <a:ext cx="7585711" cy="3177540"/>
          </a:xfrm>
          <a:prstGeom prst="rect">
            <a:avLst/>
          </a:prstGeom>
        </p:spPr>
        <p:txBody>
          <a:bodyPr wrap="square" rtlCol="0">
            <a:spAutoFit/>
          </a:bodyPr>
          <a:lstStyle/>
          <a:p>
            <a:r>
              <a:rPr lang="en-IN" sz="2800">
                <a:solidFill>
                  <a:srgbClr val="000000"/>
                </a:solidFill>
              </a:rPr>
              <a:t>The primary end users of the Employee Data Management system are Human Resources (HR) personnel, who are responsible for managing employee records, tracking performance, processing payroll, and ensuring compliance with labor laws. Additionally, managers across various departments will be key users, as they need access to accurate employee data to make informed decisions on promotions, performance evaluations, and team management.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3" name="object 2"/>
          <p:cNvPicPr>
            <a:picLocks/>
          </p:cNvPicPr>
          <p:nvPr/>
        </p:nvPicPr>
        <p:blipFill>
          <a:blip r:embed="rId2" cstate="print"/>
          <a:stretch>
            <a:fillRect/>
          </a:stretch>
        </p:blipFill>
        <p:spPr>
          <a:xfrm>
            <a:off x="0" y="1476375"/>
            <a:ext cx="2695574" cy="3248025"/>
          </a:xfrm>
          <a:prstGeom prst="rect">
            <a:avLst/>
          </a:prstGeom>
        </p:spPr>
      </p:pic>
      <p:sp>
        <p:nvSpPr>
          <p:cNvPr id="104866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6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6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66" name="object 6"/>
          <p:cNvSpPr txBox="1">
            <a:spLocks noGrp="1"/>
          </p:cNvSpPr>
          <p:nvPr>
            <p:ph type="title"/>
          </p:nvPr>
        </p:nvSpPr>
        <p:spPr>
          <a:xfrm>
            <a:off x="558165" y="857885"/>
            <a:ext cx="9763125" cy="445136"/>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2097164" name="object 7"/>
          <p:cNvPicPr>
            <a:picLocks/>
          </p:cNvPicPr>
          <p:nvPr/>
        </p:nvPicPr>
        <p:blipFill>
          <a:blip r:embed="rId3" cstate="print"/>
          <a:stretch>
            <a:fillRect/>
          </a:stretch>
        </p:blipFill>
        <p:spPr>
          <a:xfrm>
            <a:off x="676275" y="6467475"/>
            <a:ext cx="2143125" cy="200025"/>
          </a:xfrm>
          <a:prstGeom prst="rect">
            <a:avLst/>
          </a:prstGeom>
        </p:spPr>
      </p:pic>
      <p:sp>
        <p:nvSpPr>
          <p:cNvPr id="1048667" name="object 9"/>
          <p:cNvSpPr txBox="1">
            <a:spLocks noGrp="1"/>
          </p:cNvSpPr>
          <p:nvPr>
            <p:ph type="sldNum" sz="quarter" idx="7"/>
          </p:nvPr>
        </p:nvSpPr>
        <p:spPr>
          <a:xfrm>
            <a:off x="11353418" y="6473337"/>
            <a:ext cx="151129" cy="1339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48668" name="TextBox 1048667"/>
          <p:cNvSpPr txBox="1"/>
          <p:nvPr/>
        </p:nvSpPr>
        <p:spPr>
          <a:xfrm>
            <a:off x="2819400" y="1642109"/>
            <a:ext cx="6017985" cy="3520441"/>
          </a:xfrm>
          <a:prstGeom prst="rect">
            <a:avLst/>
          </a:prstGeom>
        </p:spPr>
        <p:txBody>
          <a:bodyPr wrap="square" rtlCol="0">
            <a:spAutoFit/>
          </a:bodyPr>
          <a:lstStyle/>
          <a:p>
            <a:r>
              <a:rPr lang="en-IN" sz="2800">
                <a:solidFill>
                  <a:srgbClr val="000000"/>
                </a:solidFill>
              </a:rPr>
              <a:t>The solution includes features such as automated data entry, advanced reporting tools, performance tracking, and compliance management, all accessible through an intuitive user interface. The value proposition of this solution lies in its ability to significantly enhance operational efficiency by reducing manual errors, saving time on administrative tasks, and improving the accuracy of employee data.</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9" name="Title 1"/>
          <p:cNvSpPr>
            <a:spLocks noGrp="1"/>
          </p:cNvSpPr>
          <p:nvPr>
            <p:ph type="title"/>
          </p:nvPr>
        </p:nvSpPr>
        <p:spPr>
          <a:xfrm>
            <a:off x="755332" y="385444"/>
            <a:ext cx="10681335" cy="584201"/>
          </a:xfrm>
        </p:spPr>
        <p:txBody>
          <a:bodyPr/>
          <a:lstStyle/>
          <a:p>
            <a:r>
              <a:rPr lang="en-IN" dirty="0"/>
              <a:t>Dataset Description</a:t>
            </a:r>
          </a:p>
        </p:txBody>
      </p:sp>
      <p:sp>
        <p:nvSpPr>
          <p:cNvPr id="1048670" name="TextBox 1048669"/>
          <p:cNvSpPr txBox="1"/>
          <p:nvPr/>
        </p:nvSpPr>
        <p:spPr>
          <a:xfrm>
            <a:off x="755332" y="1273926"/>
            <a:ext cx="7217949" cy="2834641"/>
          </a:xfrm>
          <a:prstGeom prst="rect">
            <a:avLst/>
          </a:prstGeom>
        </p:spPr>
        <p:txBody>
          <a:bodyPr wrap="square" rtlCol="0">
            <a:spAutoFit/>
          </a:bodyPr>
          <a:lstStyle/>
          <a:p>
            <a:r>
              <a:rPr lang="en-IN" sz="2800">
                <a:solidFill>
                  <a:srgbClr val="000000"/>
                </a:solidFill>
              </a:rPr>
              <a:t>The employee data dataset comprises a comprehensive collection of records that capture various aspects of an organization's workforce. The dataset includes demographic information such as employee names, ages, genders, and contact details. It also contains employment-specific data, including job titles, departments, hire dates, employment status (full-time, part-time, or contract), and work location.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1"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48672"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73"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74"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5" name="object 6"/>
          <p:cNvPicPr>
            <a:picLocks/>
          </p:cNvPicPr>
          <p:nvPr/>
        </p:nvPicPr>
        <p:blipFill>
          <a:blip r:embed="rId2" cstate="print"/>
          <a:stretch>
            <a:fillRect/>
          </a:stretch>
        </p:blipFill>
        <p:spPr>
          <a:xfrm>
            <a:off x="66675" y="3381373"/>
            <a:ext cx="2466975" cy="3419475"/>
          </a:xfrm>
          <a:prstGeom prst="rect">
            <a:avLst/>
          </a:prstGeom>
        </p:spPr>
      </p:pic>
      <p:sp>
        <p:nvSpPr>
          <p:cNvPr id="1048675" name="object 7"/>
          <p:cNvSpPr txBox="1">
            <a:spLocks noGrp="1"/>
          </p:cNvSpPr>
          <p:nvPr>
            <p:ph type="title"/>
          </p:nvPr>
        </p:nvSpPr>
        <p:spPr>
          <a:xfrm>
            <a:off x="739775" y="654938"/>
            <a:ext cx="8480425" cy="52451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1048676" name="object 8"/>
          <p:cNvSpPr txBox="1"/>
          <p:nvPr/>
        </p:nvSpPr>
        <p:spPr>
          <a:xfrm>
            <a:off x="11277218" y="6473337"/>
            <a:ext cx="228600" cy="1339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1048677" name="TextBox 8"/>
          <p:cNvSpPr txBox="1"/>
          <p:nvPr/>
        </p:nvSpPr>
        <p:spPr>
          <a:xfrm>
            <a:off x="2743200" y="2354703"/>
            <a:ext cx="8534018" cy="777240"/>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48678" name="TextBox 1048677"/>
          <p:cNvSpPr txBox="1"/>
          <p:nvPr/>
        </p:nvSpPr>
        <p:spPr>
          <a:xfrm>
            <a:off x="2533650" y="1299209"/>
            <a:ext cx="7339252" cy="3539430"/>
          </a:xfrm>
          <a:prstGeom prst="rect">
            <a:avLst/>
          </a:prstGeom>
        </p:spPr>
        <p:txBody>
          <a:bodyPr wrap="square" rtlCol="0">
            <a:spAutoFit/>
          </a:bodyPr>
          <a:lstStyle/>
          <a:p>
            <a:r>
              <a:rPr lang="en-IN" sz="2800" dirty="0">
                <a:solidFill>
                  <a:srgbClr val="000000"/>
                </a:solidFill>
              </a:rPr>
              <a:t>The "wow" factor in our Employee Data Management solution lies in its transformative impact on how organizations manage and utilize employee information. Unlike traditional systems that are often </a:t>
            </a:r>
            <a:r>
              <a:rPr lang="en-IN" sz="2800" dirty="0" err="1">
                <a:solidFill>
                  <a:srgbClr val="000000"/>
                </a:solidFill>
              </a:rPr>
              <a:t>siloed</a:t>
            </a:r>
            <a:r>
              <a:rPr lang="en-IN" sz="2800" dirty="0">
                <a:solidFill>
                  <a:srgbClr val="000000"/>
                </a:solidFill>
              </a:rPr>
              <a:t>, cumbersome, and prone to errors, our solution offers a seamless, user-friendly experience that brings all aspects of employee data under one roof.</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12</Slides>
  <Notes>1</Notes>
  <HiddenSlides>0</HiddenSlide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S.Jenisha Roodhai IIB com g GASC</cp:lastModifiedBy>
  <cp:revision>5</cp:revision>
  <dcterms:created xsi:type="dcterms:W3CDTF">2024-03-28T06:07:22Z</dcterms:created>
  <dcterms:modified xsi:type="dcterms:W3CDTF">2024-09-05T09:57:52Z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6fadfa769ed143b1a4178f2910f42ca3</vt:lpwstr>
  </property>
</Properties>
</file>