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  <p:sldMasterId id="2147483707" r:id="rId2"/>
    <p:sldMasterId id="2147483708" r:id="rId3"/>
    <p:sldMasterId id="2147483709" r:id="rId4"/>
    <p:sldMasterId id="2147483710" r:id="rId5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6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37143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5aa119911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115aa119911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525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4871f56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g114871f56bc_1_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14871f56bc_1_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2677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4871f56b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g114871f56bc_1_1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14871f56bc_1_1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5739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5936e2994_2_30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115936e2994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30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5936e2994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g115936e2994_2_11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15936e2994_2_11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419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5aa119911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g115aa119911_1_6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15aa119911_1_6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97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5936e2994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115936e2994_2_23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fr"/>
              <a:t>plateforme pour implementer le méthodologie MLOps dans une equipe ds afin de </a:t>
            </a:r>
            <a:r>
              <a:rPr lang="fr">
                <a:solidFill>
                  <a:schemeClr val="dk1"/>
                </a:solidFill>
              </a:rPr>
              <a:t>automatiser tout le cycle de vie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fr"/>
              <a:t>mlflow track Permetre de traquer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fr"/>
              <a:t>Mlflow project nous permettre de packagéé le code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fr"/>
              <a:t>Mlflow models déployer nos modèles en API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115936e2994_2_234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1778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5936e2994_2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115936e2994_2_24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tout le monde a deja renconter le problaime du movais arr …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de  manniere à Oublier son score ,ses metrics et ses hyperparametres </a:t>
            </a:r>
            <a:endParaRPr sz="5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15936e2994_2_24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9402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5936e2994_2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5936e2994_2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398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5aa11991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g115aa119911_1_1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15aa119911_1_1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7783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5aa1199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g115aa119911_1_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15aa119911_1_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9241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5aa119911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115aa119911_1_10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15aa119911_1_10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359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subTitle" idx="1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4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2"/>
          </p:nvPr>
        </p:nvSpPr>
        <p:spPr>
          <a:xfrm>
            <a:off x="323973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3"/>
          </p:nvPr>
        </p:nvSpPr>
        <p:spPr>
          <a:xfrm>
            <a:off x="602235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5"/>
          </p:nvPr>
        </p:nvSpPr>
        <p:spPr>
          <a:xfrm>
            <a:off x="323973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6"/>
          </p:nvPr>
        </p:nvSpPr>
        <p:spPr>
          <a:xfrm>
            <a:off x="602235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5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6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7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body" idx="4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8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body" idx="2"/>
          </p:nvPr>
        </p:nvSpPr>
        <p:spPr>
          <a:xfrm>
            <a:off x="323973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body" idx="3"/>
          </p:nvPr>
        </p:nvSpPr>
        <p:spPr>
          <a:xfrm>
            <a:off x="602235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5"/>
          </p:nvPr>
        </p:nvSpPr>
        <p:spPr>
          <a:xfrm>
            <a:off x="323973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6"/>
          </p:nvPr>
        </p:nvSpPr>
        <p:spPr>
          <a:xfrm>
            <a:off x="602235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1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2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5"/>
          <p:cNvSpPr txBox="1">
            <a:spLocks noGrp="1"/>
          </p:cNvSpPr>
          <p:nvPr>
            <p:ph type="subTitle" idx="1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7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7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8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8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8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9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9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9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0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0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50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0"/>
          <p:cNvSpPr txBox="1">
            <a:spLocks noGrp="1"/>
          </p:cNvSpPr>
          <p:nvPr>
            <p:ph type="body" idx="4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1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1"/>
          <p:cNvSpPr txBox="1">
            <a:spLocks noGrp="1"/>
          </p:cNvSpPr>
          <p:nvPr>
            <p:ph type="body" idx="2"/>
          </p:nvPr>
        </p:nvSpPr>
        <p:spPr>
          <a:xfrm>
            <a:off x="323973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1"/>
          <p:cNvSpPr txBox="1">
            <a:spLocks noGrp="1"/>
          </p:cNvSpPr>
          <p:nvPr>
            <p:ph type="body" idx="3"/>
          </p:nvPr>
        </p:nvSpPr>
        <p:spPr>
          <a:xfrm>
            <a:off x="602235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1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1"/>
          <p:cNvSpPr txBox="1">
            <a:spLocks noGrp="1"/>
          </p:cNvSpPr>
          <p:nvPr>
            <p:ph type="body" idx="5"/>
          </p:nvPr>
        </p:nvSpPr>
        <p:spPr>
          <a:xfrm>
            <a:off x="323973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body" idx="6"/>
          </p:nvPr>
        </p:nvSpPr>
        <p:spPr>
          <a:xfrm>
            <a:off x="602235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5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4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54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5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5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5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5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5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6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56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5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7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250" name="Google Shape;250;p57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251" name="Google Shape;251;p5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58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257" name="Google Shape;257;p58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258" name="Google Shape;258;p58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259" name="Google Shape;259;p58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260" name="Google Shape;260;p5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5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5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5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5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0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60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271" name="Google Shape;271;p60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72" name="Google Shape;272;p6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6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1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61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61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79" name="Google Shape;279;p6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6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6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2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62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6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6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6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3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63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6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6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6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3820" cy="514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51890" y="4391550"/>
            <a:ext cx="1336230" cy="75168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33450" y="333990"/>
            <a:ext cx="3630690" cy="85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333450" y="250830"/>
            <a:ext cx="161730" cy="2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33450" y="1265760"/>
            <a:ext cx="4589730" cy="298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3450" y="4916700"/>
            <a:ext cx="722790" cy="12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Confidentiel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333450" y="379080"/>
            <a:ext cx="7424730" cy="85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07" name="Google Shape;107;p26"/>
          <p:cNvSpPr/>
          <p:nvPr/>
        </p:nvSpPr>
        <p:spPr>
          <a:xfrm>
            <a:off x="333450" y="250830"/>
            <a:ext cx="161730" cy="2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8" name="Google Shape;108;p26"/>
          <p:cNvSpPr/>
          <p:nvPr/>
        </p:nvSpPr>
        <p:spPr>
          <a:xfrm rot="10800000" flipH="1">
            <a:off x="100170" y="2831220"/>
            <a:ext cx="99900" cy="2830950"/>
          </a:xfrm>
          <a:custGeom>
            <a:avLst/>
            <a:gdLst/>
            <a:ahLst/>
            <a:cxnLst/>
            <a:rect l="l" t="t" r="r" b="b"/>
            <a:pathLst>
              <a:path w="100243" h="2831250" extrusionOk="0">
                <a:moveTo>
                  <a:pt x="0" y="0"/>
                </a:moveTo>
                <a:lnTo>
                  <a:pt x="100243" y="142875"/>
                </a:lnTo>
                <a:lnTo>
                  <a:pt x="100243" y="2831250"/>
                </a:lnTo>
                <a:lnTo>
                  <a:pt x="0" y="2831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9" name="Google Shape;109;p26"/>
          <p:cNvSpPr/>
          <p:nvPr/>
        </p:nvSpPr>
        <p:spPr>
          <a:xfrm>
            <a:off x="0" y="2312280"/>
            <a:ext cx="99900" cy="2830950"/>
          </a:xfrm>
          <a:custGeom>
            <a:avLst/>
            <a:gdLst/>
            <a:ahLst/>
            <a:cxnLst/>
            <a:rect l="l" t="t" r="r" b="b"/>
            <a:pathLst>
              <a:path w="100243" h="2831250" extrusionOk="0">
                <a:moveTo>
                  <a:pt x="0" y="0"/>
                </a:moveTo>
                <a:lnTo>
                  <a:pt x="100243" y="142875"/>
                </a:lnTo>
                <a:lnTo>
                  <a:pt x="100243" y="2831250"/>
                </a:lnTo>
                <a:lnTo>
                  <a:pt x="0" y="2831250"/>
                </a:lnTo>
                <a:lnTo>
                  <a:pt x="0" y="0"/>
                </a:lnTo>
                <a:close/>
              </a:path>
            </a:pathLst>
          </a:custGeom>
          <a:solidFill>
            <a:srgbClr val="66BDFF"/>
          </a:solidFill>
          <a:ln>
            <a:noFill/>
          </a:ln>
        </p:spPr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33450" y="1512540"/>
            <a:ext cx="4085910" cy="298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2"/>
          </p:nvPr>
        </p:nvSpPr>
        <p:spPr>
          <a:xfrm>
            <a:off x="4771980" y="1512540"/>
            <a:ext cx="4085910" cy="298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12" name="Google Shape;112;p26"/>
          <p:cNvSpPr/>
          <p:nvPr/>
        </p:nvSpPr>
        <p:spPr>
          <a:xfrm>
            <a:off x="8664570" y="4918320"/>
            <a:ext cx="193320" cy="12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‹N°›</a:t>
            </a:fld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3"/>
          </p:nvPr>
        </p:nvSpPr>
        <p:spPr>
          <a:xfrm>
            <a:off x="333450" y="827010"/>
            <a:ext cx="8524710" cy="298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14" name="Google Shape;114;p26"/>
          <p:cNvSpPr/>
          <p:nvPr/>
        </p:nvSpPr>
        <p:spPr>
          <a:xfrm>
            <a:off x="333450" y="4916700"/>
            <a:ext cx="730350" cy="12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Confidentiel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ftr" idx="11"/>
          </p:nvPr>
        </p:nvSpPr>
        <p:spPr>
          <a:xfrm>
            <a:off x="6821550" y="3488130"/>
            <a:ext cx="1590300" cy="298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pic>
        <p:nvPicPr>
          <p:cNvPr id="116" name="Google Shape;116;p2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845930" y="158760"/>
            <a:ext cx="928530" cy="5224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3820" cy="514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9"/>
          <p:cNvPicPr preferRelativeResize="0"/>
          <p:nvPr/>
        </p:nvPicPr>
        <p:blipFill rotWithShape="1">
          <a:blip r:embed="rId15">
            <a:alphaModFix/>
          </a:blip>
          <a:srcRect l="11872"/>
          <a:stretch/>
        </p:blipFill>
        <p:spPr>
          <a:xfrm>
            <a:off x="0" y="0"/>
            <a:ext cx="7989030" cy="514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390010" y="1873530"/>
            <a:ext cx="2481570" cy="13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9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2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221" name="Google Shape;221;p52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5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3" name="Google Shape;223;p5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Google Shape;224;p5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14Kf0dsR2GLtfrtiPvZU3Nz6bYiP3-RF/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TCRI9lr026e654zNGtT7kwIkAuMCnh5G/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64"/>
          <p:cNvPicPr preferRelativeResize="0"/>
          <p:nvPr/>
        </p:nvPicPr>
        <p:blipFill rotWithShape="1">
          <a:blip r:embed="rId3">
            <a:alphaModFix/>
          </a:blip>
          <a:srcRect l="5554" r="55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64"/>
          <p:cNvGrpSpPr/>
          <p:nvPr/>
        </p:nvGrpSpPr>
        <p:grpSpPr>
          <a:xfrm>
            <a:off x="387973" y="311847"/>
            <a:ext cx="2156896" cy="175853"/>
            <a:chOff x="0" y="0"/>
            <a:chExt cx="5751723" cy="468942"/>
          </a:xfrm>
        </p:grpSpPr>
        <p:sp>
          <p:nvSpPr>
            <p:cNvPr id="300" name="Google Shape;300;p64"/>
            <p:cNvSpPr txBox="1"/>
            <p:nvPr/>
          </p:nvSpPr>
          <p:spPr>
            <a:xfrm>
              <a:off x="744880" y="17301"/>
              <a:ext cx="5006843" cy="396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 b="1" i="0" u="none" strike="noStrike" cap="none">
                  <a:solidFill>
                    <a:srgbClr val="F8F8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TALAN INNOVATION FACTORY</a:t>
              </a:r>
              <a:endParaRPr sz="700"/>
            </a:p>
          </p:txBody>
        </p:sp>
        <p:sp>
          <p:nvSpPr>
            <p:cNvPr id="301" name="Google Shape;301;p64"/>
            <p:cNvSpPr/>
            <p:nvPr/>
          </p:nvSpPr>
          <p:spPr>
            <a:xfrm>
              <a:off x="0" y="0"/>
              <a:ext cx="468942" cy="468942"/>
            </a:xfrm>
            <a:custGeom>
              <a:avLst/>
              <a:gdLst/>
              <a:ahLst/>
              <a:cxnLst/>
              <a:rect l="l" t="t" r="r" b="b"/>
              <a:pathLst>
                <a:path w="1708150" h="1708150" extrusionOk="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5BEEA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2" name="Google Shape;302;p64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 rot="5400000">
            <a:off x="0" y="2842400"/>
            <a:ext cx="2301100" cy="23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64"/>
          <p:cNvPicPr preferRelativeResize="0"/>
          <p:nvPr/>
        </p:nvPicPr>
        <p:blipFill rotWithShape="1">
          <a:blip r:embed="rId5">
            <a:alphaModFix amt="60000"/>
          </a:blip>
          <a:srcRect/>
          <a:stretch/>
        </p:blipFill>
        <p:spPr>
          <a:xfrm rot="-5400000">
            <a:off x="8094428" y="-63574"/>
            <a:ext cx="1102548" cy="110254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64"/>
          <p:cNvSpPr txBox="1"/>
          <p:nvPr/>
        </p:nvSpPr>
        <p:spPr>
          <a:xfrm>
            <a:off x="0" y="4774945"/>
            <a:ext cx="9144000" cy="16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2022-2023</a:t>
            </a:r>
            <a:endParaRPr sz="700"/>
          </a:p>
        </p:txBody>
      </p:sp>
      <p:pic>
        <p:nvPicPr>
          <p:cNvPr id="305" name="Google Shape;305;p64"/>
          <p:cNvPicPr preferRelativeResize="0"/>
          <p:nvPr/>
        </p:nvPicPr>
        <p:blipFill rotWithShape="1">
          <a:blip r:embed="rId6">
            <a:alphaModFix/>
          </a:blip>
          <a:srcRect b="68068"/>
          <a:stretch/>
        </p:blipFill>
        <p:spPr>
          <a:xfrm>
            <a:off x="7954776" y="4506484"/>
            <a:ext cx="1242201" cy="56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64"/>
          <p:cNvPicPr preferRelativeResize="0"/>
          <p:nvPr/>
        </p:nvPicPr>
        <p:blipFill rotWithShape="1">
          <a:blip r:embed="rId7">
            <a:alphaModFix amt="70000"/>
          </a:blip>
          <a:srcRect/>
          <a:stretch/>
        </p:blipFill>
        <p:spPr>
          <a:xfrm rot="-5400000">
            <a:off x="2443836" y="1862362"/>
            <a:ext cx="2837553" cy="141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64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3297881" y="1297631"/>
            <a:ext cx="2548238" cy="254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64"/>
          <p:cNvPicPr preferRelativeResize="0"/>
          <p:nvPr/>
        </p:nvPicPr>
        <p:blipFill rotWithShape="1">
          <a:blip r:embed="rId7">
            <a:alphaModFix amt="60000"/>
          </a:blip>
          <a:srcRect/>
          <a:stretch/>
        </p:blipFill>
        <p:spPr>
          <a:xfrm rot="5400000">
            <a:off x="3767986" y="1767736"/>
            <a:ext cx="3216058" cy="160802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4"/>
          <p:cNvSpPr txBox="1"/>
          <p:nvPr/>
        </p:nvSpPr>
        <p:spPr>
          <a:xfrm>
            <a:off x="3580718" y="1853099"/>
            <a:ext cx="31221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Bootcamp AI</a:t>
            </a:r>
            <a:endParaRPr sz="700"/>
          </a:p>
        </p:txBody>
      </p:sp>
      <p:sp>
        <p:nvSpPr>
          <p:cNvPr id="310" name="Google Shape;310;p64"/>
          <p:cNvSpPr txBox="1"/>
          <p:nvPr/>
        </p:nvSpPr>
        <p:spPr>
          <a:xfrm>
            <a:off x="-1794547" y="3469476"/>
            <a:ext cx="58902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JOUINI Mayssa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HAMMAMI Hattab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JENNEN Ilyes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64"/>
          <p:cNvSpPr txBox="1"/>
          <p:nvPr/>
        </p:nvSpPr>
        <p:spPr>
          <a:xfrm>
            <a:off x="3254250" y="2336063"/>
            <a:ext cx="26355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Benchmarking of Machine Learning algorithms</a:t>
            </a:r>
            <a:endParaRPr sz="15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/>
          <p:nvPr/>
        </p:nvSpPr>
        <p:spPr>
          <a:xfrm>
            <a:off x="333450" y="19485"/>
            <a:ext cx="7424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fr" sz="1500" b="1" dirty="0">
                <a:solidFill>
                  <a:schemeClr val="accent1"/>
                </a:solidFill>
              </a:rPr>
              <a:t>Demo (1/2) </a:t>
            </a:r>
            <a:endParaRPr sz="1500" b="1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73"/>
          <p:cNvSpPr txBox="1"/>
          <p:nvPr/>
        </p:nvSpPr>
        <p:spPr>
          <a:xfrm>
            <a:off x="6821550" y="3488130"/>
            <a:ext cx="1590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Pied de page | </a:t>
            </a:r>
            <a:endParaRPr sz="8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73"/>
          <p:cNvSpPr txBox="1"/>
          <p:nvPr/>
        </p:nvSpPr>
        <p:spPr>
          <a:xfrm>
            <a:off x="485730" y="1483380"/>
            <a:ext cx="4086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73" title="bandicam 2022-02-18 00-27-18-239_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700" y="757723"/>
            <a:ext cx="6777451" cy="3827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4"/>
          <p:cNvSpPr txBox="1"/>
          <p:nvPr/>
        </p:nvSpPr>
        <p:spPr>
          <a:xfrm>
            <a:off x="333450" y="40033"/>
            <a:ext cx="7424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fr" sz="1500" b="1" dirty="0">
                <a:solidFill>
                  <a:schemeClr val="accent1"/>
                </a:solidFill>
              </a:rPr>
              <a:t>Demo: MLflow (2/2)</a:t>
            </a:r>
            <a:endParaRPr sz="1500" b="1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74"/>
          <p:cNvSpPr txBox="1"/>
          <p:nvPr/>
        </p:nvSpPr>
        <p:spPr>
          <a:xfrm>
            <a:off x="6821550" y="3488130"/>
            <a:ext cx="1590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Pied de page | </a:t>
            </a:r>
            <a:endParaRPr sz="8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74"/>
          <p:cNvSpPr txBox="1"/>
          <p:nvPr/>
        </p:nvSpPr>
        <p:spPr>
          <a:xfrm>
            <a:off x="485730" y="1483380"/>
            <a:ext cx="4086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74"/>
          <p:cNvSpPr txBox="1"/>
          <p:nvPr/>
        </p:nvSpPr>
        <p:spPr>
          <a:xfrm>
            <a:off x="1334275" y="1079525"/>
            <a:ext cx="238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1">
                <a:solidFill>
                  <a:schemeClr val="lt1"/>
                </a:solidFill>
              </a:rPr>
              <a:t>Régression</a:t>
            </a:r>
            <a:endParaRPr sz="2800" b="1">
              <a:solidFill>
                <a:schemeClr val="lt1"/>
              </a:solidFill>
            </a:endParaRPr>
          </a:p>
        </p:txBody>
      </p:sp>
      <p:pic>
        <p:nvPicPr>
          <p:cNvPr id="408" name="Google Shape;408;p74" title="bandicam 2022-02-18 00-49-22-815_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100" y="784423"/>
            <a:ext cx="6687800" cy="37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5"/>
          <p:cNvSpPr txBox="1"/>
          <p:nvPr/>
        </p:nvSpPr>
        <p:spPr>
          <a:xfrm>
            <a:off x="775168" y="2000049"/>
            <a:ext cx="31221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Merci de votre attention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5"/>
          <p:cNvSpPr txBox="1"/>
          <p:nvPr/>
        </p:nvSpPr>
        <p:spPr>
          <a:xfrm>
            <a:off x="333450" y="333990"/>
            <a:ext cx="3630690" cy="85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i="0" u="none" strike="noStrike" cap="none">
                <a:solidFill>
                  <a:srgbClr val="0029CC"/>
                </a:solidFill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5"/>
          <p:cNvSpPr txBox="1"/>
          <p:nvPr/>
        </p:nvSpPr>
        <p:spPr>
          <a:xfrm>
            <a:off x="333450" y="1229850"/>
            <a:ext cx="4589730" cy="291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 i="0" u="none" strike="noStrike" cap="none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5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Types of machine learning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fr" sz="1100" b="1" i="0" u="none" strike="noStrike" cap="none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fr" sz="15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Vers une approche MLOps avec MLflow</a:t>
            </a:r>
            <a:endParaRPr sz="1100" b="1" i="0" u="none" strike="noStrike" cap="none">
              <a:solidFill>
                <a:srgbClr val="0091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5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</a:t>
            </a:r>
            <a:endParaRPr sz="15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fr" sz="11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  <a:endParaRPr sz="1100"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fr" sz="1500" b="1">
                <a:solidFill>
                  <a:schemeClr val="accent1"/>
                </a:solidFill>
              </a:rPr>
              <a:t>Machine Learning Canvas</a:t>
            </a:r>
            <a:endParaRPr sz="15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  <a:endParaRPr sz="1100"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6"/>
          <p:cNvSpPr txBox="1"/>
          <p:nvPr/>
        </p:nvSpPr>
        <p:spPr>
          <a:xfrm>
            <a:off x="333450" y="379080"/>
            <a:ext cx="7424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>
                <a:solidFill>
                  <a:srgbClr val="0029CC"/>
                </a:solidFill>
                <a:latin typeface="Montserrat"/>
                <a:ea typeface="Montserrat"/>
                <a:cs typeface="Montserrat"/>
                <a:sym typeface="Montserrat"/>
              </a:rPr>
              <a:t>Types of machine learning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6"/>
          <p:cNvSpPr txBox="1"/>
          <p:nvPr/>
        </p:nvSpPr>
        <p:spPr>
          <a:xfrm>
            <a:off x="6821550" y="3488130"/>
            <a:ext cx="1590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Pied de page | </a:t>
            </a:r>
            <a:endParaRPr sz="8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6" name="Google Shape;326;p66"/>
          <p:cNvPicPr preferRelativeResize="0"/>
          <p:nvPr/>
        </p:nvPicPr>
        <p:blipFill rotWithShape="1">
          <a:blip r:embed="rId3">
            <a:alphaModFix/>
          </a:blip>
          <a:srcRect r="832"/>
          <a:stretch/>
        </p:blipFill>
        <p:spPr>
          <a:xfrm>
            <a:off x="667975" y="755225"/>
            <a:ext cx="7989124" cy="39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7"/>
          <p:cNvSpPr txBox="1"/>
          <p:nvPr/>
        </p:nvSpPr>
        <p:spPr>
          <a:xfrm>
            <a:off x="398300" y="82545"/>
            <a:ext cx="7424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fr" sz="1700" b="1" dirty="0">
                <a:solidFill>
                  <a:schemeClr val="accent1"/>
                </a:solidFill>
              </a:rPr>
              <a:t>Vers une approche </a:t>
            </a:r>
            <a:r>
              <a:rPr lang="fr" sz="1700" b="1" dirty="0">
                <a:solidFill>
                  <a:srgbClr val="073763"/>
                </a:solidFill>
              </a:rPr>
              <a:t>MLOps </a:t>
            </a:r>
            <a:r>
              <a:rPr lang="fr" sz="1700" b="1" dirty="0">
                <a:solidFill>
                  <a:schemeClr val="accent1"/>
                </a:solidFill>
              </a:rPr>
              <a:t>avec </a:t>
            </a:r>
            <a:r>
              <a:rPr lang="fr" sz="1700" b="1" dirty="0">
                <a:solidFill>
                  <a:srgbClr val="073763"/>
                </a:solidFill>
              </a:rPr>
              <a:t>MLflow</a:t>
            </a:r>
            <a:endParaRPr sz="1700" b="1" dirty="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endParaRPr sz="17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endParaRPr sz="1500" b="1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67"/>
          <p:cNvSpPr txBox="1"/>
          <p:nvPr/>
        </p:nvSpPr>
        <p:spPr>
          <a:xfrm>
            <a:off x="6821550" y="3488130"/>
            <a:ext cx="1590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Pied de page | </a:t>
            </a:r>
            <a:endParaRPr sz="8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4" name="Google Shape;33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650" y="2086600"/>
            <a:ext cx="5996150" cy="2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67"/>
          <p:cNvSpPr txBox="1"/>
          <p:nvPr/>
        </p:nvSpPr>
        <p:spPr>
          <a:xfrm>
            <a:off x="782775" y="828300"/>
            <a:ext cx="67200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Comment optimiser et accélérer le travail d’une équipe DataScience &amp; IA 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Pourquoi 87 % des projets de </a:t>
            </a:r>
            <a:r>
              <a:rPr lang="fr">
                <a:solidFill>
                  <a:schemeClr val="dk1"/>
                </a:solidFill>
              </a:rPr>
              <a:t>DataScience </a:t>
            </a:r>
            <a:r>
              <a:rPr lang="fr"/>
              <a:t>ne sont jamais mis en production ?</a:t>
            </a:r>
            <a:endParaRPr/>
          </a:p>
        </p:txBody>
      </p:sp>
      <p:pic>
        <p:nvPicPr>
          <p:cNvPr id="336" name="Google Shape;33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949" y="806550"/>
            <a:ext cx="1952052" cy="8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8"/>
          <p:cNvSpPr txBox="1"/>
          <p:nvPr/>
        </p:nvSpPr>
        <p:spPr>
          <a:xfrm>
            <a:off x="333450" y="379080"/>
            <a:ext cx="7424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endParaRPr sz="1500" b="1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68"/>
          <p:cNvSpPr txBox="1"/>
          <p:nvPr/>
        </p:nvSpPr>
        <p:spPr>
          <a:xfrm>
            <a:off x="6821550" y="3488130"/>
            <a:ext cx="1590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Pied de page | </a:t>
            </a:r>
            <a:endParaRPr sz="8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68"/>
          <p:cNvSpPr txBox="1"/>
          <p:nvPr/>
        </p:nvSpPr>
        <p:spPr>
          <a:xfrm>
            <a:off x="333450" y="29759"/>
            <a:ext cx="7424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fr" sz="1700" b="1" dirty="0">
                <a:solidFill>
                  <a:schemeClr val="accent1"/>
                </a:solidFill>
              </a:rPr>
              <a:t>Vers une approche </a:t>
            </a:r>
            <a:r>
              <a:rPr lang="fr" sz="1700" b="1" dirty="0">
                <a:solidFill>
                  <a:srgbClr val="073763"/>
                </a:solidFill>
              </a:rPr>
              <a:t>MLOps </a:t>
            </a:r>
            <a:r>
              <a:rPr lang="fr" sz="1700" b="1" dirty="0">
                <a:solidFill>
                  <a:schemeClr val="accent1"/>
                </a:solidFill>
              </a:rPr>
              <a:t>avec </a:t>
            </a:r>
            <a:r>
              <a:rPr lang="fr" sz="1700" b="1" dirty="0">
                <a:solidFill>
                  <a:srgbClr val="073763"/>
                </a:solidFill>
              </a:rPr>
              <a:t>MLflow</a:t>
            </a:r>
            <a:endParaRPr sz="1700" b="1" dirty="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endParaRPr sz="17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endParaRPr sz="1500" b="1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5" name="Google Shape;345;p68"/>
          <p:cNvPicPr preferRelativeResize="0"/>
          <p:nvPr/>
        </p:nvPicPr>
        <p:blipFill rotWithShape="1">
          <a:blip r:embed="rId3">
            <a:alphaModFix/>
          </a:blip>
          <a:srcRect l="2315" t="16678" r="42295" b="11739"/>
          <a:stretch/>
        </p:blipFill>
        <p:spPr>
          <a:xfrm>
            <a:off x="333450" y="2253275"/>
            <a:ext cx="3064451" cy="257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000" y="2253273"/>
            <a:ext cx="5412674" cy="25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8"/>
          <p:cNvSpPr txBox="1"/>
          <p:nvPr/>
        </p:nvSpPr>
        <p:spPr>
          <a:xfrm>
            <a:off x="645450" y="699725"/>
            <a:ext cx="26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Sans MLflow</a:t>
            </a:r>
            <a:endParaRPr b="1" dirty="0"/>
          </a:p>
        </p:txBody>
      </p:sp>
      <p:sp>
        <p:nvSpPr>
          <p:cNvPr id="348" name="Google Shape;348;p68"/>
          <p:cNvSpPr txBox="1"/>
          <p:nvPr/>
        </p:nvSpPr>
        <p:spPr>
          <a:xfrm>
            <a:off x="5139750" y="734775"/>
            <a:ext cx="26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Avec MLflow</a:t>
            </a:r>
            <a:endParaRPr b="1"/>
          </a:p>
        </p:txBody>
      </p:sp>
      <p:sp>
        <p:nvSpPr>
          <p:cNvPr id="349" name="Google Shape;349;p68"/>
          <p:cNvSpPr txBox="1"/>
          <p:nvPr/>
        </p:nvSpPr>
        <p:spPr>
          <a:xfrm>
            <a:off x="-93525" y="1134975"/>
            <a:ext cx="440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Code dupliqué /mal organisé /mal structuré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68"/>
          <p:cNvSpPr txBox="1"/>
          <p:nvPr/>
        </p:nvSpPr>
        <p:spPr>
          <a:xfrm>
            <a:off x="0" y="1570225"/>
            <a:ext cx="34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Mauvais arrangement des models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68"/>
          <p:cNvSpPr txBox="1"/>
          <p:nvPr/>
        </p:nvSpPr>
        <p:spPr>
          <a:xfrm>
            <a:off x="3775375" y="1161775"/>
            <a:ext cx="541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Arrangement idéal des modèles avec leurs métriques et leurs hyperparamètres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4800"/>
            <a:ext cx="8839199" cy="315218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69"/>
          <p:cNvSpPr txBox="1"/>
          <p:nvPr/>
        </p:nvSpPr>
        <p:spPr>
          <a:xfrm>
            <a:off x="333450" y="19485"/>
            <a:ext cx="7424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fr" sz="1700" b="1" dirty="0">
                <a:solidFill>
                  <a:schemeClr val="accent1"/>
                </a:solidFill>
              </a:rPr>
              <a:t>Vers une approche </a:t>
            </a:r>
            <a:r>
              <a:rPr lang="fr" sz="1700" b="1" dirty="0">
                <a:solidFill>
                  <a:srgbClr val="073763"/>
                </a:solidFill>
              </a:rPr>
              <a:t>MLOps </a:t>
            </a:r>
            <a:r>
              <a:rPr lang="fr" sz="1700" b="1" dirty="0">
                <a:solidFill>
                  <a:schemeClr val="accent1"/>
                </a:solidFill>
              </a:rPr>
              <a:t>avec </a:t>
            </a:r>
            <a:r>
              <a:rPr lang="fr" sz="1700" b="1" dirty="0">
                <a:solidFill>
                  <a:srgbClr val="073763"/>
                </a:solidFill>
              </a:rPr>
              <a:t>MLflow</a:t>
            </a:r>
            <a:endParaRPr sz="1700" b="1" dirty="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endParaRPr sz="17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endParaRPr sz="1500" b="1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69"/>
          <p:cNvSpPr txBox="1"/>
          <p:nvPr/>
        </p:nvSpPr>
        <p:spPr>
          <a:xfrm>
            <a:off x="258025" y="837775"/>
            <a:ext cx="63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Parmi les métriques d'évaluation, Quel est le plus important ?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0"/>
          <p:cNvSpPr txBox="1"/>
          <p:nvPr/>
        </p:nvSpPr>
        <p:spPr>
          <a:xfrm>
            <a:off x="333450" y="50308"/>
            <a:ext cx="7424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fr" sz="1500" b="1" dirty="0">
                <a:solidFill>
                  <a:schemeClr val="accent1"/>
                </a:solidFill>
              </a:rPr>
              <a:t>Classification Evaluation metrics</a:t>
            </a:r>
            <a:endParaRPr sz="1500" b="1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70"/>
          <p:cNvSpPr txBox="1"/>
          <p:nvPr/>
        </p:nvSpPr>
        <p:spPr>
          <a:xfrm>
            <a:off x="6821550" y="3488130"/>
            <a:ext cx="1590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Pied de page | </a:t>
            </a:r>
            <a:endParaRPr sz="8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70"/>
          <p:cNvSpPr txBox="1"/>
          <p:nvPr/>
        </p:nvSpPr>
        <p:spPr>
          <a:xfrm>
            <a:off x="485730" y="1483380"/>
            <a:ext cx="4086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25" y="1168725"/>
            <a:ext cx="8387426" cy="36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1"/>
          <p:cNvSpPr txBox="1"/>
          <p:nvPr/>
        </p:nvSpPr>
        <p:spPr>
          <a:xfrm>
            <a:off x="333450" y="29760"/>
            <a:ext cx="7424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fr" sz="1500" b="1">
                <a:solidFill>
                  <a:schemeClr val="accent1"/>
                </a:solidFill>
              </a:rPr>
              <a:t>Classification Evaluation metrics</a:t>
            </a:r>
            <a:endParaRPr sz="1500" b="1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71"/>
          <p:cNvSpPr txBox="1"/>
          <p:nvPr/>
        </p:nvSpPr>
        <p:spPr>
          <a:xfrm>
            <a:off x="6821550" y="3488130"/>
            <a:ext cx="1590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Pied de page | </a:t>
            </a:r>
            <a:endParaRPr sz="8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71"/>
          <p:cNvSpPr txBox="1"/>
          <p:nvPr/>
        </p:nvSpPr>
        <p:spPr>
          <a:xfrm>
            <a:off x="485730" y="1483380"/>
            <a:ext cx="4086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200" y="1026900"/>
            <a:ext cx="6545176" cy="38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71"/>
          <p:cNvSpPr/>
          <p:nvPr/>
        </p:nvSpPr>
        <p:spPr>
          <a:xfrm>
            <a:off x="1048200" y="1026900"/>
            <a:ext cx="2973942" cy="3885030"/>
          </a:xfrm>
          <a:prstGeom prst="flowChartDocument">
            <a:avLst/>
          </a:prstGeom>
          <a:solidFill>
            <a:srgbClr val="66BD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71"/>
          <p:cNvSpPr txBox="1"/>
          <p:nvPr/>
        </p:nvSpPr>
        <p:spPr>
          <a:xfrm>
            <a:off x="1334275" y="1079525"/>
            <a:ext cx="238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1">
                <a:solidFill>
                  <a:schemeClr val="lt1"/>
                </a:solidFill>
              </a:rPr>
              <a:t>Régression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379" name="Google Shape;379;p71"/>
          <p:cNvSpPr txBox="1"/>
          <p:nvPr/>
        </p:nvSpPr>
        <p:spPr>
          <a:xfrm>
            <a:off x="1803875" y="1695125"/>
            <a:ext cx="1828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</a:rPr>
              <a:t>RMSE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</a:rPr>
              <a:t>MAE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</a:rPr>
              <a:t>MSE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</a:rPr>
              <a:t>MAPE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</a:rPr>
              <a:t>R Squared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2"/>
          <p:cNvSpPr txBox="1"/>
          <p:nvPr/>
        </p:nvSpPr>
        <p:spPr>
          <a:xfrm>
            <a:off x="333450" y="19485"/>
            <a:ext cx="7424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fr" sz="1500" b="1">
                <a:solidFill>
                  <a:schemeClr val="accent1"/>
                </a:solidFill>
              </a:rPr>
              <a:t>Machine Learning Canvas</a:t>
            </a:r>
            <a:endParaRPr sz="1500" b="1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72"/>
          <p:cNvSpPr txBox="1"/>
          <p:nvPr/>
        </p:nvSpPr>
        <p:spPr>
          <a:xfrm>
            <a:off x="6821550" y="3488130"/>
            <a:ext cx="1590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Pied de page | </a:t>
            </a:r>
            <a:endParaRPr sz="8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72"/>
          <p:cNvSpPr txBox="1"/>
          <p:nvPr/>
        </p:nvSpPr>
        <p:spPr>
          <a:xfrm>
            <a:off x="485730" y="1483380"/>
            <a:ext cx="4086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72"/>
          <p:cNvSpPr txBox="1"/>
          <p:nvPr/>
        </p:nvSpPr>
        <p:spPr>
          <a:xfrm>
            <a:off x="1334275" y="1079525"/>
            <a:ext cx="238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1">
                <a:solidFill>
                  <a:schemeClr val="lt1"/>
                </a:solidFill>
              </a:rPr>
              <a:t>Régression</a:t>
            </a:r>
            <a:endParaRPr sz="2800" b="1">
              <a:solidFill>
                <a:schemeClr val="lt1"/>
              </a:solidFill>
            </a:endParaRPr>
          </a:p>
        </p:txBody>
      </p:sp>
      <p:pic>
        <p:nvPicPr>
          <p:cNvPr id="389" name="Google Shape;38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150" y="782500"/>
            <a:ext cx="5391901" cy="4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0029CC"/>
      </a:accent1>
      <a:accent2>
        <a:srgbClr val="3D00F2"/>
      </a:accent2>
      <a:accent3>
        <a:srgbClr val="0062FF"/>
      </a:accent3>
      <a:accent4>
        <a:srgbClr val="0091FF"/>
      </a:accent4>
      <a:accent5>
        <a:srgbClr val="00D2D9"/>
      </a:accent5>
      <a:accent6>
        <a:srgbClr val="00D998"/>
      </a:accent6>
      <a:hlink>
        <a:srgbClr val="59595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0029CC"/>
      </a:accent1>
      <a:accent2>
        <a:srgbClr val="3D00F2"/>
      </a:accent2>
      <a:accent3>
        <a:srgbClr val="0062FF"/>
      </a:accent3>
      <a:accent4>
        <a:srgbClr val="0091FF"/>
      </a:accent4>
      <a:accent5>
        <a:srgbClr val="00D2D9"/>
      </a:accent5>
      <a:accent6>
        <a:srgbClr val="00D998"/>
      </a:accent6>
      <a:hlink>
        <a:srgbClr val="59595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0029CC"/>
      </a:accent1>
      <a:accent2>
        <a:srgbClr val="3D00F2"/>
      </a:accent2>
      <a:accent3>
        <a:srgbClr val="0062FF"/>
      </a:accent3>
      <a:accent4>
        <a:srgbClr val="0091FF"/>
      </a:accent4>
      <a:accent5>
        <a:srgbClr val="00D2D9"/>
      </a:accent5>
      <a:accent6>
        <a:srgbClr val="00D998"/>
      </a:accent6>
      <a:hlink>
        <a:srgbClr val="59595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Affichage à l'écran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Times New Roman</vt:lpstr>
      <vt:lpstr>Arial</vt:lpstr>
      <vt:lpstr>Montserrat</vt:lpstr>
      <vt:lpstr>Calibri</vt:lpstr>
      <vt:lpstr>Simple Light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ASUS</cp:lastModifiedBy>
  <cp:revision>1</cp:revision>
  <dcterms:modified xsi:type="dcterms:W3CDTF">2022-02-20T00:32:04Z</dcterms:modified>
</cp:coreProperties>
</file>