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Bodoni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11" Type="http://schemas.openxmlformats.org/officeDocument/2006/relationships/slide" Target="slides/slide6.xml"/><Relationship Id="rId22" Type="http://schemas.openxmlformats.org/officeDocument/2006/relationships/font" Target="fonts/Bodoni-boldItalic.fntdata"/><Relationship Id="rId10" Type="http://schemas.openxmlformats.org/officeDocument/2006/relationships/slide" Target="slides/slide5.xml"/><Relationship Id="rId21" Type="http://schemas.openxmlformats.org/officeDocument/2006/relationships/font" Target="fonts/Bodoni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odoni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532747" y="5294170"/>
            <a:ext cx="2446436" cy="4114800"/>
          </a:xfrm>
          <a:custGeom>
            <a:rect b="b" l="l" r="r" t="t"/>
            <a:pathLst>
              <a:path extrusionOk="0" h="4114800" w="2446436">
                <a:moveTo>
                  <a:pt x="0" y="0"/>
                </a:moveTo>
                <a:lnTo>
                  <a:pt x="2446436" y="0"/>
                </a:lnTo>
                <a:lnTo>
                  <a:pt x="2446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253834" y="444653"/>
            <a:ext cx="2423991" cy="4114800"/>
          </a:xfrm>
          <a:custGeom>
            <a:rect b="b" l="l" r="r" t="t"/>
            <a:pathLst>
              <a:path extrusionOk="0" h="4114800" w="2423991">
                <a:moveTo>
                  <a:pt x="0" y="0"/>
                </a:moveTo>
                <a:lnTo>
                  <a:pt x="2423991" y="0"/>
                </a:lnTo>
                <a:lnTo>
                  <a:pt x="24239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17293177" y="9258300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2806450" y="1062426"/>
            <a:ext cx="148296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99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Humor Conversation Generation: Exploiting Incongruity-Based Features and Deep Learning Methods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2411" y="8862695"/>
            <a:ext cx="838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581825" y="4185282"/>
            <a:ext cx="148296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Jingrong Chen, Yubo Xie, and Pearl Pu | School of Computer and Communication Sciences | E´cole Polytechnique Fe´de´rale de Lausanne | Lausanne, Switzerland | {jingrong.chen,yubo.xie,pearl.pu}@epfl.ch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99" u="none" cap="none" strike="noStrike">
              <a:solidFill>
                <a:srgbClr val="22423D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22411" y="4043680"/>
            <a:ext cx="838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375" y="6731650"/>
            <a:ext cx="9277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Name: JENNIFER ABEDIN</a:t>
            </a:r>
            <a:endParaRPr b="1" sz="4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ID:20301219</a:t>
            </a:r>
            <a:endParaRPr b="1" sz="4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SECTION:2</a:t>
            </a:r>
            <a:endParaRPr b="1" sz="4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GROUP:07</a:t>
            </a:r>
            <a:endParaRPr b="1" sz="4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RA: Md. Sabbir Hossain </a:t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201825" y="9484050"/>
            <a:ext cx="2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2599291" cy="3391671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4"/>
                </a:lnTo>
                <a:lnTo>
                  <a:pt x="0" y="549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" name="Google Shape;68;p14"/>
          <p:cNvSpPr/>
          <p:nvPr/>
        </p:nvSpPr>
        <p:spPr>
          <a:xfrm>
            <a:off x="524247" y="6296849"/>
            <a:ext cx="1803031" cy="4114800"/>
          </a:xfrm>
          <a:custGeom>
            <a:rect b="b" l="l" r="r" t="t"/>
            <a:pathLst>
              <a:path extrusionOk="0" h="4114800" w="1803031">
                <a:moveTo>
                  <a:pt x="0" y="0"/>
                </a:moveTo>
                <a:lnTo>
                  <a:pt x="1803030" y="0"/>
                </a:lnTo>
                <a:lnTo>
                  <a:pt x="1803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17259300" y="9228758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>
            <a:off x="3606061" y="1251584"/>
            <a:ext cx="9786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99" u="none" cap="none" strike="noStrike">
                <a:solidFill>
                  <a:srgbClr val="2242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this paper is about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44763" y="2546119"/>
            <a:ext cx="13803300" cy="6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12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2" u="none" cap="none" strike="noStrike">
                <a:solidFill>
                  <a:srgbClr val="22423D"/>
                </a:solidFill>
              </a:rPr>
              <a:t>This paper is about using deep learning techniques and incongruity-based features to detect and generate humorous conversations. The authors have implemented three main types of text generation models and compared them with their </a:t>
            </a:r>
            <a:r>
              <a:rPr b="1" lang="en-US" sz="2602">
                <a:solidFill>
                  <a:srgbClr val="22423D"/>
                </a:solidFill>
              </a:rPr>
              <a:t>fine tuned</a:t>
            </a:r>
            <a:r>
              <a:rPr b="1" i="0" lang="en-US" sz="2602" u="none" cap="none" strike="noStrike">
                <a:solidFill>
                  <a:srgbClr val="22423D"/>
                </a:solidFill>
              </a:rPr>
              <a:t> GPT-J model, which outperforms traditional methods like LSTM and Seq2Seq models. With this method, the chatbot can generate humorous replies just like a human. The paper also discusses the importance of humor recognition and generation in computational humor and the growing demand for emotional chatbots in various commercial fields.</a:t>
            </a:r>
            <a:endParaRPr b="1" sz="1600"/>
          </a:p>
          <a:p>
            <a:pPr indent="0" lvl="0" marL="0" marR="0" rtl="0" algn="just">
              <a:lnSpc>
                <a:spcPct val="212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2" u="none" cap="none" strike="noStrike">
              <a:solidFill>
                <a:srgbClr val="2242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2370649" cy="3075847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4"/>
                </a:lnTo>
                <a:lnTo>
                  <a:pt x="0" y="549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7" name="Google Shape;77;p15"/>
          <p:cNvSpPr/>
          <p:nvPr/>
        </p:nvSpPr>
        <p:spPr>
          <a:xfrm>
            <a:off x="422622" y="5802724"/>
            <a:ext cx="1803031" cy="4114800"/>
          </a:xfrm>
          <a:custGeom>
            <a:rect b="b" l="l" r="r" t="t"/>
            <a:pathLst>
              <a:path extrusionOk="0" h="4114800" w="1803031">
                <a:moveTo>
                  <a:pt x="0" y="0"/>
                </a:moveTo>
                <a:lnTo>
                  <a:pt x="1803030" y="0"/>
                </a:lnTo>
                <a:lnTo>
                  <a:pt x="1803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" name="Google Shape;78;p15"/>
          <p:cNvSpPr/>
          <p:nvPr/>
        </p:nvSpPr>
        <p:spPr>
          <a:xfrm>
            <a:off x="17364419" y="9363419"/>
            <a:ext cx="923581" cy="923581"/>
          </a:xfrm>
          <a:custGeom>
            <a:rect b="b" l="l" r="r" t="t"/>
            <a:pathLst>
              <a:path extrusionOk="0" h="923581" w="923581">
                <a:moveTo>
                  <a:pt x="0" y="0"/>
                </a:moveTo>
                <a:lnTo>
                  <a:pt x="923581" y="0"/>
                </a:lnTo>
                <a:lnTo>
                  <a:pt x="923581" y="923581"/>
                </a:lnTo>
                <a:lnTo>
                  <a:pt x="0" y="923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" name="Google Shape;79;p15"/>
          <p:cNvSpPr txBox="1"/>
          <p:nvPr/>
        </p:nvSpPr>
        <p:spPr>
          <a:xfrm>
            <a:off x="2225651" y="850350"/>
            <a:ext cx="159162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99" u="none" cap="none" strike="noStrike">
                <a:solidFill>
                  <a:srgbClr val="2242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incongruity-based features and how are they used in detecting humorous conversation?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99" u="none" cap="none" strike="noStrike">
              <a:solidFill>
                <a:srgbClr val="22423D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437050" y="3875051"/>
            <a:ext cx="141270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232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2" u="none" cap="none" strike="noStrike">
                <a:solidFill>
                  <a:srgbClr val="22423D"/>
                </a:solidFill>
              </a:rPr>
              <a:t>Incongruity-based features are used to filter the data to gather the humorous conversation data needed. Incongruity-based features are features that are unexpected or surprising in the context of the conversation. They combined incongruity-based features with a neural-based method to filter the data and find humorous conversation data. The technique they used is useful in detecting humorous conversation data.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73350" y="0"/>
            <a:ext cx="2815898" cy="3762420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4"/>
                </a:lnTo>
                <a:lnTo>
                  <a:pt x="0" y="549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6"/>
          <p:cNvSpPr/>
          <p:nvPr/>
        </p:nvSpPr>
        <p:spPr>
          <a:xfrm>
            <a:off x="14365267" y="7366108"/>
            <a:ext cx="4734603" cy="4114800"/>
          </a:xfrm>
          <a:custGeom>
            <a:rect b="b" l="l" r="r" t="t"/>
            <a:pathLst>
              <a:path extrusionOk="0" h="4114800" w="4734603">
                <a:moveTo>
                  <a:pt x="0" y="0"/>
                </a:moveTo>
                <a:lnTo>
                  <a:pt x="4734602" y="0"/>
                </a:lnTo>
                <a:lnTo>
                  <a:pt x="47346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6"/>
          <p:cNvSpPr/>
          <p:nvPr/>
        </p:nvSpPr>
        <p:spPr>
          <a:xfrm>
            <a:off x="3267729" y="3481517"/>
            <a:ext cx="526461" cy="562308"/>
          </a:xfrm>
          <a:custGeom>
            <a:rect b="b" l="l" r="r" t="t"/>
            <a:pathLst>
              <a:path extrusionOk="0" h="562308" w="526461">
                <a:moveTo>
                  <a:pt x="0" y="0"/>
                </a:moveTo>
                <a:lnTo>
                  <a:pt x="526461" y="0"/>
                </a:lnTo>
                <a:lnTo>
                  <a:pt x="526461" y="562309"/>
                </a:lnTo>
                <a:lnTo>
                  <a:pt x="0" y="562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>
            <a:off x="3267729" y="5029596"/>
            <a:ext cx="526461" cy="562308"/>
          </a:xfrm>
          <a:custGeom>
            <a:rect b="b" l="l" r="r" t="t"/>
            <a:pathLst>
              <a:path extrusionOk="0" h="562308" w="526461">
                <a:moveTo>
                  <a:pt x="0" y="0"/>
                </a:moveTo>
                <a:lnTo>
                  <a:pt x="526461" y="0"/>
                </a:lnTo>
                <a:lnTo>
                  <a:pt x="526461" y="562308"/>
                </a:lnTo>
                <a:lnTo>
                  <a:pt x="0" y="562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6"/>
          <p:cNvSpPr/>
          <p:nvPr/>
        </p:nvSpPr>
        <p:spPr>
          <a:xfrm>
            <a:off x="3267729" y="6392004"/>
            <a:ext cx="526461" cy="562308"/>
          </a:xfrm>
          <a:custGeom>
            <a:rect b="b" l="l" r="r" t="t"/>
            <a:pathLst>
              <a:path extrusionOk="0" h="562308" w="526461">
                <a:moveTo>
                  <a:pt x="0" y="0"/>
                </a:moveTo>
                <a:lnTo>
                  <a:pt x="526461" y="0"/>
                </a:lnTo>
                <a:lnTo>
                  <a:pt x="526461" y="562308"/>
                </a:lnTo>
                <a:lnTo>
                  <a:pt x="0" y="562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6"/>
          <p:cNvSpPr/>
          <p:nvPr/>
        </p:nvSpPr>
        <p:spPr>
          <a:xfrm>
            <a:off x="3267729" y="7933012"/>
            <a:ext cx="526461" cy="562308"/>
          </a:xfrm>
          <a:custGeom>
            <a:rect b="b" l="l" r="r" t="t"/>
            <a:pathLst>
              <a:path extrusionOk="0" h="562308" w="526461">
                <a:moveTo>
                  <a:pt x="0" y="0"/>
                </a:moveTo>
                <a:lnTo>
                  <a:pt x="526461" y="0"/>
                </a:lnTo>
                <a:lnTo>
                  <a:pt x="526461" y="562309"/>
                </a:lnTo>
                <a:lnTo>
                  <a:pt x="0" y="562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6"/>
          <p:cNvSpPr/>
          <p:nvPr/>
        </p:nvSpPr>
        <p:spPr>
          <a:xfrm>
            <a:off x="17285284" y="9258300"/>
            <a:ext cx="943831" cy="943831"/>
          </a:xfrm>
          <a:custGeom>
            <a:rect b="b" l="l" r="r" t="t"/>
            <a:pathLst>
              <a:path extrusionOk="0" h="943831" w="943831">
                <a:moveTo>
                  <a:pt x="0" y="0"/>
                </a:moveTo>
                <a:lnTo>
                  <a:pt x="943831" y="0"/>
                </a:lnTo>
                <a:lnTo>
                  <a:pt x="943831" y="943831"/>
                </a:lnTo>
                <a:lnTo>
                  <a:pt x="0" y="943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6"/>
          <p:cNvSpPr txBox="1"/>
          <p:nvPr/>
        </p:nvSpPr>
        <p:spPr>
          <a:xfrm>
            <a:off x="6036530" y="1171575"/>
            <a:ext cx="8032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99" u="none" cap="none" strike="noStrike">
                <a:solidFill>
                  <a:srgbClr val="2242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81745" y="2277348"/>
            <a:ext cx="139419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2" u="none" cap="none" strike="noStrike">
                <a:solidFill>
                  <a:srgbClr val="22423D"/>
                </a:solidFill>
              </a:rPr>
              <a:t>The authors collected data from various sources and measures: </a:t>
            </a:r>
            <a:endParaRPr b="1" sz="1500"/>
          </a:p>
          <a:p>
            <a:pPr indent="0" lvl="0" marL="0" marR="0" rtl="0" algn="just">
              <a:lnSpc>
                <a:spcPct val="17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2" u="none" cap="none" strike="noStrike">
              <a:solidFill>
                <a:srgbClr val="2242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72682" y="3331276"/>
            <a:ext cx="13687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2" u="none" cap="none" strike="noStrike">
                <a:solidFill>
                  <a:srgbClr val="22423D"/>
                </a:solidFill>
              </a:rPr>
              <a:t>Structured datasets like jokes with set-up and punchline and unstructured data like daily conversations and comments</a:t>
            </a:r>
            <a:endParaRPr b="1" sz="1500"/>
          </a:p>
        </p:txBody>
      </p:sp>
      <p:sp>
        <p:nvSpPr>
          <p:cNvPr id="95" name="Google Shape;95;p16"/>
          <p:cNvSpPr txBox="1"/>
          <p:nvPr/>
        </p:nvSpPr>
        <p:spPr>
          <a:xfrm>
            <a:off x="4172682" y="4663589"/>
            <a:ext cx="13687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2" u="none" cap="none" strike="noStrike">
                <a:solidFill>
                  <a:srgbClr val="22423D"/>
                </a:solidFill>
              </a:rPr>
              <a:t>Crawled the data from different subreddits such as jokes, ask Reddit, shower thoughts, and casual conversations.</a:t>
            </a:r>
            <a:endParaRPr b="1" sz="1500"/>
          </a:p>
        </p:txBody>
      </p:sp>
      <p:sp>
        <p:nvSpPr>
          <p:cNvPr id="96" name="Google Shape;96;p16"/>
          <p:cNvSpPr txBox="1"/>
          <p:nvPr/>
        </p:nvSpPr>
        <p:spPr>
          <a:xfrm>
            <a:off x="4172682" y="6014468"/>
            <a:ext cx="13687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2" u="none" cap="none" strike="noStrike">
                <a:solidFill>
                  <a:srgbClr val="22423D"/>
                </a:solidFill>
              </a:rPr>
              <a:t>Used collected datasets from humorous conversation screenshots that people posted online and adopted the data from Orion Weller and Issa and Gohar. </a:t>
            </a:r>
            <a:endParaRPr b="1" sz="1500"/>
          </a:p>
        </p:txBody>
      </p:sp>
      <p:sp>
        <p:nvSpPr>
          <p:cNvPr id="97" name="Google Shape;97;p16"/>
          <p:cNvSpPr txBox="1"/>
          <p:nvPr/>
        </p:nvSpPr>
        <p:spPr>
          <a:xfrm>
            <a:off x="4172682" y="7877971"/>
            <a:ext cx="136878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22423D"/>
                </a:solidFill>
              </a:rPr>
              <a:t>In total, they collected 198,000-row datasets with two sentences and token length less than 156 token size lengths. They then divided the dataset into 7:2:1 train:validation:test set with random sampling.</a:t>
            </a:r>
            <a:endParaRPr b="1" sz="1500"/>
          </a:p>
          <a:p>
            <a:pPr indent="0" lvl="0" marL="0" marR="0" rtl="0" algn="just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242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2775861" cy="3560434"/>
          </a:xfrm>
          <a:custGeom>
            <a:rect b="b" l="l" r="r" t="t"/>
            <a:pathLst>
              <a:path extrusionOk="0" h="4763122" w="4174227">
                <a:moveTo>
                  <a:pt x="0" y="0"/>
                </a:moveTo>
                <a:lnTo>
                  <a:pt x="4174227" y="0"/>
                </a:lnTo>
                <a:lnTo>
                  <a:pt x="4174227" y="4763122"/>
                </a:lnTo>
                <a:lnTo>
                  <a:pt x="0" y="4763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15863780" y="7789753"/>
            <a:ext cx="4093984" cy="3558044"/>
          </a:xfrm>
          <a:custGeom>
            <a:rect b="b" l="l" r="r" t="t"/>
            <a:pathLst>
              <a:path extrusionOk="0" h="3558044" w="4093984">
                <a:moveTo>
                  <a:pt x="0" y="0"/>
                </a:moveTo>
                <a:lnTo>
                  <a:pt x="4093984" y="0"/>
                </a:lnTo>
                <a:lnTo>
                  <a:pt x="4093984" y="3558044"/>
                </a:lnTo>
                <a:lnTo>
                  <a:pt x="0" y="35580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7"/>
          <p:cNvSpPr/>
          <p:nvPr/>
        </p:nvSpPr>
        <p:spPr>
          <a:xfrm>
            <a:off x="2692019" y="3045530"/>
            <a:ext cx="472930" cy="471747"/>
          </a:xfrm>
          <a:custGeom>
            <a:rect b="b" l="l" r="r" t="t"/>
            <a:pathLst>
              <a:path extrusionOk="0" h="471747" w="472930">
                <a:moveTo>
                  <a:pt x="0" y="0"/>
                </a:moveTo>
                <a:lnTo>
                  <a:pt x="472930" y="0"/>
                </a:lnTo>
                <a:lnTo>
                  <a:pt x="472930" y="471747"/>
                </a:lnTo>
                <a:lnTo>
                  <a:pt x="0" y="4717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7"/>
          <p:cNvSpPr/>
          <p:nvPr/>
        </p:nvSpPr>
        <p:spPr>
          <a:xfrm>
            <a:off x="2692019" y="4303395"/>
            <a:ext cx="472930" cy="471747"/>
          </a:xfrm>
          <a:custGeom>
            <a:rect b="b" l="l" r="r" t="t"/>
            <a:pathLst>
              <a:path extrusionOk="0" h="471747" w="472930">
                <a:moveTo>
                  <a:pt x="0" y="0"/>
                </a:moveTo>
                <a:lnTo>
                  <a:pt x="472930" y="0"/>
                </a:lnTo>
                <a:lnTo>
                  <a:pt x="472930" y="471747"/>
                </a:lnTo>
                <a:lnTo>
                  <a:pt x="0" y="4717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7"/>
          <p:cNvSpPr/>
          <p:nvPr/>
        </p:nvSpPr>
        <p:spPr>
          <a:xfrm>
            <a:off x="2692019" y="5435947"/>
            <a:ext cx="472930" cy="471747"/>
          </a:xfrm>
          <a:custGeom>
            <a:rect b="b" l="l" r="r" t="t"/>
            <a:pathLst>
              <a:path extrusionOk="0" h="471747" w="472930">
                <a:moveTo>
                  <a:pt x="0" y="0"/>
                </a:moveTo>
                <a:lnTo>
                  <a:pt x="472930" y="0"/>
                </a:lnTo>
                <a:lnTo>
                  <a:pt x="472930" y="471747"/>
                </a:lnTo>
                <a:lnTo>
                  <a:pt x="0" y="4717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7"/>
          <p:cNvSpPr/>
          <p:nvPr/>
        </p:nvSpPr>
        <p:spPr>
          <a:xfrm>
            <a:off x="17120268" y="9258300"/>
            <a:ext cx="1004821" cy="1004821"/>
          </a:xfrm>
          <a:custGeom>
            <a:rect b="b" l="l" r="r" t="t"/>
            <a:pathLst>
              <a:path extrusionOk="0" h="1004821" w="1004821">
                <a:moveTo>
                  <a:pt x="0" y="0"/>
                </a:moveTo>
                <a:lnTo>
                  <a:pt x="1004821" y="0"/>
                </a:lnTo>
                <a:lnTo>
                  <a:pt x="1004821" y="1004821"/>
                </a:lnTo>
                <a:lnTo>
                  <a:pt x="0" y="10048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7"/>
          <p:cNvSpPr txBox="1"/>
          <p:nvPr/>
        </p:nvSpPr>
        <p:spPr>
          <a:xfrm>
            <a:off x="3629314" y="1152525"/>
            <a:ext cx="11202975" cy="65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40" u="none" cap="none" strike="noStrike">
                <a:solidFill>
                  <a:srgbClr val="22423D"/>
                </a:solidFill>
                <a:latin typeface="Bodoni"/>
                <a:ea typeface="Bodoni"/>
                <a:cs typeface="Bodoni"/>
                <a:sym typeface="Bodoni"/>
              </a:rPr>
              <a:t>Dataset Construction &amp;  Preprocessing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629314" y="2869623"/>
            <a:ext cx="13722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22423D"/>
                </a:solidFill>
              </a:rPr>
              <a:t>Here the datasets are crawled and collected from different kinds of resources, mainly from Reddit submissions and comments. 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3629314" y="4100166"/>
            <a:ext cx="13722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22423D"/>
                </a:solidFill>
              </a:rPr>
              <a:t>Superficial value and neural-based method value are used to filter data to get the data they needed.</a:t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3629314" y="5254279"/>
            <a:ext cx="13722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22423D"/>
                </a:solidFill>
              </a:rPr>
              <a:t>Trained the model using the pre-train plus finetune method, which is very promising in text generation or, even more, the humor generation field.</a:t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1559291" y="7075459"/>
            <a:ext cx="148650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9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52" u="none" cap="none" strike="noStrike">
                <a:solidFill>
                  <a:srgbClr val="22423D"/>
                </a:solidFill>
              </a:rPr>
              <a:t>The datasets are preprocessed by adding prompt text before each question and answer and separating the text using "&lt;|endoftext|&gt;". The dataset is then tokenized using GPT2Tokenizer to construct a "Fast" GPT-2 BPE tokenizer using byte-level Byte-Pair-Encoding.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2876067" cy="3226893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5"/>
                </a:lnTo>
                <a:lnTo>
                  <a:pt x="0" y="5492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8" name="Google Shape;118;p18"/>
          <p:cNvGrpSpPr/>
          <p:nvPr/>
        </p:nvGrpSpPr>
        <p:grpSpPr>
          <a:xfrm>
            <a:off x="3607310" y="5160233"/>
            <a:ext cx="557638" cy="645472"/>
            <a:chOff x="1813" y="-123825"/>
            <a:chExt cx="809173" cy="936625"/>
          </a:xfrm>
        </p:grpSpPr>
        <p:sp>
          <p:nvSpPr>
            <p:cNvPr id="119" name="Google Shape;119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0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76200" y="-123825"/>
              <a:ext cx="6604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57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3607310" y="6167958"/>
            <a:ext cx="557638" cy="645472"/>
            <a:chOff x="1813" y="-123825"/>
            <a:chExt cx="809173" cy="936625"/>
          </a:xfrm>
        </p:grpSpPr>
        <p:sp>
          <p:nvSpPr>
            <p:cNvPr id="122" name="Google Shape;122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0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76200" y="-123825"/>
              <a:ext cx="6604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57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3607310" y="7348688"/>
            <a:ext cx="557638" cy="645472"/>
            <a:chOff x="1813" y="-123825"/>
            <a:chExt cx="809173" cy="936625"/>
          </a:xfrm>
        </p:grpSpPr>
        <p:sp>
          <p:nvSpPr>
            <p:cNvPr id="125" name="Google Shape;125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0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76200" y="-123825"/>
              <a:ext cx="6604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57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8"/>
          <p:cNvSpPr/>
          <p:nvPr/>
        </p:nvSpPr>
        <p:spPr>
          <a:xfrm>
            <a:off x="17442969" y="9466178"/>
            <a:ext cx="820822" cy="820822"/>
          </a:xfrm>
          <a:custGeom>
            <a:rect b="b" l="l" r="r" t="t"/>
            <a:pathLst>
              <a:path extrusionOk="0" h="820822" w="820822">
                <a:moveTo>
                  <a:pt x="0" y="0"/>
                </a:moveTo>
                <a:lnTo>
                  <a:pt x="820821" y="0"/>
                </a:lnTo>
                <a:lnTo>
                  <a:pt x="820821" y="820822"/>
                </a:lnTo>
                <a:lnTo>
                  <a:pt x="0" y="820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8"/>
          <p:cNvSpPr txBox="1"/>
          <p:nvPr/>
        </p:nvSpPr>
        <p:spPr>
          <a:xfrm>
            <a:off x="3606061" y="1676822"/>
            <a:ext cx="1050726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22423D"/>
                </a:solidFill>
                <a:latin typeface="Bodoni"/>
                <a:ea typeface="Bodoni"/>
                <a:cs typeface="Bodoni"/>
                <a:sym typeface="Bodoni"/>
              </a:rPr>
              <a:t>Model Used For Analysis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716077" y="3055157"/>
            <a:ext cx="13726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4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99" u="none" cap="none" strike="noStrike">
                <a:solidFill>
                  <a:srgbClr val="22423D"/>
                </a:solidFill>
              </a:rPr>
              <a:t>In order to see the outcome, they implemented three main types of text generation models for humor generation </a:t>
            </a:r>
            <a:endParaRPr b="1"/>
          </a:p>
        </p:txBody>
      </p:sp>
      <p:sp>
        <p:nvSpPr>
          <p:cNvPr id="130" name="Google Shape;130;p18"/>
          <p:cNvSpPr txBox="1"/>
          <p:nvPr/>
        </p:nvSpPr>
        <p:spPr>
          <a:xfrm>
            <a:off x="4561108" y="5026492"/>
            <a:ext cx="13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4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22423D"/>
                </a:solidFill>
              </a:rPr>
              <a:t>LSTM</a:t>
            </a:r>
            <a:endParaRPr b="1"/>
          </a:p>
        </p:txBody>
      </p:sp>
      <p:sp>
        <p:nvSpPr>
          <p:cNvPr id="131" name="Google Shape;131;p18"/>
          <p:cNvSpPr txBox="1"/>
          <p:nvPr/>
        </p:nvSpPr>
        <p:spPr>
          <a:xfrm>
            <a:off x="4561108" y="6056508"/>
            <a:ext cx="1372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4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99" u="none" cap="none" strike="noStrike">
                <a:solidFill>
                  <a:srgbClr val="22423D"/>
                </a:solidFill>
              </a:rPr>
              <a:t>Seq2Seq</a:t>
            </a:r>
            <a:endParaRPr b="1"/>
          </a:p>
        </p:txBody>
      </p:sp>
      <p:sp>
        <p:nvSpPr>
          <p:cNvPr id="132" name="Google Shape;132;p18"/>
          <p:cNvSpPr txBox="1"/>
          <p:nvPr/>
        </p:nvSpPr>
        <p:spPr>
          <a:xfrm>
            <a:off x="4561158" y="7501818"/>
            <a:ext cx="13726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4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22423D"/>
                </a:solidFill>
              </a:rPr>
              <a:t>GPT-j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-12"/>
            <a:ext cx="2743696" cy="3336745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4"/>
                </a:lnTo>
                <a:lnTo>
                  <a:pt x="0" y="549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9"/>
          <p:cNvSpPr txBox="1"/>
          <p:nvPr/>
        </p:nvSpPr>
        <p:spPr>
          <a:xfrm>
            <a:off x="2935271" y="2755371"/>
            <a:ext cx="14508900" cy="6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4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68" u="none" cap="none" strike="noStrike">
                <a:solidFill>
                  <a:srgbClr val="22423D"/>
                </a:solidFill>
              </a:rPr>
              <a:t>They compared the performances of three main types of text generation models for humor generation: LSTM, Seq2Seq, and GPT-j. They found that the finetuned GPT-j model outperformed the LSTM and Seq2Seq models in all aspects. The authors also proposed a novel human rating metrics to evaluate humor generation, and they asked five English speakers of different cultural backgrounds to rate their model-generated result sample from the test data sets. The raters were asked to rate each joke on a 6-point Likert-type scale: 0 (nonsense syntactically), 1 (not relate), 2 (not funny), 3 (somewhat funny), 4 (funny), 5 (really funny).</a:t>
            </a:r>
            <a:endParaRPr b="1"/>
          </a:p>
          <a:p>
            <a:pPr indent="0" lvl="0" marL="0" marR="0" rtl="0" algn="just">
              <a:lnSpc>
                <a:spcPct val="174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68" u="none" cap="none" strike="noStrike">
              <a:solidFill>
                <a:srgbClr val="2242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4365267" y="7366108"/>
            <a:ext cx="4734603" cy="4114800"/>
          </a:xfrm>
          <a:custGeom>
            <a:rect b="b" l="l" r="r" t="t"/>
            <a:pathLst>
              <a:path extrusionOk="0" h="4114800" w="4734603">
                <a:moveTo>
                  <a:pt x="0" y="0"/>
                </a:moveTo>
                <a:lnTo>
                  <a:pt x="4734602" y="0"/>
                </a:lnTo>
                <a:lnTo>
                  <a:pt x="47346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9"/>
          <p:cNvSpPr/>
          <p:nvPr/>
        </p:nvSpPr>
        <p:spPr>
          <a:xfrm>
            <a:off x="17444235" y="9422692"/>
            <a:ext cx="855751" cy="864308"/>
          </a:xfrm>
          <a:custGeom>
            <a:rect b="b" l="l" r="r" t="t"/>
            <a:pathLst>
              <a:path extrusionOk="0" h="864308" w="855751">
                <a:moveTo>
                  <a:pt x="0" y="0"/>
                </a:moveTo>
                <a:lnTo>
                  <a:pt x="855751" y="0"/>
                </a:lnTo>
                <a:lnTo>
                  <a:pt x="855751" y="864308"/>
                </a:lnTo>
                <a:lnTo>
                  <a:pt x="0" y="864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9"/>
          <p:cNvSpPr txBox="1"/>
          <p:nvPr/>
        </p:nvSpPr>
        <p:spPr>
          <a:xfrm>
            <a:off x="4114234" y="1171575"/>
            <a:ext cx="8943472" cy="755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99" u="none" cap="none" strike="noStrike">
                <a:solidFill>
                  <a:srgbClr val="22423D"/>
                </a:solidFill>
                <a:latin typeface="Bodoni"/>
                <a:ea typeface="Bodoni"/>
                <a:cs typeface="Bodoni"/>
                <a:sym typeface="Bodoni"/>
              </a:rPr>
              <a:t>Result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189575"/>
            <a:ext cx="3176911" cy="3281819"/>
          </a:xfrm>
          <a:custGeom>
            <a:rect b="b" l="l" r="r" t="t"/>
            <a:pathLst>
              <a:path extrusionOk="0" h="5492584" w="4813501">
                <a:moveTo>
                  <a:pt x="0" y="0"/>
                </a:moveTo>
                <a:lnTo>
                  <a:pt x="4813501" y="0"/>
                </a:lnTo>
                <a:lnTo>
                  <a:pt x="4813501" y="5492584"/>
                </a:lnTo>
                <a:lnTo>
                  <a:pt x="0" y="549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20"/>
          <p:cNvSpPr/>
          <p:nvPr/>
        </p:nvSpPr>
        <p:spPr>
          <a:xfrm>
            <a:off x="14365267" y="7366108"/>
            <a:ext cx="4734603" cy="4114800"/>
          </a:xfrm>
          <a:custGeom>
            <a:rect b="b" l="l" r="r" t="t"/>
            <a:pathLst>
              <a:path extrusionOk="0" h="4114800" w="4734603">
                <a:moveTo>
                  <a:pt x="0" y="0"/>
                </a:moveTo>
                <a:lnTo>
                  <a:pt x="4734602" y="0"/>
                </a:lnTo>
                <a:lnTo>
                  <a:pt x="47346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20"/>
          <p:cNvSpPr/>
          <p:nvPr/>
        </p:nvSpPr>
        <p:spPr>
          <a:xfrm>
            <a:off x="2631649" y="7626496"/>
            <a:ext cx="542174" cy="499478"/>
          </a:xfrm>
          <a:custGeom>
            <a:rect b="b" l="l" r="r" t="t"/>
            <a:pathLst>
              <a:path extrusionOk="0" h="499478" w="542174">
                <a:moveTo>
                  <a:pt x="0" y="0"/>
                </a:moveTo>
                <a:lnTo>
                  <a:pt x="542174" y="0"/>
                </a:lnTo>
                <a:lnTo>
                  <a:pt x="542174" y="499478"/>
                </a:lnTo>
                <a:lnTo>
                  <a:pt x="0" y="49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0"/>
          <p:cNvSpPr/>
          <p:nvPr/>
        </p:nvSpPr>
        <p:spPr>
          <a:xfrm>
            <a:off x="2631649" y="6384068"/>
            <a:ext cx="542174" cy="499478"/>
          </a:xfrm>
          <a:custGeom>
            <a:rect b="b" l="l" r="r" t="t"/>
            <a:pathLst>
              <a:path extrusionOk="0" h="499478" w="542174">
                <a:moveTo>
                  <a:pt x="0" y="0"/>
                </a:moveTo>
                <a:lnTo>
                  <a:pt x="542174" y="0"/>
                </a:lnTo>
                <a:lnTo>
                  <a:pt x="542174" y="499478"/>
                </a:lnTo>
                <a:lnTo>
                  <a:pt x="0" y="49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20"/>
          <p:cNvSpPr/>
          <p:nvPr/>
        </p:nvSpPr>
        <p:spPr>
          <a:xfrm>
            <a:off x="2631649" y="5143500"/>
            <a:ext cx="542174" cy="499478"/>
          </a:xfrm>
          <a:custGeom>
            <a:rect b="b" l="l" r="r" t="t"/>
            <a:pathLst>
              <a:path extrusionOk="0" h="499478" w="542174">
                <a:moveTo>
                  <a:pt x="0" y="0"/>
                </a:moveTo>
                <a:lnTo>
                  <a:pt x="542174" y="0"/>
                </a:lnTo>
                <a:lnTo>
                  <a:pt x="542174" y="499478"/>
                </a:lnTo>
                <a:lnTo>
                  <a:pt x="0" y="49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0"/>
          <p:cNvSpPr/>
          <p:nvPr/>
        </p:nvSpPr>
        <p:spPr>
          <a:xfrm>
            <a:off x="2631649" y="3835889"/>
            <a:ext cx="542174" cy="499478"/>
          </a:xfrm>
          <a:custGeom>
            <a:rect b="b" l="l" r="r" t="t"/>
            <a:pathLst>
              <a:path extrusionOk="0" h="499478" w="542174">
                <a:moveTo>
                  <a:pt x="0" y="0"/>
                </a:moveTo>
                <a:lnTo>
                  <a:pt x="542174" y="0"/>
                </a:lnTo>
                <a:lnTo>
                  <a:pt x="542174" y="499478"/>
                </a:lnTo>
                <a:lnTo>
                  <a:pt x="0" y="49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20"/>
          <p:cNvSpPr/>
          <p:nvPr/>
        </p:nvSpPr>
        <p:spPr>
          <a:xfrm>
            <a:off x="2631649" y="8684502"/>
            <a:ext cx="542174" cy="499478"/>
          </a:xfrm>
          <a:custGeom>
            <a:rect b="b" l="l" r="r" t="t"/>
            <a:pathLst>
              <a:path extrusionOk="0" h="499478" w="542174">
                <a:moveTo>
                  <a:pt x="0" y="0"/>
                </a:moveTo>
                <a:lnTo>
                  <a:pt x="542174" y="0"/>
                </a:lnTo>
                <a:lnTo>
                  <a:pt x="542174" y="499478"/>
                </a:lnTo>
                <a:lnTo>
                  <a:pt x="0" y="49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20"/>
          <p:cNvSpPr/>
          <p:nvPr/>
        </p:nvSpPr>
        <p:spPr>
          <a:xfrm>
            <a:off x="17525379" y="9562196"/>
            <a:ext cx="724804" cy="724804"/>
          </a:xfrm>
          <a:custGeom>
            <a:rect b="b" l="l" r="r" t="t"/>
            <a:pathLst>
              <a:path extrusionOk="0" h="724804" w="724804">
                <a:moveTo>
                  <a:pt x="0" y="0"/>
                </a:moveTo>
                <a:lnTo>
                  <a:pt x="724804" y="0"/>
                </a:lnTo>
                <a:lnTo>
                  <a:pt x="724804" y="724804"/>
                </a:lnTo>
                <a:lnTo>
                  <a:pt x="0" y="7248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20"/>
          <p:cNvSpPr txBox="1"/>
          <p:nvPr/>
        </p:nvSpPr>
        <p:spPr>
          <a:xfrm>
            <a:off x="3444910" y="3646526"/>
            <a:ext cx="14508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22423D"/>
                </a:solidFill>
              </a:rPr>
              <a:t>All three models (LSTM, Seq2Seq, and GPT-j) did not generate a humorous reply close to the ground truth</a:t>
            </a:r>
            <a:endParaRPr b="1"/>
          </a:p>
        </p:txBody>
      </p:sp>
      <p:sp>
        <p:nvSpPr>
          <p:cNvPr id="155" name="Google Shape;155;p20"/>
          <p:cNvSpPr txBox="1"/>
          <p:nvPr/>
        </p:nvSpPr>
        <p:spPr>
          <a:xfrm>
            <a:off x="4232248" y="1452728"/>
            <a:ext cx="8943472" cy="755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99" u="none" cap="none" strike="noStrike">
                <a:solidFill>
                  <a:srgbClr val="22423D"/>
                </a:solidFill>
                <a:latin typeface="Bodoni"/>
                <a:ea typeface="Bodoni"/>
                <a:cs typeface="Bodoni"/>
                <a:sym typeface="Bodoni"/>
              </a:rPr>
              <a:t>Observations 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3444910" y="5117010"/>
            <a:ext cx="145089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68" u="none" cap="none" strike="noStrike">
                <a:solidFill>
                  <a:srgbClr val="22423D"/>
                </a:solidFill>
              </a:rPr>
              <a:t>The results of LSTM and Seq2Seq models were usually syntactically wrong and non-related to the answer. </a:t>
            </a:r>
            <a:endParaRPr b="1"/>
          </a:p>
        </p:txBody>
      </p:sp>
      <p:sp>
        <p:nvSpPr>
          <p:cNvPr id="157" name="Google Shape;157;p20"/>
          <p:cNvSpPr txBox="1"/>
          <p:nvPr/>
        </p:nvSpPr>
        <p:spPr>
          <a:xfrm>
            <a:off x="3444910" y="6615582"/>
            <a:ext cx="1450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22423D"/>
                </a:solidFill>
              </a:rPr>
              <a:t>GPT-j model has great generalizing power</a:t>
            </a:r>
            <a:endParaRPr b="1"/>
          </a:p>
        </p:txBody>
      </p:sp>
      <p:sp>
        <p:nvSpPr>
          <p:cNvPr id="158" name="Google Shape;158;p20"/>
          <p:cNvSpPr txBox="1"/>
          <p:nvPr/>
        </p:nvSpPr>
        <p:spPr>
          <a:xfrm>
            <a:off x="3329885" y="8454984"/>
            <a:ext cx="145089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68" u="none" cap="none" strike="noStrike">
                <a:solidFill>
                  <a:srgbClr val="22423D"/>
                </a:solidFill>
              </a:rPr>
              <a:t>Proposed a novel human rating metrics to evaluate humor generation.</a:t>
            </a:r>
            <a:endParaRPr b="1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68" u="none" cap="none" strike="noStrike">
              <a:solidFill>
                <a:srgbClr val="2242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444910" y="7437133"/>
            <a:ext cx="14508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22423D"/>
                </a:solidFill>
              </a:rPr>
              <a:t>Combined neural and non-neural methods to detect and classify humorous conversations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472322" y="1371607"/>
            <a:ext cx="2446436" cy="4114800"/>
          </a:xfrm>
          <a:custGeom>
            <a:rect b="b" l="l" r="r" t="t"/>
            <a:pathLst>
              <a:path extrusionOk="0" h="4114800" w="2446436">
                <a:moveTo>
                  <a:pt x="0" y="0"/>
                </a:moveTo>
                <a:lnTo>
                  <a:pt x="2446436" y="0"/>
                </a:lnTo>
                <a:lnTo>
                  <a:pt x="2446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21"/>
          <p:cNvSpPr/>
          <p:nvPr/>
        </p:nvSpPr>
        <p:spPr>
          <a:xfrm>
            <a:off x="15594484" y="5198328"/>
            <a:ext cx="2423991" cy="4114800"/>
          </a:xfrm>
          <a:custGeom>
            <a:rect b="b" l="l" r="r" t="t"/>
            <a:pathLst>
              <a:path extrusionOk="0" h="4114800" w="2423991">
                <a:moveTo>
                  <a:pt x="0" y="0"/>
                </a:moveTo>
                <a:lnTo>
                  <a:pt x="2423991" y="0"/>
                </a:lnTo>
                <a:lnTo>
                  <a:pt x="24239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1"/>
          <p:cNvSpPr/>
          <p:nvPr/>
        </p:nvSpPr>
        <p:spPr>
          <a:xfrm>
            <a:off x="3293206" y="-403679"/>
            <a:ext cx="11009614" cy="10362799"/>
          </a:xfrm>
          <a:custGeom>
            <a:rect b="b" l="l" r="r" t="t"/>
            <a:pathLst>
              <a:path extrusionOk="0" h="10362799" w="11009614">
                <a:moveTo>
                  <a:pt x="0" y="0"/>
                </a:moveTo>
                <a:lnTo>
                  <a:pt x="11009613" y="0"/>
                </a:lnTo>
                <a:lnTo>
                  <a:pt x="11009613" y="10362799"/>
                </a:lnTo>
                <a:lnTo>
                  <a:pt x="0" y="10362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1"/>
          <p:cNvSpPr/>
          <p:nvPr/>
        </p:nvSpPr>
        <p:spPr>
          <a:xfrm>
            <a:off x="17537795" y="9536795"/>
            <a:ext cx="750205" cy="750205"/>
          </a:xfrm>
          <a:custGeom>
            <a:rect b="b" l="l" r="r" t="t"/>
            <a:pathLst>
              <a:path extrusionOk="0" h="750205" w="750205">
                <a:moveTo>
                  <a:pt x="0" y="0"/>
                </a:moveTo>
                <a:lnTo>
                  <a:pt x="750205" y="0"/>
                </a:lnTo>
                <a:lnTo>
                  <a:pt x="750205" y="750205"/>
                </a:lnTo>
                <a:lnTo>
                  <a:pt x="0" y="750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1"/>
          <p:cNvSpPr txBox="1"/>
          <p:nvPr/>
        </p:nvSpPr>
        <p:spPr>
          <a:xfrm>
            <a:off x="3985231" y="4362956"/>
            <a:ext cx="103176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3" u="none" cap="none" strike="noStrike">
                <a:solidFill>
                  <a:srgbClr val="22423D"/>
                </a:solidFill>
              </a:rPr>
              <a:t>Thank</a:t>
            </a:r>
            <a:endParaRPr b="1"/>
          </a:p>
          <a:p>
            <a:pPr indent="0" lvl="0" marL="0" marR="0" rtl="0" algn="ctr">
              <a:lnSpc>
                <a:spcPct val="5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3" u="none" cap="none" strike="noStrike">
                <a:solidFill>
                  <a:srgbClr val="22423D"/>
                </a:solidFill>
              </a:rPr>
              <a:t>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