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86" r:id="rId4"/>
    <p:sldId id="260" r:id="rId5"/>
    <p:sldId id="287" r:id="rId6"/>
    <p:sldId id="288" r:id="rId7"/>
    <p:sldId id="262" r:id="rId8"/>
    <p:sldId id="28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0" r:id="rId23"/>
    <p:sldId id="291" r:id="rId24"/>
    <p:sldId id="292" r:id="rId25"/>
    <p:sldId id="279" r:id="rId26"/>
    <p:sldId id="280" r:id="rId27"/>
    <p:sldId id="294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F027A-84A4-498E-B2C7-AC2C0764B419}" type="datetimeFigureOut">
              <a:rPr lang="pl-PL" smtClean="0"/>
              <a:t>11.10.2016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5BE90-5DDC-43EE-A402-BE16DA7B34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100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5BE90-5DDC-43EE-A402-BE16DA7B349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949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0F96-1CAC-411C-85FD-2C75C0D3956E}" type="datetime1">
              <a:rPr lang="pl-PL" smtClean="0"/>
              <a:t>11.10.2016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1C7B-22CF-44DC-8F52-7544AC204D8D}" type="datetime1">
              <a:rPr lang="pl-PL" smtClean="0"/>
              <a:t>11.10.2016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7AB1-7AE0-467F-B2D0-288434957AB7}" type="datetime1">
              <a:rPr lang="pl-PL" smtClean="0"/>
              <a:t>11.10.2016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846-BBE1-406B-A822-1B06F414A935}" type="datetime1">
              <a:rPr lang="pl-PL" smtClean="0"/>
              <a:t>11.10.2016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F88-186A-4F20-A7E9-730227CB76DB}" type="datetime1">
              <a:rPr lang="pl-PL" smtClean="0"/>
              <a:t>11.10.2016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948B-2A15-4893-8894-699A55C15D1B}" type="datetime1">
              <a:rPr lang="pl-PL" smtClean="0"/>
              <a:t>11.10.2016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2FD1-9AA3-404A-8A70-333DE5A4D04B}" type="datetime1">
              <a:rPr lang="pl-PL" smtClean="0"/>
              <a:t>11.10.2016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B1FE-8E5A-4197-9606-75FD96AD9865}" type="datetime1">
              <a:rPr lang="pl-PL" smtClean="0"/>
              <a:t>11.10.2016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B17-23A1-4605-8828-4014FCB5411F}" type="datetime1">
              <a:rPr lang="pl-PL" smtClean="0"/>
              <a:t>11.10.2016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4639-3202-4482-8D8C-13F51978BEE7}" type="datetime1">
              <a:rPr lang="pl-PL" smtClean="0"/>
              <a:t>11.10.2016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9085-5142-4D06-BC4B-26EB9474D60B}" type="datetime1">
              <a:rPr lang="pl-PL" smtClean="0"/>
              <a:t>11.10.2016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67DE7-6963-480D-B2AF-B2850ED9FF60}" type="datetime1">
              <a:rPr lang="pl-PL" smtClean="0"/>
              <a:t>11.10.2016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471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Collections</a:t>
            </a:r>
            <a:r>
              <a:rPr lang="pl-PL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l-PL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l-PL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l-PL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structures and operations in general</a:t>
            </a:r>
            <a:r>
              <a:rPr lang="pl-PL" b="1" dirty="0" smtClean="0"/>
              <a:t/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Use collection interfaces – not implementations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87524" y="89676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Our custom method </a:t>
            </a:r>
            <a:r>
              <a:rPr lang="en-US" sz="1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show()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may be used for 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different implementations of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java.util.List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6"/>
          <p:cNvSpPr txBox="1"/>
          <p:nvPr/>
        </p:nvSpPr>
        <p:spPr>
          <a:xfrm>
            <a:off x="287524" y="1604452"/>
            <a:ext cx="8568952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list1 = new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show(list1);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pole tekstowe 6"/>
          <p:cNvSpPr txBox="1"/>
          <p:nvPr/>
        </p:nvSpPr>
        <p:spPr>
          <a:xfrm>
            <a:off x="287524" y="2658100"/>
            <a:ext cx="8568952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list2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show(list2);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ole tekstowe 3"/>
          <p:cNvSpPr txBox="1"/>
          <p:nvPr/>
        </p:nvSpPr>
        <p:spPr>
          <a:xfrm>
            <a:off x="251520" y="3711748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used List interface for declaring type of variable – we may </a:t>
            </a:r>
            <a:r>
              <a:rPr lang="en-US" sz="1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decide to use some different implementation in the future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but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do not need to modify usages of variable or field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may easily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adapt to changing requirements and heuristics of data processing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i.e. practical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usage.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Use collection interfaces – not implementations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87524" y="980728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Collection interfaces should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constitute the method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results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87524" y="2576283"/>
            <a:ext cx="8568952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List&lt;Integer&gt; list = </a:t>
            </a:r>
            <a:r>
              <a:rPr lang="en-US" altLang="ja-JP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en-US" altLang="ja-JP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7, 10, 17);</a:t>
            </a:r>
            <a:endParaRPr lang="pl-PL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87524" y="1789802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Sample: method </a:t>
            </a:r>
            <a:r>
              <a:rPr lang="en-US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Arrays.asList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(T... </a:t>
            </a:r>
            <a:r>
              <a:rPr lang="en-US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args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pl-PL" sz="1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274948" y="3645024"/>
            <a:ext cx="8568952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List&lt;Person&gt; list = </a:t>
            </a:r>
            <a:r>
              <a:rPr lang="en-US" altLang="ja-JP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en-US" altLang="ja-JP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 Person("John"), new Person("Alice")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l-PL" altLang="ja-JP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Use collection interfaces – not implementations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Obraz 4" descr="ColInfsHi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63" y="1282030"/>
            <a:ext cx="5343525" cy="4667250"/>
          </a:xfrm>
          <a:prstGeom prst="rect">
            <a:avLst/>
          </a:prstGeom>
        </p:spPr>
      </p:pic>
      <p:sp>
        <p:nvSpPr>
          <p:cNvPr id="7" name="pole tekstowe 3"/>
          <p:cNvSpPr txBox="1"/>
          <p:nvPr/>
        </p:nvSpPr>
        <p:spPr>
          <a:xfrm>
            <a:off x="5364088" y="1961545"/>
            <a:ext cx="3600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If we declare types of parameters, variables, fields or method results we should </a:t>
            </a:r>
            <a:r>
              <a:rPr lang="en-US" altLang="ja-JP" sz="1600" b="1" dirty="0" smtClean="0">
                <a:solidFill>
                  <a:srgbClr val="000000"/>
                </a:solidFill>
                <a:latin typeface="Verdana"/>
              </a:rPr>
              <a:t>always choose the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types at the top of the hierarchy</a:t>
            </a:r>
            <a:r>
              <a:rPr lang="en-US" altLang="ja-JP" sz="1600" b="1" dirty="0" smtClean="0">
                <a:solidFill>
                  <a:srgbClr val="000000"/>
                </a:solidFill>
                <a:latin typeface="Verdana"/>
              </a:rPr>
              <a:t> which provide sufficient </a:t>
            </a:r>
            <a:r>
              <a:rPr lang="en-US" altLang="ja-JP" sz="1600" b="1" dirty="0" smtClean="0">
                <a:solidFill>
                  <a:srgbClr val="000000"/>
                </a:solidFill>
                <a:latin typeface="Verdana"/>
              </a:rPr>
              <a:t>features we need for particular usage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139952" y="1052736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Lists, queues and sets are collections – i.e. are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subtypes of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Verdana"/>
              </a:rPr>
              <a:t>java.util.Collection</a:t>
            </a:r>
            <a:endParaRPr lang="en-US" altLang="ja-JP" sz="1600" dirty="0" smtClean="0">
              <a:solidFill>
                <a:srgbClr val="FF0000"/>
              </a:solid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General collection operations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53763"/>
              </p:ext>
            </p:extLst>
          </p:nvPr>
        </p:nvGraphicFramePr>
        <p:xfrm>
          <a:off x="323528" y="908720"/>
          <a:ext cx="8496944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53285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functionalilty</a:t>
                      </a:r>
                      <a:endParaRPr lang="pl-P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size()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collection</a:t>
                      </a:r>
                      <a:r>
                        <a:rPr lang="en-US" baseline="0" dirty="0" smtClean="0"/>
                        <a:t> elements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isEmpty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</a:t>
                      </a:r>
                      <a:r>
                        <a:rPr lang="en-US" baseline="0" dirty="0" smtClean="0"/>
                        <a:t> whether collection is empty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contains(element)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 whether collection contains</a:t>
                      </a:r>
                      <a:r>
                        <a:rPr lang="en-US" baseline="0" dirty="0" smtClean="0"/>
                        <a:t> an element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add(element)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element</a:t>
                      </a:r>
                      <a:r>
                        <a:rPr lang="en-US" baseline="0" dirty="0" smtClean="0"/>
                        <a:t> to collection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remove(element)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element from collection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removeIf</a:t>
                      </a:r>
                      <a:r>
                        <a:rPr lang="en-US" dirty="0" smtClean="0"/>
                        <a:t>(predicate)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all elements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meeting the predicate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clear()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all elements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addAll</a:t>
                      </a:r>
                      <a:r>
                        <a:rPr lang="en-US" dirty="0" smtClean="0"/>
                        <a:t>(collection)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all elements</a:t>
                      </a:r>
                      <a:r>
                        <a:rPr lang="en-US" baseline="0" dirty="0" smtClean="0"/>
                        <a:t> contained by another collection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removeAll</a:t>
                      </a:r>
                      <a:r>
                        <a:rPr lang="en-US" dirty="0" smtClean="0"/>
                        <a:t>(collection)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all elements containe</a:t>
                      </a:r>
                      <a:r>
                        <a:rPr lang="en-US" baseline="0" dirty="0" smtClean="0"/>
                        <a:t>d by another collection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retainAll</a:t>
                      </a:r>
                      <a:r>
                        <a:rPr lang="en-US" dirty="0" smtClean="0"/>
                        <a:t>(collection)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retains all elements contained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by another collection</a:t>
                      </a:r>
                      <a:r>
                        <a:rPr lang="en-US" baseline="0" dirty="0" smtClean="0"/>
                        <a:t> – the rest  of elements is removed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containsAll</a:t>
                      </a:r>
                      <a:r>
                        <a:rPr lang="en-US" dirty="0" smtClean="0"/>
                        <a:t>(collection)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whether collection contains all elements  of another collection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General collection operations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50142"/>
              </p:ext>
            </p:extLst>
          </p:nvPr>
        </p:nvGraphicFramePr>
        <p:xfrm>
          <a:off x="323528" y="908720"/>
          <a:ext cx="8496944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53285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functionalilty</a:t>
                      </a:r>
                      <a:endParaRPr lang="pl-P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iterator()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iterator</a:t>
                      </a:r>
                      <a:r>
                        <a:rPr lang="en-US" baseline="0" dirty="0" smtClean="0"/>
                        <a:t> for the collection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splititerator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a split</a:t>
                      </a:r>
                      <a:r>
                        <a:rPr lang="en-US" baseline="0" dirty="0" smtClean="0"/>
                        <a:t> iterator – an iterator which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splits collection into parts which may be iterated independently </a:t>
                      </a:r>
                      <a:r>
                        <a:rPr lang="en-US" baseline="0" dirty="0" smtClean="0"/>
                        <a:t>– e.g. in parallel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forEach</a:t>
                      </a:r>
                      <a:r>
                        <a:rPr lang="en-US" dirty="0" smtClean="0"/>
                        <a:t>(action)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invokes</a:t>
                      </a:r>
                      <a:r>
                        <a:rPr lang="en-US" baseline="0" dirty="0" smtClean="0"/>
                        <a:t> an action on each element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toArray</a:t>
                      </a:r>
                      <a:r>
                        <a:rPr lang="en-US" dirty="0" smtClean="0"/>
                        <a:t>(…)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instantiates a new</a:t>
                      </a:r>
                      <a:r>
                        <a:rPr lang="en-US" baseline="0" dirty="0" smtClean="0"/>
                        <a:t> array based on enumerated elements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stream() and </a:t>
                      </a:r>
                      <a:r>
                        <a:rPr lang="en-US" dirty="0" err="1" smtClean="0"/>
                        <a:t>parallelStream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</a:t>
                      </a:r>
                      <a:r>
                        <a:rPr lang="en-US" baseline="0" dirty="0" smtClean="0"/>
                        <a:t> a stream of collection elements – for processing based on lambda expressions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a collection into a String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Results of general collection operations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23528" y="1268760"/>
            <a:ext cx="8568952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Methods which modify collections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i.e. add or remove elements</a:t>
            </a:r>
          </a:p>
          <a:p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return </a:t>
            </a:r>
            <a:r>
              <a:rPr lang="en-US" sz="20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true if the operation effectively changed the collection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i.e. the elements were either added or removed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sz="20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therwise return false</a:t>
            </a:r>
            <a:endParaRPr lang="pl-PL" sz="2000" b="1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Optional operations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68331" y="112474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Methods modifying collection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(i.e. adding or removing elements of a collection) are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optional operations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68331" y="200515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Structural modifiability</a:t>
            </a:r>
            <a:r>
              <a:rPr lang="en-US" sz="16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the collection determines whether modifying operations can be implemented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368331" y="286976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modifiable collection enables adding/deleting</a:t>
            </a:r>
            <a:r>
              <a:rPr lang="en-US" sz="16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elements – </a:t>
            </a:r>
            <a:r>
              <a:rPr lang="en-US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unmodifiable collection does not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8" name="pole tekstowe 3"/>
          <p:cNvSpPr txBox="1"/>
          <p:nvPr/>
        </p:nvSpPr>
        <p:spPr>
          <a:xfrm>
            <a:off x="368331" y="3770551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an optional operation is not allowed for particular implementation then it raises </a:t>
            </a: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UnsupportedOperationException</a:t>
            </a:r>
            <a:endParaRPr lang="en-US" sz="16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331" y="4565446"/>
            <a:ext cx="8424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public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boolean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add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(T o) </a:t>
            </a:r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{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</a:t>
            </a:r>
            <a:r>
              <a:rPr lang="pl-PL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throw</a:t>
            </a:r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UnsupportedOperationException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public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boolean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remove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(T o) {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pl-PL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throw</a:t>
            </a:r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UnsupportedOperationException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Exceptions raised by collections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7726"/>
              </p:ext>
            </p:extLst>
          </p:nvPr>
        </p:nvGraphicFramePr>
        <p:xfrm>
          <a:off x="395536" y="1087616"/>
          <a:ext cx="842493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952328"/>
                <a:gridCol w="28083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Exception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Raised 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NullPointerException</a:t>
                      </a:r>
                      <a:endParaRPr lang="pl-P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all methods which refer to particular </a:t>
                      </a:r>
                      <a:r>
                        <a:rPr lang="en-US" dirty="0" smtClean="0"/>
                        <a:t>elements (e.g.</a:t>
                      </a:r>
                      <a:r>
                        <a:rPr lang="en-US" baseline="0" dirty="0" smtClean="0"/>
                        <a:t> get)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implementation disallows null</a:t>
                      </a:r>
                      <a:r>
                        <a:rPr lang="en-US" baseline="0" dirty="0" smtClean="0"/>
                        <a:t> elements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ClassCastException</a:t>
                      </a:r>
                      <a:endParaRPr lang="pl-P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r>
                        <a:rPr lang="en-US" baseline="0" dirty="0" smtClean="0"/>
                        <a:t> type is other than expected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IllegalArgumentException</a:t>
                      </a:r>
                      <a:endParaRPr lang="pl-P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adding elements</a:t>
                      </a:r>
                      <a:r>
                        <a:rPr lang="en-US" baseline="0" dirty="0" smtClean="0"/>
                        <a:t> to collection</a:t>
                      </a:r>
                      <a:endParaRPr lang="pl-PL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properties</a:t>
                      </a:r>
                      <a:r>
                        <a:rPr lang="en-US" baseline="0" dirty="0" smtClean="0"/>
                        <a:t> of element are other than expected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IllegalStateException</a:t>
                      </a:r>
                      <a:endParaRPr lang="pl-P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 cannot be added in this particular moment – e.g. 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during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 iteration</a:t>
                      </a:r>
                      <a:endParaRPr lang="pl-PL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Creating collection based on other collection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We can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create a new collection of given standard type containing elements of some other collection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with specific constructors.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87524" y="1844824"/>
            <a:ext cx="856895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CollectionType1 kol1 = new CollectionType1();</a:t>
            </a:r>
          </a:p>
          <a:p>
            <a:r>
              <a:rPr lang="en-US" altLang="ja-JP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CollectionType1 kol2 = new CollectionType2(kol1);</a:t>
            </a:r>
            <a:endParaRPr lang="pl-PL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7" name="pole tekstowe 4"/>
          <p:cNvSpPr txBox="1"/>
          <p:nvPr/>
        </p:nvSpPr>
        <p:spPr>
          <a:xfrm>
            <a:off x="323528" y="2611171"/>
            <a:ext cx="853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If we want to create a </a:t>
            </a:r>
            <a:r>
              <a:rPr lang="en-US" altLang="ja-JP" sz="1600" b="1" dirty="0" smtClean="0">
                <a:solidFill>
                  <a:srgbClr val="FFC000"/>
                </a:solidFill>
                <a:latin typeface="Verdana"/>
              </a:rPr>
              <a:t>sorted set containing all elements of a list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we need to use corresponding constructor of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Verdana"/>
              </a:rPr>
              <a:t>TreeSet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class.</a:t>
            </a:r>
            <a:endParaRPr lang="pl-PL" altLang="ja-JP" sz="1600" dirty="0" smtClean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287524" y="3284984"/>
            <a:ext cx="856895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</a:t>
            </a:r>
            <a:r>
              <a:rPr lang="en-US" altLang="ja-JP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ja-JP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ja-JP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 </a:t>
            </a:r>
            <a:r>
              <a:rPr lang="en-US" altLang="ja-JP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ja-JP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</a:t>
            </a:r>
            <a:r>
              <a:rPr lang="en-US" altLang="ja-JP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 new </a:t>
            </a:r>
            <a:r>
              <a:rPr lang="en-US" altLang="ja-JP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r>
              <a:rPr lang="en-US" altLang="ja-JP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  <a:r>
              <a:rPr lang="en-US" altLang="ja-JP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ja-JP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Creating arrays based on collections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87524" y="113926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 list = new 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&lt;String&gt;();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Object[] tab1 = </a:t>
            </a:r>
            <a:r>
              <a:rPr lang="en-GB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list.toArray</a:t>
            </a:r>
            <a:r>
              <a:rPr lang="en-GB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tab1.length; 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((String) tab1[</a:t>
            </a:r>
            <a:r>
              <a:rPr lang="en-GB" sz="1600" b="1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]).length()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2195736" y="3429000"/>
            <a:ext cx="626469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have specified type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no conversion required further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" name="Łącznik prosty ze strzałką 9"/>
          <p:cNvCxnSpPr>
            <a:stCxn id="11" idx="1"/>
          </p:cNvCxnSpPr>
          <p:nvPr/>
        </p:nvCxnSpPr>
        <p:spPr>
          <a:xfrm flipH="1">
            <a:off x="3923928" y="1760324"/>
            <a:ext cx="1908212" cy="1692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>
            <a:stCxn id="8" idx="2"/>
          </p:cNvCxnSpPr>
          <p:nvPr/>
        </p:nvCxnSpPr>
        <p:spPr>
          <a:xfrm>
            <a:off x="5328084" y="3767554"/>
            <a:ext cx="396044" cy="5255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3"/>
          <p:cNvSpPr txBox="1"/>
          <p:nvPr/>
        </p:nvSpPr>
        <p:spPr>
          <a:xfrm>
            <a:off x="323528" y="4018257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 list = new 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&lt;String&gt;()</a:t>
            </a:r>
            <a:b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 tab2 = </a:t>
            </a:r>
            <a:r>
              <a:rPr lang="en-GB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(String[]) </a:t>
            </a:r>
            <a:r>
              <a:rPr lang="en-GB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list.toArray</a:t>
            </a:r>
            <a:r>
              <a:rPr lang="en-GB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String[0]</a:t>
            </a:r>
            <a:r>
              <a:rPr lang="en-GB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&lt;tab2.length; 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tab2[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].length();</a:t>
            </a:r>
            <a:b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11" name="pole tekstowe 7"/>
          <p:cNvSpPr txBox="1"/>
          <p:nvPr/>
        </p:nvSpPr>
        <p:spPr>
          <a:xfrm>
            <a:off x="5832140" y="1591047"/>
            <a:ext cx="288032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Conversion required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Collections in Java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Collection groups elements (in most cases of the same type) into a </a:t>
            </a:r>
            <a:r>
              <a:rPr lang="en-US" sz="1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 of data and allows performing specific operations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i.e. adding, removing, browsing and searching particular elements.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069011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 Collections Framework consisting a part of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java.util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package contains set of tools for creating and manipulating various types of collections: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739383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ueues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(including ordered sets)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(mapping key to a value)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Create collections out of arrays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14371" y="3390091"/>
            <a:ext cx="8460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To add an array of reference type elements we may use the following method passing</a:t>
            </a:r>
            <a:r>
              <a:rPr lang="en-US" sz="1600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/>
              <a:t>an array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/>
              <a:t>comma-separated list of arguments enumerating those elements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r>
              <a:rPr lang="en-US" sz="1600" dirty="0" smtClean="0">
                <a:ea typeface="Verdana" pitchFamily="34" charset="0"/>
                <a:cs typeface="Verdana" pitchFamily="34" charset="0"/>
              </a:rPr>
              <a:t>The collection must be modifiable of course</a:t>
            </a:r>
            <a:endParaRPr lang="pl-PL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532" y="1476073"/>
            <a:ext cx="846094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List&lt;T&gt;  </a:t>
            </a:r>
            <a:r>
              <a:rPr lang="pl-PL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(T... </a:t>
            </a:r>
            <a:r>
              <a:rPr lang="pl-PL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l-P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is an array or comma-separated argument list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41530" y="908720"/>
            <a:ext cx="846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a typeface="Verdana" pitchFamily="34" charset="0"/>
                <a:cs typeface="Verdana" pitchFamily="34" charset="0"/>
              </a:rPr>
              <a:t>The </a:t>
            </a:r>
            <a:r>
              <a:rPr lang="en-US" sz="1600" b="1" dirty="0" smtClean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below method creates a new unmodifiable list</a:t>
            </a:r>
            <a:r>
              <a:rPr lang="en-US" sz="1600" dirty="0" smtClean="0">
                <a:ea typeface="Verdana" pitchFamily="34" charset="0"/>
                <a:cs typeface="Verdana" pitchFamily="34" charset="0"/>
              </a:rPr>
              <a:t>.</a:t>
            </a:r>
            <a:endParaRPr lang="pl-PL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36439" y="2289647"/>
            <a:ext cx="846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order to </a:t>
            </a:r>
            <a:r>
              <a:rPr lang="en-US" sz="1600" b="1" dirty="0" smtClean="0">
                <a:solidFill>
                  <a:srgbClr val="FFC000"/>
                </a:solidFill>
              </a:rPr>
              <a:t>create a modifiable collection we need to use constructor of a collection class</a:t>
            </a:r>
            <a:r>
              <a:rPr lang="en-US" sz="1600" dirty="0" smtClean="0"/>
              <a:t>.</a:t>
            </a:r>
            <a:endParaRPr lang="pl-PL" sz="1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36439" y="4797152"/>
            <a:ext cx="846094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Collections.addAll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Collecion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c, T...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lements)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Add array content to collection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37054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pl-PL" sz="1400" dirty="0" err="1" smtClean="0">
                <a:solidFill>
                  <a:srgbClr val="646464"/>
                </a:solidFill>
                <a:latin typeface="Consolas"/>
              </a:rPr>
              <a:t>SafeVarargs</a:t>
            </a:r>
            <a:endParaRPr lang="pl-PL" sz="1400" dirty="0" smtClean="0">
              <a:solidFill>
                <a:srgbClr val="646464"/>
              </a:solidFill>
              <a:latin typeface="Consolas"/>
            </a:endParaRPr>
          </a:p>
          <a:p>
            <a:r>
              <a:rPr lang="fr-FR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fr-F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 err="1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fr-FR" sz="1400" b="1" dirty="0" smtClean="0">
                <a:solidFill>
                  <a:srgbClr val="000000"/>
                </a:solidFill>
                <a:latin typeface="Consolas"/>
              </a:rPr>
              <a:t> &lt;T&gt; </a:t>
            </a:r>
            <a:r>
              <a:rPr lang="fr-FR" sz="14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fr-F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  <a:latin typeface="Consolas"/>
              </a:rPr>
              <a:t>fillCollectionFromArrays</a:t>
            </a:r>
            <a:r>
              <a:rPr lang="fr-FR" sz="1400" b="1" dirty="0" smtClean="0">
                <a:solidFill>
                  <a:srgbClr val="000000"/>
                </a:solidFill>
                <a:latin typeface="Consolas"/>
              </a:rPr>
              <a:t>(Collection&lt;T&gt; </a:t>
            </a:r>
            <a:r>
              <a:rPr lang="fr-FR" sz="1400" b="1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fr-FR" sz="1400" b="1" dirty="0" smtClean="0">
                <a:solidFill>
                  <a:srgbClr val="000000"/>
                </a:solidFill>
                <a:latin typeface="Consolas"/>
              </a:rPr>
              <a:t>, T[] ... </a:t>
            </a:r>
            <a:r>
              <a:rPr lang="fr-FR" sz="1400" b="1" dirty="0" err="1" smtClean="0">
                <a:solidFill>
                  <a:srgbClr val="6A3E3E"/>
                </a:solidFill>
                <a:latin typeface="Consolas"/>
              </a:rPr>
              <a:t>arrays</a:t>
            </a:r>
            <a:r>
              <a:rPr lang="fr-FR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pl-PL" sz="14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(T[] 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arr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arrays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(T 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elt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arr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elt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pl-PL" sz="14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5220072" y="1938318"/>
            <a:ext cx="3456384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Why did we use 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pl-PL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SafeVarargs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inform compiler that method does not perform potentially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unsafe operations on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varargs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argument – suppresses reporting warnings by compiler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" name="Łącznik prosty ze strzałką 6"/>
          <p:cNvCxnSpPr>
            <a:stCxn id="5" idx="0"/>
          </p:cNvCxnSpPr>
          <p:nvPr/>
        </p:nvCxnSpPr>
        <p:spPr>
          <a:xfrm flipV="1">
            <a:off x="6948264" y="1556792"/>
            <a:ext cx="432048" cy="3815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3"/>
          <p:cNvSpPr txBox="1"/>
          <p:nvPr/>
        </p:nvSpPr>
        <p:spPr>
          <a:xfrm>
            <a:off x="323528" y="2966601"/>
            <a:ext cx="85329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Integer[] </a:t>
            </a:r>
            <a:r>
              <a:rPr lang="pt-BR" sz="1400" dirty="0" smtClean="0">
                <a:solidFill>
                  <a:srgbClr val="6A3E3E"/>
                </a:solidFill>
                <a:latin typeface="Consolas"/>
              </a:rPr>
              <a:t>a1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{ 1, 4, 7 };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Integer[] </a:t>
            </a:r>
            <a:r>
              <a:rPr lang="pt-BR" sz="1400" dirty="0" smtClean="0">
                <a:solidFill>
                  <a:srgbClr val="6A3E3E"/>
                </a:solidFill>
                <a:latin typeface="Consolas"/>
              </a:rPr>
              <a:t>a2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{ 11, 14, 7 };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Set&lt;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set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HashSet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fillCollectionFromArrays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 smtClean="0">
                <a:solidFill>
                  <a:srgbClr val="6A3E3E"/>
                </a:solidFill>
                <a:latin typeface="Consolas"/>
              </a:rPr>
              <a:t>set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smtClean="0">
                <a:solidFill>
                  <a:srgbClr val="6A3E3E"/>
                </a:solidFill>
                <a:latin typeface="Consolas"/>
              </a:rPr>
              <a:t>a1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smtClean="0">
                <a:solidFill>
                  <a:srgbClr val="6A3E3E"/>
                </a:solidFill>
                <a:latin typeface="Consolas"/>
              </a:rPr>
              <a:t>a2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set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String[] </a:t>
            </a:r>
            <a:r>
              <a:rPr lang="en-US" sz="1400" dirty="0" smtClean="0">
                <a:solidFill>
                  <a:srgbClr val="6A3E3E"/>
                </a:solidFill>
                <a:latin typeface="Consolas"/>
              </a:rPr>
              <a:t>stab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{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"b"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"c"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};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Set&lt;String&gt;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set2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HashSet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&lt;&gt;(); 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Collections.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addAll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 smtClean="0">
                <a:solidFill>
                  <a:srgbClr val="6A3E3E"/>
                </a:solidFill>
                <a:latin typeface="Consolas"/>
              </a:rPr>
              <a:t>set2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err="1" smtClean="0">
                <a:solidFill>
                  <a:srgbClr val="6A3E3E"/>
                </a:solidFill>
                <a:latin typeface="Consolas"/>
              </a:rPr>
              <a:t>stab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set2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Collections.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addAll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 smtClean="0">
                <a:solidFill>
                  <a:srgbClr val="6A3E3E"/>
                </a:solidFill>
                <a:latin typeface="Consolas"/>
              </a:rPr>
              <a:t>set2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"x"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"y"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"z"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set2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set2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.add(</a:t>
            </a:r>
            <a:r>
              <a:rPr lang="pl-PL" sz="1400" dirty="0" smtClean="0">
                <a:solidFill>
                  <a:srgbClr val="2A00FF"/>
                </a:solidFill>
                <a:latin typeface="Consolas"/>
              </a:rPr>
              <a:t>"PPP"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set2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7"/>
          <p:cNvSpPr txBox="1"/>
          <p:nvPr/>
        </p:nvSpPr>
        <p:spPr>
          <a:xfrm>
            <a:off x="5292080" y="5158789"/>
            <a:ext cx="3384376" cy="101566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[1, 4, 7, 11, 14]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b, c]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b, c, x, y, z]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PPP, b, c, x, y, z]</a:t>
            </a:r>
            <a:endParaRPr lang="pl-PL" sz="12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Removing elements from collection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3"/>
          <p:cNvSpPr txBox="1"/>
          <p:nvPr/>
        </p:nvSpPr>
        <p:spPr>
          <a:xfrm>
            <a:off x="323528" y="1037054"/>
            <a:ext cx="849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onsolas"/>
              </a:rPr>
              <a:t>public </a:t>
            </a:r>
            <a:r>
              <a:rPr lang="pl-PL" sz="1400" dirty="0" err="1">
                <a:latin typeface="Consolas"/>
              </a:rPr>
              <a:t>class</a:t>
            </a:r>
            <a:r>
              <a:rPr lang="pl-PL" sz="1400" dirty="0">
                <a:latin typeface="Consolas"/>
              </a:rPr>
              <a:t> Person </a:t>
            </a:r>
            <a:r>
              <a:rPr lang="pl-PL" sz="1400" dirty="0" smtClean="0">
                <a:latin typeface="Consolas"/>
              </a:rPr>
              <a:t>{</a:t>
            </a:r>
            <a:endParaRPr lang="en-US" sz="1400" dirty="0" smtClean="0">
              <a:latin typeface="Consolas"/>
            </a:endParaRPr>
          </a:p>
          <a:p>
            <a:endParaRPr lang="en-US" sz="1400" dirty="0" smtClean="0">
              <a:latin typeface="Consolas"/>
            </a:endParaRPr>
          </a:p>
          <a:p>
            <a:r>
              <a:rPr lang="en-US" sz="1400" dirty="0">
                <a:latin typeface="Consolas"/>
              </a:rPr>
              <a:t> </a:t>
            </a:r>
            <a:r>
              <a:rPr lang="en-US" sz="1400" dirty="0" smtClean="0">
                <a:latin typeface="Consolas"/>
              </a:rPr>
              <a:t>   </a:t>
            </a:r>
            <a:r>
              <a:rPr lang="pl-PL" sz="1400" dirty="0" err="1">
                <a:latin typeface="Consolas"/>
              </a:rPr>
              <a:t>private</a:t>
            </a:r>
            <a:r>
              <a:rPr lang="pl-PL" sz="1400" dirty="0">
                <a:latin typeface="Consolas"/>
              </a:rPr>
              <a:t> </a:t>
            </a:r>
            <a:r>
              <a:rPr lang="pl-PL" sz="1400" dirty="0" err="1">
                <a:latin typeface="Consolas"/>
              </a:rPr>
              <a:t>int</a:t>
            </a:r>
            <a:r>
              <a:rPr lang="pl-PL" sz="1400" dirty="0">
                <a:latin typeface="Consolas"/>
              </a:rPr>
              <a:t> </a:t>
            </a:r>
            <a:r>
              <a:rPr lang="en-US" sz="1400" dirty="0" smtClean="0">
                <a:latin typeface="Consolas"/>
              </a:rPr>
              <a:t>id</a:t>
            </a:r>
            <a:r>
              <a:rPr lang="pl-PL" sz="1400" dirty="0" smtClean="0">
                <a:latin typeface="Consolas"/>
              </a:rPr>
              <a:t>;</a:t>
            </a:r>
            <a:endParaRPr lang="pl-PL" sz="1400" dirty="0">
              <a:latin typeface="Consolas"/>
            </a:endParaRPr>
          </a:p>
          <a:p>
            <a:r>
              <a:rPr lang="en-US" sz="1400" dirty="0" smtClean="0">
                <a:latin typeface="Consolas"/>
              </a:rPr>
              <a:t>    </a:t>
            </a:r>
            <a:r>
              <a:rPr lang="pl-PL" sz="1400" dirty="0" err="1" smtClean="0">
                <a:latin typeface="Consolas"/>
              </a:rPr>
              <a:t>private</a:t>
            </a:r>
            <a:r>
              <a:rPr lang="pl-PL" sz="1400" dirty="0" smtClean="0">
                <a:latin typeface="Consolas"/>
              </a:rPr>
              <a:t> </a:t>
            </a:r>
            <a:r>
              <a:rPr lang="pl-PL" sz="1400" dirty="0">
                <a:latin typeface="Consolas"/>
              </a:rPr>
              <a:t>String </a:t>
            </a:r>
            <a:r>
              <a:rPr lang="pl-PL" sz="1400" dirty="0" err="1">
                <a:latin typeface="Consolas"/>
              </a:rPr>
              <a:t>firstName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>
                <a:latin typeface="Consolas"/>
              </a:rPr>
              <a:t>  </a:t>
            </a:r>
            <a:r>
              <a:rPr lang="en-US" sz="1400" dirty="0" smtClean="0">
                <a:latin typeface="Consolas"/>
              </a:rPr>
              <a:t>  </a:t>
            </a:r>
            <a:r>
              <a:rPr lang="pl-PL" sz="1400" dirty="0" err="1" smtClean="0">
                <a:latin typeface="Consolas"/>
              </a:rPr>
              <a:t>private</a:t>
            </a:r>
            <a:r>
              <a:rPr lang="pl-PL" sz="1400" dirty="0" smtClean="0">
                <a:latin typeface="Consolas"/>
              </a:rPr>
              <a:t> </a:t>
            </a:r>
            <a:r>
              <a:rPr lang="pl-PL" sz="1400" dirty="0">
                <a:latin typeface="Consolas"/>
              </a:rPr>
              <a:t>String </a:t>
            </a:r>
            <a:r>
              <a:rPr lang="pl-PL" sz="1400" dirty="0" err="1">
                <a:latin typeface="Consolas"/>
              </a:rPr>
              <a:t>lastName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>
                <a:latin typeface="Consolas"/>
              </a:rPr>
              <a:t>  </a:t>
            </a:r>
            <a:r>
              <a:rPr lang="en-US" sz="1400" dirty="0" smtClean="0">
                <a:latin typeface="Consolas"/>
              </a:rPr>
              <a:t>  </a:t>
            </a:r>
            <a:r>
              <a:rPr lang="pl-PL" sz="1400" dirty="0" err="1" smtClean="0">
                <a:latin typeface="Consolas"/>
              </a:rPr>
              <a:t>private</a:t>
            </a:r>
            <a:r>
              <a:rPr lang="pl-PL" sz="1400" dirty="0" smtClean="0">
                <a:latin typeface="Consolas"/>
              </a:rPr>
              <a:t> </a:t>
            </a:r>
            <a:r>
              <a:rPr lang="pl-PL" sz="1400" dirty="0" err="1">
                <a:latin typeface="Consolas"/>
              </a:rPr>
              <a:t>int</a:t>
            </a:r>
            <a:r>
              <a:rPr lang="pl-PL" sz="1400" dirty="0">
                <a:latin typeface="Consolas"/>
              </a:rPr>
              <a:t> </a:t>
            </a:r>
            <a:r>
              <a:rPr lang="pl-PL" sz="1400" dirty="0" err="1">
                <a:latin typeface="Consolas"/>
              </a:rPr>
              <a:t>age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>
                <a:latin typeface="Consolas"/>
              </a:rPr>
              <a:t>  </a:t>
            </a:r>
            <a:r>
              <a:rPr lang="en-US" sz="1400" dirty="0" smtClean="0">
                <a:latin typeface="Consolas"/>
              </a:rPr>
              <a:t>  </a:t>
            </a:r>
            <a:r>
              <a:rPr lang="pl-PL" sz="1400" dirty="0" smtClean="0">
                <a:latin typeface="Consolas"/>
              </a:rPr>
              <a:t>  </a:t>
            </a:r>
            <a:endParaRPr lang="pl-PL" sz="1400" dirty="0">
              <a:latin typeface="Consolas"/>
            </a:endParaRPr>
          </a:p>
          <a:p>
            <a:r>
              <a:rPr lang="pl-PL" sz="1400" dirty="0">
                <a:latin typeface="Consolas"/>
              </a:rPr>
              <a:t>  </a:t>
            </a:r>
            <a:r>
              <a:rPr lang="en-US" sz="1400" dirty="0" smtClean="0">
                <a:latin typeface="Consolas"/>
              </a:rPr>
              <a:t>  </a:t>
            </a:r>
            <a:r>
              <a:rPr lang="pl-PL" sz="1400" dirty="0" smtClean="0">
                <a:latin typeface="Consolas"/>
              </a:rPr>
              <a:t>public </a:t>
            </a:r>
            <a:r>
              <a:rPr lang="pl-PL" sz="1400" dirty="0">
                <a:latin typeface="Consolas"/>
              </a:rPr>
              <a:t>Person(String </a:t>
            </a:r>
            <a:r>
              <a:rPr lang="pl-PL" sz="1400" dirty="0" err="1">
                <a:latin typeface="Consolas"/>
              </a:rPr>
              <a:t>firstName</a:t>
            </a:r>
            <a:r>
              <a:rPr lang="pl-PL" sz="1400" dirty="0">
                <a:latin typeface="Consolas"/>
              </a:rPr>
              <a:t>, String </a:t>
            </a:r>
            <a:r>
              <a:rPr lang="pl-PL" sz="1400" dirty="0" err="1">
                <a:latin typeface="Consolas"/>
              </a:rPr>
              <a:t>lastName</a:t>
            </a:r>
            <a:r>
              <a:rPr lang="pl-PL" sz="1400" dirty="0">
                <a:latin typeface="Consolas"/>
              </a:rPr>
              <a:t>, </a:t>
            </a:r>
            <a:r>
              <a:rPr lang="pl-PL" sz="1400" dirty="0" err="1">
                <a:latin typeface="Consolas"/>
              </a:rPr>
              <a:t>int</a:t>
            </a:r>
            <a:r>
              <a:rPr lang="pl-PL" sz="1400" dirty="0">
                <a:latin typeface="Consolas"/>
              </a:rPr>
              <a:t> </a:t>
            </a:r>
            <a:r>
              <a:rPr lang="pl-PL" sz="1400" dirty="0" err="1">
                <a:latin typeface="Consolas"/>
              </a:rPr>
              <a:t>age</a:t>
            </a:r>
            <a:r>
              <a:rPr lang="pl-PL" sz="1400" dirty="0">
                <a:latin typeface="Consolas"/>
              </a:rPr>
              <a:t>, </a:t>
            </a:r>
            <a:r>
              <a:rPr lang="pl-PL" sz="1400" dirty="0" err="1">
                <a:latin typeface="Consolas"/>
              </a:rPr>
              <a:t>int</a:t>
            </a:r>
            <a:r>
              <a:rPr lang="pl-PL" sz="1400" dirty="0">
                <a:latin typeface="Consolas"/>
              </a:rPr>
              <a:t> </a:t>
            </a:r>
            <a:r>
              <a:rPr lang="en-US" sz="1400" dirty="0" smtClean="0">
                <a:latin typeface="Consolas"/>
              </a:rPr>
              <a:t>id</a:t>
            </a:r>
            <a:r>
              <a:rPr lang="pl-PL" sz="1400" dirty="0" smtClean="0">
                <a:latin typeface="Consolas"/>
              </a:rPr>
              <a:t>) </a:t>
            </a:r>
            <a:r>
              <a:rPr lang="pl-PL" sz="1400" dirty="0">
                <a:latin typeface="Consolas"/>
              </a:rPr>
              <a:t>{</a:t>
            </a:r>
          </a:p>
          <a:p>
            <a:r>
              <a:rPr lang="pl-PL" sz="1400" dirty="0">
                <a:latin typeface="Consolas"/>
              </a:rPr>
              <a:t>    </a:t>
            </a:r>
            <a:r>
              <a:rPr lang="en-US" sz="1400" dirty="0" smtClean="0">
                <a:latin typeface="Consolas"/>
              </a:rPr>
              <a:t>    </a:t>
            </a:r>
            <a:r>
              <a:rPr lang="pl-PL" sz="1400" dirty="0" err="1" smtClean="0">
                <a:latin typeface="Consolas"/>
              </a:rPr>
              <a:t>this.firstName</a:t>
            </a:r>
            <a:r>
              <a:rPr lang="pl-PL" sz="1400" dirty="0" smtClean="0">
                <a:latin typeface="Consolas"/>
              </a:rPr>
              <a:t> </a:t>
            </a:r>
            <a:r>
              <a:rPr lang="pl-PL" sz="1400" dirty="0">
                <a:latin typeface="Consolas"/>
              </a:rPr>
              <a:t>= </a:t>
            </a:r>
            <a:r>
              <a:rPr lang="pl-PL" sz="1400" dirty="0" err="1">
                <a:latin typeface="Consolas"/>
              </a:rPr>
              <a:t>firstName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>
                <a:latin typeface="Consolas"/>
              </a:rPr>
              <a:t>    </a:t>
            </a:r>
            <a:r>
              <a:rPr lang="en-US" sz="1400" dirty="0" smtClean="0">
                <a:latin typeface="Consolas"/>
              </a:rPr>
              <a:t>    </a:t>
            </a:r>
            <a:r>
              <a:rPr lang="pl-PL" sz="1400" dirty="0" err="1" smtClean="0">
                <a:latin typeface="Consolas"/>
              </a:rPr>
              <a:t>this.lastName</a:t>
            </a:r>
            <a:r>
              <a:rPr lang="pl-PL" sz="1400" dirty="0" smtClean="0">
                <a:latin typeface="Consolas"/>
              </a:rPr>
              <a:t> </a:t>
            </a:r>
            <a:r>
              <a:rPr lang="pl-PL" sz="1400" dirty="0">
                <a:latin typeface="Consolas"/>
              </a:rPr>
              <a:t>= </a:t>
            </a:r>
            <a:r>
              <a:rPr lang="pl-PL" sz="1400" dirty="0" err="1">
                <a:latin typeface="Consolas"/>
              </a:rPr>
              <a:t>lastName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>
                <a:latin typeface="Consolas"/>
              </a:rPr>
              <a:t>    </a:t>
            </a:r>
            <a:r>
              <a:rPr lang="en-US" sz="1400" dirty="0" smtClean="0">
                <a:latin typeface="Consolas"/>
              </a:rPr>
              <a:t>    </a:t>
            </a:r>
            <a:r>
              <a:rPr lang="pl-PL" sz="1400" dirty="0" err="1" smtClean="0">
                <a:latin typeface="Consolas"/>
              </a:rPr>
              <a:t>this.age</a:t>
            </a:r>
            <a:r>
              <a:rPr lang="pl-PL" sz="1400" dirty="0" smtClean="0">
                <a:latin typeface="Consolas"/>
              </a:rPr>
              <a:t> </a:t>
            </a:r>
            <a:r>
              <a:rPr lang="pl-PL" sz="1400" dirty="0">
                <a:latin typeface="Consolas"/>
              </a:rPr>
              <a:t>= </a:t>
            </a:r>
            <a:r>
              <a:rPr lang="pl-PL" sz="1400" dirty="0" err="1">
                <a:latin typeface="Consolas"/>
              </a:rPr>
              <a:t>age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>
                <a:latin typeface="Consolas"/>
              </a:rPr>
              <a:t>    </a:t>
            </a:r>
            <a:r>
              <a:rPr lang="en-US" sz="1400" dirty="0" smtClean="0">
                <a:latin typeface="Consolas"/>
              </a:rPr>
              <a:t>    </a:t>
            </a:r>
            <a:r>
              <a:rPr lang="pl-PL" sz="1400" dirty="0" err="1" smtClean="0">
                <a:latin typeface="Consolas"/>
              </a:rPr>
              <a:t>this</a:t>
            </a:r>
            <a:r>
              <a:rPr lang="pl-PL" sz="1400" dirty="0" smtClean="0">
                <a:latin typeface="Consolas"/>
              </a:rPr>
              <a:t>.</a:t>
            </a:r>
            <a:r>
              <a:rPr lang="en-US" sz="1400" dirty="0" smtClean="0">
                <a:latin typeface="Consolas"/>
              </a:rPr>
              <a:t>id</a:t>
            </a:r>
            <a:r>
              <a:rPr lang="pl-PL" sz="1400" dirty="0" smtClean="0">
                <a:latin typeface="Consolas"/>
              </a:rPr>
              <a:t> </a:t>
            </a:r>
            <a:r>
              <a:rPr lang="pl-PL" sz="1400" dirty="0">
                <a:latin typeface="Consolas"/>
              </a:rPr>
              <a:t>= </a:t>
            </a:r>
            <a:r>
              <a:rPr lang="en-US" sz="1400" dirty="0" smtClean="0">
                <a:latin typeface="Consolas"/>
              </a:rPr>
              <a:t>id</a:t>
            </a:r>
            <a:r>
              <a:rPr lang="pl-PL" sz="1400" dirty="0" smtClean="0">
                <a:latin typeface="Consolas"/>
              </a:rPr>
              <a:t>;</a:t>
            </a:r>
            <a:endParaRPr lang="pl-PL" sz="1400" dirty="0">
              <a:latin typeface="Consolas"/>
            </a:endParaRPr>
          </a:p>
          <a:p>
            <a:r>
              <a:rPr lang="pl-PL" sz="1400" dirty="0">
                <a:latin typeface="Consolas"/>
              </a:rPr>
              <a:t>  </a:t>
            </a:r>
            <a:r>
              <a:rPr lang="en-US" sz="1400" dirty="0" smtClean="0">
                <a:latin typeface="Consolas"/>
              </a:rPr>
              <a:t>  </a:t>
            </a:r>
            <a:r>
              <a:rPr lang="pl-PL" sz="1400" dirty="0" smtClean="0">
                <a:latin typeface="Consolas"/>
              </a:rPr>
              <a:t>}</a:t>
            </a:r>
            <a:endParaRPr lang="pl-PL" sz="1400" dirty="0">
              <a:latin typeface="Consolas"/>
            </a:endParaRPr>
          </a:p>
          <a:p>
            <a:endParaRPr lang="pl-PL" sz="1400" dirty="0">
              <a:latin typeface="Consolas"/>
            </a:endParaRPr>
          </a:p>
          <a:p>
            <a:r>
              <a:rPr lang="pl-PL" sz="1400" dirty="0">
                <a:latin typeface="Consolas"/>
              </a:rPr>
              <a:t>  </a:t>
            </a:r>
            <a:r>
              <a:rPr lang="en-US" sz="1400" dirty="0" smtClean="0">
                <a:latin typeface="Consolas"/>
              </a:rPr>
              <a:t>  </a:t>
            </a:r>
            <a:r>
              <a:rPr lang="pl-PL" sz="1400" dirty="0" smtClean="0">
                <a:latin typeface="Consolas"/>
              </a:rPr>
              <a:t>@</a:t>
            </a:r>
            <a:r>
              <a:rPr lang="pl-PL" sz="1400" dirty="0" err="1">
                <a:latin typeface="Consolas"/>
              </a:rPr>
              <a:t>Override</a:t>
            </a:r>
            <a:endParaRPr lang="pl-PL" sz="1400" dirty="0">
              <a:latin typeface="Consolas"/>
            </a:endParaRPr>
          </a:p>
          <a:p>
            <a:r>
              <a:rPr lang="pl-PL" sz="1400" dirty="0">
                <a:latin typeface="Consolas"/>
              </a:rPr>
              <a:t>  </a:t>
            </a:r>
            <a:r>
              <a:rPr lang="en-US" sz="1400" dirty="0" smtClean="0">
                <a:latin typeface="Consolas"/>
              </a:rPr>
              <a:t>  </a:t>
            </a:r>
            <a:r>
              <a:rPr lang="pl-PL" sz="1400" dirty="0" smtClean="0">
                <a:latin typeface="Consolas"/>
              </a:rPr>
              <a:t>public </a:t>
            </a:r>
            <a:r>
              <a:rPr lang="pl-PL" sz="1400" dirty="0">
                <a:latin typeface="Consolas"/>
              </a:rPr>
              <a:t>String </a:t>
            </a:r>
            <a:r>
              <a:rPr lang="pl-PL" sz="1400" dirty="0" err="1">
                <a:latin typeface="Consolas"/>
              </a:rPr>
              <a:t>toString</a:t>
            </a:r>
            <a:r>
              <a:rPr lang="pl-PL" sz="1400" dirty="0">
                <a:latin typeface="Consolas"/>
              </a:rPr>
              <a:t>() {</a:t>
            </a:r>
          </a:p>
          <a:p>
            <a:r>
              <a:rPr lang="pl-PL" sz="1400" dirty="0">
                <a:latin typeface="Consolas"/>
              </a:rPr>
              <a:t>    </a:t>
            </a:r>
            <a:r>
              <a:rPr lang="en-US" sz="1400" dirty="0" smtClean="0">
                <a:latin typeface="Consolas"/>
              </a:rPr>
              <a:t>    </a:t>
            </a:r>
            <a:r>
              <a:rPr lang="pl-PL" sz="1400" dirty="0" smtClean="0">
                <a:latin typeface="Consolas"/>
              </a:rPr>
              <a:t>return </a:t>
            </a:r>
            <a:r>
              <a:rPr lang="pl-PL" sz="1400" dirty="0" err="1">
                <a:latin typeface="Consolas"/>
              </a:rPr>
              <a:t>firstName</a:t>
            </a:r>
            <a:r>
              <a:rPr lang="pl-PL" sz="1400" dirty="0">
                <a:latin typeface="Consolas"/>
              </a:rPr>
              <a:t> + " " + </a:t>
            </a:r>
            <a:r>
              <a:rPr lang="pl-PL" sz="1400" dirty="0" err="1">
                <a:latin typeface="Consolas"/>
              </a:rPr>
              <a:t>lastName</a:t>
            </a:r>
            <a:r>
              <a:rPr lang="pl-PL" sz="1400" dirty="0">
                <a:latin typeface="Consolas"/>
              </a:rPr>
              <a:t> + " </a:t>
            </a:r>
            <a:r>
              <a:rPr lang="en-US" sz="1400" dirty="0" smtClean="0">
                <a:latin typeface="Consolas"/>
              </a:rPr>
              <a:t>age</a:t>
            </a:r>
            <a:r>
              <a:rPr lang="pl-PL" sz="1400" dirty="0" smtClean="0">
                <a:latin typeface="Consolas"/>
              </a:rPr>
              <a:t>: </a:t>
            </a:r>
            <a:r>
              <a:rPr lang="pl-PL" sz="1400" dirty="0">
                <a:latin typeface="Consolas"/>
              </a:rPr>
              <a:t>" + </a:t>
            </a:r>
            <a:r>
              <a:rPr lang="pl-PL" sz="1400" dirty="0" err="1">
                <a:latin typeface="Consolas"/>
              </a:rPr>
              <a:t>age</a:t>
            </a:r>
            <a:r>
              <a:rPr lang="pl-PL" sz="1400" dirty="0">
                <a:latin typeface="Consolas"/>
              </a:rPr>
              <a:t> + " </a:t>
            </a:r>
            <a:r>
              <a:rPr lang="en-US" sz="1400" dirty="0" smtClean="0">
                <a:latin typeface="Consolas"/>
              </a:rPr>
              <a:t>id</a:t>
            </a:r>
            <a:r>
              <a:rPr lang="pl-PL" sz="1400" dirty="0" smtClean="0">
                <a:latin typeface="Consolas"/>
              </a:rPr>
              <a:t>: </a:t>
            </a:r>
            <a:r>
              <a:rPr lang="pl-PL" sz="1400" dirty="0">
                <a:latin typeface="Consolas"/>
              </a:rPr>
              <a:t>" + </a:t>
            </a:r>
            <a:r>
              <a:rPr lang="en-US" sz="1400" dirty="0" smtClean="0">
                <a:latin typeface="Consolas"/>
              </a:rPr>
              <a:t>id</a:t>
            </a:r>
            <a:r>
              <a:rPr lang="pl-PL" sz="1400" dirty="0" smtClean="0">
                <a:latin typeface="Consolas"/>
              </a:rPr>
              <a:t>;</a:t>
            </a:r>
            <a:endParaRPr lang="pl-PL" sz="1400" dirty="0">
              <a:latin typeface="Consolas"/>
            </a:endParaRPr>
          </a:p>
          <a:p>
            <a:r>
              <a:rPr lang="pl-PL" sz="1400" dirty="0">
                <a:latin typeface="Consolas"/>
              </a:rPr>
              <a:t>  </a:t>
            </a:r>
            <a:r>
              <a:rPr lang="en-US" sz="1400" dirty="0" smtClean="0">
                <a:latin typeface="Consolas"/>
              </a:rPr>
              <a:t>  </a:t>
            </a:r>
            <a:r>
              <a:rPr lang="pl-PL" sz="1400" dirty="0" smtClean="0">
                <a:latin typeface="Consolas"/>
              </a:rPr>
              <a:t>}</a:t>
            </a:r>
            <a:endParaRPr lang="pl-PL" sz="1400" dirty="0">
              <a:latin typeface="Consolas"/>
            </a:endParaRPr>
          </a:p>
          <a:p>
            <a:r>
              <a:rPr lang="pl-PL" sz="14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0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Removing elements from collection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3"/>
          <p:cNvSpPr txBox="1"/>
          <p:nvPr/>
        </p:nvSpPr>
        <p:spPr>
          <a:xfrm>
            <a:off x="323528" y="1037054"/>
            <a:ext cx="84969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onsolas"/>
              </a:rPr>
              <a:t>Person[] p = </a:t>
            </a:r>
            <a:r>
              <a:rPr lang="pl-PL" sz="1400" dirty="0" smtClean="0">
                <a:latin typeface="Consolas"/>
              </a:rPr>
              <a:t>{</a:t>
            </a:r>
            <a:endParaRPr lang="en-US" sz="1400" dirty="0" smtClean="0">
              <a:latin typeface="Consolas"/>
            </a:endParaRPr>
          </a:p>
          <a:p>
            <a:r>
              <a:rPr lang="en-US" sz="1400" dirty="0">
                <a:latin typeface="Consolas"/>
              </a:rPr>
              <a:t> </a:t>
            </a:r>
            <a:r>
              <a:rPr lang="en-US" sz="1400" dirty="0" smtClean="0">
                <a:latin typeface="Consolas"/>
              </a:rPr>
              <a:t>   </a:t>
            </a:r>
            <a:r>
              <a:rPr lang="pl-PL" sz="1400" dirty="0" err="1" smtClean="0">
                <a:latin typeface="Consolas"/>
              </a:rPr>
              <a:t>new</a:t>
            </a:r>
            <a:r>
              <a:rPr lang="pl-PL" sz="1400" dirty="0" smtClean="0">
                <a:latin typeface="Consolas"/>
              </a:rPr>
              <a:t> </a:t>
            </a:r>
            <a:r>
              <a:rPr lang="pl-PL" sz="1400" dirty="0">
                <a:latin typeface="Consolas"/>
              </a:rPr>
              <a:t>Person("Jan", "As", 20, 1),</a:t>
            </a:r>
          </a:p>
          <a:p>
            <a:r>
              <a:rPr lang="pl-PL" sz="1400" dirty="0">
                <a:latin typeface="Consolas"/>
              </a:rPr>
              <a:t>    </a:t>
            </a:r>
            <a:r>
              <a:rPr lang="pl-PL" sz="1400" dirty="0" err="1" smtClean="0">
                <a:latin typeface="Consolas"/>
              </a:rPr>
              <a:t>new</a:t>
            </a:r>
            <a:r>
              <a:rPr lang="pl-PL" sz="1400" dirty="0" smtClean="0">
                <a:latin typeface="Consolas"/>
              </a:rPr>
              <a:t> </a:t>
            </a:r>
            <a:r>
              <a:rPr lang="pl-PL" sz="1400" dirty="0">
                <a:latin typeface="Consolas"/>
              </a:rPr>
              <a:t>Person("Tom", "Bas", 20, 1),</a:t>
            </a:r>
          </a:p>
          <a:p>
            <a:r>
              <a:rPr lang="pl-PL" sz="1400" dirty="0">
                <a:latin typeface="Consolas"/>
              </a:rPr>
              <a:t>    </a:t>
            </a:r>
            <a:r>
              <a:rPr lang="pl-PL" sz="1400" dirty="0" err="1" smtClean="0">
                <a:latin typeface="Consolas"/>
              </a:rPr>
              <a:t>new</a:t>
            </a:r>
            <a:r>
              <a:rPr lang="pl-PL" sz="1400" dirty="0" smtClean="0">
                <a:latin typeface="Consolas"/>
              </a:rPr>
              <a:t> </a:t>
            </a:r>
            <a:r>
              <a:rPr lang="pl-PL" sz="1400" dirty="0">
                <a:latin typeface="Consolas"/>
              </a:rPr>
              <a:t>Person("Tom", "Bas", 30, 2),</a:t>
            </a:r>
          </a:p>
          <a:p>
            <a:r>
              <a:rPr lang="pl-PL" sz="1400" dirty="0">
                <a:latin typeface="Consolas"/>
              </a:rPr>
              <a:t>    </a:t>
            </a:r>
            <a:r>
              <a:rPr lang="pl-PL" sz="1400" dirty="0" err="1" smtClean="0">
                <a:latin typeface="Consolas"/>
              </a:rPr>
              <a:t>new</a:t>
            </a:r>
            <a:r>
              <a:rPr lang="pl-PL" sz="1400" dirty="0" smtClean="0">
                <a:latin typeface="Consolas"/>
              </a:rPr>
              <a:t> </a:t>
            </a:r>
            <a:r>
              <a:rPr lang="pl-PL" sz="1400" dirty="0">
                <a:latin typeface="Consolas"/>
              </a:rPr>
              <a:t>Person("Tom", "Bas", 30, 3)</a:t>
            </a:r>
          </a:p>
          <a:p>
            <a:r>
              <a:rPr lang="pl-PL" sz="1400" dirty="0" smtClean="0">
                <a:latin typeface="Consolas"/>
              </a:rPr>
              <a:t>};</a:t>
            </a:r>
            <a:endParaRPr lang="pl-PL" sz="1400" dirty="0">
              <a:latin typeface="Consolas"/>
            </a:endParaRPr>
          </a:p>
          <a:p>
            <a:r>
              <a:rPr lang="pl-PL" sz="1400" dirty="0">
                <a:latin typeface="Consolas"/>
              </a:rPr>
              <a:t>    </a:t>
            </a:r>
          </a:p>
          <a:p>
            <a:r>
              <a:rPr lang="pl-PL" sz="1400" dirty="0" smtClean="0">
                <a:latin typeface="Consolas"/>
              </a:rPr>
              <a:t>List&lt;Person</a:t>
            </a:r>
            <a:r>
              <a:rPr lang="pl-PL" sz="1400" dirty="0">
                <a:latin typeface="Consolas"/>
              </a:rPr>
              <a:t>&gt; list = </a:t>
            </a:r>
            <a:r>
              <a:rPr lang="pl-PL" sz="1400" dirty="0" err="1">
                <a:latin typeface="Consolas"/>
              </a:rPr>
              <a:t>new</a:t>
            </a:r>
            <a:r>
              <a:rPr lang="pl-PL" sz="1400" dirty="0">
                <a:latin typeface="Consolas"/>
              </a:rPr>
              <a:t> </a:t>
            </a:r>
            <a:r>
              <a:rPr lang="pl-PL" sz="1400" dirty="0" err="1">
                <a:latin typeface="Consolas"/>
              </a:rPr>
              <a:t>ArrayList</a:t>
            </a:r>
            <a:r>
              <a:rPr lang="pl-PL" sz="1400" dirty="0">
                <a:latin typeface="Consolas"/>
              </a:rPr>
              <a:t>&lt;&gt;();</a:t>
            </a:r>
          </a:p>
          <a:p>
            <a:r>
              <a:rPr lang="pl-PL" sz="1400" dirty="0" err="1" smtClean="0">
                <a:latin typeface="Consolas"/>
              </a:rPr>
              <a:t>Collections.addAll</a:t>
            </a:r>
            <a:r>
              <a:rPr lang="pl-PL" sz="1400" dirty="0" smtClean="0">
                <a:latin typeface="Consolas"/>
              </a:rPr>
              <a:t>(list</a:t>
            </a:r>
            <a:r>
              <a:rPr lang="pl-PL" sz="1400" dirty="0">
                <a:latin typeface="Consolas"/>
              </a:rPr>
              <a:t>, p);</a:t>
            </a:r>
          </a:p>
          <a:p>
            <a:r>
              <a:rPr lang="pl-PL" sz="1400" dirty="0">
                <a:latin typeface="Consolas"/>
              </a:rPr>
              <a:t>    </a:t>
            </a:r>
          </a:p>
          <a:p>
            <a:r>
              <a:rPr lang="pl-PL" sz="1400" dirty="0" err="1" smtClean="0">
                <a:latin typeface="Consolas"/>
              </a:rPr>
              <a:t>System.out.println</a:t>
            </a:r>
            <a:r>
              <a:rPr lang="pl-PL" sz="1400" dirty="0" smtClean="0">
                <a:latin typeface="Consolas"/>
              </a:rPr>
              <a:t>(list</a:t>
            </a:r>
            <a:r>
              <a:rPr lang="pl-PL" sz="1400" dirty="0">
                <a:latin typeface="Consolas"/>
              </a:rPr>
              <a:t>);</a:t>
            </a:r>
          </a:p>
          <a:p>
            <a:r>
              <a:rPr lang="pl-PL" sz="1400" b="1" dirty="0" err="1" smtClean="0">
                <a:solidFill>
                  <a:srgbClr val="00B050"/>
                </a:solidFill>
                <a:latin typeface="Consolas"/>
              </a:rPr>
              <a:t>list.remove</a:t>
            </a:r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(p[</a:t>
            </a:r>
            <a:r>
              <a:rPr lang="pl-PL" sz="1400" b="1" dirty="0" err="1" smtClean="0">
                <a:solidFill>
                  <a:srgbClr val="00B050"/>
                </a:solidFill>
                <a:latin typeface="Consolas"/>
              </a:rPr>
              <a:t>p.length</a:t>
            </a:r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 -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1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])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 err="1" smtClean="0">
                <a:latin typeface="Consolas"/>
              </a:rPr>
              <a:t>System.out.println</a:t>
            </a:r>
            <a:r>
              <a:rPr lang="pl-PL" sz="1400" dirty="0" smtClean="0">
                <a:latin typeface="Consolas"/>
              </a:rPr>
              <a:t>(list</a:t>
            </a:r>
            <a:r>
              <a:rPr lang="pl-PL" sz="1400" dirty="0">
                <a:latin typeface="Consolas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4365104"/>
            <a:ext cx="8496943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[Jan As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age</a:t>
            </a:r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20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id</a:t>
            </a:r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1, Tom Bas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age</a:t>
            </a:r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20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id</a:t>
            </a:r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1, Tom Bas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age</a:t>
            </a:r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30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id</a:t>
            </a:r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2,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Tom 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Bas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age</a:t>
            </a:r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30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id</a:t>
            </a:r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3]</a:t>
            </a:r>
          </a:p>
          <a:p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[Jan As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age</a:t>
            </a:r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20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id</a:t>
            </a:r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1, Tom Bas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age</a:t>
            </a:r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20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id</a:t>
            </a:r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1, Tom Bas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age</a:t>
            </a:r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30 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id</a:t>
            </a:r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2</a:t>
            </a:r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]</a:t>
            </a:r>
            <a:endParaRPr lang="pl-PL" sz="1200" dirty="0">
              <a:solidFill>
                <a:schemeClr val="bg1"/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Removing elements from collection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3"/>
          <p:cNvSpPr txBox="1"/>
          <p:nvPr/>
        </p:nvSpPr>
        <p:spPr>
          <a:xfrm>
            <a:off x="3491880" y="857638"/>
            <a:ext cx="4536504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100" dirty="0" smtClean="0">
                <a:latin typeface="Consolas"/>
              </a:rPr>
              <a:t>@</a:t>
            </a:r>
            <a:r>
              <a:rPr lang="pl-PL" sz="1100" dirty="0" err="1">
                <a:latin typeface="Consolas"/>
              </a:rPr>
              <a:t>Override</a:t>
            </a:r>
            <a:endParaRPr lang="pl-PL" sz="1100" dirty="0">
              <a:latin typeface="Consolas"/>
            </a:endParaRPr>
          </a:p>
          <a:p>
            <a:r>
              <a:rPr lang="pl-PL" sz="1100" dirty="0" smtClean="0">
                <a:latin typeface="Consolas"/>
              </a:rPr>
              <a:t>public </a:t>
            </a:r>
            <a:r>
              <a:rPr lang="pl-PL" sz="1100" dirty="0" err="1">
                <a:latin typeface="Consolas"/>
              </a:rPr>
              <a:t>boolean</a:t>
            </a:r>
            <a:r>
              <a:rPr lang="pl-PL" sz="1100" dirty="0">
                <a:latin typeface="Consolas"/>
              </a:rPr>
              <a:t> </a:t>
            </a:r>
            <a:r>
              <a:rPr lang="pl-PL" sz="1100" dirty="0" err="1">
                <a:latin typeface="Consolas"/>
              </a:rPr>
              <a:t>equals</a:t>
            </a:r>
            <a:r>
              <a:rPr lang="pl-PL" sz="1100" dirty="0">
                <a:latin typeface="Consolas"/>
              </a:rPr>
              <a:t>(Object </a:t>
            </a:r>
            <a:r>
              <a:rPr lang="pl-PL" sz="1100" dirty="0" err="1">
                <a:latin typeface="Consolas"/>
              </a:rPr>
              <a:t>obj</a:t>
            </a:r>
            <a:r>
              <a:rPr lang="pl-PL" sz="1100" dirty="0">
                <a:latin typeface="Consolas"/>
              </a:rPr>
              <a:t>) </a:t>
            </a:r>
            <a:r>
              <a:rPr lang="pl-PL" sz="1100" dirty="0" smtClean="0">
                <a:latin typeface="Consolas"/>
              </a:rPr>
              <a:t>{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    </a:t>
            </a:r>
            <a:r>
              <a:rPr lang="pl-PL" sz="1100" dirty="0" err="1" smtClean="0">
                <a:latin typeface="Consolas"/>
              </a:rPr>
              <a:t>if</a:t>
            </a:r>
            <a:r>
              <a:rPr lang="pl-PL" sz="1100" dirty="0" smtClean="0">
                <a:latin typeface="Consolas"/>
              </a:rPr>
              <a:t> </a:t>
            </a:r>
            <a:r>
              <a:rPr lang="pl-PL" sz="1100" dirty="0">
                <a:latin typeface="Consolas"/>
              </a:rPr>
              <a:t>(</a:t>
            </a:r>
            <a:r>
              <a:rPr lang="pl-PL" sz="1100" dirty="0" err="1">
                <a:latin typeface="Consolas"/>
              </a:rPr>
              <a:t>this</a:t>
            </a:r>
            <a:r>
              <a:rPr lang="pl-PL" sz="1100" dirty="0">
                <a:latin typeface="Consolas"/>
              </a:rPr>
              <a:t> == </a:t>
            </a:r>
            <a:r>
              <a:rPr lang="pl-PL" sz="1100" dirty="0" err="1">
                <a:latin typeface="Consolas"/>
              </a:rPr>
              <a:t>obj</a:t>
            </a:r>
            <a:r>
              <a:rPr lang="pl-PL" sz="1100" dirty="0" smtClean="0">
                <a:latin typeface="Consolas"/>
              </a:rPr>
              <a:t>)</a:t>
            </a:r>
            <a:r>
              <a:rPr lang="en-US" sz="1100" dirty="0" smtClean="0">
                <a:latin typeface="Consolas"/>
              </a:rPr>
              <a:t> { </a:t>
            </a:r>
            <a:r>
              <a:rPr lang="pl-PL" sz="1100" dirty="0" smtClean="0">
                <a:latin typeface="Consolas"/>
              </a:rPr>
              <a:t>return </a:t>
            </a:r>
            <a:r>
              <a:rPr lang="pl-PL" sz="1100" dirty="0" err="1">
                <a:latin typeface="Consolas"/>
              </a:rPr>
              <a:t>true</a:t>
            </a:r>
            <a:r>
              <a:rPr lang="pl-PL" sz="1100" dirty="0" smtClean="0">
                <a:latin typeface="Consolas"/>
              </a:rPr>
              <a:t>;</a:t>
            </a:r>
            <a:r>
              <a:rPr lang="en-US" sz="1100" dirty="0" smtClean="0">
                <a:latin typeface="Consolas"/>
              </a:rPr>
              <a:t> }</a:t>
            </a:r>
            <a:endParaRPr lang="pl-PL" sz="1100" dirty="0">
              <a:latin typeface="Consolas"/>
            </a:endParaRPr>
          </a:p>
          <a:p>
            <a:r>
              <a:rPr lang="pl-PL" sz="1100" dirty="0">
                <a:latin typeface="Consolas"/>
              </a:rPr>
              <a:t>    </a:t>
            </a:r>
            <a:r>
              <a:rPr lang="pl-PL" sz="1100" dirty="0" err="1">
                <a:latin typeface="Consolas"/>
              </a:rPr>
              <a:t>if</a:t>
            </a:r>
            <a:r>
              <a:rPr lang="pl-PL" sz="1100" dirty="0">
                <a:latin typeface="Consolas"/>
              </a:rPr>
              <a:t> (</a:t>
            </a:r>
            <a:r>
              <a:rPr lang="pl-PL" sz="1100" dirty="0" err="1">
                <a:latin typeface="Consolas"/>
              </a:rPr>
              <a:t>obj</a:t>
            </a:r>
            <a:r>
              <a:rPr lang="pl-PL" sz="1100" dirty="0">
                <a:latin typeface="Consolas"/>
              </a:rPr>
              <a:t> == </a:t>
            </a:r>
            <a:r>
              <a:rPr lang="pl-PL" sz="1100" dirty="0" err="1" smtClean="0">
                <a:latin typeface="Consolas"/>
              </a:rPr>
              <a:t>null</a:t>
            </a:r>
            <a:r>
              <a:rPr lang="en-US" sz="1100" dirty="0" smtClean="0">
                <a:latin typeface="Consolas"/>
              </a:rPr>
              <a:t> || </a:t>
            </a:r>
            <a:r>
              <a:rPr lang="pl-PL" sz="1100" dirty="0" err="1">
                <a:latin typeface="Consolas"/>
              </a:rPr>
              <a:t>getClass</a:t>
            </a:r>
            <a:r>
              <a:rPr lang="pl-PL" sz="1100" dirty="0">
                <a:latin typeface="Consolas"/>
              </a:rPr>
              <a:t>() != </a:t>
            </a:r>
            <a:r>
              <a:rPr lang="pl-PL" sz="1100" dirty="0" err="1">
                <a:latin typeface="Consolas"/>
              </a:rPr>
              <a:t>obj.getClass</a:t>
            </a:r>
            <a:r>
              <a:rPr lang="pl-PL" sz="1100" dirty="0">
                <a:latin typeface="Consolas"/>
              </a:rPr>
              <a:t>()</a:t>
            </a:r>
            <a:r>
              <a:rPr lang="pl-PL" sz="1100" dirty="0" smtClean="0">
                <a:latin typeface="Consolas"/>
              </a:rPr>
              <a:t>) </a:t>
            </a:r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>
                <a:latin typeface="Consolas"/>
              </a:rPr>
              <a:t> </a:t>
            </a:r>
            <a:r>
              <a:rPr lang="en-US" sz="1100" dirty="0" smtClean="0">
                <a:latin typeface="Consolas"/>
              </a:rPr>
              <a:t>       </a:t>
            </a:r>
            <a:r>
              <a:rPr lang="pl-PL" sz="1100" dirty="0" smtClean="0">
                <a:latin typeface="Consolas"/>
              </a:rPr>
              <a:t>return </a:t>
            </a:r>
            <a:r>
              <a:rPr lang="pl-PL" sz="1100" dirty="0" err="1">
                <a:latin typeface="Consolas"/>
              </a:rPr>
              <a:t>false</a:t>
            </a:r>
            <a:r>
              <a:rPr lang="pl-PL" sz="1100" dirty="0" smtClean="0">
                <a:latin typeface="Consolas"/>
              </a:rPr>
              <a:t>;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    }</a:t>
            </a:r>
          </a:p>
          <a:p>
            <a:r>
              <a:rPr lang="en-US" sz="1100" dirty="0">
                <a:latin typeface="Consolas"/>
              </a:rPr>
              <a:t> </a:t>
            </a:r>
            <a:r>
              <a:rPr lang="en-US" sz="1100" dirty="0" smtClean="0">
                <a:latin typeface="Consolas"/>
              </a:rPr>
              <a:t>   </a:t>
            </a:r>
            <a:r>
              <a:rPr lang="pl-PL" sz="1100" dirty="0" smtClean="0">
                <a:latin typeface="Consolas"/>
              </a:rPr>
              <a:t>Person </a:t>
            </a:r>
            <a:r>
              <a:rPr lang="pl-PL" sz="1100" dirty="0" err="1">
                <a:latin typeface="Consolas"/>
              </a:rPr>
              <a:t>other</a:t>
            </a:r>
            <a:r>
              <a:rPr lang="pl-PL" sz="1100" dirty="0">
                <a:latin typeface="Consolas"/>
              </a:rPr>
              <a:t> = (Person) </a:t>
            </a:r>
            <a:r>
              <a:rPr lang="pl-PL" sz="1100" dirty="0" err="1">
                <a:latin typeface="Consolas"/>
              </a:rPr>
              <a:t>obj</a:t>
            </a:r>
            <a:r>
              <a:rPr lang="pl-PL" sz="1100" dirty="0">
                <a:latin typeface="Consolas"/>
              </a:rPr>
              <a:t>;</a:t>
            </a:r>
          </a:p>
          <a:p>
            <a:r>
              <a:rPr lang="pl-PL" sz="1100" dirty="0">
                <a:latin typeface="Consolas"/>
              </a:rPr>
              <a:t>    </a:t>
            </a:r>
            <a:r>
              <a:rPr lang="pl-PL" sz="1100" dirty="0" err="1">
                <a:latin typeface="Consolas"/>
              </a:rPr>
              <a:t>if</a:t>
            </a:r>
            <a:r>
              <a:rPr lang="pl-PL" sz="1100" dirty="0">
                <a:latin typeface="Consolas"/>
              </a:rPr>
              <a:t> (</a:t>
            </a:r>
            <a:r>
              <a:rPr lang="pl-PL" sz="1100" dirty="0" err="1">
                <a:latin typeface="Consolas"/>
              </a:rPr>
              <a:t>age</a:t>
            </a:r>
            <a:r>
              <a:rPr lang="pl-PL" sz="1100" dirty="0">
                <a:latin typeface="Consolas"/>
              </a:rPr>
              <a:t> != </a:t>
            </a:r>
            <a:r>
              <a:rPr lang="pl-PL" sz="1100" dirty="0" err="1">
                <a:latin typeface="Consolas"/>
              </a:rPr>
              <a:t>other.age</a:t>
            </a:r>
            <a:r>
              <a:rPr lang="pl-PL" sz="1100" dirty="0">
                <a:latin typeface="Consolas"/>
              </a:rPr>
              <a:t>) </a:t>
            </a:r>
            <a:r>
              <a:rPr lang="en-US" sz="1100" dirty="0" smtClean="0">
                <a:latin typeface="Consolas"/>
              </a:rPr>
              <a:t>{ </a:t>
            </a:r>
            <a:r>
              <a:rPr lang="pl-PL" sz="1100" dirty="0" smtClean="0">
                <a:latin typeface="Consolas"/>
              </a:rPr>
              <a:t>return </a:t>
            </a:r>
            <a:r>
              <a:rPr lang="pl-PL" sz="1100" dirty="0" err="1">
                <a:latin typeface="Consolas"/>
              </a:rPr>
              <a:t>false</a:t>
            </a:r>
            <a:r>
              <a:rPr lang="pl-PL" sz="1100" dirty="0" smtClean="0">
                <a:latin typeface="Consolas"/>
              </a:rPr>
              <a:t>;</a:t>
            </a:r>
            <a:r>
              <a:rPr lang="en-US" sz="1100" dirty="0" smtClean="0">
                <a:latin typeface="Consolas"/>
              </a:rPr>
              <a:t> }</a:t>
            </a:r>
            <a:endParaRPr lang="pl-PL" sz="1100" dirty="0">
              <a:latin typeface="Consolas"/>
            </a:endParaRPr>
          </a:p>
          <a:p>
            <a:r>
              <a:rPr lang="pl-PL" sz="1100" dirty="0">
                <a:latin typeface="Consolas"/>
              </a:rPr>
              <a:t>    </a:t>
            </a:r>
            <a:r>
              <a:rPr lang="pl-PL" sz="1100" dirty="0" err="1">
                <a:latin typeface="Consolas"/>
              </a:rPr>
              <a:t>if</a:t>
            </a:r>
            <a:r>
              <a:rPr lang="pl-PL" sz="1100" dirty="0">
                <a:latin typeface="Consolas"/>
              </a:rPr>
              <a:t> (</a:t>
            </a:r>
            <a:r>
              <a:rPr lang="pl-PL" sz="1100" dirty="0" err="1">
                <a:latin typeface="Consolas"/>
              </a:rPr>
              <a:t>firstName</a:t>
            </a:r>
            <a:r>
              <a:rPr lang="pl-PL" sz="1100" dirty="0">
                <a:latin typeface="Consolas"/>
              </a:rPr>
              <a:t> == </a:t>
            </a:r>
            <a:r>
              <a:rPr lang="pl-PL" sz="1100" dirty="0" err="1" smtClean="0">
                <a:latin typeface="Consolas"/>
              </a:rPr>
              <a:t>null</a:t>
            </a:r>
            <a:r>
              <a:rPr lang="en-US" sz="1100" dirty="0" smtClean="0">
                <a:latin typeface="Consolas"/>
              </a:rPr>
              <a:t>) {</a:t>
            </a:r>
          </a:p>
          <a:p>
            <a:r>
              <a:rPr lang="en-US" sz="1100" dirty="0">
                <a:latin typeface="Consolas"/>
              </a:rPr>
              <a:t> </a:t>
            </a:r>
            <a:r>
              <a:rPr lang="en-US" sz="1100" dirty="0" smtClean="0">
                <a:latin typeface="Consolas"/>
              </a:rPr>
              <a:t>       if (</a:t>
            </a:r>
            <a:r>
              <a:rPr lang="pl-PL" sz="1100" dirty="0" err="1" smtClean="0">
                <a:latin typeface="Consolas"/>
              </a:rPr>
              <a:t>other.firstName</a:t>
            </a:r>
            <a:r>
              <a:rPr lang="pl-PL" sz="1100" dirty="0" smtClean="0">
                <a:latin typeface="Consolas"/>
              </a:rPr>
              <a:t> </a:t>
            </a:r>
            <a:r>
              <a:rPr lang="pl-PL" sz="1100" dirty="0">
                <a:latin typeface="Consolas"/>
              </a:rPr>
              <a:t>!= </a:t>
            </a:r>
            <a:r>
              <a:rPr lang="pl-PL" sz="1100" dirty="0" err="1">
                <a:latin typeface="Consolas"/>
              </a:rPr>
              <a:t>null</a:t>
            </a:r>
            <a:r>
              <a:rPr lang="pl-PL" sz="1100" dirty="0">
                <a:latin typeface="Consolas"/>
              </a:rPr>
              <a:t>) </a:t>
            </a:r>
            <a:r>
              <a:rPr lang="en-US" sz="1100" dirty="0" smtClean="0">
                <a:latin typeface="Consolas"/>
              </a:rPr>
              <a:t>{ </a:t>
            </a:r>
            <a:r>
              <a:rPr lang="pl-PL" sz="1100" dirty="0" smtClean="0">
                <a:latin typeface="Consolas"/>
              </a:rPr>
              <a:t>return </a:t>
            </a:r>
            <a:r>
              <a:rPr lang="pl-PL" sz="1100" dirty="0" err="1">
                <a:latin typeface="Consolas"/>
              </a:rPr>
              <a:t>false</a:t>
            </a:r>
            <a:r>
              <a:rPr lang="pl-PL" sz="1100" dirty="0" smtClean="0">
                <a:latin typeface="Consolas"/>
              </a:rPr>
              <a:t>;</a:t>
            </a:r>
            <a:r>
              <a:rPr lang="en-US" sz="1100" dirty="0" smtClean="0">
                <a:latin typeface="Consolas"/>
              </a:rPr>
              <a:t> }</a:t>
            </a:r>
            <a:endParaRPr lang="pl-PL" sz="1100" dirty="0">
              <a:latin typeface="Consolas"/>
            </a:endParaRPr>
          </a:p>
          <a:p>
            <a:r>
              <a:rPr lang="pl-PL" sz="1100" dirty="0">
                <a:latin typeface="Consolas"/>
              </a:rPr>
              <a:t>    } </a:t>
            </a:r>
            <a:r>
              <a:rPr lang="pl-PL" sz="1100" dirty="0" err="1">
                <a:latin typeface="Consolas"/>
              </a:rPr>
              <a:t>else</a:t>
            </a:r>
            <a:r>
              <a:rPr lang="pl-PL" sz="1100" dirty="0">
                <a:latin typeface="Consolas"/>
              </a:rPr>
              <a:t> </a:t>
            </a:r>
            <a:r>
              <a:rPr lang="pl-PL" sz="1100" dirty="0" err="1">
                <a:latin typeface="Consolas"/>
              </a:rPr>
              <a:t>if</a:t>
            </a:r>
            <a:r>
              <a:rPr lang="pl-PL" sz="1100" dirty="0">
                <a:latin typeface="Consolas"/>
              </a:rPr>
              <a:t> (!</a:t>
            </a:r>
            <a:r>
              <a:rPr lang="pl-PL" sz="1100" dirty="0" err="1">
                <a:latin typeface="Consolas"/>
              </a:rPr>
              <a:t>firstName.equals</a:t>
            </a:r>
            <a:r>
              <a:rPr lang="pl-PL" sz="1100" dirty="0">
                <a:latin typeface="Consolas"/>
              </a:rPr>
              <a:t>(</a:t>
            </a:r>
            <a:r>
              <a:rPr lang="pl-PL" sz="1100" dirty="0" err="1">
                <a:latin typeface="Consolas"/>
              </a:rPr>
              <a:t>other.firstName</a:t>
            </a:r>
            <a:r>
              <a:rPr lang="pl-PL" sz="1100" dirty="0" smtClean="0">
                <a:latin typeface="Consolas"/>
              </a:rPr>
              <a:t>))</a:t>
            </a:r>
            <a:r>
              <a:rPr lang="en-US" sz="1100" dirty="0" smtClean="0">
                <a:latin typeface="Consolas"/>
              </a:rPr>
              <a:t> {</a:t>
            </a:r>
          </a:p>
          <a:p>
            <a:r>
              <a:rPr lang="en-US" sz="1100" dirty="0">
                <a:latin typeface="Consolas"/>
              </a:rPr>
              <a:t> </a:t>
            </a:r>
            <a:r>
              <a:rPr lang="en-US" sz="1100" dirty="0" smtClean="0">
                <a:latin typeface="Consolas"/>
              </a:rPr>
              <a:t>       </a:t>
            </a:r>
            <a:r>
              <a:rPr lang="pl-PL" sz="1100" dirty="0" smtClean="0">
                <a:latin typeface="Consolas"/>
              </a:rPr>
              <a:t>return </a:t>
            </a:r>
            <a:r>
              <a:rPr lang="pl-PL" sz="1100" dirty="0" err="1">
                <a:latin typeface="Consolas"/>
              </a:rPr>
              <a:t>false</a:t>
            </a:r>
            <a:r>
              <a:rPr lang="pl-PL" sz="1100" dirty="0" smtClean="0">
                <a:latin typeface="Consolas"/>
              </a:rPr>
              <a:t>;</a:t>
            </a:r>
            <a:endParaRPr lang="en-US" sz="1100" dirty="0" smtClean="0">
              <a:latin typeface="Consolas"/>
            </a:endParaRPr>
          </a:p>
          <a:p>
            <a:r>
              <a:rPr lang="en-US" sz="1100" dirty="0">
                <a:latin typeface="Consolas"/>
              </a:rPr>
              <a:t> </a:t>
            </a:r>
            <a:r>
              <a:rPr lang="en-US" sz="1100" dirty="0" smtClean="0">
                <a:latin typeface="Consolas"/>
              </a:rPr>
              <a:t>   }</a:t>
            </a:r>
          </a:p>
          <a:p>
            <a:r>
              <a:rPr lang="en-US" sz="1100" dirty="0">
                <a:latin typeface="Consolas"/>
              </a:rPr>
              <a:t> </a:t>
            </a:r>
            <a:r>
              <a:rPr lang="en-US" sz="1100" dirty="0" smtClean="0">
                <a:latin typeface="Consolas"/>
              </a:rPr>
              <a:t>   if </a:t>
            </a:r>
            <a:r>
              <a:rPr lang="pl-PL" sz="1100" dirty="0" smtClean="0">
                <a:latin typeface="Consolas"/>
              </a:rPr>
              <a:t>(</a:t>
            </a:r>
            <a:r>
              <a:rPr lang="pl-PL" sz="1100" dirty="0" err="1">
                <a:latin typeface="Consolas"/>
              </a:rPr>
              <a:t>lastName</a:t>
            </a:r>
            <a:r>
              <a:rPr lang="pl-PL" sz="1100" dirty="0">
                <a:latin typeface="Consolas"/>
              </a:rPr>
              <a:t> == </a:t>
            </a:r>
            <a:r>
              <a:rPr lang="pl-PL" sz="1100" dirty="0" err="1">
                <a:latin typeface="Consolas"/>
              </a:rPr>
              <a:t>null</a:t>
            </a:r>
            <a:r>
              <a:rPr lang="pl-PL" sz="1100" dirty="0">
                <a:latin typeface="Consolas"/>
              </a:rPr>
              <a:t>) {</a:t>
            </a:r>
          </a:p>
          <a:p>
            <a:r>
              <a:rPr lang="pl-PL" sz="1100" dirty="0">
                <a:latin typeface="Consolas"/>
              </a:rPr>
              <a:t>      </a:t>
            </a:r>
            <a:r>
              <a:rPr lang="en-US" sz="1100" dirty="0" smtClean="0">
                <a:latin typeface="Consolas"/>
              </a:rPr>
              <a:t>  </a:t>
            </a:r>
            <a:r>
              <a:rPr lang="pl-PL" sz="1100" dirty="0" err="1" smtClean="0">
                <a:latin typeface="Consolas"/>
              </a:rPr>
              <a:t>if</a:t>
            </a:r>
            <a:r>
              <a:rPr lang="pl-PL" sz="1100" dirty="0" smtClean="0">
                <a:latin typeface="Consolas"/>
              </a:rPr>
              <a:t> </a:t>
            </a:r>
            <a:r>
              <a:rPr lang="pl-PL" sz="1100" dirty="0">
                <a:latin typeface="Consolas"/>
              </a:rPr>
              <a:t>(</a:t>
            </a:r>
            <a:r>
              <a:rPr lang="pl-PL" sz="1100" dirty="0" err="1">
                <a:latin typeface="Consolas"/>
              </a:rPr>
              <a:t>other.lastName</a:t>
            </a:r>
            <a:r>
              <a:rPr lang="pl-PL" sz="1100" dirty="0">
                <a:latin typeface="Consolas"/>
              </a:rPr>
              <a:t> != </a:t>
            </a:r>
            <a:r>
              <a:rPr lang="pl-PL" sz="1100" dirty="0" err="1">
                <a:latin typeface="Consolas"/>
              </a:rPr>
              <a:t>null</a:t>
            </a:r>
            <a:r>
              <a:rPr lang="pl-PL" sz="1100" dirty="0" smtClean="0">
                <a:latin typeface="Consolas"/>
              </a:rPr>
              <a:t>)</a:t>
            </a:r>
            <a:r>
              <a:rPr lang="en-US" sz="1100" dirty="0" smtClean="0">
                <a:latin typeface="Consolas"/>
              </a:rPr>
              <a:t> {</a:t>
            </a:r>
            <a:r>
              <a:rPr lang="pl-PL" sz="1100" dirty="0" smtClean="0">
                <a:latin typeface="Consolas"/>
              </a:rPr>
              <a:t> </a:t>
            </a:r>
            <a:r>
              <a:rPr lang="pl-PL" sz="1100" dirty="0">
                <a:latin typeface="Consolas"/>
              </a:rPr>
              <a:t>return </a:t>
            </a:r>
            <a:r>
              <a:rPr lang="pl-PL" sz="1100" dirty="0" err="1">
                <a:latin typeface="Consolas"/>
              </a:rPr>
              <a:t>false</a:t>
            </a:r>
            <a:r>
              <a:rPr lang="pl-PL" sz="1100" dirty="0" smtClean="0">
                <a:latin typeface="Consolas"/>
              </a:rPr>
              <a:t>;</a:t>
            </a:r>
            <a:r>
              <a:rPr lang="en-US" sz="1100" dirty="0" smtClean="0">
                <a:latin typeface="Consolas"/>
              </a:rPr>
              <a:t> }</a:t>
            </a:r>
            <a:endParaRPr lang="pl-PL" sz="1100" dirty="0">
              <a:latin typeface="Consolas"/>
            </a:endParaRPr>
          </a:p>
          <a:p>
            <a:r>
              <a:rPr lang="pl-PL" sz="1100" dirty="0">
                <a:latin typeface="Consolas"/>
              </a:rPr>
              <a:t>    } </a:t>
            </a:r>
            <a:r>
              <a:rPr lang="pl-PL" sz="1100" dirty="0" err="1">
                <a:latin typeface="Consolas"/>
              </a:rPr>
              <a:t>else</a:t>
            </a:r>
            <a:r>
              <a:rPr lang="pl-PL" sz="1100" dirty="0">
                <a:latin typeface="Consolas"/>
              </a:rPr>
              <a:t> </a:t>
            </a:r>
            <a:r>
              <a:rPr lang="pl-PL" sz="1100" dirty="0" err="1">
                <a:latin typeface="Consolas"/>
              </a:rPr>
              <a:t>if</a:t>
            </a:r>
            <a:r>
              <a:rPr lang="pl-PL" sz="1100" dirty="0">
                <a:latin typeface="Consolas"/>
              </a:rPr>
              <a:t> (!</a:t>
            </a:r>
            <a:r>
              <a:rPr lang="pl-PL" sz="1100" dirty="0" err="1">
                <a:latin typeface="Consolas"/>
              </a:rPr>
              <a:t>lastName.equals</a:t>
            </a:r>
            <a:r>
              <a:rPr lang="pl-PL" sz="1100" dirty="0">
                <a:latin typeface="Consolas"/>
              </a:rPr>
              <a:t>(</a:t>
            </a:r>
            <a:r>
              <a:rPr lang="pl-PL" sz="1100" dirty="0" err="1">
                <a:latin typeface="Consolas"/>
              </a:rPr>
              <a:t>other.lastName</a:t>
            </a:r>
            <a:r>
              <a:rPr lang="pl-PL" sz="1100" dirty="0" smtClean="0">
                <a:latin typeface="Consolas"/>
              </a:rPr>
              <a:t>))</a:t>
            </a:r>
            <a:r>
              <a:rPr lang="en-US" sz="1100" dirty="0" smtClean="0">
                <a:latin typeface="Consolas"/>
              </a:rPr>
              <a:t> {</a:t>
            </a:r>
          </a:p>
          <a:p>
            <a:r>
              <a:rPr lang="en-US" sz="1100" dirty="0">
                <a:latin typeface="Consolas"/>
              </a:rPr>
              <a:t> </a:t>
            </a:r>
            <a:r>
              <a:rPr lang="en-US" sz="1100" dirty="0" smtClean="0">
                <a:latin typeface="Consolas"/>
              </a:rPr>
              <a:t>       </a:t>
            </a:r>
            <a:r>
              <a:rPr lang="pl-PL" sz="1100" dirty="0" smtClean="0">
                <a:latin typeface="Consolas"/>
              </a:rPr>
              <a:t>return </a:t>
            </a:r>
            <a:r>
              <a:rPr lang="pl-PL" sz="1100" dirty="0" err="1">
                <a:latin typeface="Consolas"/>
              </a:rPr>
              <a:t>false</a:t>
            </a:r>
            <a:r>
              <a:rPr lang="pl-PL" sz="1100" dirty="0" smtClean="0">
                <a:latin typeface="Consolas"/>
              </a:rPr>
              <a:t>;</a:t>
            </a:r>
            <a:endParaRPr lang="en-US" sz="1100" dirty="0" smtClean="0">
              <a:latin typeface="Consolas"/>
            </a:endParaRPr>
          </a:p>
          <a:p>
            <a:r>
              <a:rPr lang="en-US" sz="1100" dirty="0">
                <a:latin typeface="Consolas"/>
              </a:rPr>
              <a:t> </a:t>
            </a:r>
            <a:r>
              <a:rPr lang="en-US" sz="1100" dirty="0" smtClean="0">
                <a:latin typeface="Consolas"/>
              </a:rPr>
              <a:t>   }</a:t>
            </a:r>
            <a:endParaRPr lang="pl-PL" sz="1100" dirty="0">
              <a:latin typeface="Consolas"/>
            </a:endParaRPr>
          </a:p>
          <a:p>
            <a:r>
              <a:rPr lang="pl-PL" sz="1100" dirty="0">
                <a:latin typeface="Consolas"/>
              </a:rPr>
              <a:t>    return </a:t>
            </a:r>
            <a:r>
              <a:rPr lang="pl-PL" sz="1100" dirty="0" err="1">
                <a:latin typeface="Consolas"/>
              </a:rPr>
              <a:t>true</a:t>
            </a:r>
            <a:r>
              <a:rPr lang="pl-PL" sz="1100" dirty="0">
                <a:latin typeface="Consolas"/>
              </a:rPr>
              <a:t>;</a:t>
            </a:r>
          </a:p>
          <a:p>
            <a:r>
              <a:rPr lang="pl-PL" sz="1100" dirty="0">
                <a:latin typeface="Consolas"/>
              </a:rPr>
              <a:t>  </a:t>
            </a:r>
            <a:r>
              <a:rPr lang="pl-PL" sz="1100" dirty="0" smtClean="0">
                <a:latin typeface="Consolas"/>
              </a:rPr>
              <a:t>}</a:t>
            </a:r>
            <a:endParaRPr lang="pl-PL" sz="1100" dirty="0">
              <a:latin typeface="Consolas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23528" y="1196752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Verdana" pitchFamily="34" charset="0"/>
                <a:cs typeface="Verdana" pitchFamily="34" charset="0"/>
              </a:rPr>
              <a:t>I</a:t>
            </a:r>
            <a:r>
              <a:rPr lang="en-US" sz="1600" b="1" dirty="0" smtClean="0">
                <a:ea typeface="Verdana" pitchFamily="34" charset="0"/>
                <a:cs typeface="Verdana" pitchFamily="34" charset="0"/>
              </a:rPr>
              <a:t>f we define method </a:t>
            </a:r>
            <a:r>
              <a:rPr lang="en-US" sz="1600" b="1" dirty="0" smtClean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equals()</a:t>
            </a:r>
          </a:p>
          <a:p>
            <a:r>
              <a:rPr lang="en-US" sz="1600" b="1" dirty="0" smtClean="0">
                <a:ea typeface="Verdana" pitchFamily="34" charset="0"/>
                <a:cs typeface="Verdana" pitchFamily="34" charset="0"/>
              </a:rPr>
              <a:t>which </a:t>
            </a:r>
            <a:r>
              <a:rPr lang="en-US" sz="1600" b="1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identifies a Person based </a:t>
            </a:r>
            <a:r>
              <a:rPr lang="en-US" sz="1600" b="1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on:</a:t>
            </a:r>
          </a:p>
          <a:p>
            <a:endParaRPr lang="en-US" sz="1600" b="1" dirty="0" smtClean="0">
              <a:solidFill>
                <a:srgbClr val="FF0000"/>
              </a:solidFill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firstName</a:t>
            </a:r>
            <a:endParaRPr lang="en-US" sz="1600" b="1" dirty="0" smtClean="0">
              <a:solidFill>
                <a:srgbClr val="FF0000"/>
              </a:solidFill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lastName</a:t>
            </a:r>
            <a:endParaRPr lang="en-US" sz="1600" b="1" dirty="0" smtClean="0">
              <a:solidFill>
                <a:srgbClr val="FF0000"/>
              </a:solidFill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age  </a:t>
            </a:r>
            <a:endParaRPr lang="pl-PL" sz="1600" b="1" dirty="0">
              <a:solidFill>
                <a:srgbClr val="FF0000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23528" y="4509120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>
                <a:latin typeface="Consolas"/>
              </a:rPr>
              <a:t>System.out.println</a:t>
            </a:r>
            <a:r>
              <a:rPr lang="pl-PL" sz="1400" dirty="0" smtClean="0">
                <a:latin typeface="Consolas"/>
              </a:rPr>
              <a:t>(list</a:t>
            </a:r>
            <a:r>
              <a:rPr lang="pl-PL" sz="1400" dirty="0">
                <a:latin typeface="Consolas"/>
              </a:rPr>
              <a:t>);</a:t>
            </a:r>
          </a:p>
          <a:p>
            <a:r>
              <a:rPr lang="pl-PL" sz="1400" b="1" dirty="0" err="1" smtClean="0">
                <a:solidFill>
                  <a:srgbClr val="FFC000"/>
                </a:solidFill>
                <a:latin typeface="Consolas"/>
              </a:rPr>
              <a:t>list.remove</a:t>
            </a:r>
            <a:r>
              <a:rPr lang="pl-PL" sz="1400" b="1" dirty="0" smtClean="0">
                <a:solidFill>
                  <a:srgbClr val="FFC000"/>
                </a:solidFill>
                <a:latin typeface="Consolas"/>
              </a:rPr>
              <a:t>(p[</a:t>
            </a:r>
            <a:r>
              <a:rPr lang="pl-PL" sz="1400" b="1" dirty="0" err="1" smtClean="0">
                <a:solidFill>
                  <a:srgbClr val="FFC000"/>
                </a:solidFill>
                <a:latin typeface="Consolas"/>
              </a:rPr>
              <a:t>p.length</a:t>
            </a:r>
            <a:r>
              <a:rPr lang="pl-PL" sz="1400" b="1" dirty="0" smtClean="0">
                <a:solidFill>
                  <a:srgbClr val="FFC000"/>
                </a:solidFill>
                <a:latin typeface="Consolas"/>
              </a:rPr>
              <a:t> -</a:t>
            </a:r>
            <a:r>
              <a:rPr lang="en-US" sz="1400" b="1" dirty="0" smtClean="0">
                <a:solidFill>
                  <a:srgbClr val="FFC000"/>
                </a:solidFill>
                <a:latin typeface="Consolas"/>
              </a:rPr>
              <a:t> </a:t>
            </a:r>
            <a:r>
              <a:rPr lang="pl-PL" sz="1400" b="1" dirty="0" smtClean="0">
                <a:solidFill>
                  <a:srgbClr val="FFC000"/>
                </a:solidFill>
                <a:latin typeface="Consolas"/>
              </a:rPr>
              <a:t>1</a:t>
            </a:r>
            <a:r>
              <a:rPr lang="pl-PL" sz="1400" b="1" dirty="0">
                <a:solidFill>
                  <a:srgbClr val="FFC000"/>
                </a:solidFill>
                <a:latin typeface="Consolas"/>
              </a:rPr>
              <a:t>]);</a:t>
            </a:r>
          </a:p>
          <a:p>
            <a:r>
              <a:rPr lang="pl-PL" sz="1400" dirty="0" err="1" smtClean="0">
                <a:latin typeface="Consolas"/>
              </a:rPr>
              <a:t>System.out.println</a:t>
            </a:r>
            <a:r>
              <a:rPr lang="pl-PL" sz="1400" dirty="0" smtClean="0">
                <a:latin typeface="Consolas"/>
              </a:rPr>
              <a:t>(list</a:t>
            </a:r>
            <a:r>
              <a:rPr lang="pl-PL" sz="1400" dirty="0">
                <a:latin typeface="Consolas"/>
              </a:rPr>
              <a:t>);</a:t>
            </a:r>
          </a:p>
        </p:txBody>
      </p:sp>
      <p:sp>
        <p:nvSpPr>
          <p:cNvPr id="8" name="pole tekstowe 3"/>
          <p:cNvSpPr txBox="1"/>
          <p:nvPr/>
        </p:nvSpPr>
        <p:spPr>
          <a:xfrm>
            <a:off x="3347864" y="4509120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a typeface="Verdana" pitchFamily="34" charset="0"/>
                <a:cs typeface="Verdana" pitchFamily="34" charset="0"/>
              </a:rPr>
              <a:t>Will produce different result than before</a:t>
            </a:r>
          </a:p>
          <a:p>
            <a:r>
              <a:rPr lang="en-US" sz="1600" dirty="0" smtClean="0">
                <a:ea typeface="Verdana" pitchFamily="34" charset="0"/>
                <a:cs typeface="Verdana" pitchFamily="34" charset="0"/>
              </a:rPr>
              <a:t>It will </a:t>
            </a:r>
            <a:r>
              <a:rPr lang="en-US" sz="16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remove the one before last element</a:t>
            </a:r>
            <a:r>
              <a:rPr lang="en-US" sz="1600" dirty="0" smtClean="0">
                <a:ea typeface="Verdana" pitchFamily="34" charset="0"/>
                <a:cs typeface="Verdana" pitchFamily="34" charset="0"/>
              </a:rPr>
              <a:t> since it will be</a:t>
            </a:r>
            <a:r>
              <a:rPr lang="en-US" sz="1600" b="1" dirty="0" smtClean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u="sng" dirty="0" smtClean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first which equals the last element of the input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792" y="5579890"/>
            <a:ext cx="8334672" cy="5170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[Jan As </a:t>
            </a:r>
            <a:r>
              <a:rPr lang="en-GB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age: 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 </a:t>
            </a:r>
            <a:r>
              <a:rPr lang="en-GB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id: 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1, Tom Bas </a:t>
            </a:r>
            <a:r>
              <a:rPr lang="en-GB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age: 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 </a:t>
            </a:r>
            <a:r>
              <a:rPr lang="en-GB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id: 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1, Tom Bas </a:t>
            </a:r>
            <a:r>
              <a:rPr lang="en-GB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age: 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30 </a:t>
            </a:r>
            <a:r>
              <a:rPr lang="en-GB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id: 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2, Tom </a:t>
            </a:r>
            <a:r>
              <a:rPr lang="en-GB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Bas age: 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30 </a:t>
            </a:r>
            <a:r>
              <a:rPr lang="en-GB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id: 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3]</a:t>
            </a:r>
            <a:b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[Jan As </a:t>
            </a:r>
            <a:r>
              <a:rPr lang="en-GB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age: 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 </a:t>
            </a:r>
            <a:r>
              <a:rPr lang="en-GB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id: 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1, Tom Bas </a:t>
            </a:r>
            <a:r>
              <a:rPr lang="en-GB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age: 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 </a:t>
            </a:r>
            <a:r>
              <a:rPr lang="en-GB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id: 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1, Tom Bas </a:t>
            </a:r>
            <a:r>
              <a:rPr lang="en-GB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age: 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30 </a:t>
            </a:r>
            <a:r>
              <a:rPr lang="en-GB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id: 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3]</a:t>
            </a:r>
            <a:endParaRPr lang="pl-PL" sz="1200" dirty="0">
              <a:effectLst/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Significance of equals() in collections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95536" y="1052736"/>
            <a:ext cx="8352928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12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Methods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remove(Object </a:t>
            </a:r>
            <a:r>
              <a:rPr lang="en-US" sz="2400" b="1" dirty="0" err="1" smtClean="0"/>
              <a:t>obj</a:t>
            </a:r>
            <a:r>
              <a:rPr lang="en-US" sz="2400" b="1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l-PL" sz="2400" b="1" dirty="0" err="1" smtClean="0"/>
              <a:t>contains</a:t>
            </a:r>
            <a:r>
              <a:rPr lang="pl-PL" sz="2400" b="1" dirty="0" smtClean="0"/>
              <a:t>(Object </a:t>
            </a:r>
            <a:r>
              <a:rPr lang="en-US" sz="2400" b="1" dirty="0" err="1" smtClean="0"/>
              <a:t>obj</a:t>
            </a:r>
            <a:r>
              <a:rPr lang="pl-PL" sz="2400" b="1" dirty="0" smtClean="0"/>
              <a:t>)</a:t>
            </a:r>
            <a:endParaRPr lang="en-US" sz="2400" b="1" dirty="0" smtClean="0"/>
          </a:p>
          <a:p>
            <a:r>
              <a:rPr lang="en-US" sz="2400" dirty="0" smtClean="0"/>
              <a:t>use method </a:t>
            </a:r>
            <a:r>
              <a:rPr lang="pl-PL" sz="2400" b="1" dirty="0" err="1" smtClean="0">
                <a:solidFill>
                  <a:srgbClr val="00B050"/>
                </a:solidFill>
              </a:rPr>
              <a:t>equals</a:t>
            </a:r>
            <a:r>
              <a:rPr lang="pl-PL" sz="2400" b="1" dirty="0" smtClean="0">
                <a:solidFill>
                  <a:srgbClr val="00B050"/>
                </a:solidFill>
              </a:rPr>
              <a:t>()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defined in class of object </a:t>
            </a:r>
            <a:r>
              <a:rPr lang="en-US" sz="2400" dirty="0" err="1" smtClean="0"/>
              <a:t>obj</a:t>
            </a:r>
            <a:r>
              <a:rPr lang="pl-PL" sz="2400" dirty="0" smtClean="0"/>
              <a:t>.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95536" y="2780928"/>
            <a:ext cx="8352928" cy="923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remove(Object </a:t>
            </a:r>
            <a:r>
              <a:rPr lang="en-US" dirty="0" err="1" smtClean="0"/>
              <a:t>obj</a:t>
            </a:r>
            <a:r>
              <a:rPr lang="en-US" dirty="0" smtClean="0"/>
              <a:t>) </a:t>
            </a:r>
            <a:r>
              <a:rPr lang="en-US" b="1" u="sng" dirty="0" smtClean="0">
                <a:solidFill>
                  <a:srgbClr val="00B050"/>
                </a:solidFill>
              </a:rPr>
              <a:t>deletes first element which meets the below </a:t>
            </a:r>
            <a:r>
              <a:rPr lang="en-US" b="1" u="sng" dirty="0" smtClean="0">
                <a:solidFill>
                  <a:srgbClr val="00B050"/>
                </a:solidFill>
              </a:rPr>
              <a:t>condition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u="sng" dirty="0" smtClean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contains(Object </a:t>
            </a:r>
            <a:r>
              <a:rPr lang="en-US" dirty="0" err="1" smtClean="0"/>
              <a:t>obj</a:t>
            </a:r>
            <a:r>
              <a:rPr lang="en-US" dirty="0" smtClean="0"/>
              <a:t>) </a:t>
            </a:r>
            <a:r>
              <a:rPr lang="en-US" b="1" u="sng" dirty="0" smtClean="0">
                <a:solidFill>
                  <a:srgbClr val="FF0000"/>
                </a:solidFill>
              </a:rPr>
              <a:t>returns true if the below condition is met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413328" y="5392216"/>
            <a:ext cx="8352928" cy="646331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rule applies to </a:t>
            </a:r>
            <a:r>
              <a:rPr lang="en-US" b="1" dirty="0" smtClean="0">
                <a:solidFill>
                  <a:srgbClr val="FF0000"/>
                </a:solidFill>
              </a:rPr>
              <a:t>methods which operate on multiple elements</a:t>
            </a:r>
            <a:r>
              <a:rPr lang="en-US" dirty="0" smtClean="0"/>
              <a:t>: </a:t>
            </a:r>
            <a:r>
              <a:rPr lang="pl-PL" b="1" dirty="0" err="1" smtClean="0"/>
              <a:t>removeAll</a:t>
            </a:r>
            <a:r>
              <a:rPr lang="pl-PL" b="1" dirty="0" smtClean="0"/>
              <a:t>()</a:t>
            </a:r>
            <a:r>
              <a:rPr lang="pl-PL" dirty="0" smtClean="0"/>
              <a:t> </a:t>
            </a:r>
            <a:r>
              <a:rPr lang="en-US" dirty="0" smtClean="0"/>
              <a:t>or</a:t>
            </a:r>
            <a:r>
              <a:rPr lang="pl-PL" dirty="0" smtClean="0"/>
              <a:t> </a:t>
            </a:r>
            <a:r>
              <a:rPr lang="pl-PL" b="1" dirty="0" err="1" smtClean="0"/>
              <a:t>containsAll</a:t>
            </a:r>
            <a:r>
              <a:rPr lang="pl-PL" b="1" dirty="0" smtClean="0"/>
              <a:t>()</a:t>
            </a:r>
            <a:endParaRPr lang="pl-PL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95536" y="3874085"/>
            <a:ext cx="8352928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2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bj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 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lement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Default method </a:t>
            </a:r>
            <a:r>
              <a:rPr lang="pl-PL" sz="2400" dirty="0" err="1" smtClean="0"/>
              <a:t>removeIf</a:t>
            </a:r>
            <a:r>
              <a:rPr lang="pl-PL" sz="2400" dirty="0" smtClean="0"/>
              <a:t> </a:t>
            </a:r>
            <a:r>
              <a:rPr lang="en-US" sz="2400" dirty="0" smtClean="0"/>
              <a:t>of interface</a:t>
            </a:r>
            <a:r>
              <a:rPr lang="pl-PL" sz="2400" dirty="0" smtClean="0"/>
              <a:t> Collection</a:t>
            </a:r>
            <a:r>
              <a:rPr lang="en-US" sz="2400" dirty="0" smtClean="0"/>
              <a:t> – sample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9532" y="1020118"/>
            <a:ext cx="856895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Set&lt;String&gt;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set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HashSet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&lt;&gt;(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Arrays.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asList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</a:t>
            </a:r>
            <a:endParaRPr lang="en-US" sz="1600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"C</a:t>
            </a:r>
            <a:r>
              <a:rPr lang="en-US" sz="1600" i="1" dirty="0" err="1" smtClean="0">
                <a:solidFill>
                  <a:srgbClr val="2A00FF"/>
                </a:solidFill>
                <a:latin typeface="Consolas"/>
              </a:rPr>
              <a:t>yprus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 - 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island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err="1" smtClean="0">
                <a:solidFill>
                  <a:srgbClr val="2A00FF"/>
                </a:solidFill>
                <a:latin typeface="Consolas"/>
              </a:rPr>
              <a:t>Madagas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c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ar - 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island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Paris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err="1" smtClean="0">
                <a:solidFill>
                  <a:srgbClr val="2A00FF"/>
                </a:solidFill>
                <a:latin typeface="Consolas"/>
              </a:rPr>
              <a:t>Lond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o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n"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set.removeIf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(s -&gt; !</a:t>
            </a:r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s.endsWith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(“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island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"));</a:t>
            </a: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6A3E3E"/>
                </a:solidFill>
                <a:latin typeface="Consolas"/>
              </a:rPr>
              <a:t>set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467544" y="4479503"/>
            <a:ext cx="3384376" cy="46166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[Cypr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us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island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Madagas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ar -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island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pl-PL" sz="12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trzałka w dół 5"/>
          <p:cNvSpPr/>
          <p:nvPr/>
        </p:nvSpPr>
        <p:spPr>
          <a:xfrm>
            <a:off x="1763688" y="3573016"/>
            <a:ext cx="64807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5508104" y="1805170"/>
            <a:ext cx="2448272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Lambda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expression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" name="Łącznik prosty ze strzałką 8"/>
          <p:cNvCxnSpPr>
            <a:stCxn id="7" idx="1"/>
          </p:cNvCxnSpPr>
          <p:nvPr/>
        </p:nvCxnSpPr>
        <p:spPr>
          <a:xfrm flipH="1">
            <a:off x="3635896" y="1974447"/>
            <a:ext cx="1872208" cy="734473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solidFill>
                  <a:srgbClr val="000000"/>
                </a:solidFill>
                <a:latin typeface="+mj-lt"/>
              </a:rPr>
              <a:t>Processing collections with constructors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7046" y="995934"/>
            <a:ext cx="8493425" cy="1477328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Particular </a:t>
            </a:r>
            <a:r>
              <a:rPr lang="en-US" b="1" dirty="0" smtClean="0">
                <a:solidFill>
                  <a:srgbClr val="FF0000"/>
                </a:solidFill>
              </a:rPr>
              <a:t>rows of input file “firms1.txt” contains names of companies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task is to print out: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all the names without duplicates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company </a:t>
            </a:r>
            <a:r>
              <a:rPr lang="en-US" b="1" dirty="0" smtClean="0"/>
              <a:t>names (without duplicates) in the order they </a:t>
            </a:r>
            <a:r>
              <a:rPr lang="en-US" b="1" dirty="0" smtClean="0"/>
              <a:t>appear in the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company </a:t>
            </a:r>
            <a:r>
              <a:rPr lang="en-US" b="1" dirty="0" smtClean="0"/>
              <a:t>names (without duplicates) </a:t>
            </a:r>
            <a:r>
              <a:rPr lang="en-US" b="1" dirty="0" smtClean="0"/>
              <a:t>in alphabetical order</a:t>
            </a:r>
            <a:endParaRPr lang="pl-PL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27046" y="2800087"/>
            <a:ext cx="8493425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List&lt;String&gt; list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for 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Scanner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s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Scanner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File("firms1.txt"));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s.hasNextLine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{</a:t>
            </a:r>
            <a:endParaRPr lang="pl-PL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list.add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s.nextLine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pl-PL" sz="1400" dirty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Set&lt;String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&gt; set = 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new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HashSet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&lt;&gt;(list);</a:t>
            </a:r>
          </a:p>
          <a:p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Set&lt;String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&gt; 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lhSet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 = 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new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LinkedHashSet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&lt;&gt;(list);</a:t>
            </a:r>
          </a:p>
          <a:p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Set&lt;String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&gt; 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ordSet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 = 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new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TreeSet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&lt;&gt;(list);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(list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(set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lhSet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ordSet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l-P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8471" y="5091745"/>
            <a:ext cx="4572000" cy="9282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[Orange, Plus, </a:t>
            </a:r>
            <a:r>
              <a:rPr lang="en-GB" sz="12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Oracle, Oracle, IBM]</a:t>
            </a:r>
            <a:b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[IBM, Plus, </a:t>
            </a:r>
            <a:r>
              <a:rPr lang="en-GB" sz="12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Oracle, Orange]</a:t>
            </a:r>
            <a:b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[Orange, Plus, </a:t>
            </a:r>
            <a:r>
              <a:rPr lang="en-GB" sz="12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Oracle, IBM]</a:t>
            </a:r>
            <a:b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[IBM, Oracle, Orange, Plus, </a:t>
            </a:r>
            <a:r>
              <a:rPr lang="en-GB" sz="12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endParaRPr lang="pl-PL" sz="1200" dirty="0">
              <a:effectLst/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</a:t>
            </a:r>
            <a:r>
              <a:rPr lang="pl-PL" sz="2400" dirty="0" err="1" smtClean="0"/>
              <a:t>ulk</a:t>
            </a:r>
            <a:r>
              <a:rPr lang="en-US" sz="2400" dirty="0" smtClean="0"/>
              <a:t> </a:t>
            </a:r>
            <a:r>
              <a:rPr lang="pl-PL" sz="2400" dirty="0" err="1" smtClean="0"/>
              <a:t>operations</a:t>
            </a:r>
            <a:r>
              <a:rPr lang="en-US" sz="2400" dirty="0" smtClean="0"/>
              <a:t> – sample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7046" y="995934"/>
            <a:ext cx="8493425" cy="1077218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v</a:t>
            </a:r>
            <a:r>
              <a:rPr lang="en-US" sz="1600" dirty="0" smtClean="0"/>
              <a:t>ariable </a:t>
            </a:r>
            <a:r>
              <a:rPr lang="en-US" sz="1600" b="1" dirty="0" smtClean="0"/>
              <a:t>list1 contains a list of companies read from one input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v</a:t>
            </a:r>
            <a:r>
              <a:rPr lang="en-US" sz="1600" dirty="0" smtClean="0">
                <a:ea typeface="Verdana" pitchFamily="34" charset="0"/>
                <a:cs typeface="Verdana" pitchFamily="34" charset="0"/>
              </a:rPr>
              <a:t>ariable </a:t>
            </a:r>
            <a:r>
              <a:rPr lang="en-US" sz="1600" b="1" dirty="0" smtClean="0">
                <a:ea typeface="Verdana" pitchFamily="34" charset="0"/>
                <a:cs typeface="Verdana" pitchFamily="34" charset="0"/>
              </a:rPr>
              <a:t>list2 contains a list of companies entered from another input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ea typeface="Verdana" pitchFamily="34" charset="0"/>
                <a:cs typeface="Verdana" pitchFamily="34" charset="0"/>
              </a:rPr>
              <a:t>Our task is to </a:t>
            </a:r>
            <a:r>
              <a:rPr lang="en-US" sz="1600" b="1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add all names which were not enumerated in the first file to variable list1</a:t>
            </a:r>
            <a:endParaRPr lang="pl-PL" sz="1600" b="1" dirty="0">
              <a:solidFill>
                <a:srgbClr val="FF0000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25287" y="2326386"/>
            <a:ext cx="8493425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list1 (initially):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" + list1);</a:t>
            </a:r>
            <a:b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list2 (initially):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" + list2);</a:t>
            </a:r>
            <a:b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remove from list2 all elements contained in list1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list2.removeAll(list1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pl-PL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list2: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" + list2);</a:t>
            </a:r>
            <a:b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all elements from list2 to list1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list1.addAll(list2</a:t>
            </a:r>
            <a:r>
              <a:rPr lang="pl-PL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list1: 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+ list1);</a:t>
            </a:r>
            <a:r>
              <a:rPr lang="pl-PL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797152"/>
            <a:ext cx="8423176" cy="13665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</a:t>
            </a:r>
            <a:r>
              <a:rPr lang="en-US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ist1 (initially):</a:t>
            </a:r>
            <a:r>
              <a:rPr lang="pl-PL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[Apple, Oracle, Oracle, IBM]</a:t>
            </a:r>
            <a:b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pl-PL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list2</a:t>
            </a:r>
            <a:r>
              <a:rPr lang="en-US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(initially):</a:t>
            </a:r>
            <a:r>
              <a:rPr lang="pl-PL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[Orange, Plus, </a:t>
            </a:r>
            <a:r>
              <a:rPr lang="pl-PL" sz="12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Oracle, Oracle, IBM]</a:t>
            </a:r>
            <a:b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remove from list2 all elements contained in list1</a:t>
            </a:r>
            <a: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/>
            </a:r>
            <a:b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list2:</a:t>
            </a:r>
            <a:r>
              <a:rPr lang="pl-PL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[Orange, Plus, </a:t>
            </a:r>
            <a:r>
              <a:rPr lang="pl-PL" sz="12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b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 all elements from list2 to list1</a:t>
            </a:r>
            <a: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/>
            </a:r>
            <a:b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list1:</a:t>
            </a:r>
            <a:r>
              <a:rPr lang="pl-PL" sz="12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[Apple, Oracle, Oracle, IBM, Orange, Plus, </a:t>
            </a:r>
            <a:r>
              <a:rPr lang="pl-PL" sz="12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endParaRPr lang="pl-PL" sz="1200" dirty="0">
              <a:effectLst/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Bulk operations -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7046" y="995934"/>
            <a:ext cx="8493425" cy="338554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a typeface="Verdana" pitchFamily="34" charset="0"/>
                <a:cs typeface="Verdana" pitchFamily="34" charset="0"/>
              </a:rPr>
              <a:t>If we want list1 to </a:t>
            </a:r>
            <a:r>
              <a:rPr lang="en-US" sz="1600" b="1" dirty="0" smtClean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contain unique names of companies</a:t>
            </a:r>
            <a:r>
              <a:rPr lang="en-US" sz="1600" dirty="0" smtClean="0">
                <a:ea typeface="Verdana" pitchFamily="34" charset="0"/>
                <a:cs typeface="Verdana" pitchFamily="34" charset="0"/>
              </a:rPr>
              <a:t> we can do it a bit simpler</a:t>
            </a:r>
            <a:endParaRPr lang="pl-PL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25287" y="1761773"/>
            <a:ext cx="849342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(initially):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" + list1);</a:t>
            </a:r>
          </a:p>
          <a:p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list2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(initially):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" + list2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Set&lt;String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set =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&lt;&gt;(list1);</a:t>
            </a:r>
          </a:p>
          <a:p>
            <a:r>
              <a:rPr lang="pl-PL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set.addAll</a:t>
            </a:r>
            <a:r>
              <a:rPr lang="pl-PL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(list2</a:t>
            </a:r>
            <a:r>
              <a:rPr lang="pl-PL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4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set: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" + set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l-P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3961539"/>
            <a:ext cx="8352928" cy="8356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</a:t>
            </a:r>
            <a:r>
              <a:rPr lang="pl-PL" sz="14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ist1</a:t>
            </a:r>
            <a:r>
              <a:rPr lang="en-US" sz="14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(initially):</a:t>
            </a:r>
            <a:r>
              <a:rPr lang="pl-PL" sz="14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[Apple, Oracle, Oracle, IBM]</a:t>
            </a:r>
            <a:br>
              <a:rPr lang="pl-PL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pl-PL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list2 </a:t>
            </a:r>
            <a:r>
              <a:rPr lang="en-US" sz="14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(initially):</a:t>
            </a:r>
            <a:r>
              <a:rPr lang="pl-PL" sz="14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[Orange, Plus, </a:t>
            </a:r>
            <a:r>
              <a:rPr lang="pl-PL" sz="14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pl-PL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Oracle, Oracle, IBM]</a:t>
            </a:r>
            <a:br>
              <a:rPr lang="pl-PL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result set:</a:t>
            </a:r>
            <a:r>
              <a:rPr lang="pl-PL" sz="14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pl-PL" sz="14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pl-PL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Plus, IBM, Oracle, Apple, Orange</a:t>
            </a:r>
            <a:r>
              <a:rPr lang="pl-PL" sz="1400" dirty="0" smtClean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endParaRPr lang="pl-PL" sz="14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Java Collections Framework (JCF)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44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Abstract properties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collection data structures are </a:t>
            </a:r>
            <a:r>
              <a:rPr lang="en-US" sz="1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declared in interfaces implemented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by concrete collection classes.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23527" y="1776432"/>
            <a:ext cx="854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Collection interfaces declare abstract data types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which – regardless of particular implementation – </a:t>
            </a:r>
            <a:r>
              <a:rPr lang="en-US" sz="1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enable operations specific for the given collection type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298187" y="2658398"/>
            <a:ext cx="854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Concrete collection classes are realizations of particular collection interfaces.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3"/>
          <p:cNvSpPr txBox="1"/>
          <p:nvPr/>
        </p:nvSpPr>
        <p:spPr>
          <a:xfrm>
            <a:off x="298186" y="3155484"/>
            <a:ext cx="8544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Particular realizations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the same interface </a:t>
            </a:r>
            <a:r>
              <a:rPr lang="en-US" sz="1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may differ considerably in implementation details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instance interface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java.util.List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may be realized 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array which is dynamically expanded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when it cannot hold the requested number of elements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linked list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i.e. a chain of elements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3"/>
          <p:cNvSpPr txBox="1"/>
          <p:nvPr/>
        </p:nvSpPr>
        <p:spPr>
          <a:xfrm>
            <a:off x="299829" y="5046275"/>
            <a:ext cx="854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Apart from definitions and implementations of collection interfaces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 Collections Framework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provides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utility classes for performing various operations on collections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such as: (1) </a:t>
            </a:r>
            <a:r>
              <a:rPr lang="en-US" sz="1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sorting</a:t>
            </a:r>
            <a:r>
              <a:rPr lang="en-US" sz="1600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 (2) </a:t>
            </a:r>
            <a:r>
              <a:rPr lang="en-US" sz="1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binary search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Method clear()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83671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rovide a method </a:t>
            </a:r>
            <a:r>
              <a:rPr lang="en-US" sz="1600" b="1" dirty="0" smtClean="0">
                <a:solidFill>
                  <a:srgbClr val="00B050"/>
                </a:solidFill>
              </a:rPr>
              <a:t>searching in input file all rows whose length equals the maximum length of the row in this file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3528" y="1626293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List&lt;String&gt;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maxLenLines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1200" b="1" dirty="0" smtClean="0">
                <a:solidFill>
                  <a:srgbClr val="6A3E3E"/>
                </a:solidFill>
                <a:latin typeface="Consolas"/>
              </a:rPr>
              <a:t>path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{</a:t>
            </a:r>
            <a:endParaRPr lang="pl-PL" sz="1200" dirty="0" smtClean="0">
              <a:latin typeface="Consolas"/>
            </a:endParaRPr>
          </a:p>
          <a:p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    </a:t>
            </a:r>
            <a:r>
              <a:rPr lang="pl-PL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read all lines of the input file</a:t>
            </a:r>
            <a:endParaRPr lang="pl-PL" sz="1200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List&lt;String&gt; </a:t>
            </a:r>
            <a:r>
              <a:rPr lang="pl-PL" sz="1200" dirty="0" smtClean="0">
                <a:solidFill>
                  <a:srgbClr val="6A3E3E"/>
                </a:solidFill>
                <a:latin typeface="Consolas"/>
              </a:rPr>
              <a:t>lines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2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 smtClean="0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Scanner </a:t>
            </a:r>
            <a:r>
              <a:rPr lang="en-US" sz="1200" dirty="0" smtClean="0">
                <a:solidFill>
                  <a:srgbClr val="6A3E3E"/>
                </a:solidFill>
                <a:latin typeface="Consolas"/>
              </a:rPr>
              <a:t>scan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Scanner(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File(</a:t>
            </a:r>
            <a:r>
              <a:rPr lang="en-US" sz="1200" b="1" dirty="0" smtClean="0">
                <a:solidFill>
                  <a:srgbClr val="6A3E3E"/>
                </a:solidFill>
                <a:latin typeface="Consolas"/>
              </a:rPr>
              <a:t>path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b="1" dirty="0" err="1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200" b="1" dirty="0" err="1" smtClean="0">
                <a:solidFill>
                  <a:srgbClr val="6A3E3E"/>
                </a:solidFill>
                <a:latin typeface="Consolas"/>
              </a:rPr>
              <a:t>scan</a:t>
            </a:r>
            <a:r>
              <a:rPr lang="pl-PL" sz="1200" b="1" dirty="0" err="1" smtClean="0">
                <a:solidFill>
                  <a:srgbClr val="000000"/>
                </a:solidFill>
                <a:latin typeface="Consolas"/>
              </a:rPr>
              <a:t>.hasNextLine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())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pl-PL" sz="1200" b="1" dirty="0" err="1" smtClean="0">
                <a:solidFill>
                  <a:srgbClr val="6A3E3E"/>
                </a:solidFill>
                <a:latin typeface="Consolas"/>
              </a:rPr>
              <a:t>lines</a:t>
            </a:r>
            <a:r>
              <a:rPr lang="pl-PL" sz="1200" b="1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b="1" dirty="0" err="1" smtClean="0">
                <a:solidFill>
                  <a:srgbClr val="6A3E3E"/>
                </a:solidFill>
                <a:latin typeface="Consolas"/>
              </a:rPr>
              <a:t>scan</a:t>
            </a:r>
            <a:r>
              <a:rPr lang="pl-PL" sz="1200" b="1" dirty="0" err="1" smtClean="0">
                <a:solidFill>
                  <a:srgbClr val="000000"/>
                </a:solidFill>
                <a:latin typeface="Consolas"/>
              </a:rPr>
              <a:t>.nextLine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en-US" sz="12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l-PL" sz="12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dirty="0" err="1" smtClean="0">
                <a:solidFill>
                  <a:srgbClr val="6A3E3E"/>
                </a:solidFill>
                <a:latin typeface="Consolas"/>
              </a:rPr>
              <a:t>scan</a:t>
            </a:r>
            <a:r>
              <a:rPr lang="pl-PL" sz="1200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pl-PL" sz="1200" dirty="0" err="1" smtClean="0">
                <a:solidFill>
                  <a:srgbClr val="3F7F5F"/>
                </a:solidFill>
                <a:latin typeface="Consolas"/>
              </a:rPr>
              <a:t>maxLenLines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 contains all rows whose length equals the maximum row length</a:t>
            </a:r>
            <a:endParaRPr lang="pl-PL" sz="1200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List&lt;String&gt; </a:t>
            </a:r>
            <a:r>
              <a:rPr lang="pl-PL" sz="1200" dirty="0" err="1" smtClean="0">
                <a:solidFill>
                  <a:srgbClr val="6A3E3E"/>
                </a:solidFill>
                <a:latin typeface="Consolas"/>
              </a:rPr>
              <a:t>maxLenLines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2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 smtClean="0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 smtClean="0">
                <a:solidFill>
                  <a:srgbClr val="6A3E3E"/>
                </a:solidFill>
                <a:latin typeface="Consolas"/>
              </a:rPr>
              <a:t>maxLen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= 0;</a:t>
            </a:r>
            <a:endParaRPr lang="en-US" sz="1200" b="1" dirty="0" smtClean="0">
              <a:solidFill>
                <a:srgbClr val="000000"/>
              </a:solidFill>
              <a:latin typeface="Consolas"/>
            </a:endParaRPr>
          </a:p>
          <a:p>
            <a:endParaRPr lang="pl-PL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(String </a:t>
            </a:r>
            <a:r>
              <a:rPr lang="pl-PL" sz="1200" b="1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200" b="1" dirty="0" smtClean="0">
                <a:solidFill>
                  <a:srgbClr val="6A3E3E"/>
                </a:solidFill>
                <a:latin typeface="Consolas"/>
              </a:rPr>
              <a:t>lines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) {</a:t>
            </a:r>
            <a:endParaRPr lang="pl-PL" sz="1200" b="1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smtClean="0">
                <a:solidFill>
                  <a:srgbClr val="6A3E3E"/>
                </a:solidFill>
                <a:latin typeface="Consolas"/>
              </a:rPr>
              <a:t>len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200" b="1" dirty="0" err="1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200" b="1" dirty="0" err="1" smtClean="0">
                <a:solidFill>
                  <a:srgbClr val="000000"/>
                </a:solidFill>
                <a:latin typeface="Consolas"/>
              </a:rPr>
              <a:t>.length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2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200" b="1" dirty="0" smtClean="0">
                <a:solidFill>
                  <a:srgbClr val="6A3E3E"/>
                </a:solidFill>
                <a:latin typeface="Consolas"/>
              </a:rPr>
              <a:t>len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&gt; </a:t>
            </a:r>
            <a:r>
              <a:rPr lang="pl-PL" sz="1200" b="1" dirty="0" err="1" smtClean="0">
                <a:solidFill>
                  <a:srgbClr val="6A3E3E"/>
                </a:solidFill>
                <a:latin typeface="Consolas"/>
              </a:rPr>
              <a:t>maxLen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) {</a:t>
            </a:r>
            <a:endParaRPr lang="pl-PL" sz="1200" b="1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dirty="0" err="1" smtClean="0">
                <a:solidFill>
                  <a:srgbClr val="6A3E3E"/>
                </a:solidFill>
                <a:latin typeface="Consolas"/>
              </a:rPr>
              <a:t>maxLen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200" dirty="0" smtClean="0">
                <a:solidFill>
                  <a:srgbClr val="6A3E3E"/>
                </a:solidFill>
                <a:latin typeface="Consolas"/>
              </a:rPr>
              <a:t>len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l-PL" sz="1200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dirty="0" err="1" smtClean="0">
                <a:solidFill>
                  <a:srgbClr val="6A3E3E"/>
                </a:solidFill>
                <a:latin typeface="Consolas"/>
              </a:rPr>
              <a:t>maxLenLines</a:t>
            </a:r>
            <a:r>
              <a:rPr lang="pl-PL" sz="1200" dirty="0" err="1" smtClean="0">
                <a:solidFill>
                  <a:srgbClr val="000000"/>
                </a:solidFill>
                <a:latin typeface="Consolas"/>
              </a:rPr>
              <a:t>.clear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pl-PL" sz="12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 clear </a:t>
            </a:r>
            <a:r>
              <a:rPr lang="en-US" sz="1200" dirty="0" err="1" smtClean="0">
                <a:solidFill>
                  <a:srgbClr val="3F7F5F"/>
                </a:solidFill>
                <a:latin typeface="Consolas"/>
              </a:rPr>
              <a:t>maxLenLines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 -- contained rows do not have maximum length</a:t>
            </a:r>
            <a:endParaRPr lang="pl-PL" sz="1200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dirty="0" err="1" smtClean="0">
                <a:solidFill>
                  <a:srgbClr val="6A3E3E"/>
                </a:solidFill>
                <a:latin typeface="Consolas"/>
              </a:rPr>
              <a:t>maxLenLines</a:t>
            </a:r>
            <a:r>
              <a:rPr lang="pl-PL" sz="12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);  </a:t>
            </a:r>
            <a:r>
              <a:rPr lang="pl-PL" sz="12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 add the longest row we found till now to </a:t>
            </a:r>
            <a:r>
              <a:rPr lang="en-US" sz="1200" dirty="0" err="1" smtClean="0">
                <a:solidFill>
                  <a:srgbClr val="3F7F5F"/>
                </a:solidFill>
                <a:latin typeface="Consolas"/>
              </a:rPr>
              <a:t>maxLenLines</a:t>
            </a:r>
            <a:r>
              <a:rPr lang="pl-PL" sz="1200" dirty="0" smtClean="0">
                <a:solidFill>
                  <a:srgbClr val="3F7F5F"/>
                </a:solidFill>
                <a:latin typeface="Consolas"/>
              </a:rPr>
              <a:t> </a:t>
            </a: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pl-PL" sz="12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200" b="1" dirty="0" smtClean="0">
                <a:solidFill>
                  <a:srgbClr val="6A3E3E"/>
                </a:solidFill>
                <a:latin typeface="Consolas"/>
              </a:rPr>
              <a:t>len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pl-PL" sz="1200" b="1" dirty="0" err="1" smtClean="0">
                <a:solidFill>
                  <a:srgbClr val="6A3E3E"/>
                </a:solidFill>
                <a:latin typeface="Consolas"/>
              </a:rPr>
              <a:t>maxLen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l-PL" sz="1200" b="1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200" dirty="0" err="1" smtClean="0">
                <a:solidFill>
                  <a:srgbClr val="6A3E3E"/>
                </a:solidFill>
                <a:latin typeface="Consolas"/>
              </a:rPr>
              <a:t>maxLenLines</a:t>
            </a:r>
            <a:r>
              <a:rPr lang="pl-PL" sz="12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 add consecutive row of the same length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       </a:t>
            </a:r>
            <a:r>
              <a:rPr lang="en-US" sz="1200" dirty="0" smtClean="0">
                <a:latin typeface="Consolas"/>
              </a:rPr>
              <a:t>}</a:t>
            </a:r>
            <a:endParaRPr lang="pl-PL" sz="1200" dirty="0" smtClean="0">
              <a:latin typeface="Consolas"/>
            </a:endParaRP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 smtClean="0">
                <a:solidFill>
                  <a:srgbClr val="6A3E3E"/>
                </a:solidFill>
                <a:latin typeface="Consolas"/>
              </a:rPr>
              <a:t>maxLenLines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l-PL" sz="1200" dirty="0" smtClean="0">
              <a:latin typeface="Consolas"/>
            </a:endParaRP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Stream operations performed on collections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908720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elect </a:t>
            </a:r>
            <a:r>
              <a:rPr lang="en-US" sz="1600" b="1" dirty="0" smtClean="0">
                <a:solidFill>
                  <a:srgbClr val="FF0000"/>
                </a:solidFill>
              </a:rPr>
              <a:t>strings of length greater than 6, reverse them and put into new list</a:t>
            </a:r>
            <a:endParaRPr lang="pl-PL" sz="1600" b="1" dirty="0" smtClean="0">
              <a:solidFill>
                <a:srgbClr val="FF000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3528" y="1657833"/>
            <a:ext cx="8496944" cy="3293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List&lt;String&gt;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Arrays.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asList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</a:t>
            </a:r>
            <a:endParaRPr lang="en-US" sz="1600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    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Tom has a cat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err="1" smtClean="0">
                <a:solidFill>
                  <a:srgbClr val="2A00FF"/>
                </a:solidFill>
                <a:latin typeface="Consolas"/>
              </a:rPr>
              <a:t>xxxyyy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Tom has a dog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October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err="1" smtClean="0">
                <a:solidFill>
                  <a:srgbClr val="2A00FF"/>
                </a:solidFill>
                <a:latin typeface="Consolas"/>
              </a:rPr>
              <a:t>bbb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endParaRPr lang="pl-PL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List&lt;String&gt;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rev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list</a:t>
            </a:r>
            <a:endParaRPr lang="en-US" sz="1600" dirty="0" smtClean="0">
              <a:solidFill>
                <a:srgbClr val="6A3E3E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()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filter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-&gt;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.length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() &gt; 6)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.map(</a:t>
            </a:r>
            <a:r>
              <a:rPr lang="en-US" sz="1600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StringBuilder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).reverse().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.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collect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Collectors.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toList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rev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95536" y="5373216"/>
            <a:ext cx="4680520" cy="338554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[tac a sah moT, god a sah moT, rebotcO]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Java Collections Framework - example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87524" y="50044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Depending on the particular application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we may decide to use one or the other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87524" y="89676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Interface </a:t>
            </a:r>
            <a:r>
              <a:rPr lang="en-US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java.util.List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general concept of a list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i.e. </a:t>
            </a:r>
            <a:r>
              <a:rPr lang="en-US" sz="1600" b="1" dirty="0" smtClean="0">
                <a:solidFill>
                  <a:schemeClr val="accent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element of data structure is stored at specific position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87524" y="1655990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Two different realizations based on different architectures: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ArrayList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dynamically expanded array;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LinkedList</a:t>
            </a:r>
            <a:r>
              <a:rPr lang="en-US" sz="160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actually implements data structure called </a:t>
            </a:r>
            <a:r>
              <a:rPr lang="en-US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doubly linked list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i.e. a chain of elements where preceding element points to a consecutive one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278709" y="3071862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Two different realizations of the same interface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have different computational complexity of particular operations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ArrayList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is more suitable for applications when we expect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search/browse operations to outweigh modifications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(add/remove)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LinkedList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in the </a:t>
            </a:r>
            <a:r>
              <a:rPr lang="en-US" sz="1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opposite </a:t>
            </a:r>
            <a:r>
              <a:rPr lang="en-US" sz="1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cases – i.e. when add/remove operations prevail</a:t>
            </a:r>
            <a:endParaRPr lang="pl-PL" sz="1600" b="1" dirty="0" smtClean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188640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Basic collection interfaces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31854"/>
              </p:ext>
            </p:extLst>
          </p:nvPr>
        </p:nvGraphicFramePr>
        <p:xfrm>
          <a:off x="323528" y="908720"/>
          <a:ext cx="8496944" cy="5593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1975"/>
                <a:gridCol w="1452469"/>
                <a:gridCol w="5882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</a:t>
                      </a:r>
                      <a:endParaRPr lang="pl-P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collection which is not a map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each</a:t>
                      </a:r>
                      <a:r>
                        <a:rPr lang="en-US" baseline="0" dirty="0" smtClean="0"/>
                        <a:t> element of the set is stored at particular position and may be retrieved directly by index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we may add the same element multiple Times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sequence of elements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aseline="0" dirty="0" smtClean="0"/>
                        <a:t>adding and retrieving of elements depends on </a:t>
                      </a:r>
                      <a:r>
                        <a:rPr lang="en-US" b="1" baseline="0" dirty="0" smtClean="0"/>
                        <a:t>configured order</a:t>
                      </a:r>
                      <a:r>
                        <a:rPr lang="en-US" baseline="0" dirty="0" smtClean="0"/>
                        <a:t> – most commonly FIFO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aseline="0" dirty="0" smtClean="0"/>
                        <a:t>we cannot access elements at arbitrary position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Deque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extends Queue – supports </a:t>
                      </a:r>
                      <a:r>
                        <a:rPr lang="en-US" b="1" dirty="0" smtClean="0"/>
                        <a:t>insertions and removals at both</a:t>
                      </a:r>
                      <a:r>
                        <a:rPr lang="en-US" b="1" baseline="0" dirty="0" smtClean="0"/>
                        <a:t> ends</a:t>
                      </a:r>
                      <a:r>
                        <a:rPr lang="en-US" baseline="0" dirty="0" smtClean="0"/>
                        <a:t> – i.e. add at the beginning, remove from end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a set of unique </a:t>
                      </a:r>
                      <a:r>
                        <a:rPr lang="en-US" baseline="0" dirty="0" smtClean="0"/>
                        <a:t>items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SortedSet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ordered set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NavigableSet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extends </a:t>
                      </a:r>
                      <a:r>
                        <a:rPr lang="en-US" dirty="0" err="1" smtClean="0"/>
                        <a:t>SortedSet</a:t>
                      </a:r>
                      <a:r>
                        <a:rPr lang="en-US" dirty="0" smtClean="0"/>
                        <a:t> – an</a:t>
                      </a:r>
                      <a:r>
                        <a:rPr lang="en-US" baseline="0" dirty="0" smtClean="0"/>
                        <a:t> ordered set which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enables accessing closest matches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lower/floor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– 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greatest element</a:t>
                      </a:r>
                      <a:r>
                        <a:rPr lang="en-US" baseline="0" dirty="0" smtClean="0"/>
                        <a:t> which (</a:t>
                      </a:r>
                      <a:r>
                        <a:rPr lang="en-US" b="1" baseline="0" dirty="0" smtClean="0">
                          <a:solidFill>
                            <a:srgbClr val="00B0F0"/>
                          </a:solidFill>
                        </a:rPr>
                        <a:t>strictly – if lower</a:t>
                      </a:r>
                      <a:r>
                        <a:rPr lang="en-US" baseline="0" dirty="0" smtClean="0"/>
                        <a:t>) is less than the passed as argument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higher/ceiling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– 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least element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which is (</a:t>
                      </a:r>
                      <a:r>
                        <a:rPr lang="en-US" b="1" baseline="0" dirty="0" smtClean="0">
                          <a:solidFill>
                            <a:srgbClr val="00B0F0"/>
                          </a:solidFill>
                        </a:rPr>
                        <a:t>strictly – if </a:t>
                      </a:r>
                      <a:r>
                        <a:rPr lang="en-US" b="1" baseline="0" dirty="0" smtClean="0">
                          <a:solidFill>
                            <a:srgbClr val="00B0F0"/>
                          </a:solidFill>
                        </a:rPr>
                        <a:t>higher</a:t>
                      </a:r>
                      <a:r>
                        <a:rPr lang="en-US" baseline="0" dirty="0" smtClean="0"/>
                        <a:t>) </a:t>
                      </a:r>
                      <a:r>
                        <a:rPr lang="en-US" baseline="0" dirty="0" smtClean="0"/>
                        <a:t>greater than the one passed </a:t>
                      </a:r>
                      <a:r>
                        <a:rPr lang="en-US" baseline="0" dirty="0" smtClean="0"/>
                        <a:t>as an argument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2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188640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Basic collection interfaces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69442"/>
              </p:ext>
            </p:extLst>
          </p:nvPr>
        </p:nvGraphicFramePr>
        <p:xfrm>
          <a:off x="323528" y="908720"/>
          <a:ext cx="8496944" cy="1651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1975"/>
                <a:gridCol w="1597716"/>
                <a:gridCol w="57372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pl-P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maps value to key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mappings</a:t>
                      </a:r>
                      <a:r>
                        <a:rPr lang="en-US" baseline="0" dirty="0" smtClean="0"/>
                        <a:t> are 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unambiguous – i.e. a key may be mapped to a single value</a:t>
                      </a:r>
                      <a:endParaRPr lang="pl-PL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SortedMap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map of ordered set of keys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NavigableMap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aseline="0" dirty="0" smtClean="0"/>
                        <a:t>a map whose </a:t>
                      </a:r>
                      <a:r>
                        <a:rPr lang="en-US" b="1" baseline="0" dirty="0" smtClean="0"/>
                        <a:t>keys  sequence of elements compose a </a:t>
                      </a:r>
                      <a:r>
                        <a:rPr lang="en-US" b="1" baseline="0" dirty="0" err="1" smtClean="0"/>
                        <a:t>NavigableSet</a:t>
                      </a:r>
                      <a:endParaRPr lang="en-US" b="1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3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159023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Implementations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91108"/>
              </p:ext>
            </p:extLst>
          </p:nvPr>
        </p:nvGraphicFramePr>
        <p:xfrm>
          <a:off x="323528" y="908720"/>
          <a:ext cx="8496944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2376264"/>
                <a:gridCol w="1656184"/>
                <a:gridCol w="25922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Implementations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600" dirty="0" smtClean="0"/>
                        <a:t>Type</a:t>
                      </a:r>
                      <a:r>
                        <a:rPr lang="en-US" sz="1600" baseline="0" dirty="0" smtClean="0"/>
                        <a:t> of data structure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Interfaces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Features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 smtClean="0"/>
                        <a:t>ArrayList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dynamically expanded </a:t>
                      </a:r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array</a:t>
                      </a:r>
                      <a:endParaRPr lang="pl-PL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List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fast direct access based on index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slow modifications of collection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 smtClean="0"/>
                        <a:t>LinkedList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doubly linked list</a:t>
                      </a:r>
                      <a:endParaRPr lang="pl-PL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List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err="1" smtClean="0"/>
                        <a:t>Deque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quick</a:t>
                      </a:r>
                      <a:r>
                        <a:rPr lang="en-US" sz="1600" baseline="0" dirty="0" smtClean="0"/>
                        <a:t> insertions and deletions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aseline="0" dirty="0" smtClean="0"/>
                        <a:t>slow direct access and searching for items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 smtClean="0"/>
                        <a:t>ArrayDeque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double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queue</a:t>
                      </a:r>
                      <a:endParaRPr lang="pl-PL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err="1" smtClean="0"/>
                        <a:t>Deque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double queue</a:t>
                      </a:r>
                      <a:r>
                        <a:rPr lang="en-US" sz="1600" baseline="0" dirty="0" smtClean="0"/>
                        <a:t> realized as expandable array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aseline="0" dirty="0" smtClean="0"/>
                        <a:t>fast access to both ends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aseline="0" dirty="0" smtClean="0"/>
                        <a:t>no access to other elements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 smtClean="0"/>
                        <a:t>PriorityQueue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queue whose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>
                          <a:solidFill>
                            <a:srgbClr val="0070C0"/>
                          </a:solidFill>
                        </a:rPr>
                        <a:t>elements are ordered based on </a:t>
                      </a:r>
                      <a:r>
                        <a:rPr lang="en-US" sz="1600" b="1" baseline="0" dirty="0" smtClean="0">
                          <a:solidFill>
                            <a:srgbClr val="0070C0"/>
                          </a:solidFill>
                        </a:rPr>
                        <a:t>defined priorities</a:t>
                      </a:r>
                      <a:endParaRPr lang="pl-PL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Queue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aseline="0" dirty="0" smtClean="0"/>
                        <a:t>first and last element are established based on </a:t>
                      </a:r>
                      <a:r>
                        <a:rPr lang="en-US" sz="1600" b="1" baseline="0" dirty="0" smtClean="0">
                          <a:solidFill>
                            <a:srgbClr val="00B050"/>
                          </a:solidFill>
                        </a:rPr>
                        <a:t>a defined </a:t>
                      </a:r>
                      <a:r>
                        <a:rPr lang="en-US" sz="1600" b="1" baseline="0" dirty="0" smtClean="0">
                          <a:solidFill>
                            <a:srgbClr val="00B050"/>
                          </a:solidFill>
                        </a:rPr>
                        <a:t>priority algorithm</a:t>
                      </a:r>
                      <a:r>
                        <a:rPr lang="en-US" sz="1600" baseline="0" dirty="0" smtClean="0"/>
                        <a:t> </a:t>
                      </a:r>
                      <a:endParaRPr lang="pl-PL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159023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Verdana" pitchFamily="34" charset="0"/>
                <a:cs typeface="Verdana" pitchFamily="34" charset="0"/>
              </a:rPr>
              <a:t>Implementations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70817"/>
              </p:ext>
            </p:extLst>
          </p:nvPr>
        </p:nvGraphicFramePr>
        <p:xfrm>
          <a:off x="323528" y="908720"/>
          <a:ext cx="8496944" cy="45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2376264"/>
                <a:gridCol w="1656184"/>
                <a:gridCol w="25922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Implementations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600" dirty="0" smtClean="0"/>
                        <a:t>Type</a:t>
                      </a:r>
                      <a:r>
                        <a:rPr lang="en-US" sz="1600" baseline="0" dirty="0" smtClean="0"/>
                        <a:t> of data structure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Interfaces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Features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 smtClean="0"/>
                        <a:t>HashMap</a:t>
                      </a:r>
                      <a:endParaRPr lang="en-US" sz="1600" b="1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 smtClean="0"/>
                        <a:t>HashSet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hash</a:t>
                      </a:r>
                      <a:r>
                        <a:rPr lang="en-US" sz="16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table</a:t>
                      </a:r>
                      <a:endParaRPr lang="pl-PL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Map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Set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quick insertions and removals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quick search by key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undefined order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 smtClean="0"/>
                        <a:t>TreeMap</a:t>
                      </a:r>
                      <a:endParaRPr lang="en-US" sz="1600" b="1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 smtClean="0"/>
                        <a:t>TreeSet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red-black tree</a:t>
                      </a:r>
                      <a:endParaRPr lang="pl-PL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err="1" smtClean="0"/>
                        <a:t>NavigableMap</a:t>
                      </a:r>
                      <a:endParaRPr lang="en-US" sz="16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err="1" smtClean="0"/>
                        <a:t>SortedMap</a:t>
                      </a:r>
                      <a:endParaRPr lang="en-US" sz="16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err="1" smtClean="0"/>
                        <a:t>NavigableSet</a:t>
                      </a:r>
                      <a:endParaRPr lang="en-US" sz="16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err="1" smtClean="0"/>
                        <a:t>SortedSet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quick insertions and removals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quick search by key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sorted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access</a:t>
                      </a:r>
                      <a:r>
                        <a:rPr lang="en-US" sz="1600" baseline="0" dirty="0" smtClean="0"/>
                        <a:t> time</a:t>
                      </a:r>
                      <a:r>
                        <a:rPr lang="en-US" sz="1600" dirty="0" smtClean="0"/>
                        <a:t> can be</a:t>
                      </a:r>
                      <a:r>
                        <a:rPr lang="en-US" sz="1600" baseline="0" dirty="0" smtClean="0"/>
                        <a:t> longer than in case of </a:t>
                      </a:r>
                      <a:r>
                        <a:rPr lang="en-US" sz="1600" baseline="0" dirty="0" err="1" smtClean="0"/>
                        <a:t>HashMap</a:t>
                      </a:r>
                      <a:r>
                        <a:rPr lang="en-US" sz="1600" baseline="0" dirty="0" smtClean="0"/>
                        <a:t>/</a:t>
                      </a:r>
                      <a:r>
                        <a:rPr lang="en-US" sz="1600" baseline="0" dirty="0" err="1" smtClean="0"/>
                        <a:t>HashSet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 smtClean="0"/>
                        <a:t>LinkedHashMap</a:t>
                      </a:r>
                      <a:endParaRPr lang="en-US" sz="1600" b="1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 smtClean="0"/>
                        <a:t>LinkedHashSet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hash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combined with doubly linked list</a:t>
                      </a:r>
                      <a:endParaRPr lang="pl-PL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Map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Set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smtClean="0"/>
                        <a:t>same</a:t>
                      </a:r>
                      <a:r>
                        <a:rPr lang="en-US" sz="1600" baseline="0" dirty="0" smtClean="0"/>
                        <a:t> features as </a:t>
                      </a:r>
                      <a:r>
                        <a:rPr lang="en-US" sz="1600" baseline="0" dirty="0" err="1" smtClean="0"/>
                        <a:t>HashMap</a:t>
                      </a:r>
                      <a:r>
                        <a:rPr lang="en-US" sz="1600" baseline="0" dirty="0" smtClean="0"/>
                        <a:t>/</a:t>
                      </a:r>
                      <a:r>
                        <a:rPr lang="en-US" sz="1600" baseline="0" dirty="0" err="1" smtClean="0"/>
                        <a:t>HashSet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order of elements reflects order of insertions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1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U</a:t>
            </a:r>
            <a:r>
              <a:rPr lang="en-US" sz="2400" dirty="0" smtClean="0">
                <a:ea typeface="Verdana" pitchFamily="34" charset="0"/>
                <a:cs typeface="Verdana" pitchFamily="34" charset="0"/>
              </a:rPr>
              <a:t>se collection interfaces – not implementations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475656" y="1847726"/>
            <a:ext cx="5616624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show(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list) {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(String s : list) {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Łącznik prosty 5"/>
          <p:cNvCxnSpPr/>
          <p:nvPr/>
        </p:nvCxnSpPr>
        <p:spPr>
          <a:xfrm>
            <a:off x="1475656" y="1847726"/>
            <a:ext cx="5616624" cy="13234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475656" y="3863950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show(List&lt;?&gt; list) {</a:t>
            </a:r>
            <a:br>
              <a:rPr lang="en-GB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(Object o : list) {</a:t>
            </a:r>
            <a:br>
              <a:rPr lang="en-GB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(o);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br>
              <a:rPr lang="en-GB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16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8" name="Strzałka w dół 7"/>
          <p:cNvSpPr/>
          <p:nvPr/>
        </p:nvSpPr>
        <p:spPr>
          <a:xfrm>
            <a:off x="3851920" y="3284984"/>
            <a:ext cx="72008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3242</Words>
  <Application>Microsoft Office PowerPoint</Application>
  <PresentationFormat>Pokaz na ekranie (4:3)</PresentationFormat>
  <Paragraphs>475</Paragraphs>
  <Slides>31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2" baseType="lpstr">
      <vt:lpstr>Motyw pakietu Office</vt:lpstr>
      <vt:lpstr>Collections  Data structures and operations in general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edek</cp:lastModifiedBy>
  <cp:revision>168</cp:revision>
  <dcterms:created xsi:type="dcterms:W3CDTF">2014-11-19T15:38:20Z</dcterms:created>
  <dcterms:modified xsi:type="dcterms:W3CDTF">2016-10-11T11:15:30Z</dcterms:modified>
</cp:coreProperties>
</file>