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302" r:id="rId15"/>
    <p:sldId id="270" r:id="rId16"/>
    <p:sldId id="271" r:id="rId17"/>
    <p:sldId id="272" r:id="rId18"/>
    <p:sldId id="273" r:id="rId19"/>
    <p:sldId id="274" r:id="rId20"/>
    <p:sldId id="275" r:id="rId21"/>
    <p:sldId id="303" r:id="rId22"/>
    <p:sldId id="276" r:id="rId23"/>
    <p:sldId id="277" r:id="rId24"/>
    <p:sldId id="278" r:id="rId25"/>
    <p:sldId id="304" r:id="rId26"/>
    <p:sldId id="279" r:id="rId27"/>
    <p:sldId id="280" r:id="rId28"/>
    <p:sldId id="297" r:id="rId29"/>
    <p:sldId id="281" r:id="rId30"/>
    <p:sldId id="282" r:id="rId31"/>
    <p:sldId id="283" r:id="rId32"/>
    <p:sldId id="284" r:id="rId33"/>
    <p:sldId id="285" r:id="rId34"/>
    <p:sldId id="286" r:id="rId35"/>
    <p:sldId id="288" r:id="rId36"/>
    <p:sldId id="289" r:id="rId37"/>
    <p:sldId id="305" r:id="rId38"/>
    <p:sldId id="306" r:id="rId39"/>
    <p:sldId id="291" r:id="rId40"/>
    <p:sldId id="292" r:id="rId41"/>
    <p:sldId id="293" r:id="rId42"/>
    <p:sldId id="294" r:id="rId43"/>
    <p:sldId id="296" r:id="rId44"/>
    <p:sldId id="307" r:id="rId45"/>
    <p:sldId id="308" r:id="rId46"/>
    <p:sldId id="300" r:id="rId47"/>
    <p:sldId id="310" r:id="rId48"/>
    <p:sldId id="312" r:id="rId49"/>
    <p:sldId id="301" r:id="rId50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2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27.10.2017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27.10.2017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27.10.2017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27.10.2017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27.10.2017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27.10.2017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27.10.2017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27.10.2017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27.10.2017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27.10.2017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27.10.2017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27.10.2017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594719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Collections</a:t>
            </a:r>
            <a:r>
              <a:rPr lang="pl-PL" sz="4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pl-PL" sz="4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pl-PL" sz="4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pl-PL" sz="4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4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Iterators, lists </a:t>
            </a:r>
            <a:r>
              <a:rPr lang="en-US" sz="4000" b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and queues</a:t>
            </a:r>
            <a:r>
              <a:rPr lang="pl-PL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pl-PL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pl-PL" b="1" dirty="0" smtClean="0"/>
              <a:t/>
            </a:r>
            <a:br>
              <a:rPr lang="pl-PL" b="1" dirty="0" smtClean="0"/>
            </a:b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(c) Krzysztof Barteczko 2014</a:t>
            </a:r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(c) Krzysztof Barteczko 2014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ea typeface="Verdana" pitchFamily="34" charset="0"/>
                <a:cs typeface="Verdana" pitchFamily="34" charset="0"/>
              </a:rPr>
              <a:t>Enhanced for </a:t>
            </a:r>
            <a:r>
              <a:rPr lang="en-US" sz="2400" dirty="0" smtClean="0">
                <a:ea typeface="Verdana" pitchFamily="34" charset="0"/>
                <a:cs typeface="Verdana" pitchFamily="34" charset="0"/>
              </a:rPr>
              <a:t>loop </a:t>
            </a:r>
            <a:r>
              <a:rPr lang="en-US" sz="2400" smtClean="0">
                <a:ea typeface="Verdana" pitchFamily="34" charset="0"/>
                <a:cs typeface="Verdana" pitchFamily="34" charset="0"/>
              </a:rPr>
              <a:t>(since Java 1.5)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980728"/>
            <a:ext cx="84969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// instead of the below construct</a:t>
            </a:r>
          </a:p>
          <a:p>
            <a:r>
              <a:rPr lang="en-US" sz="1600" dirty="0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for </a:t>
            </a: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(Iterator&lt;T&gt; </a:t>
            </a:r>
            <a:r>
              <a:rPr lang="en-US" sz="1600" dirty="0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iterator </a:t>
            </a: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= </a:t>
            </a:r>
            <a:r>
              <a:rPr lang="en-US" sz="1600" dirty="0" err="1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list.iterator</a:t>
            </a: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(); </a:t>
            </a:r>
            <a:r>
              <a:rPr lang="en-US" sz="1600" dirty="0" err="1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iterator.hasNext</a:t>
            </a: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();) {</a:t>
            </a:r>
          </a:p>
          <a:p>
            <a:r>
              <a:rPr lang="en-US" sz="1600" dirty="0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  T element </a:t>
            </a: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= </a:t>
            </a:r>
            <a:r>
              <a:rPr lang="en-US" sz="1600" dirty="0" err="1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iterator.next</a:t>
            </a: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 </a:t>
            </a:r>
            <a:r>
              <a:rPr lang="en-US" sz="1600" dirty="0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// perform an action on element</a:t>
            </a:r>
            <a:endParaRPr lang="en-US" sz="1600" dirty="0">
              <a:latin typeface="Consolas" panose="020B0609020204030204" pitchFamily="49" charset="0"/>
              <a:ea typeface="Verdana" pitchFamily="34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  <a:ea typeface="Verdana" pitchFamily="34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2924944"/>
            <a:ext cx="84969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// we can use shorter version</a:t>
            </a:r>
          </a:p>
          <a:p>
            <a:r>
              <a:rPr lang="pl-PL" sz="1600" b="1" dirty="0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for (T </a:t>
            </a:r>
            <a:r>
              <a:rPr lang="pl-PL" sz="1600" b="1" dirty="0" smtClean="0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e</a:t>
            </a:r>
            <a:r>
              <a:rPr lang="en-US" sz="1600" b="1" dirty="0" err="1" smtClean="0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lement</a:t>
            </a:r>
            <a:r>
              <a:rPr lang="pl-PL" sz="1600" b="1" dirty="0" smtClean="0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</a:t>
            </a:r>
            <a:r>
              <a:rPr lang="pl-PL" sz="1600" b="1" dirty="0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: list) { </a:t>
            </a:r>
          </a:p>
          <a:p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  </a:t>
            </a:r>
            <a:r>
              <a:rPr lang="pl-PL" sz="1600" b="1" dirty="0" smtClean="0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// </a:t>
            </a: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perform an action on element</a:t>
            </a:r>
            <a:endParaRPr lang="pl-PL" sz="1600" b="1" dirty="0">
              <a:solidFill>
                <a:srgbClr val="00B050"/>
              </a:solidFill>
              <a:latin typeface="Consolas" panose="020B0609020204030204" pitchFamily="49" charset="0"/>
              <a:ea typeface="Verdana" pitchFamily="34" charset="0"/>
              <a:cs typeface="Consolas" panose="020B0609020204030204" pitchFamily="49" charset="0"/>
            </a:endParaRPr>
          </a:p>
          <a:p>
            <a:r>
              <a:rPr lang="pl-PL" sz="1600" b="1" dirty="0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528" y="4500409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Enhanced for loop cannot be used in all cases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– e.g. </a:t>
            </a:r>
            <a:r>
              <a:rPr lang="en-US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without iterator we will not be able to remove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elements during browsing</a:t>
            </a:r>
            <a:endParaRPr lang="pl-PL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(c) Krzysztof Barteczko 2014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ea typeface="Verdana" pitchFamily="34" charset="0"/>
                <a:cs typeface="Verdana" pitchFamily="34" charset="0"/>
              </a:rPr>
              <a:t>Internal iterations – </a:t>
            </a:r>
            <a:r>
              <a:rPr lang="en-US" sz="2400" dirty="0" err="1" smtClean="0">
                <a:ea typeface="Verdana" pitchFamily="34" charset="0"/>
                <a:cs typeface="Verdana" pitchFamily="34" charset="0"/>
              </a:rPr>
              <a:t>forEach</a:t>
            </a:r>
            <a:r>
              <a:rPr lang="en-US" sz="2400" dirty="0" smtClean="0">
                <a:ea typeface="Verdana" pitchFamily="34" charset="0"/>
                <a:cs typeface="Verdana" pitchFamily="34" charset="0"/>
              </a:rPr>
              <a:t>()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162735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Until Java 8 we could only use so called </a:t>
            </a:r>
            <a:r>
              <a:rPr lang="en-US" sz="1600" b="1" u="sng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external iterations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– i.e. we as </a:t>
            </a:r>
            <a:r>
              <a:rPr lang="en-US" sz="1600" u="sng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users were responsible for explicitly retrieving next element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2351782"/>
            <a:ext cx="84249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US" sz="1600" b="1" u="sng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nternal iterations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– details of iterations are realized internally by the data set we want to iterate over</a:t>
            </a:r>
          </a:p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Developer is no longer responsible for retrieving an element, but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only specifying what particular action should be done on consecutive element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528" y="4212377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Java 8 provides </a:t>
            </a:r>
            <a:r>
              <a:rPr lang="en-US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default methods 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of </a:t>
            </a:r>
            <a:r>
              <a:rPr lang="en-US" sz="1600" b="1" dirty="0" err="1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Iterable.forEach</a:t>
            </a:r>
            <a:r>
              <a:rPr lang="en-US" sz="16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(Consumer action)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which enables performing action on each element of an arbitrary </a:t>
            </a:r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iterable</a:t>
            </a:r>
            <a:endParaRPr lang="en-US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(c) Krzysztof Barteczko 2014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ea typeface="Verdana" pitchFamily="34" charset="0"/>
                <a:cs typeface="Verdana" pitchFamily="34" charset="0"/>
              </a:rPr>
              <a:t>Internal iteration – </a:t>
            </a:r>
            <a:r>
              <a:rPr lang="pl-PL" sz="2400" dirty="0" err="1" smtClean="0">
                <a:ea typeface="Verdana" pitchFamily="34" charset="0"/>
                <a:cs typeface="Verdana" pitchFamily="34" charset="0"/>
              </a:rPr>
              <a:t>forEach</a:t>
            </a:r>
            <a:r>
              <a:rPr lang="en-US" sz="2400" dirty="0" smtClean="0">
                <a:ea typeface="Verdana" pitchFamily="34" charset="0"/>
                <a:cs typeface="Verdana" pitchFamily="34" charset="0"/>
              </a:rPr>
              <a:t>() – sample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977657"/>
            <a:ext cx="84969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static List&lt;Integer&gt; increase(List&lt;Integer&gt; </a:t>
            </a:r>
            <a:r>
              <a:rPr lang="en-US" sz="1600" dirty="0" err="1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inList</a:t>
            </a: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n) {</a:t>
            </a:r>
          </a:p>
          <a:p>
            <a:r>
              <a:rPr lang="en-US" sz="1600" dirty="0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  List&lt;Integer</a:t>
            </a: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&gt; out = new </a:t>
            </a:r>
            <a:r>
              <a:rPr lang="en-US" sz="1600" dirty="0" err="1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ArrayList</a:t>
            </a: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&lt;&gt;();</a:t>
            </a:r>
          </a:p>
          <a:p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</a:t>
            </a:r>
            <a:r>
              <a:rPr lang="en-US" sz="1600" b="1" dirty="0" err="1" smtClean="0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inList.forEach</a:t>
            </a: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(e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-&gt; </a:t>
            </a:r>
            <a:r>
              <a:rPr lang="en-US" sz="1600" b="1" dirty="0" err="1" smtClean="0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out.add</a:t>
            </a: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(e + n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));</a:t>
            </a:r>
          </a:p>
          <a:p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return </a:t>
            </a: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out;</a:t>
            </a:r>
          </a:p>
          <a:p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  <a:ea typeface="Verdana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public static void main(String[] </a:t>
            </a:r>
            <a:r>
              <a:rPr lang="en-US" sz="1600" dirty="0" err="1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List&lt;Integer</a:t>
            </a: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&gt; in = </a:t>
            </a:r>
            <a:r>
              <a:rPr lang="en-US" sz="1600" dirty="0" err="1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Arrays.asList</a:t>
            </a: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(1, 7, 11, 19);</a:t>
            </a:r>
          </a:p>
          <a:p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System.out.println</a:t>
            </a:r>
            <a:r>
              <a:rPr lang="en-US" sz="1600" dirty="0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(in</a:t>
            </a: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in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= increase(in, 2);</a:t>
            </a:r>
          </a:p>
          <a:p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System.out.println</a:t>
            </a:r>
            <a:r>
              <a:rPr lang="en-US" sz="1600" dirty="0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(in</a:t>
            </a: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  <a:ea typeface="Verdana" pitchFamily="34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9532" y="4279989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 above code </a:t>
            </a:r>
            <a:r>
              <a:rPr lang="en-US" sz="1600" b="1" u="sng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cannot be run in multiple threads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because </a:t>
            </a:r>
            <a:r>
              <a:rPr lang="en-US" sz="16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accessing list out is not thread safe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04248" y="5076473"/>
            <a:ext cx="1800200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[1, 7, 11, 19]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[3, 9, 13, 21]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(c) Krzysztof Barteczko 2014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 smtClean="0">
                <a:ea typeface="Verdana" pitchFamily="34" charset="0"/>
                <a:cs typeface="Verdana" pitchFamily="34" charset="0"/>
              </a:rPr>
              <a:t>forEach</a:t>
            </a:r>
            <a:r>
              <a:rPr lang="en-US" sz="2400" dirty="0" smtClean="0">
                <a:ea typeface="Verdana" pitchFamily="34" charset="0"/>
                <a:cs typeface="Verdana" pitchFamily="34" charset="0"/>
              </a:rPr>
              <a:t>()</a:t>
            </a:r>
            <a:r>
              <a:rPr lang="pl-PL" sz="2400" dirty="0" smtClean="0"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smtClean="0">
                <a:ea typeface="Verdana" pitchFamily="34" charset="0"/>
                <a:cs typeface="Verdana" pitchFamily="34" charset="0"/>
              </a:rPr>
              <a:t>vs. old-fashioned iteration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323528" y="2348880"/>
            <a:ext cx="8424936" cy="378565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we could achieve the same result by throwing exceptions </a:t>
            </a:r>
            <a:r>
              <a:rPr lang="en-US" sz="1600" b="1" u="sng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but it will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1600" b="1" u="sng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affect the performance</a:t>
            </a:r>
          </a:p>
          <a:p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show(List&lt;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Integer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inList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) {</a:t>
            </a:r>
            <a:br>
              <a:rPr lang="pl-PL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try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{ </a:t>
            </a:r>
            <a:br>
              <a:rPr lang="pl-PL" sz="1600" dirty="0" smtClean="0">
                <a:latin typeface="Consolas" pitchFamily="49" charset="0"/>
                <a:cs typeface="Consolas" pitchFamily="49" charset="0"/>
              </a:rPr>
            </a:b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inList.forEach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(e -&gt; {</a:t>
            </a:r>
            <a:br>
              <a:rPr lang="pl-PL" sz="1600" dirty="0" smtClean="0">
                <a:latin typeface="Consolas" pitchFamily="49" charset="0"/>
                <a:cs typeface="Consolas" pitchFamily="49" charset="0"/>
              </a:rPr>
            </a:b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pl-PL" sz="1600" b="1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pl-PL" sz="16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(e == 11)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pl-PL" sz="1600" b="1" dirty="0" smtClean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l-PL" sz="16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pl-PL" sz="1600" b="1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pl-PL" sz="16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b="1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pl-PL" sz="16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b="1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RuntimeException</a:t>
            </a:r>
            <a:r>
              <a:rPr lang="pl-PL" sz="16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  <a:endParaRPr lang="en-US" sz="1600" b="1" dirty="0" smtClean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}</a:t>
            </a:r>
            <a:r>
              <a:rPr lang="pl-PL" sz="16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pl-PL" sz="16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(e);</a:t>
            </a:r>
            <a:br>
              <a:rPr lang="pl-PL" sz="1600" dirty="0" smtClean="0">
                <a:latin typeface="Consolas" pitchFamily="49" charset="0"/>
                <a:cs typeface="Consolas" pitchFamily="49" charset="0"/>
              </a:rPr>
            </a:b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});</a:t>
            </a:r>
            <a:br>
              <a:rPr lang="pl-PL" sz="1600" dirty="0" smtClean="0">
                <a:latin typeface="Consolas" pitchFamily="49" charset="0"/>
                <a:cs typeface="Consolas" pitchFamily="49" charset="0"/>
              </a:rPr>
            </a:b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} 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RuntimeException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exc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) {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return;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}</a:t>
            </a:r>
            <a:br>
              <a:rPr lang="pl-PL" sz="1600" dirty="0" smtClean="0">
                <a:latin typeface="Consolas" pitchFamily="49" charset="0"/>
                <a:cs typeface="Consolas" pitchFamily="49" charset="0"/>
              </a:rPr>
            </a:b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pl-PL" sz="1600" dirty="0" smtClean="0">
              <a:latin typeface="Consolas" pitchFamily="49" charset="0"/>
              <a:ea typeface="Verdana" pitchFamily="34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977951"/>
            <a:ext cx="8424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We </a:t>
            </a:r>
            <a:r>
              <a:rPr lang="en-US" sz="16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cannot use either break or continue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– which can be used in loops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536" y="1460520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inList.forEach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(e -&gt; { if (n &gt; 9) break;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out.add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e+n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) </a:t>
            </a:r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}); // compile-time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                                                      // error</a:t>
            </a:r>
            <a:endParaRPr lang="en-US" sz="1600" b="1" dirty="0">
              <a:solidFill>
                <a:srgbClr val="FF0000"/>
              </a:solidFill>
              <a:latin typeface="Consolas" panose="020B0609020204030204" pitchFamily="49" charset="0"/>
              <a:ea typeface="Verdana" pitchFamily="34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(c) Krzysztof Barteczko 2014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 smtClean="0">
                <a:ea typeface="Verdana" pitchFamily="34" charset="0"/>
                <a:cs typeface="Verdana" pitchFamily="34" charset="0"/>
              </a:rPr>
              <a:t>forEach</a:t>
            </a:r>
            <a:r>
              <a:rPr lang="en-US" sz="2400" dirty="0" smtClean="0">
                <a:ea typeface="Verdana" pitchFamily="34" charset="0"/>
                <a:cs typeface="Verdana" pitchFamily="34" charset="0"/>
              </a:rPr>
              <a:t>()</a:t>
            </a:r>
            <a:r>
              <a:rPr lang="pl-PL" sz="2400" dirty="0" smtClean="0"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smtClean="0">
                <a:ea typeface="Verdana" pitchFamily="34" charset="0"/>
                <a:cs typeface="Verdana" pitchFamily="34" charset="0"/>
              </a:rPr>
              <a:t>vs. old-fashioned iteration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7524328" y="4067954"/>
            <a:ext cx="1152128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>
              <a:buSzPct val="120000"/>
            </a:pPr>
            <a:r>
              <a:rPr lang="pl-PL" altLang="ja-JP" sz="1600" dirty="0" smtClean="0">
                <a:solidFill>
                  <a:schemeClr val="bg1"/>
                </a:solidFill>
                <a:latin typeface="Verdana"/>
              </a:rPr>
              <a:t>1, 7, 19</a:t>
            </a:r>
            <a:endParaRPr lang="pl-PL" sz="16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977951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return instruction ends lambda expression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– i.e. </a:t>
            </a:r>
            <a:r>
              <a:rPr lang="en-US" sz="1600" u="sng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works as continue in traditional loop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3528" y="1851963"/>
            <a:ext cx="84969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void show(List&lt;Integer&gt; </a:t>
            </a:r>
            <a:r>
              <a:rPr lang="en-US" sz="1600" dirty="0" err="1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inList</a:t>
            </a: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  </a:t>
            </a:r>
            <a:r>
              <a:rPr lang="en-US" sz="1600" b="1" dirty="0" err="1" smtClean="0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inList.forEach</a:t>
            </a: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(e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-&gt; {</a:t>
            </a:r>
            <a:b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</a:b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  </a:t>
            </a: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  if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(e == </a:t>
            </a: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11) {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         return;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     }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/>
            </a:r>
            <a:b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</a:b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   </a:t>
            </a: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 </a:t>
            </a:r>
            <a:r>
              <a:rPr lang="en-US" sz="1600" b="1" dirty="0" err="1" smtClean="0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System.out.println</a:t>
            </a: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(e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);</a:t>
            </a:r>
            <a:b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</a:b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</a:t>
            </a: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});</a:t>
            </a: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// ...</a:t>
            </a:r>
            <a:b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show(</a:t>
            </a:r>
            <a:r>
              <a:rPr lang="en-US" sz="1600" dirty="0" err="1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Arrays.asList</a:t>
            </a: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(1, 7, 11, 19</a:t>
            </a:r>
            <a:r>
              <a:rPr lang="en-US" sz="1600" dirty="0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));</a:t>
            </a:r>
            <a:endParaRPr lang="en-US" sz="1600" dirty="0">
              <a:latin typeface="Consolas" panose="020B0609020204030204" pitchFamily="49" charset="0"/>
              <a:ea typeface="Verdana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31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(c) Krzysztof Barteczko 2014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 smtClean="0">
                <a:ea typeface="Verdana" pitchFamily="34" charset="0"/>
                <a:cs typeface="Verdana" pitchFamily="34" charset="0"/>
              </a:rPr>
              <a:t>forEach</a:t>
            </a:r>
            <a:r>
              <a:rPr lang="en-US" sz="2400" dirty="0" smtClean="0">
                <a:ea typeface="Verdana" pitchFamily="34" charset="0"/>
                <a:cs typeface="Verdana" pitchFamily="34" charset="0"/>
              </a:rPr>
              <a:t>()</a:t>
            </a:r>
            <a:r>
              <a:rPr lang="pl-PL" sz="2400" dirty="0" smtClean="0">
                <a:ea typeface="Verdana" pitchFamily="34" charset="0"/>
                <a:cs typeface="Verdana" pitchFamily="34" charset="0"/>
              </a:rPr>
              <a:t> – </a:t>
            </a:r>
            <a:r>
              <a:rPr lang="en-US" sz="2400" dirty="0" smtClean="0">
                <a:ea typeface="Verdana" pitchFamily="34" charset="0"/>
                <a:cs typeface="Verdana" pitchFamily="34" charset="0"/>
              </a:rPr>
              <a:t>modify elements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404065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 case </a:t>
            </a:r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forEach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iterates over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modifiable elements we can change states of those elements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2442374"/>
            <a:ext cx="8496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employeeList.forEach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 </a:t>
            </a: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e -&gt; </a:t>
            </a:r>
            <a:r>
              <a:rPr lang="en-US" sz="1600" b="1" dirty="0" err="1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e.setSalary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e.getSalary</a:t>
            </a: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() * 1.2)));</a:t>
            </a:r>
            <a:endParaRPr lang="en-US" sz="1600" b="1" dirty="0">
              <a:solidFill>
                <a:srgbClr val="00B050"/>
              </a:solidFill>
              <a:latin typeface="Consolas" panose="020B0609020204030204" pitchFamily="49" charset="0"/>
              <a:ea typeface="Verdana" pitchFamily="34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(c) Krzysztof Barteczko 2014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ea typeface="Verdana" pitchFamily="34" charset="0"/>
                <a:cs typeface="Verdana" pitchFamily="34" charset="0"/>
              </a:rPr>
              <a:t>forEach</a:t>
            </a:r>
            <a:r>
              <a:rPr lang="en-US" sz="2400" dirty="0" smtClean="0">
                <a:ea typeface="Verdana" pitchFamily="34" charset="0"/>
                <a:cs typeface="Verdana" pitchFamily="34" charset="0"/>
              </a:rPr>
              <a:t>() and</a:t>
            </a:r>
            <a:r>
              <a:rPr lang="pl-PL" sz="2400" dirty="0" smtClean="0"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smtClean="0">
                <a:ea typeface="Verdana" pitchFamily="34" charset="0"/>
                <a:cs typeface="Verdana" pitchFamily="34" charset="0"/>
              </a:rPr>
              <a:t>method reference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188041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forEach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can be also used for method references – which significantly simplifies the code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1851963"/>
            <a:ext cx="8496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collection.forEach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(e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-&gt;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System.out.println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(e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));</a:t>
            </a:r>
            <a:endParaRPr lang="en-US" sz="16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ea typeface="Verdana" pitchFamily="34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9532" y="3306470"/>
            <a:ext cx="8424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Can be replaced with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9532" y="3738518"/>
            <a:ext cx="8496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collection.forEach</a:t>
            </a: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</a:t>
            </a:r>
            <a:r>
              <a:rPr lang="en-US" sz="1600" b="1" dirty="0" err="1" smtClean="0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System.out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::</a:t>
            </a:r>
            <a:r>
              <a:rPr lang="en-US" sz="1600" b="1" dirty="0" err="1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println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(c) Krzysztof Barteczko 2014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 smtClean="0">
                <a:ea typeface="Verdana" pitchFamily="34" charset="0"/>
                <a:cs typeface="Verdana" pitchFamily="34" charset="0"/>
              </a:rPr>
              <a:t>Spliterator</a:t>
            </a:r>
            <a:r>
              <a:rPr lang="en-US" sz="2400" dirty="0" smtClean="0">
                <a:ea typeface="Verdana" pitchFamily="34" charset="0"/>
                <a:cs typeface="Verdana" pitchFamily="34" charset="0"/>
              </a:rPr>
              <a:t>s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977951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 main objective of a </a:t>
            </a:r>
            <a:r>
              <a:rPr lang="en-US" sz="1600" b="1" u="sng" dirty="0" err="1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r>
              <a:rPr lang="en-US" sz="1600" b="1" u="sng" dirty="0" err="1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pliterator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is to divide an </a:t>
            </a:r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Iterable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into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parts which could be further processed in parallel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8821" y="1818364"/>
            <a:ext cx="8424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We can obtain </a:t>
            </a:r>
            <a:r>
              <a:rPr lang="en-US" sz="16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thread safe </a:t>
            </a:r>
            <a:r>
              <a:rPr lang="en-US" sz="1600" b="1" dirty="0" err="1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spliterators</a:t>
            </a:r>
            <a:r>
              <a:rPr lang="en-US" sz="16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with </a:t>
            </a:r>
            <a:r>
              <a:rPr lang="en-US" sz="1600" b="1" dirty="0" err="1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trySplit</a:t>
            </a:r>
            <a:r>
              <a:rPr lang="en-US" sz="16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method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528" y="2412556"/>
            <a:ext cx="84249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Spliterator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provides method </a:t>
            </a:r>
            <a:r>
              <a:rPr lang="en-US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tryAdvance</a:t>
            </a: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which:</a:t>
            </a:r>
          </a:p>
          <a:p>
            <a:endParaRPr lang="en-US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arenBoth"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b="1" u="sng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combines </a:t>
            </a:r>
            <a:r>
              <a:rPr lang="en-US" sz="1600" b="1" u="sng" dirty="0" err="1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hasNext</a:t>
            </a:r>
            <a:r>
              <a:rPr lang="en-US" sz="1600" b="1" u="sng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() and next()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into one operation</a:t>
            </a:r>
          </a:p>
          <a:p>
            <a:pPr marL="342900" indent="-342900">
              <a:buAutoNum type="arabicParenBoth"/>
            </a:pP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enables specifying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</a:t>
            </a:r>
            <a:r>
              <a:rPr lang="en-US" sz="1600" b="1" u="sng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ambda expression to be performed on consecutive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1600" b="1" u="sng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element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3528" y="4115553"/>
            <a:ext cx="84249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Spliterator.tryAdvance</a:t>
            </a:r>
            <a:r>
              <a:rPr lang="en-US" sz="16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(Consumer consumer)</a:t>
            </a:r>
          </a:p>
          <a:p>
            <a:endParaRPr lang="en-US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arenBoth"/>
            </a:pP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t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ries to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retrieve consecutive element 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– if there is no such element returns false</a:t>
            </a:r>
          </a:p>
          <a:p>
            <a:pPr marL="342900" indent="-342900">
              <a:buAutoNum type="arabicParenBoth"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performs an action on the retrieved element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– </a:t>
            </a:r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consumer.accept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(element)</a:t>
            </a:r>
          </a:p>
          <a:p>
            <a:pPr marL="342900" indent="-342900">
              <a:buAutoNum type="arabicParenBoth"/>
            </a:pP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eturns 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(c) Krzysztof Barteczko 2014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 smtClean="0">
                <a:ea typeface="Verdana" pitchFamily="34" charset="0"/>
                <a:cs typeface="Verdana" pitchFamily="34" charset="0"/>
              </a:rPr>
              <a:t>tryAdvance</a:t>
            </a:r>
            <a:r>
              <a:rPr lang="pl-PL" sz="2400" dirty="0" smtClean="0">
                <a:ea typeface="Verdana" pitchFamily="34" charset="0"/>
                <a:cs typeface="Verdana" pitchFamily="34" charset="0"/>
              </a:rPr>
              <a:t>()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189403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We can perform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some additional operations in each step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– apart from action specified as lambda expression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2249382"/>
            <a:ext cx="849694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Spliterator</a:t>
            </a: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&lt;T&gt; </a:t>
            </a:r>
            <a:r>
              <a:rPr lang="en-US" sz="1600" dirty="0" err="1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spliter</a:t>
            </a: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= </a:t>
            </a:r>
            <a:r>
              <a:rPr lang="en-US" sz="1600" dirty="0" err="1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colllection.spliterator</a:t>
            </a: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()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Consumer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oper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elt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-&gt;  </a:t>
            </a:r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do_something_with_elt</a:t>
            </a:r>
            <a:endParaRPr lang="en-US" sz="1600" b="1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ea typeface="Verdana" pitchFamily="34" charset="0"/>
              <a:cs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  <a:ea typeface="Verdana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while (</a:t>
            </a:r>
            <a:r>
              <a:rPr lang="en-US" sz="1600" b="1" dirty="0" err="1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spliter.tryAdvance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oper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do_something_until_iterator_has_next_element</a:t>
            </a:r>
            <a:endParaRPr lang="en-US" sz="1600" dirty="0">
              <a:solidFill>
                <a:srgbClr val="FF0000"/>
              </a:solidFill>
              <a:latin typeface="Consolas" panose="020B0609020204030204" pitchFamily="49" charset="0"/>
              <a:ea typeface="Verdana" pitchFamily="34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  <a:ea typeface="Verdana" pitchFamily="34" charset="0"/>
              <a:cs typeface="Consolas" panose="020B0609020204030204" pitchFamily="49" charset="0"/>
            </a:endParaRPr>
          </a:p>
          <a:p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do_something_after_collection_pocessing_end</a:t>
            </a:r>
            <a:endParaRPr lang="en-US" sz="1600" dirty="0">
              <a:solidFill>
                <a:srgbClr val="FF0000"/>
              </a:solidFill>
              <a:latin typeface="Consolas" panose="020B0609020204030204" pitchFamily="49" charset="0"/>
              <a:ea typeface="Verdana" pitchFamily="34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(c) Krzysztof Barteczko 2014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 smtClean="0"/>
              <a:t>tryAdvance</a:t>
            </a:r>
            <a:r>
              <a:rPr lang="pl-PL" sz="2400" dirty="0" smtClean="0"/>
              <a:t>() </a:t>
            </a:r>
            <a:r>
              <a:rPr lang="en-US" sz="2400" dirty="0" smtClean="0"/>
              <a:t>and </a:t>
            </a:r>
            <a:r>
              <a:rPr lang="pl-PL" sz="2400" dirty="0" err="1" smtClean="0"/>
              <a:t>forEachRemaining</a:t>
            </a:r>
            <a:r>
              <a:rPr lang="pl-PL" sz="2400" dirty="0" smtClean="0"/>
              <a:t>()</a:t>
            </a:r>
            <a:endParaRPr lang="pl-PL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23528" y="972017"/>
            <a:ext cx="8568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can combine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performing some operations on first elements of collection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with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tryAdvance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and then </a:t>
            </a:r>
            <a:r>
              <a:rPr lang="en-US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processing the rest with </a:t>
            </a:r>
            <a:r>
              <a:rPr lang="pl-PL" sz="1600" b="1" dirty="0" err="1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forEachRemaning</a:t>
            </a:r>
            <a:r>
              <a:rPr lang="en-US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</a:t>
            </a:r>
            <a:endParaRPr lang="pl-PL" sz="1600" b="1" dirty="0">
              <a:solidFill>
                <a:srgbClr val="00B05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pole tekstowe 5"/>
          <p:cNvSpPr txBox="1"/>
          <p:nvPr/>
        </p:nvSpPr>
        <p:spPr>
          <a:xfrm>
            <a:off x="323528" y="2118915"/>
            <a:ext cx="8424936" cy="2462213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400" dirty="0" smtClean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1400" dirty="0" smtClean="0">
                <a:solidFill>
                  <a:srgbClr val="3F7F5F"/>
                </a:solidFill>
                <a:latin typeface="Consolas"/>
              </a:rPr>
              <a:t>first three customers are awarded 500 discount</a:t>
            </a:r>
            <a:endParaRPr lang="pl-PL" sz="1400" dirty="0" smtClean="0">
              <a:solidFill>
                <a:srgbClr val="3F7F5F"/>
              </a:solidFill>
              <a:latin typeface="Consolas"/>
            </a:endParaRP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Spliterator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&lt;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Customer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&gt; </a:t>
            </a:r>
            <a:r>
              <a:rPr lang="pl-PL" sz="1400" dirty="0" err="1" smtClean="0">
                <a:solidFill>
                  <a:srgbClr val="6A3E3E"/>
                </a:solidFill>
                <a:latin typeface="Consolas"/>
              </a:rPr>
              <a:t>spliter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400" dirty="0" err="1" smtClean="0">
                <a:solidFill>
                  <a:srgbClr val="6A3E3E"/>
                </a:solidFill>
                <a:latin typeface="Consolas"/>
              </a:rPr>
              <a:t>list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.spliterator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4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400" b="1" dirty="0" smtClean="0">
                <a:solidFill>
                  <a:srgbClr val="6A3E3E"/>
                </a:solidFill>
                <a:latin typeface="Consolas"/>
              </a:rPr>
              <a:t>n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 = 3;</a:t>
            </a: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4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400" b="1" dirty="0" smtClean="0">
                <a:solidFill>
                  <a:srgbClr val="6A3E3E"/>
                </a:solidFill>
                <a:latin typeface="Consolas"/>
              </a:rPr>
              <a:t>BONUS1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 = 500;</a:t>
            </a: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400" b="1" dirty="0" err="1" smtClean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b="1" dirty="0" smtClean="0">
                <a:solidFill>
                  <a:srgbClr val="6A3E3E"/>
                </a:solidFill>
                <a:latin typeface="Consolas"/>
              </a:rPr>
              <a:t>n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-- &gt; 0) 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pl-PL" sz="1400" b="1" dirty="0" err="1" smtClean="0">
                <a:solidFill>
                  <a:srgbClr val="6A3E3E"/>
                </a:solidFill>
                <a:latin typeface="Consolas"/>
              </a:rPr>
              <a:t>spliter</a:t>
            </a:r>
            <a:r>
              <a:rPr lang="pl-PL" sz="1400" b="1" dirty="0" err="1" smtClean="0">
                <a:solidFill>
                  <a:srgbClr val="000000"/>
                </a:solidFill>
                <a:latin typeface="Consolas"/>
              </a:rPr>
              <a:t>.tryAdvance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b="1" dirty="0" smtClean="0">
                <a:solidFill>
                  <a:srgbClr val="6A3E3E"/>
                </a:solidFill>
                <a:latin typeface="Consolas"/>
              </a:rPr>
              <a:t>e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 -&gt; </a:t>
            </a:r>
            <a:r>
              <a:rPr lang="pl-PL" sz="1400" b="1" dirty="0" err="1" smtClean="0">
                <a:solidFill>
                  <a:srgbClr val="6A3E3E"/>
                </a:solidFill>
                <a:latin typeface="Consolas"/>
              </a:rPr>
              <a:t>e</a:t>
            </a:r>
            <a:r>
              <a:rPr lang="pl-PL" sz="1400" b="1" dirty="0" err="1" smtClean="0">
                <a:solidFill>
                  <a:srgbClr val="000000"/>
                </a:solidFill>
                <a:latin typeface="Consolas"/>
              </a:rPr>
              <a:t>.setBonus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b="1" dirty="0" smtClean="0">
                <a:solidFill>
                  <a:srgbClr val="6A3E3E"/>
                </a:solidFill>
                <a:latin typeface="Consolas"/>
              </a:rPr>
              <a:t>BONUS1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));</a:t>
            </a:r>
            <a:endParaRPr lang="en-US" sz="1400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nsolas"/>
              </a:rPr>
              <a:t> }</a:t>
            </a:r>
            <a:endParaRPr lang="en-US" sz="1400" b="1" dirty="0" smtClean="0">
              <a:solidFill>
                <a:srgbClr val="000000"/>
              </a:solidFill>
              <a:latin typeface="Consolas"/>
            </a:endParaRPr>
          </a:p>
          <a:p>
            <a:endParaRPr lang="pl-PL" sz="1400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400" dirty="0" smtClean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1400" dirty="0" smtClean="0">
                <a:solidFill>
                  <a:srgbClr val="3F7F5F"/>
                </a:solidFill>
                <a:latin typeface="Consolas"/>
              </a:rPr>
              <a:t>the remaining customers are awarded 200 discount</a:t>
            </a:r>
            <a:endParaRPr lang="pl-PL" sz="1400" dirty="0" smtClean="0">
              <a:solidFill>
                <a:srgbClr val="3F7F5F"/>
              </a:solidFill>
              <a:latin typeface="Consolas"/>
            </a:endParaRP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4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400" b="1" dirty="0" smtClean="0">
                <a:solidFill>
                  <a:srgbClr val="6A3E3E"/>
                </a:solidFill>
                <a:latin typeface="Consolas"/>
              </a:rPr>
              <a:t>BONUS2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 = 200;</a:t>
            </a: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400" dirty="0" err="1" smtClean="0">
                <a:solidFill>
                  <a:srgbClr val="6A3E3E"/>
                </a:solidFill>
                <a:latin typeface="Consolas"/>
              </a:rPr>
              <a:t>spliter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.forEachRemaining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dirty="0" smtClean="0">
                <a:solidFill>
                  <a:srgbClr val="6A3E3E"/>
                </a:solidFill>
                <a:latin typeface="Consolas"/>
              </a:rPr>
              <a:t>e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-&gt; </a:t>
            </a:r>
            <a:r>
              <a:rPr lang="pl-PL" sz="1400" dirty="0" err="1" smtClean="0">
                <a:solidFill>
                  <a:srgbClr val="6A3E3E"/>
                </a:solidFill>
                <a:latin typeface="Consolas"/>
              </a:rPr>
              <a:t>e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.setBonus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dirty="0" smtClean="0">
                <a:solidFill>
                  <a:srgbClr val="6A3E3E"/>
                </a:solidFill>
                <a:latin typeface="Consolas"/>
              </a:rPr>
              <a:t>BONUS2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(c) Krzysztof Barteczko 2014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Iterator - definition</a:t>
            </a:r>
            <a:endParaRPr lang="pl-PL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908720"/>
            <a:ext cx="8424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Interface </a:t>
            </a:r>
            <a:r>
              <a:rPr lang="en-US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Iterable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declares method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iterator()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returning Iterator instance</a:t>
            </a:r>
            <a:endParaRPr lang="pl-PL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1387735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Iterator enables:</a:t>
            </a:r>
          </a:p>
          <a:p>
            <a:pPr marL="342900" indent="-342900">
              <a:buAutoNum type="arabicParenBoth"/>
            </a:pP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browsing </a:t>
            </a:r>
            <a:r>
              <a:rPr lang="en-US" sz="16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US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terable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data sets</a:t>
            </a:r>
          </a:p>
          <a:p>
            <a:pPr marL="342900" indent="-342900">
              <a:buAutoNum type="arabicParenBoth"/>
            </a:pP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performing operation on particular items</a:t>
            </a:r>
            <a:endParaRPr lang="pl-PL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9664" y="2358116"/>
            <a:ext cx="8424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Interface </a:t>
            </a: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Collection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extends </a:t>
            </a:r>
            <a:r>
              <a:rPr lang="en-US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Iterable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– i.e. we can iterate over each collection</a:t>
            </a:r>
            <a:endParaRPr lang="pl-PL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536" y="2850077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Iterator implementations are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inner classes of collection classes</a:t>
            </a:r>
          </a:p>
          <a:p>
            <a:endParaRPr lang="en-US" sz="1600" b="1" dirty="0" smtClean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Method iterator() returns instance of an inner class</a:t>
            </a:r>
            <a:endParaRPr lang="pl-PL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6" y="4242574"/>
            <a:ext cx="8424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Iterator&lt;T&gt; iterator = </a:t>
            </a:r>
            <a:r>
              <a:rPr lang="en-US" sz="1600" b="1" dirty="0" err="1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collection.iterator</a:t>
            </a:r>
            <a:r>
              <a:rPr lang="en-US" sz="16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();</a:t>
            </a:r>
            <a:endParaRPr lang="pl-PL" sz="1600" b="1" dirty="0" smtClean="0">
              <a:solidFill>
                <a:srgbClr val="00B05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(c) Krzysztof Barteczko 2014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 smtClean="0">
                <a:ea typeface="Verdana" panose="020B0604030504040204" pitchFamily="34" charset="0"/>
                <a:cs typeface="Verdana" panose="020B0604030504040204" pitchFamily="34" charset="0"/>
              </a:rPr>
              <a:t>trySplit</a:t>
            </a:r>
            <a:r>
              <a:rPr lang="en-US" sz="2400" dirty="0" smtClean="0">
                <a:ea typeface="Verdana" panose="020B0604030504040204" pitchFamily="34" charset="0"/>
                <a:cs typeface="Verdana" panose="020B0604030504040204" pitchFamily="34" charset="0"/>
              </a:rPr>
              <a:t>()</a:t>
            </a:r>
            <a:endParaRPr lang="pl-PL" sz="2400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pole tekstowe 3"/>
          <p:cNvSpPr txBox="1"/>
          <p:nvPr/>
        </p:nvSpPr>
        <p:spPr>
          <a:xfrm>
            <a:off x="287524" y="1053026"/>
            <a:ext cx="8568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 </a:t>
            </a:r>
            <a:r>
              <a:rPr lang="en-US" sz="1600" b="1" dirty="0" err="1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trySplit</a:t>
            </a:r>
            <a:r>
              <a:rPr lang="en-US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enables iteration in multiple threads</a:t>
            </a:r>
            <a:endParaRPr lang="pl-PL" sz="1600" b="1" dirty="0">
              <a:solidFill>
                <a:srgbClr val="00B05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pole tekstowe 3"/>
          <p:cNvSpPr txBox="1"/>
          <p:nvPr/>
        </p:nvSpPr>
        <p:spPr>
          <a:xfrm>
            <a:off x="287524" y="1591026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 a </a:t>
            </a:r>
            <a:r>
              <a:rPr lang="en-US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main </a:t>
            </a:r>
            <a:r>
              <a:rPr lang="en-US" sz="1600" b="1" dirty="0" err="1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Spliterator</a:t>
            </a:r>
            <a:endParaRPr lang="en-US" sz="1600" b="1" dirty="0" smtClean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thread safe </a:t>
            </a:r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spliterators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with </a:t>
            </a:r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trySplit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  <a:endParaRPr lang="pl-PL" sz="1600" b="1" dirty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pole tekstowe 3"/>
          <p:cNvSpPr txBox="1"/>
          <p:nvPr/>
        </p:nvSpPr>
        <p:spPr>
          <a:xfrm>
            <a:off x="287524" y="3887668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trySplit</a:t>
            </a:r>
            <a:r>
              <a:rPr lang="en-US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() returns null in case we cannot split collection into multiple parts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– e.g. there are not enough elements in the collection</a:t>
            </a:r>
            <a:endParaRPr lang="pl-PL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pole tekstowe 3"/>
          <p:cNvSpPr txBox="1"/>
          <p:nvPr/>
        </p:nvSpPr>
        <p:spPr>
          <a:xfrm>
            <a:off x="287524" y="2714769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Now we have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multiple </a:t>
            </a:r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spliterators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which iterate over separate parts of the collection</a:t>
            </a:r>
            <a:endParaRPr lang="pl-PL" sz="1600" b="1" dirty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(c) Krzysztof Barteczko 2014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 smtClean="0">
                <a:ea typeface="Verdana" pitchFamily="34" charset="0"/>
                <a:cs typeface="Verdana" pitchFamily="34" charset="0"/>
              </a:rPr>
              <a:t>trySplit</a:t>
            </a:r>
            <a:r>
              <a:rPr lang="pl-PL" sz="2400" dirty="0" smtClean="0">
                <a:ea typeface="Verdana" pitchFamily="34" charset="0"/>
                <a:cs typeface="Verdana" pitchFamily="34" charset="0"/>
              </a:rPr>
              <a:t>()</a:t>
            </a:r>
            <a:r>
              <a:rPr lang="en-US" sz="2400" dirty="0" smtClean="0">
                <a:ea typeface="Verdana" pitchFamily="34" charset="0"/>
                <a:cs typeface="Verdana" pitchFamily="34" charset="0"/>
              </a:rPr>
              <a:t> - sample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323528" y="1124744"/>
            <a:ext cx="8496944" cy="1323439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&lt;T&gt; </a:t>
            </a:r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show(String </a:t>
            </a:r>
            <a:r>
              <a:rPr lang="en-US" sz="1600" b="1" dirty="0" smtClean="0">
                <a:solidFill>
                  <a:srgbClr val="6A3E3E"/>
                </a:solidFill>
                <a:latin typeface="Consolas"/>
              </a:rPr>
              <a:t>name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</a:rPr>
              <a:t>Spliterator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&lt;T&gt; </a:t>
            </a:r>
            <a:r>
              <a:rPr lang="en-US" sz="1600" b="1" dirty="0" err="1" smtClean="0">
                <a:solidFill>
                  <a:srgbClr val="6A3E3E"/>
                </a:solidFill>
                <a:latin typeface="Consolas"/>
              </a:rPr>
              <a:t>si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StringBuilder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dirty="0" err="1" smtClean="0">
                <a:solidFill>
                  <a:srgbClr val="6A3E3E"/>
                </a:solidFill>
                <a:latin typeface="Consolas"/>
              </a:rPr>
              <a:t>sb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600" b="1" dirty="0" err="1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b="1" dirty="0" err="1" smtClean="0">
                <a:solidFill>
                  <a:srgbClr val="000000"/>
                </a:solidFill>
                <a:latin typeface="Consolas"/>
              </a:rPr>
              <a:t>StringBuilder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b="1" dirty="0" err="1" smtClean="0">
                <a:solidFill>
                  <a:srgbClr val="6A3E3E"/>
                </a:solidFill>
                <a:latin typeface="Consolas"/>
              </a:rPr>
              <a:t>name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pl-PL" sz="1600" b="1" dirty="0" smtClean="0">
                <a:solidFill>
                  <a:srgbClr val="2A00FF"/>
                </a:solidFill>
                <a:latin typeface="Consolas"/>
              </a:rPr>
              <a:t>": "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600" dirty="0" err="1" smtClean="0">
                <a:solidFill>
                  <a:srgbClr val="6A3E3E"/>
                </a:solidFill>
                <a:latin typeface="Consolas"/>
              </a:rPr>
              <a:t>si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.forEachRemaining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dirty="0" smtClean="0">
                <a:solidFill>
                  <a:srgbClr val="6A3E3E"/>
                </a:solidFill>
                <a:latin typeface="Consolas"/>
              </a:rPr>
              <a:t>e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-&gt; </a:t>
            </a:r>
            <a:r>
              <a:rPr lang="pl-PL" sz="1600" dirty="0" err="1" smtClean="0">
                <a:solidFill>
                  <a:srgbClr val="6A3E3E"/>
                </a:solidFill>
                <a:latin typeface="Consolas"/>
              </a:rPr>
              <a:t>sb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.append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dirty="0" smtClean="0">
                <a:solidFill>
                  <a:srgbClr val="2A00FF"/>
                </a:solidFill>
                <a:latin typeface="Consolas"/>
              </a:rPr>
              <a:t>' '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).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append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dirty="0" smtClean="0">
                <a:solidFill>
                  <a:srgbClr val="6A3E3E"/>
                </a:solidFill>
                <a:latin typeface="Consolas"/>
              </a:rPr>
              <a:t>e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));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6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6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b="1" i="1" dirty="0" err="1" smtClean="0">
                <a:solidFill>
                  <a:srgbClr val="6A3E3E"/>
                </a:solidFill>
                <a:latin typeface="Consolas"/>
              </a:rPr>
              <a:t>sb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}</a:t>
            </a:r>
            <a:endParaRPr lang="pl-PL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pole tekstowe 3"/>
          <p:cNvSpPr txBox="1"/>
          <p:nvPr/>
        </p:nvSpPr>
        <p:spPr>
          <a:xfrm>
            <a:off x="323528" y="2780928"/>
            <a:ext cx="849694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List&lt;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Integer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&gt; </a:t>
            </a:r>
            <a:r>
              <a:rPr lang="pl-PL" sz="1600" dirty="0" smtClean="0">
                <a:solidFill>
                  <a:srgbClr val="6A3E3E"/>
                </a:solidFill>
                <a:latin typeface="Consolas"/>
              </a:rPr>
              <a:t>list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600" b="1" dirty="0" err="1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b="1" dirty="0" err="1" smtClean="0">
                <a:solidFill>
                  <a:srgbClr val="000000"/>
                </a:solidFill>
                <a:latin typeface="Consolas"/>
              </a:rPr>
              <a:t>ArrayList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&lt;&gt;();</a:t>
            </a:r>
          </a:p>
          <a:p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Collections.</a:t>
            </a:r>
            <a:r>
              <a:rPr lang="pl-PL" sz="1600" i="1" dirty="0" err="1" smtClean="0">
                <a:solidFill>
                  <a:srgbClr val="000000"/>
                </a:solidFill>
                <a:latin typeface="Consolas"/>
              </a:rPr>
              <a:t>addAll</a:t>
            </a:r>
            <a:r>
              <a:rPr lang="pl-PL" sz="16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i="1" dirty="0" smtClean="0">
                <a:solidFill>
                  <a:srgbClr val="6A3E3E"/>
                </a:solidFill>
                <a:latin typeface="Consolas"/>
              </a:rPr>
              <a:t>list</a:t>
            </a:r>
            <a:r>
              <a:rPr lang="pl-PL" sz="1600" i="1" dirty="0" smtClean="0">
                <a:solidFill>
                  <a:srgbClr val="000000"/>
                </a:solidFill>
                <a:latin typeface="Consolas"/>
              </a:rPr>
              <a:t>, 1,2,3,4,5,6,7,8,9,10,11,12);</a:t>
            </a:r>
          </a:p>
          <a:p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pl-PL" sz="1600" b="1" dirty="0" err="1" smtClean="0">
                <a:solidFill>
                  <a:srgbClr val="00B050"/>
                </a:solidFill>
                <a:latin typeface="Consolas"/>
              </a:rPr>
              <a:t>Spliterator</a:t>
            </a:r>
            <a:r>
              <a:rPr lang="pl-PL" sz="1600" b="1" dirty="0" smtClean="0">
                <a:solidFill>
                  <a:srgbClr val="00B050"/>
                </a:solidFill>
                <a:latin typeface="Consolas"/>
              </a:rPr>
              <a:t>&lt;</a:t>
            </a:r>
            <a:r>
              <a:rPr lang="pl-PL" sz="1600" b="1" dirty="0" err="1" smtClean="0">
                <a:solidFill>
                  <a:srgbClr val="00B050"/>
                </a:solidFill>
                <a:latin typeface="Consolas"/>
              </a:rPr>
              <a:t>Integer</a:t>
            </a:r>
            <a:r>
              <a:rPr lang="pl-PL" sz="1600" b="1" dirty="0" smtClean="0">
                <a:solidFill>
                  <a:srgbClr val="00B050"/>
                </a:solidFill>
                <a:latin typeface="Consolas"/>
              </a:rPr>
              <a:t>&gt; si0 = </a:t>
            </a:r>
            <a:r>
              <a:rPr lang="pl-PL" sz="1600" b="1" dirty="0" err="1" smtClean="0">
                <a:solidFill>
                  <a:srgbClr val="00B050"/>
                </a:solidFill>
                <a:latin typeface="Consolas"/>
              </a:rPr>
              <a:t>list.spliterator</a:t>
            </a:r>
            <a:r>
              <a:rPr lang="pl-PL" sz="1600" b="1" dirty="0" smtClean="0">
                <a:solidFill>
                  <a:srgbClr val="00B050"/>
                </a:solidFill>
                <a:latin typeface="Consolas"/>
              </a:rPr>
              <a:t>();</a:t>
            </a:r>
          </a:p>
          <a:p>
            <a:r>
              <a:rPr lang="pl-PL" sz="1600" b="1" dirty="0" err="1" smtClean="0">
                <a:solidFill>
                  <a:srgbClr val="00B050"/>
                </a:solidFill>
                <a:latin typeface="Consolas"/>
              </a:rPr>
              <a:t>Spliterator</a:t>
            </a:r>
            <a:r>
              <a:rPr lang="pl-PL" sz="1600" b="1" dirty="0" smtClean="0">
                <a:solidFill>
                  <a:srgbClr val="00B050"/>
                </a:solidFill>
                <a:latin typeface="Consolas"/>
              </a:rPr>
              <a:t>&lt;</a:t>
            </a:r>
            <a:r>
              <a:rPr lang="pl-PL" sz="1600" b="1" dirty="0" err="1" smtClean="0">
                <a:solidFill>
                  <a:srgbClr val="00B050"/>
                </a:solidFill>
                <a:latin typeface="Consolas"/>
              </a:rPr>
              <a:t>Integer</a:t>
            </a:r>
            <a:r>
              <a:rPr lang="pl-PL" sz="1600" b="1" dirty="0" smtClean="0">
                <a:solidFill>
                  <a:srgbClr val="00B050"/>
                </a:solidFill>
                <a:latin typeface="Consolas"/>
              </a:rPr>
              <a:t>&gt; si1 = si0.trySplit();</a:t>
            </a:r>
            <a:endParaRPr lang="en-US" sz="1600" b="1" dirty="0" smtClean="0">
              <a:solidFill>
                <a:srgbClr val="00B050"/>
              </a:solidFill>
              <a:latin typeface="Consolas"/>
            </a:endParaRPr>
          </a:p>
          <a:p>
            <a:endParaRPr lang="pl-PL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pl-PL" sz="1600" i="1" dirty="0" smtClean="0">
                <a:solidFill>
                  <a:srgbClr val="000000"/>
                </a:solidFill>
                <a:latin typeface="Consolas"/>
              </a:rPr>
              <a:t>show(</a:t>
            </a:r>
            <a:r>
              <a:rPr lang="pl-PL" sz="1600" i="1" dirty="0" smtClean="0">
                <a:solidFill>
                  <a:srgbClr val="2A00FF"/>
                </a:solidFill>
                <a:latin typeface="Consolas"/>
              </a:rPr>
              <a:t>"si0"</a:t>
            </a:r>
            <a:r>
              <a:rPr lang="pl-PL" sz="1600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600" i="1" dirty="0" smtClean="0">
                <a:solidFill>
                  <a:srgbClr val="6A3E3E"/>
                </a:solidFill>
                <a:latin typeface="Consolas"/>
              </a:rPr>
              <a:t>si0</a:t>
            </a:r>
            <a:r>
              <a:rPr lang="pl-PL" sz="1600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600" i="1" dirty="0" smtClean="0">
                <a:solidFill>
                  <a:srgbClr val="000000"/>
                </a:solidFill>
                <a:latin typeface="Consolas"/>
              </a:rPr>
              <a:t>show(</a:t>
            </a:r>
            <a:r>
              <a:rPr lang="pl-PL" sz="1600" i="1" dirty="0" smtClean="0">
                <a:solidFill>
                  <a:srgbClr val="2A00FF"/>
                </a:solidFill>
                <a:latin typeface="Consolas"/>
              </a:rPr>
              <a:t>"si1"</a:t>
            </a:r>
            <a:r>
              <a:rPr lang="pl-PL" sz="1600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600" i="1" dirty="0" smtClean="0">
                <a:solidFill>
                  <a:srgbClr val="6A3E3E"/>
                </a:solidFill>
                <a:latin typeface="Consolas"/>
              </a:rPr>
              <a:t>si1</a:t>
            </a:r>
            <a:r>
              <a:rPr lang="pl-PL" sz="1600" i="1" dirty="0" smtClean="0">
                <a:solidFill>
                  <a:srgbClr val="000000"/>
                </a:solidFill>
                <a:latin typeface="Consolas"/>
              </a:rPr>
              <a:t>);</a:t>
            </a:r>
          </a:p>
        </p:txBody>
      </p:sp>
      <p:sp>
        <p:nvSpPr>
          <p:cNvPr id="11" name="pole tekstowe 8"/>
          <p:cNvSpPr txBox="1"/>
          <p:nvPr/>
        </p:nvSpPr>
        <p:spPr>
          <a:xfrm>
            <a:off x="5436096" y="4830455"/>
            <a:ext cx="3384376" cy="584775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si0:  7 8 9 10 11 12</a:t>
            </a:r>
          </a:p>
          <a:p>
            <a:r>
              <a:rPr lang="it-IT" sz="16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si1:  1 2 3 4 5 6</a:t>
            </a:r>
          </a:p>
        </p:txBody>
      </p:sp>
    </p:spTree>
    <p:extLst>
      <p:ext uri="{BB962C8B-B14F-4D97-AF65-F5344CB8AC3E}">
        <p14:creationId xmlns:p14="http://schemas.microsoft.com/office/powerpoint/2010/main" val="242265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(c) Krzysztof Barteczko 2014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 smtClean="0">
                <a:ea typeface="Verdana" pitchFamily="34" charset="0"/>
                <a:cs typeface="Verdana" pitchFamily="34" charset="0"/>
              </a:rPr>
              <a:t>trySplit</a:t>
            </a:r>
            <a:r>
              <a:rPr lang="pl-PL" sz="2400" dirty="0" smtClean="0">
                <a:ea typeface="Verdana" pitchFamily="34" charset="0"/>
                <a:cs typeface="Verdana" pitchFamily="34" charset="0"/>
              </a:rPr>
              <a:t>()</a:t>
            </a:r>
            <a:r>
              <a:rPr lang="en-US" sz="2400" dirty="0" smtClean="0">
                <a:ea typeface="Verdana" pitchFamily="34" charset="0"/>
                <a:cs typeface="Verdana" pitchFamily="34" charset="0"/>
              </a:rPr>
              <a:t> - sample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23528" y="908720"/>
            <a:ext cx="849694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List&lt;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Integer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&gt; </a:t>
            </a:r>
            <a:r>
              <a:rPr lang="pl-PL" sz="1600" dirty="0" smtClean="0">
                <a:solidFill>
                  <a:srgbClr val="6A3E3E"/>
                </a:solidFill>
                <a:latin typeface="Consolas"/>
              </a:rPr>
              <a:t>list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600" b="1" dirty="0" err="1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b="1" dirty="0" err="1" smtClean="0">
                <a:solidFill>
                  <a:srgbClr val="000000"/>
                </a:solidFill>
                <a:latin typeface="Consolas"/>
              </a:rPr>
              <a:t>ArrayList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&lt;&gt;();</a:t>
            </a:r>
          </a:p>
          <a:p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Collections.</a:t>
            </a:r>
            <a:r>
              <a:rPr lang="pl-PL" sz="1600" i="1" dirty="0" err="1" smtClean="0">
                <a:solidFill>
                  <a:srgbClr val="000000"/>
                </a:solidFill>
                <a:latin typeface="Consolas"/>
              </a:rPr>
              <a:t>addAll</a:t>
            </a:r>
            <a:r>
              <a:rPr lang="pl-PL" sz="16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i="1" dirty="0" smtClean="0">
                <a:solidFill>
                  <a:srgbClr val="6A3E3E"/>
                </a:solidFill>
                <a:latin typeface="Consolas"/>
              </a:rPr>
              <a:t>list</a:t>
            </a:r>
            <a:r>
              <a:rPr lang="pl-PL" sz="1600" i="1" dirty="0" smtClean="0">
                <a:solidFill>
                  <a:srgbClr val="000000"/>
                </a:solidFill>
                <a:latin typeface="Consolas"/>
              </a:rPr>
              <a:t>, 1,2,3,4,5,6,7,8,9,10,11,12);</a:t>
            </a:r>
          </a:p>
          <a:p>
            <a:r>
              <a:rPr lang="pl-PL" sz="1600" b="1" dirty="0" err="1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Spliterator</a:t>
            </a:r>
            <a:r>
              <a:rPr lang="pl-PL" sz="1600" b="1" dirty="0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&lt;</a:t>
            </a:r>
            <a:r>
              <a:rPr lang="pl-PL" sz="1600" b="1" dirty="0" err="1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Integer</a:t>
            </a:r>
            <a:r>
              <a:rPr lang="pl-PL" sz="1600" b="1" dirty="0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&gt; si0 = </a:t>
            </a:r>
            <a:r>
              <a:rPr lang="pl-PL" sz="1600" b="1" dirty="0" err="1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list.spliterator</a:t>
            </a:r>
            <a:r>
              <a:rPr lang="pl-PL" sz="1600" b="1" dirty="0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();</a:t>
            </a:r>
          </a:p>
          <a:p>
            <a:r>
              <a:rPr lang="pl-PL" sz="1600" b="1" dirty="0" err="1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Spliterator</a:t>
            </a:r>
            <a:r>
              <a:rPr lang="pl-PL" sz="1600" b="1" dirty="0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&lt;</a:t>
            </a:r>
            <a:r>
              <a:rPr lang="pl-PL" sz="1600" b="1" dirty="0" err="1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Integer</a:t>
            </a:r>
            <a:r>
              <a:rPr lang="pl-PL" sz="1600" b="1" dirty="0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&gt; si1 = si0.trySplit();</a:t>
            </a:r>
          </a:p>
          <a:p>
            <a:r>
              <a:rPr lang="pl-PL" sz="1600" b="1" dirty="0" err="1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Spliterator</a:t>
            </a:r>
            <a:r>
              <a:rPr lang="pl-PL" sz="1600" b="1" dirty="0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&lt;</a:t>
            </a:r>
            <a:r>
              <a:rPr lang="pl-PL" sz="1600" b="1" dirty="0" err="1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Integer</a:t>
            </a:r>
            <a:r>
              <a:rPr lang="pl-PL" sz="1600" b="1" dirty="0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&gt; si2 = si0.trySplit();</a:t>
            </a:r>
          </a:p>
          <a:p>
            <a:r>
              <a:rPr lang="pl-PL" sz="1600" i="1" dirty="0" smtClean="0">
                <a:solidFill>
                  <a:srgbClr val="000000"/>
                </a:solidFill>
                <a:latin typeface="Consolas"/>
              </a:rPr>
              <a:t>show(</a:t>
            </a:r>
            <a:r>
              <a:rPr lang="pl-PL" sz="1600" i="1" dirty="0" smtClean="0">
                <a:solidFill>
                  <a:srgbClr val="2A00FF"/>
                </a:solidFill>
                <a:latin typeface="Consolas"/>
              </a:rPr>
              <a:t>"si0"</a:t>
            </a:r>
            <a:r>
              <a:rPr lang="pl-PL" sz="1600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600" i="1" dirty="0" smtClean="0">
                <a:solidFill>
                  <a:srgbClr val="6A3E3E"/>
                </a:solidFill>
                <a:latin typeface="Consolas"/>
              </a:rPr>
              <a:t>si0</a:t>
            </a:r>
            <a:r>
              <a:rPr lang="pl-PL" sz="1600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600" i="1" dirty="0" smtClean="0">
                <a:solidFill>
                  <a:srgbClr val="000000"/>
                </a:solidFill>
                <a:latin typeface="Consolas"/>
              </a:rPr>
              <a:t>show(</a:t>
            </a:r>
            <a:r>
              <a:rPr lang="pl-PL" sz="1600" i="1" dirty="0" smtClean="0">
                <a:solidFill>
                  <a:srgbClr val="2A00FF"/>
                </a:solidFill>
                <a:latin typeface="Consolas"/>
              </a:rPr>
              <a:t>"si1"</a:t>
            </a:r>
            <a:r>
              <a:rPr lang="pl-PL" sz="1600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600" i="1" dirty="0" smtClean="0">
                <a:solidFill>
                  <a:srgbClr val="6A3E3E"/>
                </a:solidFill>
                <a:latin typeface="Consolas"/>
              </a:rPr>
              <a:t>si1</a:t>
            </a:r>
            <a:r>
              <a:rPr lang="pl-PL" sz="1600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600" i="1" dirty="0" smtClean="0">
                <a:solidFill>
                  <a:srgbClr val="000000"/>
                </a:solidFill>
                <a:latin typeface="Consolas"/>
              </a:rPr>
              <a:t>show(</a:t>
            </a:r>
            <a:r>
              <a:rPr lang="pl-PL" sz="1600" i="1" dirty="0" smtClean="0">
                <a:solidFill>
                  <a:srgbClr val="2A00FF"/>
                </a:solidFill>
                <a:latin typeface="Consolas"/>
              </a:rPr>
              <a:t>"si2"</a:t>
            </a:r>
            <a:r>
              <a:rPr lang="pl-PL" sz="1600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600" i="1" dirty="0" smtClean="0">
                <a:solidFill>
                  <a:srgbClr val="6A3E3E"/>
                </a:solidFill>
                <a:latin typeface="Consolas"/>
              </a:rPr>
              <a:t>si2</a:t>
            </a:r>
            <a:r>
              <a:rPr lang="pl-PL" sz="1600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6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6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b="1" i="1" dirty="0" smtClean="0">
                <a:solidFill>
                  <a:srgbClr val="2A00FF"/>
                </a:solidFill>
                <a:latin typeface="Consolas"/>
              </a:rPr>
              <a:t>"-------------"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sz="1600" b="1" i="1" dirty="0" smtClean="0">
              <a:solidFill>
                <a:srgbClr val="000000"/>
              </a:solidFill>
              <a:latin typeface="Consolas"/>
            </a:endParaRPr>
          </a:p>
          <a:p>
            <a:endParaRPr lang="pl-PL" sz="1600" b="1" i="1" dirty="0" smtClean="0">
              <a:solidFill>
                <a:srgbClr val="000000"/>
              </a:solidFill>
              <a:latin typeface="Consolas"/>
            </a:endParaRPr>
          </a:p>
          <a:p>
            <a:r>
              <a:rPr lang="pl-PL" sz="1600" b="1" dirty="0" smtClean="0">
                <a:solidFill>
                  <a:srgbClr val="FF0000"/>
                </a:solidFill>
                <a:latin typeface="Consolas"/>
              </a:rPr>
              <a:t>// </a:t>
            </a:r>
            <a:r>
              <a:rPr lang="en-US" sz="1600" b="1" dirty="0" smtClean="0">
                <a:solidFill>
                  <a:srgbClr val="FF0000"/>
                </a:solidFill>
                <a:latin typeface="Consolas"/>
              </a:rPr>
              <a:t>restore initial state</a:t>
            </a:r>
            <a:endParaRPr lang="pl-PL" sz="1600" b="1" dirty="0" smtClean="0">
              <a:solidFill>
                <a:srgbClr val="FF0000"/>
              </a:solidFill>
              <a:latin typeface="Consolas"/>
            </a:endParaRPr>
          </a:p>
          <a:p>
            <a:r>
              <a:rPr lang="pl-PL" sz="1600" b="1" dirty="0" smtClean="0">
                <a:solidFill>
                  <a:srgbClr val="00B050"/>
                </a:solidFill>
                <a:latin typeface="Consolas"/>
              </a:rPr>
              <a:t>si0 = </a:t>
            </a:r>
            <a:r>
              <a:rPr lang="pl-PL" sz="1600" b="1" dirty="0" err="1" smtClean="0">
                <a:solidFill>
                  <a:srgbClr val="00B050"/>
                </a:solidFill>
                <a:latin typeface="Consolas"/>
              </a:rPr>
              <a:t>list.spliterator</a:t>
            </a:r>
            <a:r>
              <a:rPr lang="pl-PL" sz="1600" b="1" dirty="0" smtClean="0">
                <a:solidFill>
                  <a:srgbClr val="00B050"/>
                </a:solidFill>
                <a:latin typeface="Consolas"/>
              </a:rPr>
              <a:t>();</a:t>
            </a:r>
          </a:p>
          <a:p>
            <a:r>
              <a:rPr lang="pl-PL" sz="1600" b="1" dirty="0" smtClean="0">
                <a:solidFill>
                  <a:srgbClr val="00B050"/>
                </a:solidFill>
                <a:latin typeface="Consolas"/>
              </a:rPr>
              <a:t>si1 = si0.trySplit();</a:t>
            </a:r>
          </a:p>
          <a:p>
            <a:r>
              <a:rPr lang="pl-PL" sz="1600" b="1" dirty="0" smtClean="0">
                <a:solidFill>
                  <a:srgbClr val="00B050"/>
                </a:solidFill>
                <a:latin typeface="Consolas"/>
              </a:rPr>
              <a:t>si2 = si0.trySplit();</a:t>
            </a:r>
          </a:p>
          <a:p>
            <a:r>
              <a:rPr lang="pl-PL" sz="1600" b="1" dirty="0" err="1" smtClean="0">
                <a:solidFill>
                  <a:srgbClr val="00B050"/>
                </a:solidFill>
                <a:latin typeface="Consolas"/>
              </a:rPr>
              <a:t>Spliterator</a:t>
            </a:r>
            <a:r>
              <a:rPr lang="pl-PL" sz="1600" b="1" dirty="0" smtClean="0">
                <a:solidFill>
                  <a:srgbClr val="00B050"/>
                </a:solidFill>
                <a:latin typeface="Consolas"/>
              </a:rPr>
              <a:t>&lt;</a:t>
            </a:r>
            <a:r>
              <a:rPr lang="pl-PL" sz="1600" b="1" dirty="0" err="1" smtClean="0">
                <a:solidFill>
                  <a:srgbClr val="00B050"/>
                </a:solidFill>
                <a:latin typeface="Consolas"/>
              </a:rPr>
              <a:t>Integer</a:t>
            </a:r>
            <a:r>
              <a:rPr lang="pl-PL" sz="1600" b="1" dirty="0" smtClean="0">
                <a:solidFill>
                  <a:srgbClr val="00B050"/>
                </a:solidFill>
                <a:latin typeface="Consolas"/>
              </a:rPr>
              <a:t>&gt; si3 = si1.trySplit();</a:t>
            </a:r>
          </a:p>
          <a:p>
            <a:r>
              <a:rPr lang="pl-PL" sz="1600" i="1" dirty="0" smtClean="0">
                <a:solidFill>
                  <a:srgbClr val="000000"/>
                </a:solidFill>
                <a:latin typeface="Consolas"/>
              </a:rPr>
              <a:t>show(</a:t>
            </a:r>
            <a:r>
              <a:rPr lang="pl-PL" sz="1600" i="1" dirty="0" smtClean="0">
                <a:solidFill>
                  <a:srgbClr val="2A00FF"/>
                </a:solidFill>
                <a:latin typeface="Consolas"/>
              </a:rPr>
              <a:t>"si0"</a:t>
            </a:r>
            <a:r>
              <a:rPr lang="pl-PL" sz="1600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600" i="1" dirty="0" smtClean="0">
                <a:solidFill>
                  <a:srgbClr val="6A3E3E"/>
                </a:solidFill>
                <a:latin typeface="Consolas"/>
              </a:rPr>
              <a:t>si0</a:t>
            </a:r>
            <a:r>
              <a:rPr lang="pl-PL" sz="1600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600" i="1" dirty="0" smtClean="0">
                <a:solidFill>
                  <a:srgbClr val="000000"/>
                </a:solidFill>
                <a:latin typeface="Consolas"/>
              </a:rPr>
              <a:t>show(</a:t>
            </a:r>
            <a:r>
              <a:rPr lang="pl-PL" sz="1600" i="1" dirty="0" smtClean="0">
                <a:solidFill>
                  <a:srgbClr val="2A00FF"/>
                </a:solidFill>
                <a:latin typeface="Consolas"/>
              </a:rPr>
              <a:t>"si1"</a:t>
            </a:r>
            <a:r>
              <a:rPr lang="pl-PL" sz="1600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600" i="1" dirty="0" smtClean="0">
                <a:solidFill>
                  <a:srgbClr val="6A3E3E"/>
                </a:solidFill>
                <a:latin typeface="Consolas"/>
              </a:rPr>
              <a:t>si1</a:t>
            </a:r>
            <a:r>
              <a:rPr lang="pl-PL" sz="1600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600" i="1" dirty="0" smtClean="0">
                <a:solidFill>
                  <a:srgbClr val="000000"/>
                </a:solidFill>
                <a:latin typeface="Consolas"/>
              </a:rPr>
              <a:t>show(</a:t>
            </a:r>
            <a:r>
              <a:rPr lang="pl-PL" sz="1600" i="1" dirty="0" smtClean="0">
                <a:solidFill>
                  <a:srgbClr val="2A00FF"/>
                </a:solidFill>
                <a:latin typeface="Consolas"/>
              </a:rPr>
              <a:t>"si2"</a:t>
            </a:r>
            <a:r>
              <a:rPr lang="pl-PL" sz="1600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600" i="1" dirty="0" smtClean="0">
                <a:solidFill>
                  <a:srgbClr val="6A3E3E"/>
                </a:solidFill>
                <a:latin typeface="Consolas"/>
              </a:rPr>
              <a:t>si2</a:t>
            </a:r>
            <a:r>
              <a:rPr lang="pl-PL" sz="1600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600" i="1" dirty="0" smtClean="0">
                <a:solidFill>
                  <a:srgbClr val="000000"/>
                </a:solidFill>
                <a:latin typeface="Consolas"/>
              </a:rPr>
              <a:t>show(</a:t>
            </a:r>
            <a:r>
              <a:rPr lang="pl-PL" sz="1600" i="1" dirty="0" smtClean="0">
                <a:solidFill>
                  <a:srgbClr val="2A00FF"/>
                </a:solidFill>
                <a:latin typeface="Consolas"/>
              </a:rPr>
              <a:t>"si3"</a:t>
            </a:r>
            <a:r>
              <a:rPr lang="pl-PL" sz="1600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600" i="1" dirty="0" smtClean="0">
                <a:solidFill>
                  <a:srgbClr val="6A3E3E"/>
                </a:solidFill>
                <a:latin typeface="Consolas"/>
              </a:rPr>
              <a:t>si3</a:t>
            </a:r>
            <a:r>
              <a:rPr lang="pl-PL" sz="1600" i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pl-PL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6588224" y="4149080"/>
            <a:ext cx="2232248" cy="2062103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si0:  10 11 12</a:t>
            </a:r>
          </a:p>
          <a:p>
            <a:r>
              <a:rPr lang="it-IT" sz="16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si1:  1 2 3 4 5 6</a:t>
            </a:r>
          </a:p>
          <a:p>
            <a:r>
              <a:rPr lang="it-IT" sz="16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si2:  7 8 9</a:t>
            </a:r>
          </a:p>
          <a:p>
            <a:r>
              <a:rPr lang="it-IT" sz="16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-------------</a:t>
            </a:r>
          </a:p>
          <a:p>
            <a:r>
              <a:rPr lang="it-IT" sz="16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si0:  10 11 12</a:t>
            </a:r>
          </a:p>
          <a:p>
            <a:r>
              <a:rPr lang="it-IT" sz="16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si1:  4 5 6</a:t>
            </a:r>
          </a:p>
          <a:p>
            <a:r>
              <a:rPr lang="it-IT" sz="16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si2:  7 8 9</a:t>
            </a:r>
          </a:p>
          <a:p>
            <a:r>
              <a:rPr lang="it-IT" sz="16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si3:  1 2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(c) Krzysztof Barteczko 2014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ea typeface="Verdana" pitchFamily="34" charset="0"/>
                <a:cs typeface="Verdana" pitchFamily="34" charset="0"/>
              </a:rPr>
              <a:t>trySplit</a:t>
            </a:r>
            <a:r>
              <a:rPr lang="en-US" sz="2400" dirty="0" smtClean="0">
                <a:ea typeface="Verdana" pitchFamily="34" charset="0"/>
                <a:cs typeface="Verdana" pitchFamily="34" charset="0"/>
              </a:rPr>
              <a:t>()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23528" y="1052736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Consecutive </a:t>
            </a:r>
            <a:r>
              <a:rPr lang="en-US" altLang="ja-JP" sz="1600" b="1" dirty="0" err="1" smtClean="0">
                <a:solidFill>
                  <a:srgbClr val="00B050"/>
                </a:solidFill>
                <a:latin typeface="Verdana"/>
              </a:rPr>
              <a:t>trySplit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/>
              </a:rPr>
              <a:t>()</a:t>
            </a: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 calls provide </a:t>
            </a:r>
            <a:r>
              <a:rPr lang="en-US" altLang="ja-JP" sz="1600" b="1" dirty="0" err="1" smtClean="0">
                <a:solidFill>
                  <a:schemeClr val="accent6">
                    <a:lumMod val="75000"/>
                  </a:schemeClr>
                </a:solidFill>
                <a:latin typeface="Verdana"/>
              </a:rPr>
              <a:t>spliterators</a:t>
            </a: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 which operate on separate parts of </a:t>
            </a:r>
            <a:r>
              <a:rPr lang="en-US" altLang="ja-JP" sz="1600" dirty="0" err="1" smtClean="0">
                <a:solidFill>
                  <a:srgbClr val="000000"/>
                </a:solidFill>
                <a:latin typeface="Verdana"/>
              </a:rPr>
              <a:t>Iterable</a:t>
            </a: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 instance</a:t>
            </a:r>
            <a:endParaRPr lang="pl-PL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467544" y="2750328"/>
            <a:ext cx="799288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Consolas"/>
              </a:rPr>
              <a:t>// An example for long lasting operation</a:t>
            </a:r>
          </a:p>
          <a:p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pl-PL" sz="1600" b="1" dirty="0" err="1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b="1" dirty="0" err="1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b="1" dirty="0" err="1" smtClean="0">
                <a:solidFill>
                  <a:srgbClr val="000000"/>
                </a:solidFill>
                <a:latin typeface="Consolas"/>
              </a:rPr>
              <a:t>longOperation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b="1" dirty="0" err="1" smtClean="0">
                <a:solidFill>
                  <a:srgbClr val="000000"/>
                </a:solidFill>
                <a:latin typeface="Consolas"/>
              </a:rPr>
              <a:t>Spliterator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&lt;</a:t>
            </a:r>
            <a:r>
              <a:rPr lang="pl-PL" sz="1600" b="1" dirty="0" err="1" smtClean="0">
                <a:solidFill>
                  <a:srgbClr val="000000"/>
                </a:solidFill>
                <a:latin typeface="Consolas"/>
              </a:rPr>
              <a:t>StringBuilder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&gt; </a:t>
            </a:r>
            <a:r>
              <a:rPr lang="pl-PL" sz="1600" b="1" dirty="0" err="1" smtClean="0">
                <a:solidFill>
                  <a:srgbClr val="6A3E3E"/>
                </a:solidFill>
                <a:latin typeface="Consolas"/>
              </a:rPr>
              <a:t>spliter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pl-PL" sz="1600" dirty="0" err="1" smtClean="0">
                <a:solidFill>
                  <a:srgbClr val="6A3E3E"/>
                </a:solidFill>
                <a:latin typeface="Consolas"/>
              </a:rPr>
              <a:t>spliter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.forEachRemaining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dirty="0" err="1" smtClean="0">
                <a:solidFill>
                  <a:srgbClr val="6A3E3E"/>
                </a:solidFill>
                <a:latin typeface="Consolas"/>
              </a:rPr>
              <a:t>sb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-&gt; {</a:t>
            </a:r>
          </a:p>
          <a:p>
            <a:r>
              <a:rPr lang="nn-NO" sz="16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nn-NO" sz="1600" b="1" dirty="0" smtClean="0">
                <a:solidFill>
                  <a:srgbClr val="7F0055"/>
                </a:solidFill>
                <a:latin typeface="Consolas"/>
              </a:rPr>
              <a:t>for</a:t>
            </a:r>
            <a:r>
              <a:rPr lang="nn-NO" sz="1600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sz="1600" b="1" dirty="0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nn-NO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nn-NO" sz="1600" b="1" dirty="0" smtClean="0">
                <a:solidFill>
                  <a:srgbClr val="6A3E3E"/>
                </a:solidFill>
                <a:latin typeface="Consolas"/>
              </a:rPr>
              <a:t>i</a:t>
            </a:r>
            <a:r>
              <a:rPr lang="nn-NO" sz="1600" b="1" dirty="0" smtClean="0">
                <a:solidFill>
                  <a:srgbClr val="000000"/>
                </a:solidFill>
                <a:latin typeface="Consolas"/>
              </a:rPr>
              <a:t> = 0; </a:t>
            </a:r>
            <a:r>
              <a:rPr lang="nn-NO" sz="1600" b="1" dirty="0" smtClean="0">
                <a:solidFill>
                  <a:srgbClr val="6A3E3E"/>
                </a:solidFill>
                <a:latin typeface="Consolas"/>
              </a:rPr>
              <a:t>i</a:t>
            </a:r>
            <a:r>
              <a:rPr lang="nn-NO" sz="1600" b="1" dirty="0" smtClean="0">
                <a:solidFill>
                  <a:srgbClr val="000000"/>
                </a:solidFill>
                <a:latin typeface="Consolas"/>
              </a:rPr>
              <a:t> &lt; </a:t>
            </a:r>
            <a:r>
              <a:rPr lang="nn-NO" sz="1600" b="1" dirty="0" smtClean="0">
                <a:solidFill>
                  <a:srgbClr val="6A3E3E"/>
                </a:solidFill>
                <a:latin typeface="Consolas"/>
              </a:rPr>
              <a:t>sb</a:t>
            </a:r>
            <a:r>
              <a:rPr lang="nn-NO" sz="1600" b="1" dirty="0" smtClean="0">
                <a:solidFill>
                  <a:srgbClr val="000000"/>
                </a:solidFill>
                <a:latin typeface="Consolas"/>
              </a:rPr>
              <a:t>.length(); </a:t>
            </a:r>
            <a:r>
              <a:rPr lang="nn-NO" sz="1600" b="1" dirty="0" smtClean="0">
                <a:solidFill>
                  <a:srgbClr val="6A3E3E"/>
                </a:solidFill>
                <a:latin typeface="Consolas"/>
              </a:rPr>
              <a:t>i </a:t>
            </a:r>
            <a:r>
              <a:rPr lang="nn-NO" sz="1600" b="1" dirty="0" smtClean="0">
                <a:solidFill>
                  <a:srgbClr val="000000"/>
                </a:solidFill>
                <a:latin typeface="Consolas"/>
              </a:rPr>
              <a:t>+= 2) {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pl-PL" sz="1600" b="1" dirty="0" err="1" smtClean="0">
                <a:solidFill>
                  <a:srgbClr val="7F0055"/>
                </a:solidFill>
                <a:latin typeface="Consolas"/>
              </a:rPr>
              <a:t>try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Thread.</a:t>
            </a:r>
            <a:r>
              <a:rPr lang="pl-PL" sz="1600" i="1" dirty="0" err="1" smtClean="0">
                <a:solidFill>
                  <a:srgbClr val="000000"/>
                </a:solidFill>
                <a:latin typeface="Consolas"/>
              </a:rPr>
              <a:t>sleep</a:t>
            </a:r>
            <a:r>
              <a:rPr lang="pl-PL" sz="1600" i="1" dirty="0" smtClean="0">
                <a:solidFill>
                  <a:srgbClr val="000000"/>
                </a:solidFill>
                <a:latin typeface="Consolas"/>
              </a:rPr>
              <a:t>(500);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} </a:t>
            </a:r>
            <a:r>
              <a:rPr lang="pl-PL" sz="1600" b="1" dirty="0" err="1" smtClean="0">
                <a:solidFill>
                  <a:srgbClr val="7F0055"/>
                </a:solidFill>
                <a:latin typeface="Consolas"/>
              </a:rPr>
              <a:t>catch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pl-PL" sz="1600" b="1" dirty="0" err="1" smtClean="0">
                <a:solidFill>
                  <a:srgbClr val="000000"/>
                </a:solidFill>
                <a:latin typeface="Consolas"/>
              </a:rPr>
              <a:t>InterruptedException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b="1" dirty="0" err="1" smtClean="0">
                <a:solidFill>
                  <a:srgbClr val="6A3E3E"/>
                </a:solidFill>
                <a:latin typeface="Consolas"/>
              </a:rPr>
              <a:t>exc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600" dirty="0" err="1" smtClean="0">
                <a:solidFill>
                  <a:srgbClr val="6A3E3E"/>
                </a:solidFill>
                <a:latin typeface="Consolas"/>
              </a:rPr>
              <a:t>exc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.printStackTrace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600" dirty="0" err="1" smtClean="0">
                <a:solidFill>
                  <a:srgbClr val="6A3E3E"/>
                </a:solidFill>
                <a:latin typeface="Consolas"/>
              </a:rPr>
              <a:t>sb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.insert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dirty="0" smtClean="0">
                <a:solidFill>
                  <a:srgbClr val="6A3E3E"/>
                </a:solidFill>
                <a:latin typeface="Consolas"/>
              </a:rPr>
              <a:t>i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+1, </a:t>
            </a:r>
            <a:r>
              <a:rPr lang="pl-PL" sz="1600" dirty="0" err="1" smtClean="0">
                <a:solidFill>
                  <a:srgbClr val="6A3E3E"/>
                </a:solidFill>
                <a:latin typeface="Consolas"/>
              </a:rPr>
              <a:t>sb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.charAt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dirty="0" smtClean="0">
                <a:solidFill>
                  <a:srgbClr val="6A3E3E"/>
                </a:solidFill>
                <a:latin typeface="Consolas"/>
              </a:rPr>
              <a:t>i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));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Consolas"/>
              </a:rPr>
              <a:t>// duplicate each character</a:t>
            </a:r>
            <a:endParaRPr lang="pl-PL" sz="1600" b="1" dirty="0" smtClean="0">
              <a:solidFill>
                <a:srgbClr val="FF0000"/>
              </a:solidFill>
              <a:latin typeface="Consolas"/>
            </a:endParaRP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  });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pl-PL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pole tekstowe 3"/>
          <p:cNvSpPr txBox="1"/>
          <p:nvPr/>
        </p:nvSpPr>
        <p:spPr>
          <a:xfrm>
            <a:off x="359532" y="2017220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>
                <a:solidFill>
                  <a:schemeClr val="accent6">
                    <a:lumMod val="75000"/>
                  </a:schemeClr>
                </a:solidFill>
                <a:latin typeface="Verdana"/>
              </a:rPr>
              <a:t>NOTE: </a:t>
            </a:r>
            <a:r>
              <a:rPr lang="en-US" altLang="ja-JP" sz="1600" b="1" dirty="0" err="1" smtClean="0">
                <a:solidFill>
                  <a:schemeClr val="accent6">
                    <a:lumMod val="75000"/>
                  </a:schemeClr>
                </a:solidFill>
                <a:latin typeface="Verdana"/>
              </a:rPr>
              <a:t>spliterators</a:t>
            </a:r>
            <a:r>
              <a:rPr lang="en-US" altLang="ja-JP" sz="1600" b="1" dirty="0" smtClean="0">
                <a:solidFill>
                  <a:schemeClr val="accent6">
                    <a:lumMod val="75000"/>
                  </a:schemeClr>
                </a:solidFill>
                <a:latin typeface="Verdana"/>
              </a:rPr>
              <a:t> can be used solely if we </a:t>
            </a:r>
            <a:r>
              <a:rPr lang="en-US" altLang="ja-JP" sz="1600" b="1" dirty="0" smtClean="0">
                <a:solidFill>
                  <a:srgbClr val="FF0000"/>
                </a:solidFill>
                <a:latin typeface="Verdana"/>
              </a:rPr>
              <a:t>can process each part independently</a:t>
            </a:r>
            <a:endParaRPr lang="pl-PL" sz="1600" b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(c) Krzysztof Barteczko 2014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ea typeface="Verdana" pitchFamily="34" charset="0"/>
                <a:cs typeface="Verdana" pitchFamily="34" charset="0"/>
              </a:rPr>
              <a:t>Paraller</a:t>
            </a:r>
            <a:r>
              <a:rPr lang="en-US" sz="2400" dirty="0" smtClean="0">
                <a:ea typeface="Verdana" pitchFamily="34" charset="0"/>
                <a:cs typeface="Verdana" pitchFamily="34" charset="0"/>
              </a:rPr>
              <a:t> iterations vs. sequential iterations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23528" y="836712"/>
            <a:ext cx="8496944" cy="20621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String[] </a:t>
            </a:r>
            <a:r>
              <a:rPr lang="pl-PL" sz="1600" dirty="0" err="1" smtClean="0">
                <a:solidFill>
                  <a:srgbClr val="6A3E3E"/>
                </a:solidFill>
                <a:latin typeface="Consolas"/>
              </a:rPr>
              <a:t>words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=  {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600" dirty="0" smtClean="0">
                <a:solidFill>
                  <a:srgbClr val="2A00FF"/>
                </a:solidFill>
                <a:latin typeface="Consolas"/>
              </a:rPr>
              <a:t>"kot"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600" dirty="0" smtClean="0">
                <a:solidFill>
                  <a:srgbClr val="2A00FF"/>
                </a:solidFill>
                <a:latin typeface="Consolas"/>
              </a:rPr>
              <a:t>"pies"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600" dirty="0" smtClean="0">
                <a:solidFill>
                  <a:srgbClr val="2A00FF"/>
                </a:solidFill>
                <a:latin typeface="Consolas"/>
              </a:rPr>
              <a:t>"koń"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600" dirty="0" smtClean="0">
                <a:solidFill>
                  <a:srgbClr val="2A00FF"/>
                </a:solidFill>
                <a:latin typeface="Consolas"/>
              </a:rPr>
              <a:t>"jeż"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600" dirty="0" smtClean="0">
                <a:solidFill>
                  <a:srgbClr val="2A00FF"/>
                </a:solidFill>
                <a:latin typeface="Consolas"/>
              </a:rPr>
              <a:t>"krowa"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600" dirty="0" smtClean="0">
                <a:solidFill>
                  <a:srgbClr val="2A00FF"/>
                </a:solidFill>
                <a:latin typeface="Consolas"/>
              </a:rPr>
              <a:t>"łoś"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, 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600" dirty="0" smtClean="0">
                <a:solidFill>
                  <a:srgbClr val="2A00FF"/>
                </a:solidFill>
                <a:latin typeface="Consolas"/>
              </a:rPr>
              <a:t>"owca"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600" dirty="0" smtClean="0">
                <a:solidFill>
                  <a:srgbClr val="2A00FF"/>
                </a:solidFill>
                <a:latin typeface="Consolas"/>
              </a:rPr>
              <a:t>"łania"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600" dirty="0" smtClean="0">
                <a:solidFill>
                  <a:srgbClr val="2A00FF"/>
                </a:solidFill>
                <a:latin typeface="Consolas"/>
              </a:rPr>
              <a:t>"lis"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,  </a:t>
            </a:r>
            <a:r>
              <a:rPr lang="pl-PL" sz="1600" dirty="0" smtClean="0">
                <a:solidFill>
                  <a:srgbClr val="2A00FF"/>
                </a:solidFill>
                <a:latin typeface="Consolas"/>
              </a:rPr>
              <a:t>"żubr"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600" dirty="0" smtClean="0">
                <a:solidFill>
                  <a:srgbClr val="2A00FF"/>
                </a:solidFill>
                <a:latin typeface="Consolas"/>
              </a:rPr>
              <a:t>"słoń"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600" dirty="0" smtClean="0">
                <a:solidFill>
                  <a:srgbClr val="2A00FF"/>
                </a:solidFill>
                <a:latin typeface="Consolas"/>
              </a:rPr>
              <a:t>"bóbr"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};</a:t>
            </a:r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endParaRPr lang="pl-PL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List&lt;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StringBuilder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&gt; </a:t>
            </a:r>
            <a:r>
              <a:rPr lang="pl-PL" sz="1600" dirty="0" smtClean="0">
                <a:solidFill>
                  <a:srgbClr val="6A3E3E"/>
                </a:solidFill>
                <a:latin typeface="Consolas"/>
              </a:rPr>
              <a:t>list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600" b="1" dirty="0" err="1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b="1" dirty="0" err="1" smtClean="0">
                <a:solidFill>
                  <a:srgbClr val="000000"/>
                </a:solidFill>
                <a:latin typeface="Consolas"/>
              </a:rPr>
              <a:t>ArrayList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&lt;&gt;();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(String </a:t>
            </a:r>
            <a:r>
              <a:rPr lang="en-US" sz="1600" b="1" dirty="0" smtClean="0">
                <a:solidFill>
                  <a:srgbClr val="6A3E3E"/>
                </a:solidFill>
                <a:latin typeface="Consolas"/>
              </a:rPr>
              <a:t>w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en-US" sz="1600" b="1" dirty="0" smtClean="0">
                <a:solidFill>
                  <a:srgbClr val="6A3E3E"/>
                </a:solidFill>
                <a:latin typeface="Consolas"/>
              </a:rPr>
              <a:t>words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600" b="1" dirty="0" err="1" smtClean="0">
                <a:solidFill>
                  <a:srgbClr val="6A3E3E"/>
                </a:solidFill>
                <a:latin typeface="Consolas"/>
              </a:rPr>
              <a:t>list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</a:rPr>
              <a:t>.add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</a:rPr>
              <a:t>StringBuilder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dirty="0" smtClean="0">
                <a:solidFill>
                  <a:srgbClr val="6A3E3E"/>
                </a:solidFill>
                <a:latin typeface="Consolas"/>
              </a:rPr>
              <a:t>w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));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/>
                <a:ea typeface="Verdana" pitchFamily="34" charset="0"/>
                <a:cs typeface="Verdana" pitchFamily="34" charset="0"/>
              </a:rPr>
              <a:t>}</a:t>
            </a:r>
            <a:endParaRPr lang="pl-PL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pole tekstowe 4"/>
          <p:cNvSpPr txBox="1"/>
          <p:nvPr/>
        </p:nvSpPr>
        <p:spPr>
          <a:xfrm>
            <a:off x="337232" y="3068960"/>
            <a:ext cx="8483240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sz="1600" dirty="0" smtClean="0">
                <a:solidFill>
                  <a:srgbClr val="3F7F5F"/>
                </a:solidFill>
                <a:latin typeface="Consolas"/>
              </a:rPr>
              <a:t>//</a:t>
            </a:r>
            <a:r>
              <a:rPr lang="pl-PL" sz="1600" dirty="0" err="1" smtClean="0">
                <a:solidFill>
                  <a:srgbClr val="3F7F5F"/>
                </a:solidFill>
                <a:latin typeface="Consolas"/>
              </a:rPr>
              <a:t>Sequential</a:t>
            </a:r>
            <a:endParaRPr lang="pl-PL" sz="1600" dirty="0" smtClean="0">
              <a:solidFill>
                <a:srgbClr val="3F7F5F"/>
              </a:solidFill>
              <a:latin typeface="Consolas"/>
            </a:endParaRPr>
          </a:p>
          <a:p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6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6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b="1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pl-PL" sz="1600" b="1" i="1" dirty="0" err="1" smtClean="0">
                <a:solidFill>
                  <a:srgbClr val="2A00FF"/>
                </a:solidFill>
                <a:latin typeface="Consolas"/>
              </a:rPr>
              <a:t>Sequential</a:t>
            </a:r>
            <a:r>
              <a:rPr lang="pl-PL" sz="1600" b="1" i="1" dirty="0" smtClean="0">
                <a:solidFill>
                  <a:srgbClr val="2A00FF"/>
                </a:solidFill>
                <a:latin typeface="Consolas"/>
              </a:rPr>
              <a:t> </a:t>
            </a:r>
            <a:r>
              <a:rPr lang="pl-PL" sz="1600" b="1" i="1" dirty="0" err="1" smtClean="0">
                <a:solidFill>
                  <a:srgbClr val="2A00FF"/>
                </a:solidFill>
                <a:latin typeface="Consolas"/>
              </a:rPr>
              <a:t>processing</a:t>
            </a:r>
            <a:r>
              <a:rPr lang="pl-PL" sz="1600" b="1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600" b="1" dirty="0" err="1" smtClean="0">
                <a:solidFill>
                  <a:srgbClr val="7F0055"/>
                </a:solidFill>
                <a:latin typeface="Consolas"/>
              </a:rPr>
              <a:t>long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b="1" dirty="0" smtClean="0">
                <a:solidFill>
                  <a:srgbClr val="6A3E3E"/>
                </a:solidFill>
                <a:latin typeface="Consolas"/>
              </a:rPr>
              <a:t>start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600" b="1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600" b="1" i="1" dirty="0" err="1" smtClean="0">
                <a:solidFill>
                  <a:srgbClr val="000000"/>
                </a:solidFill>
                <a:latin typeface="Consolas"/>
              </a:rPr>
              <a:t>currentTimeMillis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(); </a:t>
            </a:r>
          </a:p>
          <a:p>
            <a:r>
              <a:rPr lang="pl-PL" sz="1600" b="1" i="1" dirty="0" err="1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longOperation</a:t>
            </a:r>
            <a:r>
              <a:rPr lang="pl-PL" sz="1600" b="1" i="1" dirty="0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(</a:t>
            </a:r>
            <a:r>
              <a:rPr lang="pl-PL" sz="1600" b="1" i="1" dirty="0" err="1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list.spliterator</a:t>
            </a:r>
            <a:r>
              <a:rPr lang="pl-PL" sz="1600" b="1" i="1" dirty="0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());</a:t>
            </a:r>
            <a:endParaRPr lang="en-US" sz="1600" b="1" i="1" dirty="0" smtClean="0">
              <a:solidFill>
                <a:schemeClr val="accent6">
                  <a:lumMod val="75000"/>
                </a:schemeClr>
              </a:solidFill>
              <a:latin typeface="Consolas"/>
            </a:endParaRPr>
          </a:p>
          <a:p>
            <a:endParaRPr lang="pl-PL" sz="1600" i="1" dirty="0" smtClean="0">
              <a:solidFill>
                <a:srgbClr val="000000"/>
              </a:solidFill>
              <a:latin typeface="Consolas"/>
            </a:endParaRPr>
          </a:p>
          <a:p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6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6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b="1" i="1" dirty="0" smtClean="0">
                <a:solidFill>
                  <a:srgbClr val="2A00FF"/>
                </a:solidFill>
                <a:latin typeface="Consolas"/>
              </a:rPr>
              <a:t>"Time: "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600" i="1" dirty="0" err="1" smtClean="0">
                <a:solidFill>
                  <a:srgbClr val="000000"/>
                </a:solidFill>
                <a:latin typeface="Consolas"/>
              </a:rPr>
              <a:t>currentTimeMillis</a:t>
            </a:r>
            <a:r>
              <a:rPr lang="pl-PL" sz="1600" i="1" dirty="0" smtClean="0">
                <a:solidFill>
                  <a:srgbClr val="000000"/>
                </a:solidFill>
                <a:latin typeface="Consolas"/>
              </a:rPr>
              <a:t>() - </a:t>
            </a:r>
            <a:r>
              <a:rPr lang="pl-PL" sz="1600" i="1" dirty="0" smtClean="0">
                <a:solidFill>
                  <a:srgbClr val="6A3E3E"/>
                </a:solidFill>
                <a:latin typeface="Consolas"/>
              </a:rPr>
              <a:t>start</a:t>
            </a:r>
            <a:r>
              <a:rPr lang="pl-PL" sz="1600" i="1" dirty="0" smtClean="0">
                <a:solidFill>
                  <a:srgbClr val="000000"/>
                </a:solidFill>
                <a:latin typeface="Consolas"/>
              </a:rPr>
              <a:t>));</a:t>
            </a:r>
          </a:p>
          <a:p>
            <a:r>
              <a:rPr lang="pl-PL" sz="1600" dirty="0" err="1" smtClean="0">
                <a:solidFill>
                  <a:srgbClr val="6A3E3E"/>
                </a:solidFill>
                <a:latin typeface="Consolas"/>
              </a:rPr>
              <a:t>list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.forEach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6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pl-PL" sz="1600" b="1" i="1" dirty="0" err="1" smtClean="0">
                <a:solidFill>
                  <a:srgbClr val="000000"/>
                </a:solidFill>
                <a:latin typeface="Consolas"/>
              </a:rPr>
              <a:t>println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</p:txBody>
      </p:sp>
      <p:sp>
        <p:nvSpPr>
          <p:cNvPr id="9" name="pole tekstowe 6"/>
          <p:cNvSpPr txBox="1"/>
          <p:nvPr/>
        </p:nvSpPr>
        <p:spPr>
          <a:xfrm>
            <a:off x="6588224" y="4989837"/>
            <a:ext cx="2232248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sz="1400" dirty="0" err="1" smtClean="0">
                <a:ea typeface="Verdana" pitchFamily="34" charset="0"/>
                <a:cs typeface="Verdana" pitchFamily="34" charset="0"/>
              </a:rPr>
              <a:t>Sequential</a:t>
            </a:r>
            <a:r>
              <a:rPr lang="pl-PL" sz="1400" dirty="0" smtClean="0">
                <a:ea typeface="Verdana" pitchFamily="34" charset="0"/>
                <a:cs typeface="Verdana" pitchFamily="34" charset="0"/>
              </a:rPr>
              <a:t> </a:t>
            </a:r>
            <a:r>
              <a:rPr lang="pl-PL" sz="1400" dirty="0" err="1" smtClean="0">
                <a:ea typeface="Verdana" pitchFamily="34" charset="0"/>
                <a:cs typeface="Verdana" pitchFamily="34" charset="0"/>
              </a:rPr>
              <a:t>processing</a:t>
            </a:r>
            <a:endParaRPr lang="pl-PL" sz="1400" dirty="0" smtClean="0">
              <a:ea typeface="Verdana" pitchFamily="34" charset="0"/>
              <a:cs typeface="Verdana" pitchFamily="34" charset="0"/>
            </a:endParaRPr>
          </a:p>
          <a:p>
            <a:r>
              <a:rPr lang="pl-PL" sz="1400" b="1" u="sng" dirty="0" smtClean="0">
                <a:solidFill>
                  <a:srgbClr val="00B050"/>
                </a:solidFill>
                <a:ea typeface="Verdana" pitchFamily="34" charset="0"/>
                <a:cs typeface="Verdana" pitchFamily="34" charset="0"/>
              </a:rPr>
              <a:t>Time: 23229</a:t>
            </a:r>
          </a:p>
          <a:p>
            <a:r>
              <a:rPr lang="pl-PL" sz="1400" dirty="0" err="1" smtClean="0">
                <a:ea typeface="Verdana" pitchFamily="34" charset="0"/>
                <a:cs typeface="Verdana" pitchFamily="34" charset="0"/>
              </a:rPr>
              <a:t>kkoott</a:t>
            </a:r>
            <a:endParaRPr lang="pl-PL" sz="1400" dirty="0" smtClean="0">
              <a:ea typeface="Verdana" pitchFamily="34" charset="0"/>
              <a:cs typeface="Verdana" pitchFamily="34" charset="0"/>
            </a:endParaRPr>
          </a:p>
          <a:p>
            <a:r>
              <a:rPr lang="pl-PL" sz="1400" dirty="0" err="1" smtClean="0">
                <a:ea typeface="Verdana" pitchFamily="34" charset="0"/>
                <a:cs typeface="Verdana" pitchFamily="34" charset="0"/>
              </a:rPr>
              <a:t>ppiieess</a:t>
            </a:r>
            <a:endParaRPr lang="pl-PL" sz="1400" dirty="0" smtClean="0">
              <a:ea typeface="Verdana" pitchFamily="34" charset="0"/>
              <a:cs typeface="Verdana" pitchFamily="34" charset="0"/>
            </a:endParaRPr>
          </a:p>
          <a:p>
            <a:r>
              <a:rPr lang="pl-PL" sz="1400" dirty="0" smtClean="0">
                <a:ea typeface="Verdana" pitchFamily="34" charset="0"/>
                <a:cs typeface="Verdana" pitchFamily="34" charset="0"/>
              </a:rPr>
              <a:t>...</a:t>
            </a:r>
          </a:p>
          <a:p>
            <a:r>
              <a:rPr lang="pl-PL" sz="1400" dirty="0" err="1" smtClean="0">
                <a:ea typeface="Verdana" pitchFamily="34" charset="0"/>
                <a:cs typeface="Verdana" pitchFamily="34" charset="0"/>
              </a:rPr>
              <a:t>bbóóbbrr</a:t>
            </a:r>
            <a:endParaRPr lang="pl-PL" sz="1400" dirty="0" smtClean="0"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(c) Krzysztof Barteczko 2014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ea typeface="Verdana" pitchFamily="34" charset="0"/>
                <a:cs typeface="Verdana" pitchFamily="34" charset="0"/>
              </a:rPr>
              <a:t>Paraller</a:t>
            </a:r>
            <a:r>
              <a:rPr lang="en-US" sz="2400" dirty="0" smtClean="0">
                <a:ea typeface="Verdana" pitchFamily="34" charset="0"/>
                <a:cs typeface="Verdana" pitchFamily="34" charset="0"/>
              </a:rPr>
              <a:t> iterations vs. sequential iterations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296470" y="908720"/>
            <a:ext cx="8451994" cy="50167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sz="1600" dirty="0" smtClean="0">
                <a:solidFill>
                  <a:srgbClr val="3F7F5F"/>
                </a:solidFill>
                <a:latin typeface="Consolas"/>
              </a:rPr>
              <a:t>// </a:t>
            </a:r>
            <a:r>
              <a:rPr lang="pl-PL" sz="1600" dirty="0" err="1" smtClean="0">
                <a:solidFill>
                  <a:srgbClr val="3F7F5F"/>
                </a:solidFill>
                <a:latin typeface="Consolas"/>
              </a:rPr>
              <a:t>Parallel</a:t>
            </a:r>
            <a:endParaRPr lang="pl-PL" sz="1600" dirty="0" smtClean="0">
              <a:solidFill>
                <a:srgbClr val="3F7F5F"/>
              </a:solidFill>
              <a:latin typeface="Consolas"/>
            </a:endParaRPr>
          </a:p>
          <a:p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6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6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pl-PL" sz="1600" dirty="0" smtClean="0">
                <a:solidFill>
                  <a:srgbClr val="2A00FF"/>
                </a:solidFill>
                <a:latin typeface="Consolas"/>
              </a:rPr>
              <a:t>  "</a:t>
            </a:r>
            <a:r>
              <a:rPr lang="pl-PL" sz="1600" dirty="0" err="1" smtClean="0">
                <a:solidFill>
                  <a:srgbClr val="2A00FF"/>
                </a:solidFill>
                <a:latin typeface="Consolas"/>
              </a:rPr>
              <a:t>Parallel</a:t>
            </a:r>
            <a:r>
              <a:rPr lang="pl-PL" sz="1600" dirty="0" smtClean="0">
                <a:solidFill>
                  <a:srgbClr val="2A00FF"/>
                </a:solidFill>
                <a:latin typeface="Consolas"/>
              </a:rPr>
              <a:t> </a:t>
            </a:r>
            <a:r>
              <a:rPr lang="pl-PL" sz="1600" dirty="0" err="1" smtClean="0">
                <a:solidFill>
                  <a:srgbClr val="2A00FF"/>
                </a:solidFill>
                <a:latin typeface="Consolas"/>
              </a:rPr>
              <a:t>processing</a:t>
            </a:r>
            <a:r>
              <a:rPr lang="pl-PL" sz="1600" dirty="0" smtClean="0">
                <a:solidFill>
                  <a:srgbClr val="2A00FF"/>
                </a:solidFill>
                <a:latin typeface="Consolas"/>
              </a:rPr>
              <a:t>, </a:t>
            </a:r>
            <a:r>
              <a:rPr lang="pl-PL" sz="1600" dirty="0" err="1" smtClean="0">
                <a:solidFill>
                  <a:srgbClr val="2A00FF"/>
                </a:solidFill>
                <a:latin typeface="Consolas"/>
              </a:rPr>
              <a:t>available</a:t>
            </a:r>
            <a:r>
              <a:rPr lang="pl-PL" sz="1600" dirty="0" smtClean="0">
                <a:solidFill>
                  <a:srgbClr val="2A00FF"/>
                </a:solidFill>
                <a:latin typeface="Consolas"/>
              </a:rPr>
              <a:t> </a:t>
            </a:r>
            <a:r>
              <a:rPr lang="pl-PL" sz="1600" dirty="0" err="1" smtClean="0">
                <a:solidFill>
                  <a:srgbClr val="2A00FF"/>
                </a:solidFill>
                <a:latin typeface="Consolas"/>
              </a:rPr>
              <a:t>processors</a:t>
            </a:r>
            <a:r>
              <a:rPr lang="pl-PL" sz="1600" dirty="0" smtClean="0">
                <a:solidFill>
                  <a:srgbClr val="2A00FF"/>
                </a:solidFill>
                <a:latin typeface="Consolas"/>
              </a:rPr>
              <a:t> "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+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Runtime.</a:t>
            </a:r>
            <a:r>
              <a:rPr lang="pl-PL" sz="1600" i="1" dirty="0" err="1" smtClean="0">
                <a:solidFill>
                  <a:srgbClr val="000000"/>
                </a:solidFill>
                <a:latin typeface="Consolas"/>
              </a:rPr>
              <a:t>getRuntime</a:t>
            </a:r>
            <a:r>
              <a:rPr lang="pl-PL" sz="1600" i="1" dirty="0" smtClean="0">
                <a:solidFill>
                  <a:srgbClr val="000000"/>
                </a:solidFill>
                <a:latin typeface="Consolas"/>
              </a:rPr>
              <a:t>().</a:t>
            </a:r>
            <a:r>
              <a:rPr lang="pl-PL" sz="1600" i="1" dirty="0" err="1" smtClean="0">
                <a:solidFill>
                  <a:srgbClr val="000000"/>
                </a:solidFill>
                <a:latin typeface="Consolas"/>
              </a:rPr>
              <a:t>availableProcessors</a:t>
            </a:r>
            <a:r>
              <a:rPr lang="pl-PL" sz="1600" i="1" dirty="0" smtClean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pl-PL" sz="1600" dirty="0" smtClean="0">
                <a:solidFill>
                  <a:srgbClr val="6A3E3E"/>
                </a:solidFill>
                <a:latin typeface="Consolas"/>
              </a:rPr>
              <a:t>start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600" i="1" dirty="0" err="1" smtClean="0">
                <a:solidFill>
                  <a:srgbClr val="000000"/>
                </a:solidFill>
                <a:latin typeface="Consolas"/>
              </a:rPr>
              <a:t>currentTimeMillis</a:t>
            </a:r>
            <a:r>
              <a:rPr lang="pl-PL" sz="1600" i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l-PL" sz="1600" b="1" dirty="0" err="1" smtClean="0">
                <a:solidFill>
                  <a:srgbClr val="00B050"/>
                </a:solidFill>
                <a:latin typeface="Consolas"/>
              </a:rPr>
              <a:t>Spliterator</a:t>
            </a:r>
            <a:r>
              <a:rPr lang="pl-PL" sz="1600" b="1" dirty="0" smtClean="0">
                <a:solidFill>
                  <a:srgbClr val="00B050"/>
                </a:solidFill>
                <a:latin typeface="Consolas"/>
              </a:rPr>
              <a:t>&lt;</a:t>
            </a:r>
            <a:r>
              <a:rPr lang="pl-PL" sz="1600" b="1" dirty="0" err="1" smtClean="0">
                <a:solidFill>
                  <a:srgbClr val="00B050"/>
                </a:solidFill>
                <a:latin typeface="Consolas"/>
              </a:rPr>
              <a:t>StringBuilder</a:t>
            </a:r>
            <a:r>
              <a:rPr lang="pl-PL" sz="1600" b="1" dirty="0" smtClean="0">
                <a:solidFill>
                  <a:srgbClr val="00B050"/>
                </a:solidFill>
                <a:latin typeface="Consolas"/>
              </a:rPr>
              <a:t>&gt; s1 = </a:t>
            </a:r>
            <a:r>
              <a:rPr lang="pl-PL" sz="1600" b="1" dirty="0" err="1" smtClean="0">
                <a:solidFill>
                  <a:srgbClr val="00B050"/>
                </a:solidFill>
                <a:latin typeface="Consolas"/>
              </a:rPr>
              <a:t>list.spliterator</a:t>
            </a:r>
            <a:r>
              <a:rPr lang="pl-PL" sz="1600" b="1" dirty="0" smtClean="0">
                <a:solidFill>
                  <a:srgbClr val="00B050"/>
                </a:solidFill>
                <a:latin typeface="Consolas"/>
              </a:rPr>
              <a:t>();</a:t>
            </a:r>
          </a:p>
          <a:p>
            <a:r>
              <a:rPr lang="pl-PL" sz="1600" b="1" dirty="0" err="1" smtClean="0">
                <a:solidFill>
                  <a:srgbClr val="00B050"/>
                </a:solidFill>
                <a:latin typeface="Consolas"/>
              </a:rPr>
              <a:t>Spliterator</a:t>
            </a:r>
            <a:r>
              <a:rPr lang="pl-PL" sz="1600" b="1" dirty="0" smtClean="0">
                <a:solidFill>
                  <a:srgbClr val="00B050"/>
                </a:solidFill>
                <a:latin typeface="Consolas"/>
              </a:rPr>
              <a:t>&lt;</a:t>
            </a:r>
            <a:r>
              <a:rPr lang="pl-PL" sz="1600" b="1" dirty="0" err="1" smtClean="0">
                <a:solidFill>
                  <a:srgbClr val="00B050"/>
                </a:solidFill>
                <a:latin typeface="Consolas"/>
              </a:rPr>
              <a:t>StringBuilder</a:t>
            </a:r>
            <a:r>
              <a:rPr lang="pl-PL" sz="1600" b="1" dirty="0" smtClean="0">
                <a:solidFill>
                  <a:srgbClr val="00B050"/>
                </a:solidFill>
                <a:latin typeface="Consolas"/>
              </a:rPr>
              <a:t>&gt; s2 = s1.trySplit();</a:t>
            </a:r>
          </a:p>
          <a:p>
            <a:r>
              <a:rPr lang="pl-PL" sz="1600" b="1" dirty="0" err="1" smtClean="0">
                <a:solidFill>
                  <a:srgbClr val="00B050"/>
                </a:solidFill>
                <a:latin typeface="Consolas"/>
              </a:rPr>
              <a:t>Spliterator</a:t>
            </a:r>
            <a:r>
              <a:rPr lang="pl-PL" sz="1600" b="1" dirty="0" smtClean="0">
                <a:solidFill>
                  <a:srgbClr val="00B050"/>
                </a:solidFill>
                <a:latin typeface="Consolas"/>
              </a:rPr>
              <a:t>&lt;</a:t>
            </a:r>
            <a:r>
              <a:rPr lang="pl-PL" sz="1600" b="1" dirty="0" err="1" smtClean="0">
                <a:solidFill>
                  <a:srgbClr val="00B050"/>
                </a:solidFill>
                <a:latin typeface="Consolas"/>
              </a:rPr>
              <a:t>StringBuilder</a:t>
            </a:r>
            <a:r>
              <a:rPr lang="pl-PL" sz="1600" b="1" dirty="0" smtClean="0">
                <a:solidFill>
                  <a:srgbClr val="00B050"/>
                </a:solidFill>
                <a:latin typeface="Consolas"/>
              </a:rPr>
              <a:t>&gt; s3 = s1.trySplit();</a:t>
            </a:r>
          </a:p>
          <a:p>
            <a:r>
              <a:rPr lang="pl-PL" sz="1600" b="1" dirty="0" err="1" smtClean="0">
                <a:solidFill>
                  <a:srgbClr val="00B050"/>
                </a:solidFill>
                <a:latin typeface="Consolas"/>
              </a:rPr>
              <a:t>Spliterator</a:t>
            </a:r>
            <a:r>
              <a:rPr lang="pl-PL" sz="1600" b="1" dirty="0" smtClean="0">
                <a:solidFill>
                  <a:srgbClr val="00B050"/>
                </a:solidFill>
                <a:latin typeface="Consolas"/>
              </a:rPr>
              <a:t>&lt;</a:t>
            </a:r>
            <a:r>
              <a:rPr lang="pl-PL" sz="1600" b="1" dirty="0" err="1" smtClean="0">
                <a:solidFill>
                  <a:srgbClr val="00B050"/>
                </a:solidFill>
                <a:latin typeface="Consolas"/>
              </a:rPr>
              <a:t>StringBuilder</a:t>
            </a:r>
            <a:r>
              <a:rPr lang="pl-PL" sz="1600" b="1" dirty="0" smtClean="0">
                <a:solidFill>
                  <a:srgbClr val="00B050"/>
                </a:solidFill>
                <a:latin typeface="Consolas"/>
              </a:rPr>
              <a:t>&gt; s4 = s2.trySplit();</a:t>
            </a:r>
          </a:p>
          <a:p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Thread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[] </a:t>
            </a:r>
            <a:r>
              <a:rPr lang="pl-PL" sz="1600" dirty="0" err="1" smtClean="0">
                <a:solidFill>
                  <a:srgbClr val="6A3E3E"/>
                </a:solidFill>
                <a:latin typeface="Consolas"/>
              </a:rPr>
              <a:t>threads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= {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600" b="1" dirty="0" err="1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b="1" dirty="0" err="1" smtClean="0">
                <a:solidFill>
                  <a:srgbClr val="000000"/>
                </a:solidFill>
                <a:latin typeface="Consolas"/>
              </a:rPr>
              <a:t>Thread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( ()-&gt; </a:t>
            </a:r>
            <a:r>
              <a:rPr lang="pl-PL" sz="1600" b="1" i="1" dirty="0" err="1" smtClean="0">
                <a:solidFill>
                  <a:srgbClr val="000000"/>
                </a:solidFill>
                <a:latin typeface="Consolas"/>
              </a:rPr>
              <a:t>longOperation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b="1" i="1" dirty="0" smtClean="0">
                <a:solidFill>
                  <a:srgbClr val="6A3E3E"/>
                </a:solidFill>
                <a:latin typeface="Consolas"/>
              </a:rPr>
              <a:t>s1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) ),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600" b="1" dirty="0" err="1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b="1" dirty="0" err="1" smtClean="0">
                <a:solidFill>
                  <a:srgbClr val="000000"/>
                </a:solidFill>
                <a:latin typeface="Consolas"/>
              </a:rPr>
              <a:t>Thread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( ()-&gt; </a:t>
            </a:r>
            <a:r>
              <a:rPr lang="pl-PL" sz="1600" b="1" i="1" dirty="0" err="1" smtClean="0">
                <a:solidFill>
                  <a:srgbClr val="000000"/>
                </a:solidFill>
                <a:latin typeface="Consolas"/>
              </a:rPr>
              <a:t>longOperation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b="1" i="1" dirty="0" smtClean="0">
                <a:solidFill>
                  <a:srgbClr val="6A3E3E"/>
                </a:solidFill>
                <a:latin typeface="Consolas"/>
              </a:rPr>
              <a:t>s2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) ),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600" b="1" dirty="0" err="1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b="1" dirty="0" err="1" smtClean="0">
                <a:solidFill>
                  <a:srgbClr val="000000"/>
                </a:solidFill>
                <a:latin typeface="Consolas"/>
              </a:rPr>
              <a:t>Thread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( ()-&gt; </a:t>
            </a:r>
            <a:r>
              <a:rPr lang="pl-PL" sz="1600" b="1" i="1" dirty="0" err="1" smtClean="0">
                <a:solidFill>
                  <a:srgbClr val="000000"/>
                </a:solidFill>
                <a:latin typeface="Consolas"/>
              </a:rPr>
              <a:t>longOperation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b="1" i="1" dirty="0" smtClean="0">
                <a:solidFill>
                  <a:srgbClr val="6A3E3E"/>
                </a:solidFill>
                <a:latin typeface="Consolas"/>
              </a:rPr>
              <a:t>s3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) ),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600" b="1" dirty="0" err="1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b="1" dirty="0" err="1" smtClean="0">
                <a:solidFill>
                  <a:srgbClr val="000000"/>
                </a:solidFill>
                <a:latin typeface="Consolas"/>
              </a:rPr>
              <a:t>Thread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( ()-&gt; </a:t>
            </a:r>
            <a:r>
              <a:rPr lang="pl-PL" sz="1600" b="1" i="1" dirty="0" err="1" smtClean="0">
                <a:solidFill>
                  <a:srgbClr val="000000"/>
                </a:solidFill>
                <a:latin typeface="Consolas"/>
              </a:rPr>
              <a:t>longOperation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b="1" i="1" dirty="0" smtClean="0">
                <a:solidFill>
                  <a:srgbClr val="6A3E3E"/>
                </a:solidFill>
                <a:latin typeface="Consolas"/>
              </a:rPr>
              <a:t>s4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) ),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};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(Thread </a:t>
            </a:r>
            <a:r>
              <a:rPr lang="en-US" sz="1600" b="1" dirty="0" smtClean="0">
                <a:solidFill>
                  <a:srgbClr val="6A3E3E"/>
                </a:solidFill>
                <a:latin typeface="Consolas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en-US" sz="1600" b="1" dirty="0" smtClean="0">
                <a:solidFill>
                  <a:srgbClr val="6A3E3E"/>
                </a:solidFill>
                <a:latin typeface="Consolas"/>
              </a:rPr>
              <a:t>threads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600" b="1" dirty="0" err="1" smtClean="0">
                <a:solidFill>
                  <a:srgbClr val="6A3E3E"/>
                </a:solidFill>
                <a:latin typeface="Consolas"/>
              </a:rPr>
              <a:t>t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</a:rPr>
              <a:t>.start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(Thread </a:t>
            </a:r>
            <a:r>
              <a:rPr lang="en-US" sz="1600" b="1" dirty="0" smtClean="0">
                <a:solidFill>
                  <a:srgbClr val="6A3E3E"/>
                </a:solidFill>
                <a:latin typeface="Consolas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en-US" sz="1600" b="1" dirty="0" smtClean="0">
                <a:solidFill>
                  <a:srgbClr val="6A3E3E"/>
                </a:solidFill>
                <a:latin typeface="Consolas"/>
              </a:rPr>
              <a:t>threads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600" b="1" dirty="0" err="1" smtClean="0">
                <a:solidFill>
                  <a:srgbClr val="6A3E3E"/>
                </a:solidFill>
                <a:latin typeface="Consolas"/>
              </a:rPr>
              <a:t>t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</a:rPr>
              <a:t>.join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6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6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b="1" i="1" dirty="0" smtClean="0">
                <a:solidFill>
                  <a:srgbClr val="2A00FF"/>
                </a:solidFill>
                <a:latin typeface="Consolas"/>
              </a:rPr>
              <a:t>"Time: "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 + 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              (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600" i="1" dirty="0" err="1" smtClean="0">
                <a:solidFill>
                  <a:srgbClr val="000000"/>
                </a:solidFill>
                <a:latin typeface="Consolas"/>
              </a:rPr>
              <a:t>currentTimeMillis</a:t>
            </a:r>
            <a:r>
              <a:rPr lang="pl-PL" sz="1600" i="1" dirty="0" smtClean="0">
                <a:solidFill>
                  <a:srgbClr val="000000"/>
                </a:solidFill>
                <a:latin typeface="Consolas"/>
              </a:rPr>
              <a:t>() - </a:t>
            </a:r>
            <a:r>
              <a:rPr lang="pl-PL" sz="1600" i="1" dirty="0" smtClean="0">
                <a:solidFill>
                  <a:srgbClr val="6A3E3E"/>
                </a:solidFill>
                <a:latin typeface="Consolas"/>
              </a:rPr>
              <a:t>start</a:t>
            </a:r>
            <a:r>
              <a:rPr lang="pl-PL" sz="1600" i="1" dirty="0" smtClean="0">
                <a:solidFill>
                  <a:srgbClr val="000000"/>
                </a:solidFill>
                <a:latin typeface="Consolas"/>
              </a:rPr>
              <a:t>));</a:t>
            </a:r>
          </a:p>
          <a:p>
            <a:r>
              <a:rPr lang="pl-PL" sz="1600" dirty="0" err="1" smtClean="0">
                <a:solidFill>
                  <a:srgbClr val="6A3E3E"/>
                </a:solidFill>
                <a:latin typeface="Consolas"/>
              </a:rPr>
              <a:t>list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.forEach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6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pl-PL" sz="1600" b="1" i="1" dirty="0" err="1" smtClean="0">
                <a:solidFill>
                  <a:srgbClr val="000000"/>
                </a:solidFill>
                <a:latin typeface="Consolas"/>
              </a:rPr>
              <a:t>println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5148064" y="3587532"/>
            <a:ext cx="3744416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sz="1600" dirty="0" err="1" smtClean="0">
                <a:ea typeface="Verdana" pitchFamily="34" charset="0"/>
                <a:cs typeface="Verdana" pitchFamily="34" charset="0"/>
              </a:rPr>
              <a:t>Parallel</a:t>
            </a:r>
            <a:r>
              <a:rPr lang="pl-PL" sz="1600" dirty="0" smtClean="0">
                <a:ea typeface="Verdana" pitchFamily="34" charset="0"/>
                <a:cs typeface="Verdana" pitchFamily="34" charset="0"/>
              </a:rPr>
              <a:t> </a:t>
            </a:r>
            <a:r>
              <a:rPr lang="pl-PL" sz="1600" dirty="0" err="1" smtClean="0">
                <a:ea typeface="Verdana" pitchFamily="34" charset="0"/>
                <a:cs typeface="Verdana" pitchFamily="34" charset="0"/>
              </a:rPr>
              <a:t>processing</a:t>
            </a:r>
            <a:r>
              <a:rPr lang="pl-PL" sz="1600" dirty="0" smtClean="0">
                <a:ea typeface="Verdana" pitchFamily="34" charset="0"/>
                <a:cs typeface="Verdana" pitchFamily="34" charset="0"/>
              </a:rPr>
              <a:t>, </a:t>
            </a:r>
            <a:r>
              <a:rPr lang="pl-PL" sz="1600" dirty="0" err="1" smtClean="0">
                <a:ea typeface="Verdana" pitchFamily="34" charset="0"/>
                <a:cs typeface="Verdana" pitchFamily="34" charset="0"/>
              </a:rPr>
              <a:t>available</a:t>
            </a:r>
            <a:r>
              <a:rPr lang="pl-PL" sz="1600" dirty="0" smtClean="0">
                <a:ea typeface="Verdana" pitchFamily="34" charset="0"/>
                <a:cs typeface="Verdana" pitchFamily="34" charset="0"/>
              </a:rPr>
              <a:t> </a:t>
            </a:r>
            <a:r>
              <a:rPr lang="pl-PL" sz="1600" dirty="0" err="1" smtClean="0">
                <a:ea typeface="Verdana" pitchFamily="34" charset="0"/>
                <a:cs typeface="Verdana" pitchFamily="34" charset="0"/>
              </a:rPr>
              <a:t>processors</a:t>
            </a:r>
            <a:r>
              <a:rPr lang="pl-PL" sz="1600" dirty="0" smtClean="0">
                <a:ea typeface="Verdana" pitchFamily="34" charset="0"/>
                <a:cs typeface="Verdana" pitchFamily="34" charset="0"/>
              </a:rPr>
              <a:t> 4</a:t>
            </a:r>
          </a:p>
          <a:p>
            <a:r>
              <a:rPr lang="pl-PL" sz="1600" b="1" u="sng" dirty="0" smtClean="0">
                <a:solidFill>
                  <a:schemeClr val="accent6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Time: 6163</a:t>
            </a:r>
          </a:p>
          <a:p>
            <a:r>
              <a:rPr lang="pl-PL" sz="1600" dirty="0" err="1" smtClean="0">
                <a:ea typeface="Verdana" pitchFamily="34" charset="0"/>
                <a:cs typeface="Verdana" pitchFamily="34" charset="0"/>
              </a:rPr>
              <a:t>kkoott</a:t>
            </a:r>
            <a:endParaRPr lang="pl-PL" sz="1600" dirty="0" smtClean="0">
              <a:ea typeface="Verdana" pitchFamily="34" charset="0"/>
              <a:cs typeface="Verdana" pitchFamily="34" charset="0"/>
            </a:endParaRPr>
          </a:p>
          <a:p>
            <a:r>
              <a:rPr lang="pl-PL" sz="1600" dirty="0" err="1" smtClean="0">
                <a:ea typeface="Verdana" pitchFamily="34" charset="0"/>
                <a:cs typeface="Verdana" pitchFamily="34" charset="0"/>
              </a:rPr>
              <a:t>ppiieess</a:t>
            </a:r>
            <a:endParaRPr lang="pl-PL" sz="1600" dirty="0" smtClean="0">
              <a:ea typeface="Verdana" pitchFamily="34" charset="0"/>
              <a:cs typeface="Verdana" pitchFamily="34" charset="0"/>
            </a:endParaRPr>
          </a:p>
          <a:p>
            <a:r>
              <a:rPr lang="pl-PL" sz="1600" dirty="0" smtClean="0">
                <a:ea typeface="Verdana" pitchFamily="34" charset="0"/>
                <a:cs typeface="Verdana" pitchFamily="34" charset="0"/>
              </a:rPr>
              <a:t>...</a:t>
            </a:r>
          </a:p>
          <a:p>
            <a:r>
              <a:rPr lang="pl-PL" sz="1600" dirty="0" err="1" smtClean="0">
                <a:ea typeface="Verdana" pitchFamily="34" charset="0"/>
                <a:cs typeface="Verdana" pitchFamily="34" charset="0"/>
              </a:rPr>
              <a:t>bbóóbbrr</a:t>
            </a:r>
            <a:endParaRPr lang="pl-PL" sz="1600" dirty="0" smtClean="0"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89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(c) Krzysztof Barteczko 2014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Concurrent modifications</a:t>
            </a:r>
            <a:endParaRPr lang="pl-PL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3"/>
          <p:cNvSpPr txBox="1"/>
          <p:nvPr/>
        </p:nvSpPr>
        <p:spPr>
          <a:xfrm>
            <a:off x="323528" y="1052736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We 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/>
              </a:rPr>
              <a:t>must not externally modify collection while it is being iterated with Iterator</a:t>
            </a:r>
            <a:endParaRPr lang="pl-PL" sz="1600" b="1" dirty="0">
              <a:solidFill>
                <a:srgbClr val="00B05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pole tekstowe 3"/>
          <p:cNvSpPr txBox="1"/>
          <p:nvPr/>
        </p:nvSpPr>
        <p:spPr>
          <a:xfrm>
            <a:off x="323528" y="1980129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During iteration </a:t>
            </a:r>
            <a:r>
              <a:rPr lang="en-US" altLang="ja-JP" sz="1600" b="1" dirty="0" smtClean="0">
                <a:solidFill>
                  <a:schemeClr val="accent6">
                    <a:lumMod val="75000"/>
                  </a:schemeClr>
                </a:solidFill>
                <a:latin typeface="Verdana"/>
              </a:rPr>
              <a:t>we can change a collection only with Iterator instance</a:t>
            </a: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 – e.g. removing element with remove()</a:t>
            </a:r>
            <a:endParaRPr lang="pl-PL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pole tekstowe 3"/>
          <p:cNvSpPr txBox="1"/>
          <p:nvPr/>
        </p:nvSpPr>
        <p:spPr>
          <a:xfrm>
            <a:off x="323528" y="3060249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If an </a:t>
            </a:r>
            <a:r>
              <a:rPr lang="en-US" altLang="ja-JP" sz="1600" b="1" dirty="0" smtClean="0">
                <a:solidFill>
                  <a:schemeClr val="accent6">
                    <a:lumMod val="75000"/>
                  </a:schemeClr>
                </a:solidFill>
                <a:latin typeface="Verdana"/>
              </a:rPr>
              <a:t>external modification of an iterated collection is detected</a:t>
            </a: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 and </a:t>
            </a:r>
            <a:r>
              <a:rPr lang="en-US" altLang="ja-JP" sz="1600" b="1" dirty="0" err="1" smtClean="0">
                <a:solidFill>
                  <a:srgbClr val="00B050"/>
                </a:solidFill>
                <a:latin typeface="Verdana"/>
              </a:rPr>
              <a:t>ConcurrentModificationException</a:t>
            </a: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 is thrown</a:t>
            </a:r>
            <a:endParaRPr lang="pl-PL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pole tekstowe 3"/>
          <p:cNvSpPr txBox="1"/>
          <p:nvPr/>
        </p:nvSpPr>
        <p:spPr>
          <a:xfrm>
            <a:off x="323528" y="4212377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The </a:t>
            </a:r>
            <a:r>
              <a:rPr lang="en-US" altLang="ja-JP" sz="1600" b="1" u="sng" dirty="0" smtClean="0">
                <a:solidFill>
                  <a:srgbClr val="FF0000"/>
                </a:solidFill>
                <a:latin typeface="Verdana"/>
              </a:rPr>
              <a:t>above applies to </a:t>
            </a:r>
            <a:r>
              <a:rPr lang="en-US" altLang="ja-JP" sz="1600" b="1" u="sng" dirty="0" err="1" smtClean="0">
                <a:solidFill>
                  <a:srgbClr val="FF0000"/>
                </a:solidFill>
                <a:latin typeface="Verdana"/>
              </a:rPr>
              <a:t>forEach</a:t>
            </a:r>
            <a:r>
              <a:rPr lang="en-US" altLang="ja-JP" sz="1600" b="1" u="sng" dirty="0" smtClean="0">
                <a:solidFill>
                  <a:srgbClr val="FF0000"/>
                </a:solidFill>
                <a:latin typeface="Verdana"/>
              </a:rPr>
              <a:t> and </a:t>
            </a:r>
            <a:r>
              <a:rPr lang="en-US" altLang="ja-JP" sz="1600" b="1" u="sng" dirty="0" err="1" smtClean="0">
                <a:solidFill>
                  <a:srgbClr val="FF0000"/>
                </a:solidFill>
                <a:latin typeface="Verdana"/>
              </a:rPr>
              <a:t>spliterators</a:t>
            </a:r>
            <a:r>
              <a:rPr lang="en-US" altLang="ja-JP" sz="1600" b="1" u="sng" dirty="0" smtClean="0">
                <a:solidFill>
                  <a:srgbClr val="FF0000"/>
                </a:solidFill>
                <a:latin typeface="Verdana"/>
              </a:rPr>
              <a:t> which use traditional iterators underneath</a:t>
            </a:r>
            <a:endParaRPr lang="pl-PL" sz="1600" b="1" u="sng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(c) Krzysztof Barteczko 2014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ea typeface="Verdana" pitchFamily="34" charset="0"/>
                <a:cs typeface="Verdana" pitchFamily="34" charset="0"/>
              </a:rPr>
              <a:t>Concurrent modifications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213207" y="764704"/>
            <a:ext cx="8489304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List&lt;</a:t>
            </a:r>
            <a:r>
              <a:rPr lang="pl-PL" sz="1100" dirty="0" err="1" smtClean="0">
                <a:solidFill>
                  <a:srgbClr val="000000"/>
                </a:solidFill>
                <a:latin typeface="Consolas"/>
              </a:rPr>
              <a:t>Integer</a:t>
            </a:r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&gt; </a:t>
            </a:r>
            <a:r>
              <a:rPr lang="pl-PL" sz="1100" dirty="0" smtClean="0">
                <a:solidFill>
                  <a:srgbClr val="6A3E3E"/>
                </a:solidFill>
                <a:latin typeface="Consolas"/>
              </a:rPr>
              <a:t>list</a:t>
            </a:r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100" b="1" dirty="0" err="1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pl-PL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b="1" dirty="0" err="1" smtClean="0">
                <a:solidFill>
                  <a:srgbClr val="000000"/>
                </a:solidFill>
                <a:latin typeface="Consolas"/>
              </a:rPr>
              <a:t>ArrayList</a:t>
            </a:r>
            <a:r>
              <a:rPr lang="pl-PL" sz="1100" b="1" dirty="0" smtClean="0">
                <a:solidFill>
                  <a:srgbClr val="000000"/>
                </a:solidFill>
                <a:latin typeface="Consolas"/>
              </a:rPr>
              <a:t>&lt;&gt;(</a:t>
            </a:r>
            <a:r>
              <a:rPr lang="pl-PL" sz="1100" b="1" dirty="0" err="1" smtClean="0">
                <a:solidFill>
                  <a:srgbClr val="000000"/>
                </a:solidFill>
                <a:latin typeface="Consolas"/>
              </a:rPr>
              <a:t>Arrays.</a:t>
            </a:r>
            <a:r>
              <a:rPr lang="pl-PL" sz="1100" b="1" i="1" dirty="0" err="1" smtClean="0">
                <a:solidFill>
                  <a:srgbClr val="000000"/>
                </a:solidFill>
                <a:latin typeface="Consolas"/>
              </a:rPr>
              <a:t>asList</a:t>
            </a:r>
            <a:r>
              <a:rPr lang="pl-PL" sz="1100" b="1" i="1" dirty="0" smtClean="0">
                <a:solidFill>
                  <a:srgbClr val="000000"/>
                </a:solidFill>
                <a:latin typeface="Consolas"/>
              </a:rPr>
              <a:t>(1,2,3,4,5));</a:t>
            </a:r>
          </a:p>
          <a:p>
            <a:endParaRPr lang="pl-PL" sz="1100" dirty="0" smtClean="0">
              <a:latin typeface="Consolas"/>
            </a:endParaRPr>
          </a:p>
          <a:p>
            <a:r>
              <a:rPr lang="pl-PL" sz="1100" b="1" dirty="0" err="1" smtClean="0">
                <a:solidFill>
                  <a:srgbClr val="7F0055"/>
                </a:solidFill>
                <a:latin typeface="Consolas"/>
              </a:rPr>
              <a:t>try</a:t>
            </a:r>
            <a:r>
              <a:rPr lang="pl-PL" sz="1100" b="1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100" b="1" dirty="0" smtClean="0">
                <a:solidFill>
                  <a:srgbClr val="7F0055"/>
                </a:solidFill>
                <a:latin typeface="Consolas"/>
              </a:rPr>
              <a:t>for</a:t>
            </a:r>
            <a:r>
              <a:rPr lang="pl-PL" sz="1100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pl-PL" sz="1100" b="1" dirty="0" err="1" smtClean="0">
                <a:solidFill>
                  <a:srgbClr val="000000"/>
                </a:solidFill>
                <a:latin typeface="Consolas"/>
              </a:rPr>
              <a:t>Iterator</a:t>
            </a:r>
            <a:r>
              <a:rPr lang="pl-PL" sz="1100" b="1" dirty="0" smtClean="0">
                <a:solidFill>
                  <a:srgbClr val="000000"/>
                </a:solidFill>
                <a:latin typeface="Consolas"/>
              </a:rPr>
              <a:t>&lt;</a:t>
            </a:r>
            <a:r>
              <a:rPr lang="pl-PL" sz="1100" b="1" dirty="0" err="1" smtClean="0">
                <a:solidFill>
                  <a:srgbClr val="000000"/>
                </a:solidFill>
                <a:latin typeface="Consolas"/>
              </a:rPr>
              <a:t>Integer</a:t>
            </a:r>
            <a:r>
              <a:rPr lang="pl-PL" sz="1100" b="1" dirty="0" smtClean="0">
                <a:solidFill>
                  <a:srgbClr val="000000"/>
                </a:solidFill>
                <a:latin typeface="Consolas"/>
              </a:rPr>
              <a:t>&gt; </a:t>
            </a:r>
            <a:r>
              <a:rPr lang="pl-PL" sz="1100" b="1" dirty="0" err="1" smtClean="0">
                <a:solidFill>
                  <a:srgbClr val="6A3E3E"/>
                </a:solidFill>
                <a:latin typeface="Consolas"/>
              </a:rPr>
              <a:t>iterator</a:t>
            </a:r>
            <a:r>
              <a:rPr lang="pl-PL" sz="1100" b="1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100" b="1" dirty="0" err="1" smtClean="0">
                <a:solidFill>
                  <a:srgbClr val="6A3E3E"/>
                </a:solidFill>
                <a:latin typeface="Consolas"/>
              </a:rPr>
              <a:t>list</a:t>
            </a:r>
            <a:r>
              <a:rPr lang="pl-PL" sz="1100" b="1" dirty="0" err="1" smtClean="0">
                <a:solidFill>
                  <a:srgbClr val="000000"/>
                </a:solidFill>
                <a:latin typeface="Consolas"/>
              </a:rPr>
              <a:t>.iterator</a:t>
            </a:r>
            <a:r>
              <a:rPr lang="pl-PL" sz="1100" b="1" dirty="0" smtClean="0">
                <a:solidFill>
                  <a:srgbClr val="000000"/>
                </a:solidFill>
                <a:latin typeface="Consolas"/>
              </a:rPr>
              <a:t>(); </a:t>
            </a:r>
            <a:r>
              <a:rPr lang="pl-PL" sz="1100" b="1" dirty="0" err="1" smtClean="0">
                <a:solidFill>
                  <a:srgbClr val="6A3E3E"/>
                </a:solidFill>
                <a:latin typeface="Consolas"/>
              </a:rPr>
              <a:t>iterator</a:t>
            </a:r>
            <a:r>
              <a:rPr lang="pl-PL" sz="1100" b="1" dirty="0" err="1" smtClean="0">
                <a:solidFill>
                  <a:srgbClr val="000000"/>
                </a:solidFill>
                <a:latin typeface="Consolas"/>
              </a:rPr>
              <a:t>.hasNext</a:t>
            </a:r>
            <a:r>
              <a:rPr lang="pl-PL" sz="1100" b="1" dirty="0" smtClean="0">
                <a:solidFill>
                  <a:srgbClr val="000000"/>
                </a:solidFill>
                <a:latin typeface="Consolas"/>
              </a:rPr>
              <a:t>();) {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100" b="1" dirty="0" err="1" smtClean="0">
                <a:solidFill>
                  <a:srgbClr val="00B050"/>
                </a:solidFill>
                <a:latin typeface="Consolas"/>
              </a:rPr>
              <a:t>Integer</a:t>
            </a:r>
            <a:r>
              <a:rPr lang="pl-PL" sz="1100" b="1" dirty="0" smtClean="0">
                <a:solidFill>
                  <a:srgbClr val="00B050"/>
                </a:solidFill>
                <a:latin typeface="Consolas"/>
              </a:rPr>
              <a:t> </a:t>
            </a:r>
            <a:r>
              <a:rPr lang="pl-PL" sz="1100" b="1" dirty="0" err="1" smtClean="0">
                <a:solidFill>
                  <a:srgbClr val="00B050"/>
                </a:solidFill>
                <a:latin typeface="Consolas"/>
              </a:rPr>
              <a:t>integer</a:t>
            </a:r>
            <a:r>
              <a:rPr lang="pl-PL" sz="1100" b="1" dirty="0" smtClean="0">
                <a:solidFill>
                  <a:srgbClr val="00B050"/>
                </a:solidFill>
                <a:latin typeface="Consolas"/>
              </a:rPr>
              <a:t> = (</a:t>
            </a:r>
            <a:r>
              <a:rPr lang="pl-PL" sz="1100" b="1" dirty="0" err="1" smtClean="0">
                <a:solidFill>
                  <a:srgbClr val="00B050"/>
                </a:solidFill>
                <a:latin typeface="Consolas"/>
              </a:rPr>
              <a:t>Integer</a:t>
            </a:r>
            <a:r>
              <a:rPr lang="pl-PL" sz="1100" b="1" dirty="0" smtClean="0">
                <a:solidFill>
                  <a:srgbClr val="00B050"/>
                </a:solidFill>
                <a:latin typeface="Consolas"/>
              </a:rPr>
              <a:t>)</a:t>
            </a:r>
            <a:r>
              <a:rPr lang="pl-PL" sz="1100" b="1" dirty="0" err="1" smtClean="0">
                <a:solidFill>
                  <a:srgbClr val="00B050"/>
                </a:solidFill>
                <a:latin typeface="Consolas"/>
              </a:rPr>
              <a:t>iterator.next</a:t>
            </a:r>
            <a:r>
              <a:rPr lang="pl-PL" sz="1100" b="1" dirty="0" smtClean="0">
                <a:solidFill>
                  <a:srgbClr val="00B050"/>
                </a:solidFill>
                <a:latin typeface="Consolas"/>
              </a:rPr>
              <a:t>();</a:t>
            </a:r>
          </a:p>
          <a:p>
            <a:r>
              <a:rPr lang="pl-PL" sz="1100" b="1" dirty="0" smtClean="0">
                <a:solidFill>
                  <a:srgbClr val="00B050"/>
                </a:solidFill>
                <a:latin typeface="Consolas"/>
              </a:rPr>
              <a:t>    </a:t>
            </a:r>
            <a:r>
              <a:rPr lang="en-US" sz="1100" b="1" dirty="0" smtClean="0">
                <a:solidFill>
                  <a:srgbClr val="00B050"/>
                </a:solidFill>
                <a:latin typeface="Consolas"/>
              </a:rPr>
              <a:t>    </a:t>
            </a:r>
            <a:r>
              <a:rPr lang="pl-PL" sz="1100" b="1" dirty="0" err="1" smtClean="0">
                <a:solidFill>
                  <a:srgbClr val="00B050"/>
                </a:solidFill>
                <a:latin typeface="Consolas"/>
              </a:rPr>
              <a:t>list.add</a:t>
            </a:r>
            <a:r>
              <a:rPr lang="pl-PL" sz="1100" b="1" dirty="0" smtClean="0">
                <a:solidFill>
                  <a:srgbClr val="00B050"/>
                </a:solidFill>
                <a:latin typeface="Consolas"/>
              </a:rPr>
              <a:t>(</a:t>
            </a:r>
            <a:r>
              <a:rPr lang="pl-PL" sz="1100" b="1" dirty="0" err="1" smtClean="0">
                <a:solidFill>
                  <a:srgbClr val="00B050"/>
                </a:solidFill>
                <a:latin typeface="Consolas"/>
              </a:rPr>
              <a:t>integer</a:t>
            </a:r>
            <a:r>
              <a:rPr lang="en-US" sz="1100" b="1" dirty="0" smtClean="0">
                <a:solidFill>
                  <a:srgbClr val="00B050"/>
                </a:solidFill>
                <a:latin typeface="Consolas"/>
              </a:rPr>
              <a:t> </a:t>
            </a:r>
            <a:r>
              <a:rPr lang="pl-PL" sz="1100" b="1" dirty="0" smtClean="0">
                <a:solidFill>
                  <a:srgbClr val="00B050"/>
                </a:solidFill>
                <a:latin typeface="Consolas"/>
              </a:rPr>
              <a:t>*</a:t>
            </a:r>
            <a:r>
              <a:rPr lang="en-US" sz="1100" b="1" dirty="0" smtClean="0">
                <a:solidFill>
                  <a:srgbClr val="00B050"/>
                </a:solidFill>
                <a:latin typeface="Consolas"/>
              </a:rPr>
              <a:t> </a:t>
            </a:r>
            <a:r>
              <a:rPr lang="pl-PL" sz="1100" b="1" dirty="0" smtClean="0">
                <a:solidFill>
                  <a:srgbClr val="00B050"/>
                </a:solidFill>
                <a:latin typeface="Consolas"/>
              </a:rPr>
              <a:t>2);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} </a:t>
            </a:r>
            <a:r>
              <a:rPr lang="pl-PL" sz="1100" b="1" dirty="0" err="1" smtClean="0">
                <a:solidFill>
                  <a:srgbClr val="7F0055"/>
                </a:solidFill>
                <a:latin typeface="Consolas"/>
              </a:rPr>
              <a:t>catch</a:t>
            </a:r>
            <a:r>
              <a:rPr lang="pl-PL" sz="1100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pl-PL" sz="1100" b="1" dirty="0" err="1" smtClean="0">
                <a:solidFill>
                  <a:srgbClr val="000000"/>
                </a:solidFill>
                <a:latin typeface="Consolas"/>
              </a:rPr>
              <a:t>Exception</a:t>
            </a:r>
            <a:r>
              <a:rPr lang="pl-PL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b="1" dirty="0" err="1" smtClean="0">
                <a:solidFill>
                  <a:srgbClr val="6A3E3E"/>
                </a:solidFill>
                <a:latin typeface="Consolas"/>
              </a:rPr>
              <a:t>exc</a:t>
            </a:r>
            <a:r>
              <a:rPr lang="pl-PL" sz="1100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1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1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1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100" b="1" i="1" dirty="0" smtClean="0">
                <a:solidFill>
                  <a:srgbClr val="000000"/>
                </a:solidFill>
                <a:latin typeface="Consolas"/>
              </a:rPr>
              <a:t>( </a:t>
            </a:r>
            <a:r>
              <a:rPr lang="pl-PL" sz="1100" b="1" i="1" dirty="0" err="1" smtClean="0">
                <a:solidFill>
                  <a:srgbClr val="6A3E3E"/>
                </a:solidFill>
                <a:latin typeface="Consolas"/>
              </a:rPr>
              <a:t>exc</a:t>
            </a:r>
            <a:r>
              <a:rPr lang="pl-PL" sz="1100" b="1" i="1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pl-PL" sz="1100" b="1" i="1" dirty="0" smtClean="0">
                <a:solidFill>
                  <a:srgbClr val="2A00FF"/>
                </a:solidFill>
                <a:latin typeface="Consolas"/>
              </a:rPr>
              <a:t>" -  in 1"</a:t>
            </a:r>
            <a:r>
              <a:rPr lang="pl-PL" sz="11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pl-PL" sz="1100" dirty="0" smtClean="0">
              <a:latin typeface="Consolas"/>
            </a:endParaRPr>
          </a:p>
          <a:p>
            <a:r>
              <a:rPr lang="pl-PL" sz="1100" dirty="0" err="1" smtClean="0">
                <a:solidFill>
                  <a:srgbClr val="000000"/>
                </a:solidFill>
                <a:latin typeface="Consolas"/>
              </a:rPr>
              <a:t>Iterator</a:t>
            </a:r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&lt;</a:t>
            </a:r>
            <a:r>
              <a:rPr lang="pl-PL" sz="1100" dirty="0" err="1" smtClean="0">
                <a:solidFill>
                  <a:srgbClr val="000000"/>
                </a:solidFill>
                <a:latin typeface="Consolas"/>
              </a:rPr>
              <a:t>Integer</a:t>
            </a:r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&gt; </a:t>
            </a:r>
            <a:r>
              <a:rPr lang="pl-PL" sz="1100" dirty="0" smtClean="0">
                <a:solidFill>
                  <a:srgbClr val="6A3E3E"/>
                </a:solidFill>
                <a:latin typeface="Consolas"/>
              </a:rPr>
              <a:t>iterator2</a:t>
            </a:r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100" dirty="0" err="1" smtClean="0">
                <a:solidFill>
                  <a:srgbClr val="6A3E3E"/>
                </a:solidFill>
                <a:latin typeface="Consolas"/>
              </a:rPr>
              <a:t>list</a:t>
            </a:r>
            <a:r>
              <a:rPr lang="pl-PL" sz="1100" dirty="0" err="1" smtClean="0">
                <a:solidFill>
                  <a:srgbClr val="000000"/>
                </a:solidFill>
                <a:latin typeface="Consolas"/>
              </a:rPr>
              <a:t>.iterator</a:t>
            </a:r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l-PL" sz="1100" b="1" dirty="0" err="1" smtClean="0">
                <a:solidFill>
                  <a:srgbClr val="7F0055"/>
                </a:solidFill>
                <a:latin typeface="Consolas"/>
              </a:rPr>
              <a:t>try</a:t>
            </a:r>
            <a:r>
              <a:rPr lang="pl-PL" sz="1100" b="1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100" b="1" dirty="0" smtClean="0">
                <a:solidFill>
                  <a:srgbClr val="7F0055"/>
                </a:solidFill>
                <a:latin typeface="Consolas"/>
              </a:rPr>
              <a:t>for</a:t>
            </a:r>
            <a:r>
              <a:rPr lang="pl-PL" sz="1100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pl-PL" sz="1100" b="1" dirty="0" err="1" smtClean="0">
                <a:solidFill>
                  <a:srgbClr val="000000"/>
                </a:solidFill>
                <a:latin typeface="Consolas"/>
              </a:rPr>
              <a:t>Iterator</a:t>
            </a:r>
            <a:r>
              <a:rPr lang="pl-PL" sz="1100" b="1" dirty="0" smtClean="0">
                <a:solidFill>
                  <a:srgbClr val="000000"/>
                </a:solidFill>
                <a:latin typeface="Consolas"/>
              </a:rPr>
              <a:t>&lt;</a:t>
            </a:r>
            <a:r>
              <a:rPr lang="pl-PL" sz="1100" b="1" dirty="0" err="1" smtClean="0">
                <a:solidFill>
                  <a:srgbClr val="000000"/>
                </a:solidFill>
                <a:latin typeface="Consolas"/>
              </a:rPr>
              <a:t>Integer</a:t>
            </a:r>
            <a:r>
              <a:rPr lang="pl-PL" sz="1100" b="1" dirty="0" smtClean="0">
                <a:solidFill>
                  <a:srgbClr val="000000"/>
                </a:solidFill>
                <a:latin typeface="Consolas"/>
              </a:rPr>
              <a:t>&gt; </a:t>
            </a:r>
            <a:r>
              <a:rPr lang="pl-PL" sz="1100" b="1" dirty="0" err="1" smtClean="0">
                <a:solidFill>
                  <a:srgbClr val="6A3E3E"/>
                </a:solidFill>
                <a:latin typeface="Consolas"/>
              </a:rPr>
              <a:t>iterator</a:t>
            </a:r>
            <a:r>
              <a:rPr lang="pl-PL" sz="1100" b="1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100" b="1" dirty="0" err="1" smtClean="0">
                <a:solidFill>
                  <a:srgbClr val="6A3E3E"/>
                </a:solidFill>
                <a:latin typeface="Consolas"/>
              </a:rPr>
              <a:t>list</a:t>
            </a:r>
            <a:r>
              <a:rPr lang="pl-PL" sz="1100" b="1" dirty="0" err="1" smtClean="0">
                <a:solidFill>
                  <a:srgbClr val="000000"/>
                </a:solidFill>
                <a:latin typeface="Consolas"/>
              </a:rPr>
              <a:t>.iterator</a:t>
            </a:r>
            <a:r>
              <a:rPr lang="pl-PL" sz="1100" b="1" dirty="0" smtClean="0">
                <a:solidFill>
                  <a:srgbClr val="000000"/>
                </a:solidFill>
                <a:latin typeface="Consolas"/>
              </a:rPr>
              <a:t>(); </a:t>
            </a:r>
            <a:r>
              <a:rPr lang="pl-PL" sz="1100" b="1" dirty="0" err="1" smtClean="0">
                <a:solidFill>
                  <a:srgbClr val="6A3E3E"/>
                </a:solidFill>
                <a:latin typeface="Consolas"/>
              </a:rPr>
              <a:t>iterator</a:t>
            </a:r>
            <a:r>
              <a:rPr lang="pl-PL" sz="1100" b="1" dirty="0" err="1" smtClean="0">
                <a:solidFill>
                  <a:srgbClr val="000000"/>
                </a:solidFill>
                <a:latin typeface="Consolas"/>
              </a:rPr>
              <a:t>.hasNext</a:t>
            </a:r>
            <a:r>
              <a:rPr lang="pl-PL" sz="1100" b="1" dirty="0" smtClean="0">
                <a:solidFill>
                  <a:srgbClr val="000000"/>
                </a:solidFill>
                <a:latin typeface="Consolas"/>
              </a:rPr>
              <a:t>();) {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100" b="1" dirty="0" err="1" smtClean="0">
                <a:solidFill>
                  <a:srgbClr val="00B050"/>
                </a:solidFill>
                <a:latin typeface="Consolas"/>
              </a:rPr>
              <a:t>iterator.next</a:t>
            </a:r>
            <a:r>
              <a:rPr lang="pl-PL" sz="1100" b="1" dirty="0" smtClean="0">
                <a:solidFill>
                  <a:srgbClr val="00B050"/>
                </a:solidFill>
                <a:latin typeface="Consolas"/>
              </a:rPr>
              <a:t>();</a:t>
            </a:r>
          </a:p>
          <a:p>
            <a:r>
              <a:rPr lang="pl-PL" sz="1100" b="1" dirty="0" smtClean="0">
                <a:solidFill>
                  <a:srgbClr val="00B050"/>
                </a:solidFill>
                <a:latin typeface="Consolas"/>
              </a:rPr>
              <a:t>    </a:t>
            </a:r>
            <a:r>
              <a:rPr lang="en-US" sz="1100" b="1" dirty="0" smtClean="0">
                <a:solidFill>
                  <a:srgbClr val="00B050"/>
                </a:solidFill>
                <a:latin typeface="Consolas"/>
              </a:rPr>
              <a:t>    </a:t>
            </a:r>
            <a:r>
              <a:rPr lang="pl-PL" sz="1100" b="1" dirty="0" smtClean="0">
                <a:solidFill>
                  <a:srgbClr val="00B050"/>
                </a:solidFill>
                <a:latin typeface="Consolas"/>
              </a:rPr>
              <a:t>iterator2.next();</a:t>
            </a:r>
          </a:p>
          <a:p>
            <a:r>
              <a:rPr lang="pl-PL" sz="1100" b="1" dirty="0" smtClean="0">
                <a:solidFill>
                  <a:srgbClr val="00B050"/>
                </a:solidFill>
                <a:latin typeface="Consolas"/>
              </a:rPr>
              <a:t>    </a:t>
            </a:r>
            <a:r>
              <a:rPr lang="en-US" sz="1100" b="1" dirty="0" smtClean="0">
                <a:solidFill>
                  <a:srgbClr val="00B050"/>
                </a:solidFill>
                <a:latin typeface="Consolas"/>
              </a:rPr>
              <a:t>    </a:t>
            </a:r>
            <a:r>
              <a:rPr lang="pl-PL" sz="1100" b="1" dirty="0" smtClean="0">
                <a:solidFill>
                  <a:srgbClr val="00B050"/>
                </a:solidFill>
                <a:latin typeface="Consolas"/>
              </a:rPr>
              <a:t>iterator2.remove();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} </a:t>
            </a:r>
            <a:r>
              <a:rPr lang="pl-PL" sz="1100" b="1" dirty="0" err="1" smtClean="0">
                <a:solidFill>
                  <a:srgbClr val="7F0055"/>
                </a:solidFill>
                <a:latin typeface="Consolas"/>
              </a:rPr>
              <a:t>catch</a:t>
            </a:r>
            <a:r>
              <a:rPr lang="pl-PL" sz="1100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pl-PL" sz="1100" b="1" dirty="0" err="1" smtClean="0">
                <a:solidFill>
                  <a:srgbClr val="000000"/>
                </a:solidFill>
                <a:latin typeface="Consolas"/>
              </a:rPr>
              <a:t>Exception</a:t>
            </a:r>
            <a:r>
              <a:rPr lang="pl-PL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b="1" dirty="0" err="1" smtClean="0">
                <a:solidFill>
                  <a:srgbClr val="6A3E3E"/>
                </a:solidFill>
                <a:latin typeface="Consolas"/>
              </a:rPr>
              <a:t>exc</a:t>
            </a:r>
            <a:r>
              <a:rPr lang="pl-PL" sz="1100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1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1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1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100" b="1" i="1" dirty="0" smtClean="0">
                <a:solidFill>
                  <a:srgbClr val="000000"/>
                </a:solidFill>
                <a:latin typeface="Consolas"/>
              </a:rPr>
              <a:t>( </a:t>
            </a:r>
            <a:r>
              <a:rPr lang="pl-PL" sz="1100" b="1" i="1" dirty="0" err="1" smtClean="0">
                <a:solidFill>
                  <a:srgbClr val="6A3E3E"/>
                </a:solidFill>
                <a:latin typeface="Consolas"/>
              </a:rPr>
              <a:t>exc</a:t>
            </a:r>
            <a:r>
              <a:rPr lang="pl-PL" sz="1100" b="1" i="1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pl-PL" sz="1100" b="1" i="1" dirty="0" smtClean="0">
                <a:solidFill>
                  <a:srgbClr val="2A00FF"/>
                </a:solidFill>
                <a:latin typeface="Consolas"/>
              </a:rPr>
              <a:t>" -  in 2"</a:t>
            </a:r>
            <a:r>
              <a:rPr lang="pl-PL" sz="11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pl-PL" sz="1100" dirty="0" smtClean="0">
              <a:latin typeface="Consolas"/>
            </a:endParaRPr>
          </a:p>
          <a:p>
            <a:r>
              <a:rPr lang="pl-PL" sz="1100" b="1" dirty="0" err="1" smtClean="0">
                <a:solidFill>
                  <a:srgbClr val="7F0055"/>
                </a:solidFill>
                <a:latin typeface="Consolas"/>
              </a:rPr>
              <a:t>try</a:t>
            </a:r>
            <a:r>
              <a:rPr lang="pl-PL" sz="1100" b="1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100" b="1" dirty="0" smtClean="0">
                <a:solidFill>
                  <a:srgbClr val="7F0055"/>
                </a:solidFill>
                <a:latin typeface="Consolas"/>
              </a:rPr>
              <a:t>for</a:t>
            </a:r>
            <a:r>
              <a:rPr lang="pl-PL" sz="1100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pl-PL" sz="1100" b="1" dirty="0" err="1" smtClean="0">
                <a:solidFill>
                  <a:srgbClr val="000000"/>
                </a:solidFill>
                <a:latin typeface="Consolas"/>
              </a:rPr>
              <a:t>Integer</a:t>
            </a:r>
            <a:r>
              <a:rPr lang="pl-PL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b="1" dirty="0" err="1" smtClean="0">
                <a:solidFill>
                  <a:srgbClr val="6A3E3E"/>
                </a:solidFill>
                <a:latin typeface="Consolas"/>
              </a:rPr>
              <a:t>integer</a:t>
            </a:r>
            <a:r>
              <a:rPr lang="pl-PL" sz="1100" b="1" dirty="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pl-PL" sz="1100" b="1" dirty="0" smtClean="0">
                <a:solidFill>
                  <a:srgbClr val="6A3E3E"/>
                </a:solidFill>
                <a:latin typeface="Consolas"/>
              </a:rPr>
              <a:t>list</a:t>
            </a:r>
            <a:r>
              <a:rPr lang="pl-PL" sz="1100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100" b="1" dirty="0" err="1" smtClean="0">
                <a:solidFill>
                  <a:srgbClr val="00B050"/>
                </a:solidFill>
                <a:latin typeface="Consolas"/>
              </a:rPr>
              <a:t>list.add</a:t>
            </a:r>
            <a:r>
              <a:rPr lang="pl-PL" sz="1100" b="1" dirty="0" smtClean="0">
                <a:solidFill>
                  <a:srgbClr val="00B050"/>
                </a:solidFill>
                <a:latin typeface="Consolas"/>
              </a:rPr>
              <a:t>(</a:t>
            </a:r>
            <a:r>
              <a:rPr lang="pl-PL" sz="1100" b="1" dirty="0" err="1" smtClean="0">
                <a:solidFill>
                  <a:srgbClr val="00B050"/>
                </a:solidFill>
                <a:latin typeface="Consolas"/>
              </a:rPr>
              <a:t>integer</a:t>
            </a:r>
            <a:r>
              <a:rPr lang="en-US" sz="1100" b="1" dirty="0" smtClean="0">
                <a:solidFill>
                  <a:srgbClr val="00B050"/>
                </a:solidFill>
                <a:latin typeface="Consolas"/>
              </a:rPr>
              <a:t> </a:t>
            </a:r>
            <a:r>
              <a:rPr lang="pl-PL" sz="1100" b="1" dirty="0" smtClean="0">
                <a:solidFill>
                  <a:srgbClr val="00B050"/>
                </a:solidFill>
                <a:latin typeface="Consolas"/>
              </a:rPr>
              <a:t>*</a:t>
            </a:r>
            <a:r>
              <a:rPr lang="en-US" sz="1100" b="1" dirty="0" smtClean="0">
                <a:solidFill>
                  <a:srgbClr val="00B050"/>
                </a:solidFill>
                <a:latin typeface="Consolas"/>
              </a:rPr>
              <a:t> </a:t>
            </a:r>
            <a:r>
              <a:rPr lang="pl-PL" sz="1100" b="1" dirty="0" smtClean="0">
                <a:solidFill>
                  <a:srgbClr val="00B050"/>
                </a:solidFill>
                <a:latin typeface="Consolas"/>
              </a:rPr>
              <a:t>2);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} </a:t>
            </a:r>
            <a:r>
              <a:rPr lang="pl-PL" sz="1100" b="1" dirty="0" err="1" smtClean="0">
                <a:solidFill>
                  <a:srgbClr val="7F0055"/>
                </a:solidFill>
                <a:latin typeface="Consolas"/>
              </a:rPr>
              <a:t>catch</a:t>
            </a:r>
            <a:r>
              <a:rPr lang="pl-PL" sz="1100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pl-PL" sz="1100" b="1" dirty="0" err="1" smtClean="0">
                <a:solidFill>
                  <a:srgbClr val="000000"/>
                </a:solidFill>
                <a:latin typeface="Consolas"/>
              </a:rPr>
              <a:t>Exception</a:t>
            </a:r>
            <a:r>
              <a:rPr lang="pl-PL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b="1" dirty="0" err="1" smtClean="0">
                <a:solidFill>
                  <a:srgbClr val="6A3E3E"/>
                </a:solidFill>
                <a:latin typeface="Consolas"/>
              </a:rPr>
              <a:t>exc</a:t>
            </a:r>
            <a:r>
              <a:rPr lang="pl-PL" sz="1100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1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1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1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100" b="1" i="1" dirty="0" smtClean="0">
                <a:solidFill>
                  <a:srgbClr val="000000"/>
                </a:solidFill>
                <a:latin typeface="Consolas"/>
              </a:rPr>
              <a:t>( </a:t>
            </a:r>
            <a:r>
              <a:rPr lang="pl-PL" sz="1100" b="1" i="1" dirty="0" err="1" smtClean="0">
                <a:solidFill>
                  <a:srgbClr val="6A3E3E"/>
                </a:solidFill>
                <a:latin typeface="Consolas"/>
              </a:rPr>
              <a:t>exc</a:t>
            </a:r>
            <a:r>
              <a:rPr lang="pl-PL" sz="1100" b="1" i="1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pl-PL" sz="1100" b="1" i="1" dirty="0" smtClean="0">
                <a:solidFill>
                  <a:srgbClr val="2A00FF"/>
                </a:solidFill>
                <a:latin typeface="Consolas"/>
              </a:rPr>
              <a:t>" -  in 3"</a:t>
            </a:r>
            <a:r>
              <a:rPr lang="pl-PL" sz="11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pl-PL" sz="1100" dirty="0" smtClean="0">
              <a:latin typeface="Consolas"/>
            </a:endParaRPr>
          </a:p>
          <a:p>
            <a:r>
              <a:rPr lang="pl-PL" sz="1100" b="1" dirty="0" err="1" smtClean="0">
                <a:solidFill>
                  <a:srgbClr val="7F0055"/>
                </a:solidFill>
                <a:latin typeface="Consolas"/>
              </a:rPr>
              <a:t>try</a:t>
            </a:r>
            <a:r>
              <a:rPr lang="pl-PL" sz="1100" b="1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100" b="1" dirty="0" err="1" smtClean="0">
                <a:solidFill>
                  <a:srgbClr val="00B050"/>
                </a:solidFill>
                <a:latin typeface="Consolas"/>
              </a:rPr>
              <a:t>list.forEach</a:t>
            </a:r>
            <a:r>
              <a:rPr lang="pl-PL" sz="1100" b="1" dirty="0" smtClean="0">
                <a:solidFill>
                  <a:srgbClr val="00B050"/>
                </a:solidFill>
                <a:latin typeface="Consolas"/>
              </a:rPr>
              <a:t>(e -&gt; </a:t>
            </a:r>
            <a:r>
              <a:rPr lang="pl-PL" sz="1100" b="1" dirty="0" err="1" smtClean="0">
                <a:solidFill>
                  <a:srgbClr val="00B050"/>
                </a:solidFill>
                <a:latin typeface="Consolas"/>
              </a:rPr>
              <a:t>list.add</a:t>
            </a:r>
            <a:r>
              <a:rPr lang="pl-PL" sz="1100" b="1" dirty="0" smtClean="0">
                <a:solidFill>
                  <a:srgbClr val="00B050"/>
                </a:solidFill>
                <a:latin typeface="Consolas"/>
              </a:rPr>
              <a:t>(e</a:t>
            </a:r>
            <a:r>
              <a:rPr lang="en-US" sz="1100" b="1" dirty="0" smtClean="0">
                <a:solidFill>
                  <a:srgbClr val="00B050"/>
                </a:solidFill>
                <a:latin typeface="Consolas"/>
              </a:rPr>
              <a:t> </a:t>
            </a:r>
            <a:r>
              <a:rPr lang="pl-PL" sz="1100" b="1" dirty="0" smtClean="0">
                <a:solidFill>
                  <a:srgbClr val="00B050"/>
                </a:solidFill>
                <a:latin typeface="Consolas"/>
              </a:rPr>
              <a:t>*</a:t>
            </a:r>
            <a:r>
              <a:rPr lang="en-US" sz="1100" b="1" dirty="0" smtClean="0">
                <a:solidFill>
                  <a:srgbClr val="00B050"/>
                </a:solidFill>
                <a:latin typeface="Consolas"/>
              </a:rPr>
              <a:t> 2</a:t>
            </a:r>
            <a:r>
              <a:rPr lang="pl-PL" sz="1100" b="1" dirty="0" smtClean="0">
                <a:solidFill>
                  <a:srgbClr val="00B050"/>
                </a:solidFill>
                <a:latin typeface="Consolas"/>
              </a:rPr>
              <a:t>));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} </a:t>
            </a:r>
            <a:r>
              <a:rPr lang="pl-PL" sz="1100" b="1" dirty="0" err="1" smtClean="0">
                <a:solidFill>
                  <a:srgbClr val="7F0055"/>
                </a:solidFill>
                <a:latin typeface="Consolas"/>
              </a:rPr>
              <a:t>catch</a:t>
            </a:r>
            <a:r>
              <a:rPr lang="pl-PL" sz="1100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pl-PL" sz="1100" b="1" dirty="0" err="1" smtClean="0">
                <a:solidFill>
                  <a:srgbClr val="000000"/>
                </a:solidFill>
                <a:latin typeface="Consolas"/>
              </a:rPr>
              <a:t>Exception</a:t>
            </a:r>
            <a:r>
              <a:rPr lang="pl-PL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b="1" dirty="0" err="1" smtClean="0">
                <a:solidFill>
                  <a:srgbClr val="6A3E3E"/>
                </a:solidFill>
                <a:latin typeface="Consolas"/>
              </a:rPr>
              <a:t>exc</a:t>
            </a:r>
            <a:r>
              <a:rPr lang="pl-PL" sz="1100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1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1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1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100" b="1" i="1" dirty="0" smtClean="0">
                <a:solidFill>
                  <a:srgbClr val="000000"/>
                </a:solidFill>
                <a:latin typeface="Consolas"/>
              </a:rPr>
              <a:t>( </a:t>
            </a:r>
            <a:r>
              <a:rPr lang="pl-PL" sz="1100" b="1" i="1" dirty="0" err="1" smtClean="0">
                <a:solidFill>
                  <a:srgbClr val="6A3E3E"/>
                </a:solidFill>
                <a:latin typeface="Consolas"/>
              </a:rPr>
              <a:t>exc</a:t>
            </a:r>
            <a:r>
              <a:rPr lang="pl-PL" sz="1100" b="1" i="1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pl-PL" sz="1100" b="1" i="1" dirty="0" smtClean="0">
                <a:solidFill>
                  <a:srgbClr val="2A00FF"/>
                </a:solidFill>
                <a:latin typeface="Consolas"/>
              </a:rPr>
              <a:t>" -  in 4"</a:t>
            </a:r>
            <a:r>
              <a:rPr lang="pl-PL" sz="11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4139952" y="3861048"/>
            <a:ext cx="4464496" cy="830997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l-PL" sz="1200" dirty="0" err="1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java.util.ConcurrentModificationException</a:t>
            </a:r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 -  in 1</a:t>
            </a:r>
          </a:p>
          <a:p>
            <a:r>
              <a:rPr lang="pl-PL" sz="1200" dirty="0" err="1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java.util.ConcurrentModificationException</a:t>
            </a:r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 -  in 2</a:t>
            </a:r>
          </a:p>
          <a:p>
            <a:r>
              <a:rPr lang="pl-PL" sz="1200" dirty="0" err="1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java.util.ConcurrentModificationException</a:t>
            </a:r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 -  in 3</a:t>
            </a:r>
          </a:p>
          <a:p>
            <a:r>
              <a:rPr lang="pl-PL" sz="1200" dirty="0" err="1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java.util.ConcurrentModificationException</a:t>
            </a:r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 -  in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(c) Krzysztof Barteczko 2014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pl-PL" sz="2400" dirty="0" smtClean="0">
                <a:ea typeface="Verdana" pitchFamily="34" charset="0"/>
                <a:cs typeface="Verdana" pitchFamily="34" charset="0"/>
              </a:rPr>
              <a:t>List</a:t>
            </a:r>
            <a:r>
              <a:rPr lang="en-US" sz="2400" dirty="0" smtClean="0">
                <a:ea typeface="Verdana" pitchFamily="34" charset="0"/>
                <a:cs typeface="Verdana" pitchFamily="34" charset="0"/>
              </a:rPr>
              <a:t>s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Obraz 5" descr="wyklad6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79712" y="4797152"/>
            <a:ext cx="5181600" cy="1304544"/>
          </a:xfrm>
          <a:prstGeom prst="rect">
            <a:avLst/>
          </a:prstGeom>
        </p:spPr>
      </p:pic>
      <p:sp>
        <p:nvSpPr>
          <p:cNvPr id="7" name="pole tekstowe 3"/>
          <p:cNvSpPr txBox="1"/>
          <p:nvPr/>
        </p:nvSpPr>
        <p:spPr>
          <a:xfrm>
            <a:off x="323528" y="1052736"/>
            <a:ext cx="8568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List – a sequence of elements – i.e. each element is </a:t>
            </a:r>
            <a:r>
              <a:rPr lang="en-US" altLang="ja-JP" sz="1600" b="1" dirty="0" smtClean="0">
                <a:solidFill>
                  <a:schemeClr val="accent6">
                    <a:lumMod val="75000"/>
                  </a:schemeClr>
                </a:solidFill>
                <a:latin typeface="Verdana"/>
              </a:rPr>
              <a:t>put at given index</a:t>
            </a:r>
            <a:endParaRPr lang="pl-PL" sz="1600" b="1" dirty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pole tekstowe 3"/>
          <p:cNvSpPr txBox="1"/>
          <p:nvPr/>
        </p:nvSpPr>
        <p:spPr>
          <a:xfrm>
            <a:off x="323528" y="1681290"/>
            <a:ext cx="8568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Java Collections Framework provides two List implementations</a:t>
            </a:r>
          </a:p>
        </p:txBody>
      </p:sp>
      <p:sp>
        <p:nvSpPr>
          <p:cNvPr id="9" name="pole tekstowe 3"/>
          <p:cNvSpPr txBox="1"/>
          <p:nvPr/>
        </p:nvSpPr>
        <p:spPr>
          <a:xfrm>
            <a:off x="323528" y="2309971"/>
            <a:ext cx="8568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>
                <a:solidFill>
                  <a:srgbClr val="00B050"/>
                </a:solidFill>
                <a:latin typeface="Verdana"/>
              </a:rPr>
              <a:t>Array-based – </a:t>
            </a:r>
            <a:r>
              <a:rPr lang="en-US" altLang="ja-JP" sz="1600" b="1" dirty="0" err="1" smtClean="0">
                <a:solidFill>
                  <a:srgbClr val="00B050"/>
                </a:solidFill>
                <a:latin typeface="Verdana"/>
              </a:rPr>
              <a:t>ArrayList</a:t>
            </a:r>
            <a:endParaRPr lang="en-US" altLang="ja-JP" sz="1600" b="1" dirty="0" smtClean="0">
              <a:solidFill>
                <a:srgbClr val="00B050"/>
              </a:solidFill>
              <a:latin typeface="Verdana"/>
            </a:endParaRPr>
          </a:p>
          <a:p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The </a:t>
            </a:r>
            <a:r>
              <a:rPr lang="en-US" altLang="ja-JP" sz="1600" b="1" u="sng" dirty="0" smtClean="0">
                <a:solidFill>
                  <a:srgbClr val="FF0000"/>
                </a:solidFill>
                <a:latin typeface="Verdana"/>
              </a:rPr>
              <a:t>capacity of underlying array is expanded dynamically</a:t>
            </a: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 – i.e. new array is instantiated and the elements are copied</a:t>
            </a:r>
          </a:p>
        </p:txBody>
      </p:sp>
      <p:sp>
        <p:nvSpPr>
          <p:cNvPr id="10" name="pole tekstowe 3"/>
          <p:cNvSpPr txBox="1"/>
          <p:nvPr/>
        </p:nvSpPr>
        <p:spPr>
          <a:xfrm>
            <a:off x="286036" y="3678123"/>
            <a:ext cx="8568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Verdana"/>
              </a:rPr>
              <a:t>D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Verdana"/>
                <a:ea typeface="Verdana" pitchFamily="34" charset="0"/>
                <a:cs typeface="Verdana" pitchFamily="34" charset="0"/>
              </a:rPr>
              <a:t>oubly linked list based – </a:t>
            </a:r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  <a:latin typeface="Verdana"/>
                <a:ea typeface="Verdana" pitchFamily="34" charset="0"/>
                <a:cs typeface="Verdana" pitchFamily="34" charset="0"/>
              </a:rPr>
              <a:t>LinkedList</a:t>
            </a:r>
            <a:endParaRPr lang="en-US" sz="1600" b="1" dirty="0" smtClean="0">
              <a:solidFill>
                <a:schemeClr val="accent6">
                  <a:lumMod val="75000"/>
                </a:schemeClr>
              </a:solidFill>
              <a:latin typeface="Verdana"/>
              <a:ea typeface="Verdana" pitchFamily="34" charset="0"/>
              <a:cs typeface="Verdana" pitchFamily="34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Verdana"/>
                <a:ea typeface="Verdana" pitchFamily="34" charset="0"/>
                <a:cs typeface="Verdana" pitchFamily="34" charset="0"/>
              </a:rPr>
              <a:t>Each element </a:t>
            </a:r>
            <a:r>
              <a:rPr lang="en-US" sz="1600" b="1" u="sng" dirty="0" smtClean="0">
                <a:solidFill>
                  <a:srgbClr val="FF0000"/>
                </a:solidFill>
                <a:latin typeface="Verdana"/>
                <a:ea typeface="Verdana" pitchFamily="34" charset="0"/>
                <a:cs typeface="Verdana" pitchFamily="34" charset="0"/>
              </a:rPr>
              <a:t>has reference to (1) the preceding and the (2) succeeding element – if such exist</a:t>
            </a:r>
            <a:endParaRPr lang="pl-PL" sz="1600" b="1" u="sng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(c) Krzysztof Barteczko 2014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ea typeface="Verdana" pitchFamily="34" charset="0"/>
                <a:cs typeface="Verdana" pitchFamily="34" charset="0"/>
              </a:rPr>
              <a:t>Lists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pole tekstowe 3"/>
          <p:cNvSpPr txBox="1"/>
          <p:nvPr/>
        </p:nvSpPr>
        <p:spPr>
          <a:xfrm>
            <a:off x="323528" y="980728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>
                <a:solidFill>
                  <a:srgbClr val="00B050"/>
                </a:solidFill>
                <a:latin typeface="Verdana"/>
              </a:rPr>
              <a:t>Avoid operations get(</a:t>
            </a:r>
            <a:r>
              <a:rPr lang="en-US" altLang="ja-JP" sz="1600" b="1" dirty="0" err="1" smtClean="0">
                <a:solidFill>
                  <a:srgbClr val="00B050"/>
                </a:solidFill>
                <a:latin typeface="Verdana"/>
              </a:rPr>
              <a:t>int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/>
              </a:rPr>
              <a:t> index) and set (</a:t>
            </a:r>
            <a:r>
              <a:rPr lang="en-US" altLang="ja-JP" sz="1600" b="1" dirty="0" err="1" smtClean="0">
                <a:solidFill>
                  <a:srgbClr val="00B050"/>
                </a:solidFill>
                <a:latin typeface="Verdana"/>
              </a:rPr>
              <a:t>int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/>
              </a:rPr>
              <a:t> index, T value) on </a:t>
            </a:r>
            <a:r>
              <a:rPr lang="en-US" altLang="ja-JP" sz="1600" b="1" dirty="0" err="1" smtClean="0">
                <a:solidFill>
                  <a:srgbClr val="00B050"/>
                </a:solidFill>
                <a:latin typeface="Verdana"/>
              </a:rPr>
              <a:t>LinkedList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/>
              </a:rPr>
              <a:t> implementation</a:t>
            </a:r>
            <a:endParaRPr lang="pl-PL" sz="1600" b="1" dirty="0">
              <a:solidFill>
                <a:srgbClr val="00B05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pole tekstowe 3"/>
          <p:cNvSpPr txBox="1"/>
          <p:nvPr/>
        </p:nvSpPr>
        <p:spPr>
          <a:xfrm>
            <a:off x="323528" y="1860859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But we should also </a:t>
            </a:r>
            <a:r>
              <a:rPr lang="en-US" altLang="ja-JP" sz="1600" b="1" dirty="0" smtClean="0">
                <a:solidFill>
                  <a:schemeClr val="accent6">
                    <a:lumMod val="75000"/>
                  </a:schemeClr>
                </a:solidFill>
                <a:latin typeface="Verdana"/>
              </a:rPr>
              <a:t>avoid using concrete implementations in declarations and use top most applicable collection interfaces</a:t>
            </a:r>
          </a:p>
        </p:txBody>
      </p:sp>
      <p:sp>
        <p:nvSpPr>
          <p:cNvPr id="9" name="pole tekstowe 3"/>
          <p:cNvSpPr txBox="1"/>
          <p:nvPr/>
        </p:nvSpPr>
        <p:spPr>
          <a:xfrm>
            <a:off x="323528" y="2844225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How to identify whether the given List implementation 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/>
              </a:rPr>
              <a:t>supports efficient index-based access</a:t>
            </a:r>
          </a:p>
        </p:txBody>
      </p:sp>
      <p:sp>
        <p:nvSpPr>
          <p:cNvPr id="10" name="pole tekstowe 3"/>
          <p:cNvSpPr txBox="1"/>
          <p:nvPr/>
        </p:nvSpPr>
        <p:spPr>
          <a:xfrm>
            <a:off x="326196" y="3924345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All List implementation which enable efficient random access (i.e. index-based) should </a:t>
            </a:r>
            <a:r>
              <a:rPr lang="en-US" altLang="ja-JP" sz="1600" b="1" u="sng" dirty="0" smtClean="0">
                <a:solidFill>
                  <a:srgbClr val="FF0000"/>
                </a:solidFill>
                <a:latin typeface="Verdana"/>
              </a:rPr>
              <a:t>implement </a:t>
            </a:r>
            <a:r>
              <a:rPr lang="en-US" altLang="ja-JP" sz="1600" b="1" u="sng" dirty="0" err="1" smtClean="0">
                <a:solidFill>
                  <a:srgbClr val="FF0000"/>
                </a:solidFill>
                <a:latin typeface="Verdana"/>
              </a:rPr>
              <a:t>RandomAccess</a:t>
            </a:r>
            <a:r>
              <a:rPr lang="en-US" altLang="ja-JP" sz="1600" b="1" u="sng" dirty="0" smtClean="0">
                <a:solidFill>
                  <a:srgbClr val="FF0000"/>
                </a:solidFill>
                <a:latin typeface="Verdana"/>
              </a:rPr>
              <a:t> interface</a:t>
            </a:r>
          </a:p>
        </p:txBody>
      </p:sp>
      <p:sp>
        <p:nvSpPr>
          <p:cNvPr id="11" name="pole tekstowe 4"/>
          <p:cNvSpPr txBox="1"/>
          <p:nvPr/>
        </p:nvSpPr>
        <p:spPr>
          <a:xfrm>
            <a:off x="323528" y="4974267"/>
            <a:ext cx="84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1600" dirty="0">
                <a:solidFill>
                  <a:srgbClr val="000000"/>
                </a:solidFill>
                <a:latin typeface="Consolas"/>
              </a:rPr>
              <a:t>for (int </a:t>
            </a:r>
            <a:r>
              <a:rPr lang="nn-NO" sz="1600" dirty="0" smtClean="0">
                <a:solidFill>
                  <a:srgbClr val="000000"/>
                </a:solidFill>
                <a:latin typeface="Consolas"/>
              </a:rPr>
              <a:t>i = 0</a:t>
            </a:r>
            <a:r>
              <a:rPr lang="nn-NO" sz="1600" dirty="0">
                <a:solidFill>
                  <a:srgbClr val="000000"/>
                </a:solidFill>
                <a:latin typeface="Consolas"/>
              </a:rPr>
              <a:t>, n = list.size(); </a:t>
            </a:r>
            <a:r>
              <a:rPr lang="nn-NO" sz="1600" dirty="0" smtClean="0">
                <a:solidFill>
                  <a:srgbClr val="000000"/>
                </a:solidFill>
                <a:latin typeface="Consolas"/>
              </a:rPr>
              <a:t>i &lt; n</a:t>
            </a:r>
            <a:r>
              <a:rPr lang="nn-NO" sz="1600" dirty="0">
                <a:solidFill>
                  <a:srgbClr val="000000"/>
                </a:solidFill>
                <a:latin typeface="Consolas"/>
              </a:rPr>
              <a:t>; i</a:t>
            </a:r>
            <a:r>
              <a:rPr lang="nn-NO" sz="1600" dirty="0" smtClean="0">
                <a:solidFill>
                  <a:srgbClr val="000000"/>
                </a:solidFill>
                <a:latin typeface="Consolas"/>
              </a:rPr>
              <a:t>++) {</a:t>
            </a:r>
          </a:p>
          <a:p>
            <a:r>
              <a:rPr lang="nn-NO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nn-NO" sz="1600" dirty="0" smtClean="0">
                <a:solidFill>
                  <a:srgbClr val="000000"/>
                </a:solidFill>
                <a:latin typeface="Consolas"/>
              </a:rPr>
              <a:t>   list.get(i);</a:t>
            </a:r>
          </a:p>
          <a:p>
            <a:r>
              <a:rPr lang="nn-NO" sz="1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600" dirty="0" smtClean="0">
              <a:solidFill>
                <a:srgbClr val="000000"/>
              </a:solidFill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(c) Krzysztof Barteczko 2014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ea typeface="Verdana" pitchFamily="34" charset="0"/>
                <a:cs typeface="Verdana" pitchFamily="34" charset="0"/>
              </a:rPr>
              <a:t>Iterator methods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922152"/>
              </p:ext>
            </p:extLst>
          </p:nvPr>
        </p:nvGraphicFramePr>
        <p:xfrm>
          <a:off x="395536" y="1196752"/>
          <a:ext cx="8352928" cy="2834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55450"/>
                <a:gridCol w="499747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 next()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r>
                        <a:rPr lang="en-US" baseline="0" dirty="0" smtClean="0"/>
                        <a:t> next element of the collection or raises </a:t>
                      </a:r>
                      <a:r>
                        <a:rPr lang="en-US" baseline="0" dirty="0" err="1" smtClean="0"/>
                        <a:t>NoSuchElementException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v</a:t>
                      </a:r>
                      <a:r>
                        <a:rPr lang="en-US" dirty="0" smtClean="0"/>
                        <a:t>oid remove()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removes element returned</a:t>
                      </a:r>
                      <a:r>
                        <a:rPr lang="en-US" baseline="0" dirty="0" smtClean="0"/>
                        <a:t> by the most recent next() call – optional operation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hasNext</a:t>
                      </a:r>
                      <a:r>
                        <a:rPr lang="en-US" dirty="0" smtClean="0"/>
                        <a:t>()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true if consecutive</a:t>
                      </a:r>
                      <a:r>
                        <a:rPr lang="en-US" baseline="0" dirty="0" smtClean="0"/>
                        <a:t> next() call will return a collection instance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void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forEachRemaining</a:t>
                      </a:r>
                      <a:r>
                        <a:rPr lang="en-US" baseline="0" dirty="0" smtClean="0"/>
                        <a:t>(Consumer operation)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Interface</a:t>
                      </a:r>
                      <a:r>
                        <a:rPr lang="en-US" baseline="0" dirty="0" smtClean="0"/>
                        <a:t> Collection default operation – invokes an operation on each remaining element returned by Iterator instance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(c) Krzysztof Barteczko 2014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116632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 smtClean="0">
                <a:ea typeface="Verdana" pitchFamily="34" charset="0"/>
                <a:cs typeface="Verdana" pitchFamily="34" charset="0"/>
              </a:rPr>
              <a:t>Arrays.asList</a:t>
            </a:r>
            <a:r>
              <a:rPr lang="en-US" sz="2400" dirty="0" smtClean="0">
                <a:ea typeface="Verdana" pitchFamily="34" charset="0"/>
                <a:cs typeface="Verdana" pitchFamily="34" charset="0"/>
              </a:rPr>
              <a:t>() – tips and tricks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5076056" y="4541398"/>
            <a:ext cx="3744416" cy="156966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l-PL" sz="120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[a, b, c]</a:t>
            </a:r>
          </a:p>
          <a:p>
            <a:r>
              <a:rPr lang="pl-PL" sz="120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class java.util.Arrays$ArrayList</a:t>
            </a:r>
          </a:p>
          <a:p>
            <a:r>
              <a:rPr lang="pl-PL" sz="120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[x, y, z]</a:t>
            </a:r>
          </a:p>
          <a:p>
            <a:r>
              <a:rPr lang="pl-PL" sz="120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java.lang.UnsupportedOperationException</a:t>
            </a:r>
          </a:p>
          <a:p>
            <a:r>
              <a:rPr lang="pl-PL" sz="120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java.lang.UnsupportedOperationException</a:t>
            </a:r>
          </a:p>
          <a:p>
            <a:r>
              <a:rPr lang="pl-PL" sz="120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[a, y, z]</a:t>
            </a:r>
          </a:p>
          <a:p>
            <a:r>
              <a:rPr lang="pl-PL" sz="120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[y, a, z]</a:t>
            </a:r>
          </a:p>
          <a:p>
            <a:endParaRPr lang="pl-PL" sz="1200">
              <a:solidFill>
                <a:schemeClr val="bg1">
                  <a:lumMod val="9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pole tekstowe 3"/>
          <p:cNvSpPr txBox="1"/>
          <p:nvPr/>
        </p:nvSpPr>
        <p:spPr>
          <a:xfrm>
            <a:off x="323528" y="836712"/>
            <a:ext cx="8496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 smtClean="0">
                <a:solidFill>
                  <a:srgbClr val="000000"/>
                </a:solidFill>
                <a:latin typeface="Verdana"/>
              </a:rPr>
              <a:t>Arrays.asList</a:t>
            </a: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(T ...) returns a list which is an </a:t>
            </a:r>
            <a:r>
              <a:rPr lang="en-US" altLang="ja-JP" sz="1600" b="1" dirty="0" smtClean="0">
                <a:solidFill>
                  <a:schemeClr val="accent6">
                    <a:lumMod val="75000"/>
                  </a:schemeClr>
                </a:solidFill>
                <a:latin typeface="Verdana"/>
              </a:rPr>
              <a:t>inner class of Arrays class</a:t>
            </a:r>
            <a:endParaRPr lang="pl-PL" sz="1600" b="1" dirty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pole tekstowe 3"/>
          <p:cNvSpPr txBox="1"/>
          <p:nvPr/>
        </p:nvSpPr>
        <p:spPr>
          <a:xfrm>
            <a:off x="323528" y="1268760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 smtClean="0">
                <a:solidFill>
                  <a:srgbClr val="000000"/>
                </a:solidFill>
                <a:latin typeface="Verdana"/>
              </a:rPr>
              <a:t>Arrays.asList</a:t>
            </a: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(T ...) returns a </a:t>
            </a:r>
            <a:r>
              <a:rPr lang="en-US" altLang="ja-JP" sz="1600" b="1" u="sng" dirty="0" smtClean="0">
                <a:solidFill>
                  <a:srgbClr val="FF0000"/>
                </a:solidFill>
                <a:latin typeface="Verdana"/>
              </a:rPr>
              <a:t>structurally unmodifiable list</a:t>
            </a: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 – i.e. 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/>
              </a:rPr>
              <a:t>add() and remove() operations are not supported</a:t>
            </a:r>
            <a:endParaRPr lang="pl-PL" sz="1600" b="1" dirty="0">
              <a:solidFill>
                <a:srgbClr val="00B05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pole tekstowe 3"/>
          <p:cNvSpPr txBox="1"/>
          <p:nvPr/>
        </p:nvSpPr>
        <p:spPr>
          <a:xfrm>
            <a:off x="323528" y="1988840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But actually we can </a:t>
            </a:r>
            <a:r>
              <a:rPr lang="en-US" altLang="ja-JP" sz="1600" b="1" dirty="0" smtClean="0">
                <a:solidFill>
                  <a:schemeClr val="accent6">
                    <a:lumMod val="75000"/>
                  </a:schemeClr>
                </a:solidFill>
                <a:latin typeface="Verdana"/>
              </a:rPr>
              <a:t>modify those elements and even modify their positions</a:t>
            </a:r>
            <a:endParaRPr lang="pl-PL" sz="1600" b="1" dirty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pole tekstowe 4"/>
          <p:cNvSpPr txBox="1"/>
          <p:nvPr/>
        </p:nvSpPr>
        <p:spPr>
          <a:xfrm>
            <a:off x="251520" y="2627034"/>
            <a:ext cx="79928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1400" dirty="0">
                <a:solidFill>
                  <a:srgbClr val="000000"/>
                </a:solidFill>
                <a:latin typeface="Consolas"/>
              </a:rPr>
              <a:t> List&lt;String&gt; list1 = Arrays.asList("x", "y", "z");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/>
              </a:rPr>
              <a:t>    System.out.println(list1.getClass());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/>
              </a:rPr>
              <a:t>    System.out.println(list1);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/>
              </a:rPr>
              <a:t>    try {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/>
              </a:rPr>
              <a:t>      list1.add("a");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/>
              </a:rPr>
              <a:t>    } catch (Exception exc) {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/>
              </a:rPr>
              <a:t>      System.out.println(exc); 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/>
              </a:rPr>
              <a:t>    try {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/>
              </a:rPr>
              <a:t>      list1.remove("x");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/>
              </a:rPr>
              <a:t>    } catch (Exception exc) {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/>
              </a:rPr>
              <a:t>      System.out.println(exc);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/>
              </a:rPr>
              <a:t>    list1.set(0, "a");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/>
              </a:rPr>
              <a:t>    System.out.println(list1);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/>
              </a:rPr>
              <a:t>    Collections.swap(list, 0, 1</a:t>
            </a:r>
            <a:r>
              <a:rPr lang="nn-NO" sz="14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nn-NO" sz="1400" dirty="0">
              <a:solidFill>
                <a:srgbClr val="000000"/>
              </a:solidFill>
              <a:latin typeface="Consolas"/>
            </a:endParaRPr>
          </a:p>
          <a:p>
            <a:r>
              <a:rPr lang="nn-NO" sz="1400" dirty="0">
                <a:solidFill>
                  <a:srgbClr val="000000"/>
                </a:solidFill>
                <a:latin typeface="Consolas"/>
              </a:rPr>
              <a:t>    System.out.println(list1);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nn-NO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400" dirty="0" smtClean="0">
              <a:solidFill>
                <a:srgbClr val="000000"/>
              </a:solidFill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(c) Krzysztof Barteczko 2014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ea typeface="Verdana" pitchFamily="34" charset="0"/>
                <a:cs typeface="Verdana" pitchFamily="34" charset="0"/>
              </a:rPr>
              <a:t>Unmodifiable list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4860032" y="3429000"/>
            <a:ext cx="3960440" cy="156966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java.lang.UnsupportedOperationException</a:t>
            </a:r>
          </a:p>
          <a:p>
            <a:r>
              <a:rPr lang="en-US" sz="120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[a, b, c]</a:t>
            </a:r>
          </a:p>
          <a:p>
            <a:r>
              <a:rPr lang="en-US" sz="120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java.lang.UnsupportedOperationException</a:t>
            </a:r>
          </a:p>
          <a:p>
            <a:r>
              <a:rPr lang="en-US" sz="120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[a, b, c]</a:t>
            </a:r>
          </a:p>
          <a:p>
            <a:r>
              <a:rPr lang="en-US" sz="120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java.lang.UnsupportedOperationException</a:t>
            </a:r>
          </a:p>
          <a:p>
            <a:r>
              <a:rPr lang="en-US" sz="120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[a, b, c]</a:t>
            </a:r>
          </a:p>
          <a:p>
            <a:r>
              <a:rPr lang="en-US" sz="120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java.lang.UnsupportedOperationException</a:t>
            </a:r>
          </a:p>
          <a:p>
            <a:r>
              <a:rPr lang="en-US" sz="120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[a, b, c]</a:t>
            </a:r>
          </a:p>
        </p:txBody>
      </p:sp>
      <p:sp>
        <p:nvSpPr>
          <p:cNvPr id="7" name="pole tekstowe 4"/>
          <p:cNvSpPr txBox="1"/>
          <p:nvPr/>
        </p:nvSpPr>
        <p:spPr>
          <a:xfrm>
            <a:off x="539552" y="836712"/>
            <a:ext cx="799288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1400" dirty="0">
                <a:solidFill>
                  <a:srgbClr val="000000"/>
                </a:solidFill>
                <a:latin typeface="Consolas"/>
              </a:rPr>
              <a:t>  List&lt;String&gt; list = new ArrayList&lt;&gt;();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nn-NO" sz="1400" dirty="0" smtClean="0">
                <a:solidFill>
                  <a:srgbClr val="000000"/>
                </a:solidFill>
                <a:latin typeface="Consolas"/>
              </a:rPr>
              <a:t>Collections.addAll(list</a:t>
            </a:r>
            <a:r>
              <a:rPr lang="nn-NO" sz="1400" dirty="0">
                <a:solidFill>
                  <a:srgbClr val="000000"/>
                </a:solidFill>
                <a:latin typeface="Consolas"/>
              </a:rPr>
              <a:t>, "a", "b", "c");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nn-NO" sz="1400" dirty="0" smtClean="0">
                <a:solidFill>
                  <a:srgbClr val="000000"/>
                </a:solidFill>
                <a:latin typeface="Consolas"/>
              </a:rPr>
              <a:t>List&lt;String</a:t>
            </a:r>
            <a:r>
              <a:rPr lang="nn-NO" sz="1400" dirty="0">
                <a:solidFill>
                  <a:srgbClr val="000000"/>
                </a:solidFill>
                <a:latin typeface="Consolas"/>
              </a:rPr>
              <a:t>&gt; ulist = </a:t>
            </a:r>
            <a:r>
              <a:rPr lang="nn-NO" sz="14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Collections.unmodifiableList(list);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nn-NO" sz="1400" dirty="0" smtClean="0">
                <a:solidFill>
                  <a:srgbClr val="000000"/>
                </a:solidFill>
                <a:latin typeface="Consolas"/>
              </a:rPr>
              <a:t>try </a:t>
            </a:r>
            <a:r>
              <a:rPr lang="nn-NO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nn-NO" sz="1400" dirty="0" smtClean="0">
                <a:solidFill>
                  <a:srgbClr val="000000"/>
                </a:solidFill>
                <a:latin typeface="Consolas"/>
              </a:rPr>
              <a:t>    ulist.add</a:t>
            </a:r>
            <a:r>
              <a:rPr lang="nn-NO" sz="1400" dirty="0">
                <a:solidFill>
                  <a:srgbClr val="000000"/>
                </a:solidFill>
                <a:latin typeface="Consolas"/>
              </a:rPr>
              <a:t>("z");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nn-NO" sz="1400" dirty="0" smtClean="0">
                <a:solidFill>
                  <a:srgbClr val="000000"/>
                </a:solidFill>
                <a:latin typeface="Consolas"/>
              </a:rPr>
              <a:t>} </a:t>
            </a:r>
            <a:r>
              <a:rPr lang="nn-NO" sz="1400" dirty="0">
                <a:solidFill>
                  <a:srgbClr val="000000"/>
                </a:solidFill>
                <a:latin typeface="Consolas"/>
              </a:rPr>
              <a:t>catch (Exception exc) {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/>
              </a:rPr>
              <a:t>      System.out.println(exc);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nn-NO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nn-NO" sz="1400" dirty="0">
              <a:solidFill>
                <a:srgbClr val="000000"/>
              </a:solidFill>
              <a:latin typeface="Consolas"/>
            </a:endParaRPr>
          </a:p>
          <a:p>
            <a:r>
              <a:rPr lang="nn-NO" sz="1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nn-NO" sz="1400" dirty="0" smtClean="0">
                <a:solidFill>
                  <a:srgbClr val="000000"/>
                </a:solidFill>
                <a:latin typeface="Consolas"/>
              </a:rPr>
              <a:t>System.out.println(list</a:t>
            </a:r>
            <a:r>
              <a:rPr lang="nn-NO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nn-NO" sz="1400" dirty="0" smtClean="0">
                <a:solidFill>
                  <a:srgbClr val="000000"/>
                </a:solidFill>
                <a:latin typeface="Consolas"/>
              </a:rPr>
              <a:t>try </a:t>
            </a:r>
            <a:r>
              <a:rPr lang="nn-NO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/>
              </a:rPr>
              <a:t>      ulist.remove("a");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nn-NO" sz="1400" dirty="0" smtClean="0">
                <a:solidFill>
                  <a:srgbClr val="000000"/>
                </a:solidFill>
                <a:latin typeface="Consolas"/>
              </a:rPr>
              <a:t>} </a:t>
            </a:r>
            <a:r>
              <a:rPr lang="nn-NO" sz="1400" dirty="0">
                <a:solidFill>
                  <a:srgbClr val="000000"/>
                </a:solidFill>
                <a:latin typeface="Consolas"/>
              </a:rPr>
              <a:t>catch (Exception exc) {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/>
              </a:rPr>
              <a:t>      System.out.println(exc);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nn-NO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nn-NO" sz="1400" dirty="0">
              <a:solidFill>
                <a:srgbClr val="000000"/>
              </a:solidFill>
              <a:latin typeface="Consolas"/>
            </a:endParaRPr>
          </a:p>
          <a:p>
            <a:r>
              <a:rPr lang="nn-NO" sz="1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nn-NO" sz="1400" dirty="0" smtClean="0">
                <a:solidFill>
                  <a:srgbClr val="000000"/>
                </a:solidFill>
                <a:latin typeface="Consolas"/>
              </a:rPr>
              <a:t>System.out.println(list</a:t>
            </a:r>
            <a:r>
              <a:rPr lang="nn-NO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nn-NO" sz="1400" dirty="0" smtClean="0">
                <a:solidFill>
                  <a:srgbClr val="000000"/>
                </a:solidFill>
                <a:latin typeface="Consolas"/>
              </a:rPr>
              <a:t>try </a:t>
            </a:r>
            <a:r>
              <a:rPr lang="nn-NO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/>
              </a:rPr>
              <a:t>      ulist.set(0, "z");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nn-NO" sz="1400" dirty="0" smtClean="0">
                <a:solidFill>
                  <a:srgbClr val="000000"/>
                </a:solidFill>
                <a:latin typeface="Consolas"/>
              </a:rPr>
              <a:t>} </a:t>
            </a:r>
            <a:r>
              <a:rPr lang="nn-NO" sz="1400" dirty="0">
                <a:solidFill>
                  <a:srgbClr val="000000"/>
                </a:solidFill>
                <a:latin typeface="Consolas"/>
              </a:rPr>
              <a:t>catch (Exception exc) {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/>
              </a:rPr>
              <a:t>      System.out.println(exc);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nn-NO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nn-NO" sz="1400" dirty="0">
              <a:solidFill>
                <a:srgbClr val="000000"/>
              </a:solidFill>
              <a:latin typeface="Consolas"/>
            </a:endParaRPr>
          </a:p>
          <a:p>
            <a:r>
              <a:rPr lang="nn-NO" sz="1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nn-NO" sz="1400" dirty="0" smtClean="0">
                <a:solidFill>
                  <a:srgbClr val="000000"/>
                </a:solidFill>
                <a:latin typeface="Consolas"/>
              </a:rPr>
              <a:t>System.out.println(list</a:t>
            </a:r>
            <a:r>
              <a:rPr lang="nn-NO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nn-NO" sz="1400" dirty="0" smtClean="0">
                <a:solidFill>
                  <a:srgbClr val="000000"/>
                </a:solidFill>
                <a:latin typeface="Consolas"/>
              </a:rPr>
              <a:t>try </a:t>
            </a:r>
            <a:r>
              <a:rPr lang="nn-NO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/>
              </a:rPr>
              <a:t>      Collections.swap(ulist, 0, 1);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nn-NO" sz="1400" dirty="0" smtClean="0">
                <a:solidFill>
                  <a:srgbClr val="000000"/>
                </a:solidFill>
                <a:latin typeface="Consolas"/>
              </a:rPr>
              <a:t>} </a:t>
            </a:r>
            <a:r>
              <a:rPr lang="nn-NO" sz="1400" dirty="0">
                <a:solidFill>
                  <a:srgbClr val="000000"/>
                </a:solidFill>
                <a:latin typeface="Consolas"/>
              </a:rPr>
              <a:t>catch (Exception exc) {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/>
              </a:rPr>
              <a:t>      System.out.println(exc);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nn-NO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nn-NO" sz="1400" dirty="0">
              <a:solidFill>
                <a:srgbClr val="000000"/>
              </a:solidFill>
              <a:latin typeface="Consolas"/>
            </a:endParaRPr>
          </a:p>
          <a:p>
            <a:r>
              <a:rPr lang="nn-NO" sz="1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nn-NO" sz="1400" dirty="0" smtClean="0">
                <a:solidFill>
                  <a:srgbClr val="000000"/>
                </a:solidFill>
                <a:latin typeface="Consolas"/>
              </a:rPr>
              <a:t>System.out.println(list</a:t>
            </a:r>
            <a:r>
              <a:rPr lang="nn-NO" sz="1400" dirty="0">
                <a:solidFill>
                  <a:srgbClr val="000000"/>
                </a:solidFill>
                <a:latin typeface="Consolas"/>
              </a:rPr>
              <a:t>);</a:t>
            </a:r>
            <a:endParaRPr lang="en-US" sz="1400" dirty="0" smtClean="0">
              <a:solidFill>
                <a:srgbClr val="000000"/>
              </a:solidFill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(c) Krzysztof Barteczko 2014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ea typeface="Verdana" pitchFamily="34" charset="0"/>
                <a:cs typeface="Verdana" pitchFamily="34" charset="0"/>
              </a:rPr>
              <a:t>Arrays.</a:t>
            </a:r>
            <a:r>
              <a:rPr lang="pl-PL" sz="2400" dirty="0" err="1" smtClean="0">
                <a:ea typeface="Verdana" pitchFamily="34" charset="0"/>
                <a:cs typeface="Verdana" pitchFamily="34" charset="0"/>
              </a:rPr>
              <a:t>asList</a:t>
            </a:r>
            <a:r>
              <a:rPr lang="en-US" sz="2400" dirty="0" smtClean="0">
                <a:ea typeface="Verdana" pitchFamily="34" charset="0"/>
                <a:cs typeface="Verdana" pitchFamily="34" charset="0"/>
              </a:rPr>
              <a:t>()</a:t>
            </a:r>
            <a:r>
              <a:rPr lang="pl-PL" sz="2400" dirty="0" smtClean="0"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smtClean="0">
                <a:ea typeface="Verdana" pitchFamily="34" charset="0"/>
                <a:cs typeface="Verdana" pitchFamily="34" charset="0"/>
              </a:rPr>
              <a:t>uses original array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323528" y="3717032"/>
            <a:ext cx="8496944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l-PL" sz="1400" smtClean="0">
                <a:solidFill>
                  <a:srgbClr val="000000"/>
                </a:solidFill>
                <a:latin typeface="Consolas"/>
              </a:rPr>
              <a:t>List&lt;Integer&gt; </a:t>
            </a:r>
            <a:r>
              <a:rPr lang="pl-PL" sz="1400" smtClean="0">
                <a:solidFill>
                  <a:srgbClr val="6A3E3E"/>
                </a:solidFill>
                <a:latin typeface="Consolas"/>
              </a:rPr>
              <a:t>list2</a:t>
            </a:r>
            <a:r>
              <a:rPr lang="pl-PL" sz="1400" smtClean="0">
                <a:solidFill>
                  <a:srgbClr val="000000"/>
                </a:solidFill>
                <a:latin typeface="Consolas"/>
              </a:rPr>
              <a:t> = Arrays.</a:t>
            </a:r>
            <a:r>
              <a:rPr lang="pl-PL" sz="1400" i="1" smtClean="0">
                <a:solidFill>
                  <a:srgbClr val="000000"/>
                </a:solidFill>
                <a:latin typeface="Consolas"/>
              </a:rPr>
              <a:t>asList(1, 7, 3);</a:t>
            </a:r>
          </a:p>
          <a:p>
            <a:r>
              <a:rPr lang="pl-PL" sz="1400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400" b="1" i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400" b="1" i="1" smtClean="0">
                <a:solidFill>
                  <a:srgbClr val="000000"/>
                </a:solidFill>
                <a:latin typeface="Consolas"/>
              </a:rPr>
              <a:t>.println(</a:t>
            </a:r>
            <a:r>
              <a:rPr lang="pl-PL" sz="1400" b="1" i="1" smtClean="0">
                <a:solidFill>
                  <a:srgbClr val="6A3E3E"/>
                </a:solidFill>
                <a:latin typeface="Consolas"/>
              </a:rPr>
              <a:t>list2</a:t>
            </a:r>
            <a:r>
              <a:rPr lang="pl-PL" sz="1400" b="1" i="1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400" smtClean="0">
                <a:solidFill>
                  <a:srgbClr val="6A3E3E"/>
                </a:solidFill>
                <a:latin typeface="Consolas"/>
              </a:rPr>
              <a:t>list2</a:t>
            </a:r>
            <a:r>
              <a:rPr lang="pl-PL" sz="1400" smtClean="0">
                <a:solidFill>
                  <a:srgbClr val="000000"/>
                </a:solidFill>
                <a:latin typeface="Consolas"/>
              </a:rPr>
              <a:t>.set(2, 11);</a:t>
            </a:r>
          </a:p>
          <a:p>
            <a:r>
              <a:rPr lang="pl-PL" sz="1400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400" b="1" i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400" b="1" i="1" smtClean="0">
                <a:solidFill>
                  <a:srgbClr val="000000"/>
                </a:solidFill>
                <a:latin typeface="Consolas"/>
              </a:rPr>
              <a:t>.println(</a:t>
            </a:r>
            <a:r>
              <a:rPr lang="pl-PL" sz="1400" b="1" i="1" smtClean="0">
                <a:solidFill>
                  <a:srgbClr val="6A3E3E"/>
                </a:solidFill>
                <a:latin typeface="Consolas"/>
              </a:rPr>
              <a:t>list2</a:t>
            </a:r>
            <a:r>
              <a:rPr lang="pl-PL" sz="1400" b="1" i="1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400" smtClean="0">
                <a:solidFill>
                  <a:srgbClr val="000000"/>
                </a:solidFill>
                <a:latin typeface="Consolas"/>
              </a:rPr>
              <a:t>Collections.</a:t>
            </a:r>
            <a:r>
              <a:rPr lang="pl-PL" sz="1400" i="1" smtClean="0">
                <a:solidFill>
                  <a:srgbClr val="000000"/>
                </a:solidFill>
                <a:latin typeface="Consolas"/>
              </a:rPr>
              <a:t>swap(</a:t>
            </a:r>
            <a:r>
              <a:rPr lang="pl-PL" sz="1400" i="1" smtClean="0">
                <a:solidFill>
                  <a:srgbClr val="6A3E3E"/>
                </a:solidFill>
                <a:latin typeface="Consolas"/>
              </a:rPr>
              <a:t>list2</a:t>
            </a:r>
            <a:r>
              <a:rPr lang="pl-PL" sz="1400" i="1" smtClean="0">
                <a:solidFill>
                  <a:srgbClr val="000000"/>
                </a:solidFill>
                <a:latin typeface="Consolas"/>
              </a:rPr>
              <a:t>, 0, 1);</a:t>
            </a:r>
          </a:p>
          <a:p>
            <a:r>
              <a:rPr lang="pl-PL" sz="1400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400" b="1" i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400" b="1" i="1" smtClean="0">
                <a:solidFill>
                  <a:srgbClr val="000000"/>
                </a:solidFill>
                <a:latin typeface="Consolas"/>
              </a:rPr>
              <a:t>.println(</a:t>
            </a:r>
            <a:r>
              <a:rPr lang="pl-PL" sz="1400" b="1" i="1" smtClean="0">
                <a:solidFill>
                  <a:srgbClr val="6A3E3E"/>
                </a:solidFill>
                <a:latin typeface="Consolas"/>
              </a:rPr>
              <a:t>list2</a:t>
            </a:r>
            <a:r>
              <a:rPr lang="pl-PL" sz="1400" b="1" i="1" smtClean="0">
                <a:solidFill>
                  <a:srgbClr val="000000"/>
                </a:solidFill>
                <a:latin typeface="Consolas"/>
              </a:rPr>
              <a:t>);</a:t>
            </a:r>
            <a:endParaRPr lang="pl-PL" sz="140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7084293" y="5258249"/>
            <a:ext cx="1728192" cy="64633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l-PL" sz="120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[1, 7, 3]</a:t>
            </a:r>
          </a:p>
          <a:p>
            <a:r>
              <a:rPr lang="pl-PL" sz="120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[1, 7, 11]</a:t>
            </a:r>
          </a:p>
          <a:p>
            <a:r>
              <a:rPr lang="pl-PL" sz="120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[7, 1, 11]</a:t>
            </a:r>
            <a:endParaRPr lang="pl-PL" sz="1200">
              <a:solidFill>
                <a:schemeClr val="bg1">
                  <a:lumMod val="9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pole tekstowe 3"/>
          <p:cNvSpPr txBox="1"/>
          <p:nvPr/>
        </p:nvSpPr>
        <p:spPr>
          <a:xfrm>
            <a:off x="323528" y="1014550"/>
            <a:ext cx="8496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 smtClean="0">
                <a:solidFill>
                  <a:srgbClr val="000000"/>
                </a:solidFill>
                <a:latin typeface="Verdana"/>
              </a:rPr>
              <a:t>Arrays.asList</a:t>
            </a: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() </a:t>
            </a:r>
            <a:r>
              <a:rPr lang="en-US" altLang="ja-JP" sz="1600" b="1" dirty="0" smtClean="0">
                <a:solidFill>
                  <a:schemeClr val="accent6">
                    <a:lumMod val="75000"/>
                  </a:schemeClr>
                </a:solidFill>
                <a:latin typeface="Verdana"/>
              </a:rPr>
              <a:t>operates on original array passed</a:t>
            </a: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 as input argument</a:t>
            </a:r>
            <a:endParaRPr lang="pl-PL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pole tekstowe 4"/>
          <p:cNvSpPr txBox="1"/>
          <p:nvPr/>
        </p:nvSpPr>
        <p:spPr>
          <a:xfrm>
            <a:off x="323528" y="1683965"/>
            <a:ext cx="7992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1400" dirty="0" smtClean="0">
                <a:solidFill>
                  <a:srgbClr val="000000"/>
                </a:solidFill>
                <a:latin typeface="Consolas"/>
              </a:rPr>
              <a:t>String</a:t>
            </a:r>
            <a:r>
              <a:rPr lang="nn-NO" sz="1400" dirty="0">
                <a:solidFill>
                  <a:srgbClr val="000000"/>
                </a:solidFill>
                <a:latin typeface="Consolas"/>
              </a:rPr>
              <a:t>[] stab = { "x", "y", "x" };</a:t>
            </a:r>
          </a:p>
          <a:p>
            <a:r>
              <a:rPr lang="nn-NO" sz="1400" dirty="0" smtClean="0">
                <a:solidFill>
                  <a:srgbClr val="000000"/>
                </a:solidFill>
                <a:latin typeface="Consolas"/>
              </a:rPr>
              <a:t>List&lt;String</a:t>
            </a:r>
            <a:r>
              <a:rPr lang="nn-NO" sz="1400" dirty="0">
                <a:solidFill>
                  <a:srgbClr val="000000"/>
                </a:solidFill>
                <a:latin typeface="Consolas"/>
              </a:rPr>
              <a:t>&gt; list1 = Arrays.asList(stab);</a:t>
            </a:r>
          </a:p>
          <a:p>
            <a:r>
              <a:rPr lang="nn-NO" sz="1400" dirty="0" smtClean="0">
                <a:solidFill>
                  <a:srgbClr val="000000"/>
                </a:solidFill>
                <a:latin typeface="Consolas"/>
              </a:rPr>
              <a:t>list1.set(0</a:t>
            </a:r>
            <a:r>
              <a:rPr lang="nn-NO" sz="1400" dirty="0">
                <a:solidFill>
                  <a:srgbClr val="000000"/>
                </a:solidFill>
                <a:latin typeface="Consolas"/>
              </a:rPr>
              <a:t>, "a");</a:t>
            </a:r>
          </a:p>
          <a:p>
            <a:r>
              <a:rPr lang="nn-NO" sz="1400" dirty="0" smtClean="0">
                <a:solidFill>
                  <a:srgbClr val="000000"/>
                </a:solidFill>
                <a:latin typeface="Consolas"/>
              </a:rPr>
              <a:t>System.out.println(Arrays.toString(stab</a:t>
            </a:r>
            <a:r>
              <a:rPr lang="nn-NO" sz="1400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r>
              <a:rPr lang="nn-NO" sz="1400" dirty="0" smtClean="0">
                <a:solidFill>
                  <a:srgbClr val="000000"/>
                </a:solidFill>
                <a:latin typeface="Consolas"/>
              </a:rPr>
              <a:t>Collections.swap(list1</a:t>
            </a:r>
            <a:r>
              <a:rPr lang="nn-NO" sz="1400" dirty="0">
                <a:solidFill>
                  <a:srgbClr val="000000"/>
                </a:solidFill>
                <a:latin typeface="Consolas"/>
              </a:rPr>
              <a:t>, 0, 1);</a:t>
            </a:r>
          </a:p>
          <a:p>
            <a:r>
              <a:rPr lang="nn-NO" sz="1400" dirty="0" smtClean="0">
                <a:solidFill>
                  <a:srgbClr val="000000"/>
                </a:solidFill>
                <a:latin typeface="Consolas"/>
              </a:rPr>
              <a:t>System.out.println(Arrays.toString(stab</a:t>
            </a:r>
            <a:r>
              <a:rPr lang="nn-NO" sz="1400" dirty="0">
                <a:solidFill>
                  <a:srgbClr val="000000"/>
                </a:solidFill>
                <a:latin typeface="Consolas"/>
              </a:rPr>
              <a:t>));</a:t>
            </a:r>
          </a:p>
        </p:txBody>
      </p:sp>
      <p:sp>
        <p:nvSpPr>
          <p:cNvPr id="12" name="pole tekstowe 4"/>
          <p:cNvSpPr txBox="1"/>
          <p:nvPr/>
        </p:nvSpPr>
        <p:spPr>
          <a:xfrm>
            <a:off x="7524328" y="2418842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000000"/>
                </a:solidFill>
                <a:latin typeface="Consolas"/>
              </a:rPr>
              <a:t>[a, y, x]</a:t>
            </a:r>
          </a:p>
          <a:p>
            <a:r>
              <a:rPr lang="es-ES" sz="1400" dirty="0">
                <a:solidFill>
                  <a:srgbClr val="000000"/>
                </a:solidFill>
                <a:latin typeface="Consolas"/>
              </a:rPr>
              <a:t>[y, a, x]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(c) Krzysztof Barteczko 2014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ea typeface="Verdana" pitchFamily="34" charset="0"/>
                <a:cs typeface="Verdana" pitchFamily="34" charset="0"/>
              </a:rPr>
              <a:t>Arrays.asList</a:t>
            </a:r>
            <a:r>
              <a:rPr lang="en-US" sz="2400" dirty="0" smtClean="0">
                <a:ea typeface="Verdana" pitchFamily="34" charset="0"/>
                <a:cs typeface="Verdana" pitchFamily="34" charset="0"/>
              </a:rPr>
              <a:t>() – hint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23528" y="1480716"/>
            <a:ext cx="8568952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In case we use </a:t>
            </a:r>
            <a:r>
              <a:rPr lang="en-US" altLang="ja-JP" sz="1600" dirty="0" err="1" smtClean="0">
                <a:solidFill>
                  <a:srgbClr val="000000"/>
                </a:solidFill>
                <a:latin typeface="Verdana"/>
              </a:rPr>
              <a:t>Arrays.asList</a:t>
            </a: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() and want to create a list which:</a:t>
            </a:r>
          </a:p>
          <a:p>
            <a:endParaRPr lang="en-US" altLang="ja-JP" sz="1600" dirty="0">
              <a:solidFill>
                <a:srgbClr val="000000"/>
              </a:solidFill>
              <a:latin typeface="Verdana"/>
            </a:endParaRPr>
          </a:p>
          <a:p>
            <a:pPr marL="342900" indent="-342900">
              <a:buAutoNum type="arabicPeriod"/>
            </a:pPr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i</a:t>
            </a: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s </a:t>
            </a:r>
            <a:r>
              <a:rPr lang="en-US" altLang="ja-JP" sz="1600" b="1" u="sng" dirty="0" smtClean="0">
                <a:solidFill>
                  <a:srgbClr val="FF0000"/>
                </a:solidFill>
                <a:latin typeface="Verdana"/>
              </a:rPr>
              <a:t>structurally modifiable</a:t>
            </a:r>
          </a:p>
          <a:p>
            <a:pPr marL="342900" indent="-342900">
              <a:buAutoNum type="arabicPeriod"/>
            </a:pPr>
            <a:r>
              <a:rPr lang="en-US" altLang="ja-JP" sz="1600" b="1" u="sng" dirty="0">
                <a:solidFill>
                  <a:srgbClr val="00B050"/>
                </a:solidFill>
                <a:latin typeface="Verdana"/>
              </a:rPr>
              <a:t>d</a:t>
            </a:r>
            <a:r>
              <a:rPr lang="en-US" altLang="ja-JP" sz="1600" b="1" u="sng" dirty="0" smtClean="0">
                <a:solidFill>
                  <a:srgbClr val="00B050"/>
                </a:solidFill>
                <a:latin typeface="Verdana"/>
              </a:rPr>
              <a:t>oes not change original array passed as input argument</a:t>
            </a:r>
            <a:endParaRPr lang="pl-PL" altLang="ja-JP" sz="1600" b="1" u="sng" dirty="0" smtClean="0">
              <a:solidFill>
                <a:srgbClr val="00B050"/>
              </a:solidFill>
              <a:latin typeface="Verdana"/>
            </a:endParaRPr>
          </a:p>
          <a:p>
            <a:endParaRPr lang="en-US" altLang="ja-JP" sz="1600" dirty="0" smtClean="0">
              <a:solidFill>
                <a:srgbClr val="000000"/>
              </a:solidFill>
              <a:latin typeface="Verdana"/>
            </a:endParaRPr>
          </a:p>
          <a:p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We need to create a new instance of </a:t>
            </a:r>
            <a:r>
              <a:rPr lang="en-US" altLang="ja-JP" sz="1600" dirty="0" err="1" smtClean="0">
                <a:solidFill>
                  <a:srgbClr val="000000"/>
                </a:solidFill>
                <a:latin typeface="Verdana"/>
              </a:rPr>
              <a:t>ArrayList</a:t>
            </a:r>
            <a:endParaRPr lang="pl-PL" altLang="ja-JP" sz="1600" dirty="0" smtClean="0">
              <a:solidFill>
                <a:srgbClr val="000000"/>
              </a:solidFill>
              <a:latin typeface="Verdana"/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  <a:latin typeface="Verdana"/>
              </a:rPr>
              <a:t> </a:t>
            </a:r>
          </a:p>
          <a:p>
            <a:pPr algn="ctr"/>
            <a:r>
              <a:rPr lang="en-US" altLang="ja-JP" sz="1600" b="1" dirty="0" smtClean="0">
                <a:solidFill>
                  <a:srgbClr val="000000"/>
                </a:solidFill>
                <a:latin typeface="Verdana"/>
              </a:rPr>
              <a:t>new </a:t>
            </a:r>
            <a:r>
              <a:rPr lang="en-US" altLang="ja-JP" sz="1600" b="1" dirty="0" err="1" smtClean="0">
                <a:solidFill>
                  <a:srgbClr val="000000"/>
                </a:solidFill>
                <a:latin typeface="Verdana"/>
              </a:rPr>
              <a:t>ArrayList</a:t>
            </a:r>
            <a:r>
              <a:rPr lang="en-US" altLang="ja-JP" sz="1600" b="1" dirty="0" smtClean="0">
                <a:solidFill>
                  <a:srgbClr val="000000"/>
                </a:solidFill>
                <a:latin typeface="Verdana"/>
              </a:rPr>
              <a:t>&lt;&gt;(</a:t>
            </a:r>
            <a:r>
              <a:rPr lang="en-US" altLang="ja-JP" sz="1600" b="1" dirty="0" err="1" smtClean="0">
                <a:solidFill>
                  <a:srgbClr val="000000"/>
                </a:solidFill>
                <a:latin typeface="Verdana"/>
              </a:rPr>
              <a:t>Arrays.asList</a:t>
            </a:r>
            <a:r>
              <a:rPr lang="en-US" altLang="ja-JP" sz="1600" b="1" dirty="0" smtClean="0">
                <a:solidFill>
                  <a:srgbClr val="000000"/>
                </a:solidFill>
                <a:latin typeface="Verdana"/>
              </a:rPr>
              <a:t>(...))</a:t>
            </a:r>
            <a:r>
              <a:rPr lang="ja-JP" altLang="en-US" sz="1600" b="1" dirty="0" smtClean="0">
                <a:solidFill>
                  <a:srgbClr val="000000"/>
                </a:solidFill>
                <a:latin typeface="Verdana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(c) Krzysztof Barteczko 2014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ea typeface="Verdana" pitchFamily="34" charset="0"/>
                <a:cs typeface="Verdana" pitchFamily="34" charset="0"/>
              </a:rPr>
              <a:t>Arrays.</a:t>
            </a:r>
            <a:r>
              <a:rPr lang="pl-PL" sz="2400" dirty="0" err="1" smtClean="0">
                <a:ea typeface="Verdana" pitchFamily="34" charset="0"/>
                <a:cs typeface="Verdana" pitchFamily="34" charset="0"/>
              </a:rPr>
              <a:t>asList</a:t>
            </a:r>
            <a:r>
              <a:rPr lang="en-US" sz="2400" dirty="0" smtClean="0">
                <a:ea typeface="Verdana" pitchFamily="34" charset="0"/>
                <a:cs typeface="Verdana" pitchFamily="34" charset="0"/>
              </a:rPr>
              <a:t>()</a:t>
            </a:r>
            <a:r>
              <a:rPr lang="pl-PL" sz="2400" dirty="0" smtClean="0"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smtClean="0">
                <a:ea typeface="Verdana" pitchFamily="34" charset="0"/>
                <a:cs typeface="Verdana" pitchFamily="34" charset="0"/>
              </a:rPr>
              <a:t>and</a:t>
            </a:r>
            <a:r>
              <a:rPr lang="pl-PL" sz="2400" dirty="0" smtClean="0">
                <a:ea typeface="Verdana" pitchFamily="34" charset="0"/>
                <a:cs typeface="Verdana" pitchFamily="34" charset="0"/>
              </a:rPr>
              <a:t> </a:t>
            </a:r>
            <a:r>
              <a:rPr lang="pl-PL" sz="2400" dirty="0" err="1" smtClean="0">
                <a:ea typeface="Verdana" pitchFamily="34" charset="0"/>
                <a:cs typeface="Verdana" pitchFamily="34" charset="0"/>
              </a:rPr>
              <a:t>autoboxing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3"/>
          <p:cNvSpPr txBox="1"/>
          <p:nvPr/>
        </p:nvSpPr>
        <p:spPr>
          <a:xfrm>
            <a:off x="287524" y="895969"/>
            <a:ext cx="8568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Arrays.asList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 accepts either array or a list of arguments of the same type</a:t>
            </a:r>
            <a:endParaRPr lang="pl-PL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pole tekstowe 3"/>
          <p:cNvSpPr txBox="1"/>
          <p:nvPr/>
        </p:nvSpPr>
        <p:spPr>
          <a:xfrm>
            <a:off x="272904" y="1554963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Both the elements of array or arguments may be values of a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primitive type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boolean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byte, short, </a:t>
            </a:r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long, float, double</a:t>
            </a:r>
            <a:endParaRPr lang="pl-PL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pole tekstowe 3"/>
          <p:cNvSpPr txBox="1"/>
          <p:nvPr/>
        </p:nvSpPr>
        <p:spPr>
          <a:xfrm>
            <a:off x="272904" y="2332947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But List is a generic interface and generic arguments may be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replaced by reference types only</a:t>
            </a:r>
            <a:endParaRPr lang="pl-PL" sz="1600" b="1" dirty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pole tekstowe 3"/>
          <p:cNvSpPr txBox="1"/>
          <p:nvPr/>
        </p:nvSpPr>
        <p:spPr>
          <a:xfrm>
            <a:off x="272904" y="2999482"/>
            <a:ext cx="85689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b="1" dirty="0" err="1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 &lt;T&gt; </a:t>
            </a:r>
            <a:r>
              <a:rPr lang="pl-PL" sz="1600" b="1" dirty="0" err="1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 info(List&lt;T&gt; </a:t>
            </a:r>
            <a:r>
              <a:rPr lang="pl-PL" sz="1600" b="1" dirty="0" smtClean="0">
                <a:solidFill>
                  <a:srgbClr val="6A3E3E"/>
                </a:solidFill>
                <a:latin typeface="Consolas"/>
              </a:rPr>
              <a:t>list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i="1" dirty="0" smtClean="0">
                <a:solidFill>
                  <a:srgbClr val="2A00FF"/>
                </a:solidFill>
                <a:latin typeface="Consolas"/>
              </a:rPr>
              <a:t>"Size of list: "</a:t>
            </a:r>
            <a:r>
              <a:rPr lang="en-US" sz="1600" b="1" i="1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600" b="1" i="1" dirty="0" err="1" smtClean="0">
                <a:solidFill>
                  <a:srgbClr val="6A3E3E"/>
                </a:solidFill>
                <a:latin typeface="Consolas"/>
              </a:rPr>
              <a:t>list</a:t>
            </a:r>
            <a:r>
              <a:rPr lang="en-US" sz="1600" b="1" i="1" dirty="0" err="1" smtClean="0">
                <a:solidFill>
                  <a:srgbClr val="000000"/>
                </a:solidFill>
                <a:latin typeface="Consolas"/>
              </a:rPr>
              <a:t>.size</a:t>
            </a:r>
            <a:r>
              <a:rPr lang="en-US" sz="1600" b="1" i="1" dirty="0" smtClean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nn-NO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nn-NO" sz="1600" b="1" dirty="0" smtClean="0">
                <a:solidFill>
                  <a:srgbClr val="7F0055"/>
                </a:solidFill>
                <a:latin typeface="Consolas"/>
              </a:rPr>
              <a:t>for</a:t>
            </a:r>
            <a:r>
              <a:rPr lang="nn-NO" sz="1600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sz="1600" b="1" dirty="0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nn-NO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nn-NO" sz="1600" b="1" dirty="0" smtClean="0">
                <a:solidFill>
                  <a:srgbClr val="6A3E3E"/>
                </a:solidFill>
                <a:latin typeface="Consolas"/>
              </a:rPr>
              <a:t>i</a:t>
            </a:r>
            <a:r>
              <a:rPr lang="nn-NO" sz="1600" b="1" dirty="0" smtClean="0">
                <a:solidFill>
                  <a:srgbClr val="000000"/>
                </a:solidFill>
                <a:latin typeface="Consolas"/>
              </a:rPr>
              <a:t> = 0; </a:t>
            </a:r>
            <a:r>
              <a:rPr lang="nn-NO" sz="1600" b="1" dirty="0" smtClean="0">
                <a:solidFill>
                  <a:srgbClr val="6A3E3E"/>
                </a:solidFill>
                <a:latin typeface="Consolas"/>
              </a:rPr>
              <a:t>i</a:t>
            </a:r>
            <a:r>
              <a:rPr lang="nn-NO" sz="1600" b="1" dirty="0" smtClean="0">
                <a:solidFill>
                  <a:srgbClr val="000000"/>
                </a:solidFill>
                <a:latin typeface="Consolas"/>
              </a:rPr>
              <a:t> &lt; </a:t>
            </a:r>
            <a:r>
              <a:rPr lang="nn-NO" sz="1600" b="1" dirty="0" smtClean="0">
                <a:solidFill>
                  <a:srgbClr val="6A3E3E"/>
                </a:solidFill>
                <a:latin typeface="Consolas"/>
              </a:rPr>
              <a:t>list</a:t>
            </a:r>
            <a:r>
              <a:rPr lang="nn-NO" sz="1600" b="1" dirty="0" smtClean="0">
                <a:solidFill>
                  <a:srgbClr val="000000"/>
                </a:solidFill>
                <a:latin typeface="Consolas"/>
              </a:rPr>
              <a:t>.size(); </a:t>
            </a:r>
            <a:r>
              <a:rPr lang="nn-NO" sz="1600" b="1" dirty="0" smtClean="0">
                <a:solidFill>
                  <a:srgbClr val="6A3E3E"/>
                </a:solidFill>
                <a:latin typeface="Consolas"/>
              </a:rPr>
              <a:t>i</a:t>
            </a:r>
            <a:r>
              <a:rPr lang="nn-NO" sz="1600" b="1" dirty="0" smtClean="0">
                <a:solidFill>
                  <a:srgbClr val="000000"/>
                </a:solidFill>
                <a:latin typeface="Consolas"/>
              </a:rPr>
              <a:t>++) {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6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6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((</a:t>
            </a:r>
            <a:r>
              <a:rPr lang="pl-PL" sz="1600" b="1" i="1" dirty="0" smtClean="0">
                <a:solidFill>
                  <a:srgbClr val="6A3E3E"/>
                </a:solidFill>
                <a:latin typeface="Consolas"/>
              </a:rPr>
              <a:t>i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+1) + </a:t>
            </a:r>
            <a:r>
              <a:rPr lang="pl-PL" sz="1600" b="1" i="1" dirty="0" smtClean="0">
                <a:solidFill>
                  <a:srgbClr val="2A00FF"/>
                </a:solidFill>
                <a:latin typeface="Consolas"/>
              </a:rPr>
              <a:t>" -&gt; "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pl-PL" sz="1600" b="1" i="1" dirty="0" err="1" smtClean="0">
                <a:solidFill>
                  <a:srgbClr val="6A3E3E"/>
                </a:solidFill>
                <a:latin typeface="Consolas"/>
              </a:rPr>
              <a:t>list</a:t>
            </a:r>
            <a:r>
              <a:rPr lang="pl-PL" sz="1600" b="1" i="1" dirty="0" err="1" smtClean="0">
                <a:solidFill>
                  <a:srgbClr val="000000"/>
                </a:solidFill>
                <a:latin typeface="Consolas"/>
              </a:rPr>
              <a:t>.get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b="1" i="1" dirty="0" smtClean="0">
                <a:solidFill>
                  <a:srgbClr val="6A3E3E"/>
                </a:solidFill>
                <a:latin typeface="Consolas"/>
              </a:rPr>
              <a:t>i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));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}</a:t>
            </a:r>
          </a:p>
          <a:p>
            <a:endParaRPr lang="pl-PL" sz="1600" dirty="0" smtClean="0">
              <a:latin typeface="Consolas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600" b="1" dirty="0" err="1" smtClean="0">
                <a:solidFill>
                  <a:srgbClr val="6A3E3E"/>
                </a:solidFill>
                <a:latin typeface="Consolas"/>
              </a:rPr>
              <a:t>args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   Integer[] </a:t>
            </a:r>
            <a:r>
              <a:rPr lang="pt-BR" sz="1600" dirty="0" smtClean="0">
                <a:solidFill>
                  <a:srgbClr val="6A3E3E"/>
                </a:solidFill>
                <a:latin typeface="Consolas"/>
              </a:rPr>
              <a:t>a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= { 10, 20, 30 };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6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[] </a:t>
            </a:r>
            <a:r>
              <a:rPr lang="pl-PL" sz="1600" b="1" dirty="0" smtClean="0">
                <a:solidFill>
                  <a:srgbClr val="6A3E3E"/>
                </a:solidFill>
                <a:latin typeface="Consolas"/>
              </a:rPr>
              <a:t>b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 = { 100, 200, 300 }; 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600" i="1" dirty="0" smtClean="0">
                <a:solidFill>
                  <a:srgbClr val="000000"/>
                </a:solidFill>
                <a:latin typeface="Consolas"/>
              </a:rPr>
              <a:t>info(</a:t>
            </a:r>
            <a:r>
              <a:rPr lang="pl-PL" sz="1600" i="1" dirty="0" err="1" smtClean="0">
                <a:solidFill>
                  <a:srgbClr val="000000"/>
                </a:solidFill>
                <a:latin typeface="Consolas"/>
              </a:rPr>
              <a:t>Arrays.asList</a:t>
            </a:r>
            <a:r>
              <a:rPr lang="pl-PL" sz="16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i="1" dirty="0" smtClean="0">
                <a:solidFill>
                  <a:srgbClr val="6A3E3E"/>
                </a:solidFill>
                <a:latin typeface="Consolas"/>
              </a:rPr>
              <a:t>a</a:t>
            </a:r>
            <a:r>
              <a:rPr lang="pl-PL" sz="1600" i="1" dirty="0" smtClean="0">
                <a:solidFill>
                  <a:srgbClr val="000000"/>
                </a:solidFill>
                <a:latin typeface="Consolas"/>
              </a:rPr>
              <a:t>));        </a:t>
            </a:r>
            <a:r>
              <a:rPr lang="pl-PL" sz="1600" i="1" dirty="0" smtClean="0">
                <a:solidFill>
                  <a:srgbClr val="3F7F5F"/>
                </a:solidFill>
                <a:latin typeface="Consolas"/>
              </a:rPr>
              <a:t>// 1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600" b="1" i="1" dirty="0" smtClean="0">
                <a:solidFill>
                  <a:srgbClr val="FF0000"/>
                </a:solidFill>
                <a:latin typeface="Consolas"/>
              </a:rPr>
              <a:t>info(</a:t>
            </a:r>
            <a:r>
              <a:rPr lang="pl-PL" sz="1600" b="1" i="1" dirty="0" err="1" smtClean="0">
                <a:solidFill>
                  <a:srgbClr val="FF0000"/>
                </a:solidFill>
                <a:latin typeface="Consolas"/>
              </a:rPr>
              <a:t>Arrays.asList</a:t>
            </a:r>
            <a:r>
              <a:rPr lang="pl-PL" sz="1600" b="1" i="1" dirty="0" smtClean="0">
                <a:solidFill>
                  <a:srgbClr val="FF0000"/>
                </a:solidFill>
                <a:latin typeface="Consolas"/>
              </a:rPr>
              <a:t>(b));        </a:t>
            </a:r>
            <a:r>
              <a:rPr lang="pl-PL" sz="1600" i="1" dirty="0" smtClean="0">
                <a:solidFill>
                  <a:srgbClr val="3F7F5F"/>
                </a:solidFill>
                <a:latin typeface="Consolas"/>
              </a:rPr>
              <a:t>// 2 </a:t>
            </a:r>
            <a:r>
              <a:rPr lang="en-US" sz="1600" b="1" i="1" dirty="0" smtClean="0">
                <a:solidFill>
                  <a:srgbClr val="FF0000"/>
                </a:solidFill>
                <a:latin typeface="Consolas"/>
              </a:rPr>
              <a:t>(size = 1)</a:t>
            </a:r>
            <a:endParaRPr lang="pl-PL" sz="1600" b="1" i="1" dirty="0" smtClean="0">
              <a:solidFill>
                <a:srgbClr val="FF0000"/>
              </a:solidFill>
              <a:latin typeface="Consolas"/>
            </a:endParaRP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600" i="1" dirty="0" smtClean="0">
                <a:solidFill>
                  <a:srgbClr val="000000"/>
                </a:solidFill>
                <a:latin typeface="Consolas"/>
              </a:rPr>
              <a:t>info(</a:t>
            </a:r>
            <a:r>
              <a:rPr lang="pl-PL" sz="1600" i="1" dirty="0" err="1" smtClean="0">
                <a:solidFill>
                  <a:srgbClr val="000000"/>
                </a:solidFill>
                <a:latin typeface="Consolas"/>
              </a:rPr>
              <a:t>Arrays.asList</a:t>
            </a:r>
            <a:r>
              <a:rPr lang="pl-PL" sz="1600" i="1" dirty="0" smtClean="0">
                <a:solidFill>
                  <a:srgbClr val="000000"/>
                </a:solidFill>
                <a:latin typeface="Consolas"/>
              </a:rPr>
              <a:t>(1, 2, 3));  </a:t>
            </a:r>
            <a:r>
              <a:rPr lang="pl-PL" sz="1600" i="1" dirty="0" smtClean="0">
                <a:solidFill>
                  <a:srgbClr val="3F7F5F"/>
                </a:solidFill>
                <a:latin typeface="Consolas"/>
              </a:rPr>
              <a:t>// 3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}</a:t>
            </a:r>
            <a:endParaRPr lang="pl-PL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pole tekstowe 4"/>
          <p:cNvSpPr txBox="1"/>
          <p:nvPr/>
        </p:nvSpPr>
        <p:spPr>
          <a:xfrm>
            <a:off x="6593227" y="4235463"/>
            <a:ext cx="2238373" cy="1938992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Size of list: 3</a:t>
            </a:r>
          </a:p>
          <a:p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1 -&gt; 10</a:t>
            </a:r>
          </a:p>
          <a:p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2 -&gt; 20</a:t>
            </a:r>
          </a:p>
          <a:p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3 -&gt; 30</a:t>
            </a:r>
          </a:p>
          <a:p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Size of list: 1</a:t>
            </a:r>
          </a:p>
          <a:p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1 -&gt; [I@15db9742</a:t>
            </a:r>
          </a:p>
          <a:p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Size of list: 3</a:t>
            </a:r>
          </a:p>
          <a:p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1 -&gt; 1</a:t>
            </a:r>
          </a:p>
          <a:p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2 -&gt; 2</a:t>
            </a:r>
          </a:p>
          <a:p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3 -&gt;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(c) Krzysztof Barteczko 2014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ea typeface="Verdana" pitchFamily="34" charset="0"/>
                <a:cs typeface="Verdana" pitchFamily="34" charset="0"/>
              </a:rPr>
              <a:t>List operations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5596"/>
              </p:ext>
            </p:extLst>
          </p:nvPr>
        </p:nvGraphicFramePr>
        <p:xfrm>
          <a:off x="467544" y="1340768"/>
          <a:ext cx="8352928" cy="2763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44416"/>
                <a:gridCol w="46085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inherited Collection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interface operations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add(), remove(), contains(),</a:t>
                      </a:r>
                      <a:r>
                        <a:rPr lang="en-US" baseline="0" dirty="0" smtClean="0"/>
                        <a:t> etc.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r>
                        <a:rPr lang="en-US" dirty="0" smtClean="0"/>
                        <a:t> add(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index, T element)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adds element at index</a:t>
                      </a:r>
                      <a:r>
                        <a:rPr lang="en-US" baseline="0" dirty="0" smtClean="0"/>
                        <a:t> – true if list modified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addAll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index, Collection c)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adds all</a:t>
                      </a:r>
                      <a:r>
                        <a:rPr lang="en-US" baseline="0" dirty="0" smtClean="0"/>
                        <a:t> elements of a collection starting from index – true if list modified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 get(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index)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element at index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indexOf</a:t>
                      </a:r>
                      <a:r>
                        <a:rPr lang="en-US" dirty="0" smtClean="0"/>
                        <a:t>(T element)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first index of an</a:t>
                      </a:r>
                      <a:r>
                        <a:rPr lang="en-US" baseline="0" dirty="0" smtClean="0"/>
                        <a:t> element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lastIndexOf</a:t>
                      </a:r>
                      <a:r>
                        <a:rPr lang="en-US" dirty="0" smtClean="0"/>
                        <a:t>(T element)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last index</a:t>
                      </a:r>
                      <a:r>
                        <a:rPr lang="en-US" baseline="0" dirty="0" smtClean="0"/>
                        <a:t> of an element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(c) Krzysztof Barteczko 2014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ea typeface="Verdana" pitchFamily="34" charset="0"/>
                <a:cs typeface="Verdana" pitchFamily="34" charset="0"/>
              </a:rPr>
              <a:t>List operations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410033"/>
              </p:ext>
            </p:extLst>
          </p:nvPr>
        </p:nvGraphicFramePr>
        <p:xfrm>
          <a:off x="467544" y="1340768"/>
          <a:ext cx="8352928" cy="2763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44416"/>
                <a:gridCol w="46085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ListIterator</a:t>
                      </a:r>
                      <a:r>
                        <a:rPr lang="en-US" dirty="0" smtClean="0"/>
                        <a:t>&lt;T&gt; </a:t>
                      </a:r>
                      <a:r>
                        <a:rPr lang="en-US" dirty="0" err="1" smtClean="0"/>
                        <a:t>listIterator</a:t>
                      </a:r>
                      <a:r>
                        <a:rPr lang="en-US" dirty="0" smtClean="0"/>
                        <a:t>()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r>
                        <a:rPr lang="en-US" baseline="0" dirty="0" smtClean="0"/>
                        <a:t> list iterator – before first element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ListIterator</a:t>
                      </a:r>
                      <a:r>
                        <a:rPr lang="en-US" dirty="0" smtClean="0"/>
                        <a:t>&lt;T&gt; </a:t>
                      </a:r>
                      <a:r>
                        <a:rPr lang="en-US" dirty="0" err="1" smtClean="0"/>
                        <a:t>listIterator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baseline="0" dirty="0" smtClean="0"/>
                        <a:t> index)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list iterator – before element at index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r>
                        <a:rPr lang="en-US" dirty="0" smtClean="0"/>
                        <a:t> remove(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index)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removes element at index</a:t>
                      </a:r>
                      <a:r>
                        <a:rPr lang="en-US" baseline="0" dirty="0" smtClean="0"/>
                        <a:t> – true if list modified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 set(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index, T</a:t>
                      </a:r>
                      <a:r>
                        <a:rPr lang="en-US" baseline="0" dirty="0" smtClean="0"/>
                        <a:t> value)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replaces element at index with value</a:t>
                      </a:r>
                      <a:r>
                        <a:rPr lang="en-US" baseline="0" dirty="0" smtClean="0"/>
                        <a:t> – returns the replaced element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List&lt;T&gt; </a:t>
                      </a:r>
                      <a:r>
                        <a:rPr lang="en-US" dirty="0" err="1" smtClean="0"/>
                        <a:t>subList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baseline="0" dirty="0" smtClean="0"/>
                        <a:t> start, </a:t>
                      </a:r>
                      <a:r>
                        <a:rPr lang="en-US" baseline="0" dirty="0" err="1" smtClean="0"/>
                        <a:t>int</a:t>
                      </a:r>
                      <a:r>
                        <a:rPr lang="en-US" baseline="0" dirty="0" smtClean="0"/>
                        <a:t> end)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creates</a:t>
                      </a:r>
                      <a:r>
                        <a:rPr lang="en-US" baseline="0" dirty="0" smtClean="0"/>
                        <a:t> as </a:t>
                      </a:r>
                      <a:r>
                        <a:rPr lang="en-US" baseline="0" dirty="0" err="1" smtClean="0"/>
                        <a:t>sublist</a:t>
                      </a:r>
                      <a:r>
                        <a:rPr lang="en-US" baseline="0" dirty="0" smtClean="0"/>
                        <a:t> starting from start (inclusive) and ending at end (exclusive)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lastIndexOf</a:t>
                      </a:r>
                      <a:r>
                        <a:rPr lang="en-US" dirty="0" smtClean="0"/>
                        <a:t>(T element)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last index</a:t>
                      </a:r>
                      <a:r>
                        <a:rPr lang="en-US" baseline="0" dirty="0" smtClean="0"/>
                        <a:t> of an element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(c) Krzysztof Barteczko 2014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ea typeface="Verdana" pitchFamily="34" charset="0"/>
                <a:cs typeface="Verdana" pitchFamily="34" charset="0"/>
              </a:rPr>
              <a:t>List operations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17340"/>
              </p:ext>
            </p:extLst>
          </p:nvPr>
        </p:nvGraphicFramePr>
        <p:xfrm>
          <a:off x="467544" y="1340768"/>
          <a:ext cx="8352928" cy="1381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960440"/>
                <a:gridCol w="43924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default </a:t>
                      </a:r>
                      <a:r>
                        <a:rPr lang="en-US" dirty="0" err="1" smtClean="0"/>
                        <a:t>Spliterator</a:t>
                      </a:r>
                      <a:r>
                        <a:rPr lang="en-US" dirty="0" smtClean="0"/>
                        <a:t>&lt;T&gt; </a:t>
                      </a:r>
                      <a:r>
                        <a:rPr lang="en-US" dirty="0" err="1" smtClean="0"/>
                        <a:t>spliterator</a:t>
                      </a:r>
                      <a:r>
                        <a:rPr lang="en-US" dirty="0" smtClean="0"/>
                        <a:t>()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a </a:t>
                      </a:r>
                      <a:r>
                        <a:rPr lang="en-US" dirty="0" err="1" smtClean="0"/>
                        <a:t>spliterator</a:t>
                      </a:r>
                      <a:r>
                        <a:rPr lang="en-US" dirty="0" smtClean="0"/>
                        <a:t> for a</a:t>
                      </a:r>
                      <a:r>
                        <a:rPr lang="en-US" baseline="0" dirty="0" smtClean="0"/>
                        <a:t> list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default</a:t>
                      </a:r>
                      <a:r>
                        <a:rPr lang="en-US" baseline="0" dirty="0" smtClean="0"/>
                        <a:t> void sort(Comparator&lt;T&gt; c)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sorts lists with a comparator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default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replaceAll</a:t>
                      </a:r>
                      <a:r>
                        <a:rPr lang="en-US" baseline="0" dirty="0" smtClean="0"/>
                        <a:t>(</a:t>
                      </a:r>
                      <a:r>
                        <a:rPr lang="en-US" baseline="0" dirty="0" err="1" smtClean="0"/>
                        <a:t>UnaryOperator</a:t>
                      </a:r>
                      <a:r>
                        <a:rPr lang="en-US" baseline="0" dirty="0" smtClean="0"/>
                        <a:t>&lt;T&gt;</a:t>
                      </a:r>
                      <a:r>
                        <a:rPr lang="en-US" dirty="0" smtClean="0"/>
                        <a:t> o)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replaces list element with values returned by unary operator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090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(c) Krzysztof Barteczko 2014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ea typeface="Verdana" pitchFamily="34" charset="0"/>
                <a:cs typeface="Verdana" pitchFamily="34" charset="0"/>
              </a:rPr>
              <a:t>ListIterator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012966"/>
              </p:ext>
            </p:extLst>
          </p:nvPr>
        </p:nvGraphicFramePr>
        <p:xfrm>
          <a:off x="395536" y="908720"/>
          <a:ext cx="8352928" cy="3876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960440"/>
                <a:gridCol w="43924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void add(T element)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adds element at position pointed by iterator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hasNext</a:t>
                      </a:r>
                      <a:r>
                        <a:rPr lang="en-US" baseline="0" dirty="0" smtClean="0"/>
                        <a:t>()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true if there is</a:t>
                      </a:r>
                      <a:r>
                        <a:rPr lang="en-US" baseline="0" dirty="0" smtClean="0"/>
                        <a:t> a next element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hasPrevious</a:t>
                      </a:r>
                      <a:r>
                        <a:rPr lang="en-US" baseline="0" dirty="0" smtClean="0"/>
                        <a:t>()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has previous element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 next()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 element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nextIndex</a:t>
                      </a:r>
                      <a:r>
                        <a:rPr lang="en-US" dirty="0" smtClean="0"/>
                        <a:t>()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index of the next element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 previous()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previous element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previousIndex</a:t>
                      </a:r>
                      <a:r>
                        <a:rPr lang="en-US" dirty="0" smtClean="0"/>
                        <a:t>()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index of previous element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void remove()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removes the most recent element returned by either next() or previous() call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void set(T value)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replaces</a:t>
                      </a:r>
                      <a:r>
                        <a:rPr lang="en-US" baseline="0" dirty="0" smtClean="0"/>
                        <a:t> the most recent element returned by either next() or previous() with value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10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(c) Krzysztof Barteczko 2014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ea typeface="Verdana" pitchFamily="34" charset="0"/>
                <a:cs typeface="Verdana" pitchFamily="34" charset="0"/>
              </a:rPr>
              <a:t>List operations - sample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3"/>
          <p:cNvSpPr txBox="1"/>
          <p:nvPr/>
        </p:nvSpPr>
        <p:spPr>
          <a:xfrm>
            <a:off x="233626" y="960761"/>
            <a:ext cx="8568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// First value of a list is a title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// Task – separate title from the content</a:t>
            </a:r>
          </a:p>
          <a:p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List&lt;String&gt; content = new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ArrayList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Arrays.asList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Title", "Item1", "Item2", "Item3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"));</a:t>
            </a:r>
          </a:p>
          <a:p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title = </a:t>
            </a:r>
            <a:r>
              <a:rPr lang="en-US" sz="1600" b="1" dirty="0" err="1">
                <a:solidFill>
                  <a:srgbClr val="00B050"/>
                </a:solidFill>
                <a:latin typeface="Consolas"/>
              </a:rPr>
              <a:t>content.remove</a:t>
            </a:r>
            <a:r>
              <a:rPr lang="en-US" sz="1600" b="1" dirty="0">
                <a:solidFill>
                  <a:srgbClr val="00B050"/>
                </a:solidFill>
                <a:latin typeface="Consolas"/>
              </a:rPr>
              <a:t>(0);</a:t>
            </a:r>
          </a:p>
          <a:p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System.out.println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("Title is: " + title);</a:t>
            </a:r>
          </a:p>
          <a:p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System.out.println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("List is: " + content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6" name="pole tekstowe 3"/>
          <p:cNvSpPr txBox="1"/>
          <p:nvPr/>
        </p:nvSpPr>
        <p:spPr>
          <a:xfrm>
            <a:off x="5161853" y="3741886"/>
            <a:ext cx="3618294" cy="58477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/>
              </a:rPr>
              <a:t>Title is: Title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/>
              </a:rPr>
              <a:t>List is: [Item1, Item2, Item3</a:t>
            </a:r>
            <a:r>
              <a:rPr lang="en-US" sz="1600" dirty="0" smtClean="0">
                <a:solidFill>
                  <a:schemeClr val="bg1"/>
                </a:solidFill>
                <a:latin typeface="Consolas"/>
              </a:rPr>
              <a:t>]</a:t>
            </a:r>
            <a:endParaRPr lang="en-US" sz="1600" dirty="0">
              <a:solidFill>
                <a:schemeClr val="bg1"/>
              </a:solidFill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(c) Krzysztof Barteczko 2014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ea typeface="Verdana" pitchFamily="34" charset="0"/>
                <a:cs typeface="Verdana" pitchFamily="34" charset="0"/>
              </a:rPr>
              <a:t>Iterator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23528" y="836712"/>
            <a:ext cx="849694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Iterator is a universal method for iterating over elements of the collection</a:t>
            </a:r>
          </a:p>
        </p:txBody>
      </p:sp>
      <p:pic>
        <p:nvPicPr>
          <p:cNvPr id="7" name="Obraz 6" descr="iterator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70409" y="1647772"/>
            <a:ext cx="3260785" cy="2337758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sp>
        <p:nvSpPr>
          <p:cNvPr id="8" name="pole tekstowe 7"/>
          <p:cNvSpPr txBox="1"/>
          <p:nvPr/>
        </p:nvSpPr>
        <p:spPr>
          <a:xfrm>
            <a:off x="822439" y="4829729"/>
            <a:ext cx="432048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After the iteration is finished we need to get an iterator once more</a:t>
            </a:r>
            <a:r>
              <a:rPr lang="en-US" sz="1600" dirty="0" smtClean="0"/>
              <a:t> – standard API does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not support resetting the iterator</a:t>
            </a:r>
            <a:endParaRPr lang="pl-PL" sz="1400" b="1" dirty="0" smtClean="0">
              <a:solidFill>
                <a:schemeClr val="accent6">
                  <a:lumMod val="75000"/>
                </a:schemeClr>
              </a:solidFill>
              <a:latin typeface="Consolas" pitchFamily="49" charset="0"/>
              <a:ea typeface="Verdana" pitchFamily="34" charset="0"/>
              <a:cs typeface="Consolas" pitchFamily="49" charset="0"/>
            </a:endParaRPr>
          </a:p>
        </p:txBody>
      </p:sp>
      <p:cxnSp>
        <p:nvCxnSpPr>
          <p:cNvPr id="10" name="Łącznik prosty ze strzałką 9"/>
          <p:cNvCxnSpPr/>
          <p:nvPr/>
        </p:nvCxnSpPr>
        <p:spPr>
          <a:xfrm>
            <a:off x="4716016" y="2701886"/>
            <a:ext cx="360040" cy="0"/>
          </a:xfrm>
          <a:prstGeom prst="straightConnector1">
            <a:avLst/>
          </a:prstGeom>
          <a:ln w="635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ole tekstowe 3"/>
          <p:cNvSpPr txBox="1"/>
          <p:nvPr/>
        </p:nvSpPr>
        <p:spPr>
          <a:xfrm>
            <a:off x="323528" y="1340768"/>
            <a:ext cx="849694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Iterator does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not assume any order</a:t>
            </a:r>
            <a:r>
              <a:rPr lang="en-US" sz="1600" dirty="0" smtClean="0"/>
              <a:t> of the elements</a:t>
            </a:r>
          </a:p>
        </p:txBody>
      </p:sp>
      <p:sp>
        <p:nvSpPr>
          <p:cNvPr id="13" name="pole tekstowe 3"/>
          <p:cNvSpPr txBox="1"/>
          <p:nvPr/>
        </p:nvSpPr>
        <p:spPr>
          <a:xfrm>
            <a:off x="1771328" y="2104616"/>
            <a:ext cx="2800672" cy="1077218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Iterator points in a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position between elements returned by consecutive steps</a:t>
            </a:r>
            <a:r>
              <a:rPr lang="en-US" sz="1600" dirty="0" smtClean="0"/>
              <a:t> of the iteration</a:t>
            </a:r>
          </a:p>
        </p:txBody>
      </p:sp>
      <p:sp>
        <p:nvSpPr>
          <p:cNvPr id="18" name="pole tekstowe 7"/>
          <p:cNvSpPr txBox="1"/>
          <p:nvPr/>
        </p:nvSpPr>
        <p:spPr>
          <a:xfrm>
            <a:off x="5270409" y="4109581"/>
            <a:ext cx="3559329" cy="2246769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Collection&lt;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Typ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&gt; c = ...</a:t>
            </a:r>
            <a:br>
              <a:rPr lang="en-GB" sz="1400" dirty="0" smtClean="0">
                <a:latin typeface="Consolas" pitchFamily="49" charset="0"/>
                <a:cs typeface="Consolas" pitchFamily="49" charset="0"/>
              </a:rPr>
            </a:b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Iterator&lt;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Typ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&gt; it = 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c.iterator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() ;</a:t>
            </a:r>
            <a:br>
              <a:rPr lang="en-GB" sz="1400" dirty="0" smtClean="0">
                <a:latin typeface="Consolas" pitchFamily="49" charset="0"/>
                <a:cs typeface="Consolas" pitchFamily="49" charset="0"/>
              </a:rPr>
            </a:b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while (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it.hasNext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()) { </a:t>
            </a: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   ... 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it.next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() ...</a:t>
            </a: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}</a:t>
            </a:r>
            <a:br>
              <a:rPr lang="en-GB" sz="1400" dirty="0" smtClean="0">
                <a:latin typeface="Consolas" pitchFamily="49" charset="0"/>
                <a:cs typeface="Consolas" pitchFamily="49" charset="0"/>
              </a:rPr>
            </a:br>
            <a:r>
              <a:rPr lang="en-GB" sz="14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next iteration</a:t>
            </a: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it = 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c.iterator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();</a:t>
            </a:r>
            <a:br>
              <a:rPr lang="en-GB" sz="1400" dirty="0" smtClean="0">
                <a:latin typeface="Consolas" pitchFamily="49" charset="0"/>
                <a:cs typeface="Consolas" pitchFamily="49" charset="0"/>
              </a:rPr>
            </a:b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while (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it.hasNext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()) {</a:t>
            </a:r>
          </a:p>
          <a:p>
            <a:r>
              <a:rPr lang="en-GB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  ... 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it.next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() ...</a:t>
            </a: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}</a:t>
            </a:r>
            <a:endParaRPr lang="pl-PL" sz="1400" dirty="0" smtClean="0">
              <a:latin typeface="Consolas" pitchFamily="49" charset="0"/>
              <a:ea typeface="Verdana" pitchFamily="34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(c) Krzysztof Barteczko 2014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ea typeface="Verdana" pitchFamily="34" charset="0"/>
                <a:cs typeface="Verdana" pitchFamily="34" charset="0"/>
              </a:rPr>
              <a:t>List operations – sample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3"/>
          <p:cNvSpPr txBox="1"/>
          <p:nvPr/>
        </p:nvSpPr>
        <p:spPr>
          <a:xfrm>
            <a:off x="323528" y="908720"/>
            <a:ext cx="84969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static &lt;T&gt; List&lt;T&gt;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betweenFirstAndLast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(List&lt;T&gt; list, T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elt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first 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list.indexOf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elt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last 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list.lastIndexOf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elt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if (first != -1 &amp;&amp; last != -1)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   return </a:t>
            </a:r>
            <a:r>
              <a:rPr lang="en-US" sz="1600" b="1" dirty="0" err="1" smtClean="0">
                <a:solidFill>
                  <a:srgbClr val="00B050"/>
                </a:solidFill>
                <a:latin typeface="Consolas"/>
              </a:rPr>
              <a:t>list.subList</a:t>
            </a:r>
            <a:r>
              <a:rPr lang="en-US" sz="1600" b="1" dirty="0" smtClean="0">
                <a:solidFill>
                  <a:srgbClr val="00B050"/>
                </a:solidFill>
                <a:latin typeface="Consolas"/>
              </a:rPr>
              <a:t>(first + 1</a:t>
            </a:r>
            <a:r>
              <a:rPr lang="en-US" sz="1600" b="1" dirty="0">
                <a:solidFill>
                  <a:srgbClr val="00B050"/>
                </a:solidFill>
                <a:latin typeface="Consolas"/>
              </a:rPr>
              <a:t>, last</a:t>
            </a:r>
            <a:r>
              <a:rPr lang="en-US" sz="1600" b="1" dirty="0" smtClean="0">
                <a:solidFill>
                  <a:srgbClr val="00B050"/>
                </a:solidFill>
                <a:latin typeface="Consolas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} else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  return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null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6" name="pole tekstowe 3"/>
          <p:cNvSpPr txBox="1"/>
          <p:nvPr/>
        </p:nvSpPr>
        <p:spPr>
          <a:xfrm>
            <a:off x="314713" y="3998277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List&lt;Integer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&gt; num1 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Arrays.asList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(1, 3, 7, 8, 9, 3, 4, 5);</a:t>
            </a:r>
          </a:p>
          <a:p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System.out.println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betweenFirstAndLast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(num1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3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));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7" name="pole tekstowe 3"/>
          <p:cNvSpPr txBox="1"/>
          <p:nvPr/>
        </p:nvSpPr>
        <p:spPr>
          <a:xfrm>
            <a:off x="7362418" y="5085184"/>
            <a:ext cx="1314038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/>
              </a:rPr>
              <a:t>[7, 8, 9]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(c) Krzysztof Barteczko 2014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ea typeface="Verdana" pitchFamily="34" charset="0"/>
                <a:cs typeface="Verdana" pitchFamily="34" charset="0"/>
              </a:rPr>
              <a:t>List operations - sample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pole tekstowe 3"/>
          <p:cNvSpPr txBox="1"/>
          <p:nvPr/>
        </p:nvSpPr>
        <p:spPr>
          <a:xfrm>
            <a:off x="323528" y="1313473"/>
            <a:ext cx="84790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// Task – replace each element with its squared value</a:t>
            </a:r>
          </a:p>
          <a:p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>List&lt;Integer&gt; num2 = Arrays.asList(3,9,111);</a:t>
            </a:r>
          </a:p>
          <a:p>
            <a:r>
              <a:rPr lang="pt-BR" sz="1600" b="1" dirty="0" smtClean="0">
                <a:solidFill>
                  <a:srgbClr val="00B050"/>
                </a:solidFill>
                <a:latin typeface="Consolas"/>
              </a:rPr>
              <a:t>num2.replaceAll(e </a:t>
            </a:r>
            <a:r>
              <a:rPr lang="pt-BR" sz="1600" b="1" dirty="0">
                <a:solidFill>
                  <a:srgbClr val="00B050"/>
                </a:solidFill>
                <a:latin typeface="Consolas"/>
              </a:rPr>
              <a:t>-&gt; </a:t>
            </a:r>
            <a:r>
              <a:rPr lang="pt-BR" sz="1600" b="1" dirty="0" smtClean="0">
                <a:solidFill>
                  <a:srgbClr val="00B050"/>
                </a:solidFill>
                <a:latin typeface="Consolas"/>
              </a:rPr>
              <a:t>e * e</a:t>
            </a:r>
            <a:r>
              <a:rPr lang="pt-BR" sz="1600" b="1" dirty="0">
                <a:solidFill>
                  <a:srgbClr val="00B050"/>
                </a:solidFill>
                <a:latin typeface="Consolas"/>
              </a:rPr>
              <a:t>);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System.out.println(num2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);</a:t>
            </a:r>
          </a:p>
        </p:txBody>
      </p:sp>
      <p:sp>
        <p:nvSpPr>
          <p:cNvPr id="7" name="pole tekstowe 3"/>
          <p:cNvSpPr txBox="1"/>
          <p:nvPr/>
        </p:nvSpPr>
        <p:spPr>
          <a:xfrm>
            <a:off x="6588224" y="2234150"/>
            <a:ext cx="1863261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/>
              </a:rPr>
              <a:t>[9, 81, 12321</a:t>
            </a:r>
            <a:r>
              <a:rPr lang="en-US" sz="1600" dirty="0" smtClean="0">
                <a:solidFill>
                  <a:schemeClr val="bg1"/>
                </a:solidFill>
                <a:latin typeface="Consolas"/>
              </a:rPr>
              <a:t>]</a:t>
            </a:r>
            <a:endParaRPr lang="pt-BR" sz="1600" dirty="0">
              <a:solidFill>
                <a:schemeClr val="bg1"/>
              </a:solidFill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(c) Krzysztof Barteczko 2014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ea typeface="Verdana" pitchFamily="34" charset="0"/>
                <a:cs typeface="Verdana" pitchFamily="34" charset="0"/>
              </a:rPr>
              <a:t>List operations - sample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3"/>
          <p:cNvSpPr txBox="1"/>
          <p:nvPr/>
        </p:nvSpPr>
        <p:spPr>
          <a:xfrm>
            <a:off x="323528" y="1052736"/>
            <a:ext cx="847905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// Task – print out a half of each even value before printing the value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// itself</a:t>
            </a:r>
          </a:p>
          <a:p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nsolas"/>
              </a:rPr>
              <a:t>List&lt;Integer&gt; num3 = new ArrayList&lt;&gt;(Arrays.asList(1, 2, 4 , 5, 8));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for 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(ListIterator&lt;Integer&gt; it = num3.listIterator(num3.size()); </a:t>
            </a:r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it.hasPrevious()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;) {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int 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n = </a:t>
            </a:r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it.previous()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if 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n % 2 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== 0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    it.add(n/2);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}</a:t>
            </a:r>
            <a:endParaRPr lang="pt-BR" sz="1400" dirty="0">
              <a:solidFill>
                <a:srgbClr val="000000"/>
              </a:solidFill>
              <a:latin typeface="Consolas"/>
            </a:endParaRP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pt-BR" sz="1400" dirty="0">
              <a:solidFill>
                <a:srgbClr val="000000"/>
              </a:solidFill>
              <a:latin typeface="Consolas"/>
            </a:endParaRP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System.out.println(num3);</a:t>
            </a:r>
            <a:endParaRPr lang="pt-BR" sz="14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6" name="pole tekstowe 3"/>
          <p:cNvSpPr txBox="1"/>
          <p:nvPr/>
        </p:nvSpPr>
        <p:spPr>
          <a:xfrm>
            <a:off x="4829483" y="3563714"/>
            <a:ext cx="3879485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/>
              </a:rPr>
              <a:t>[1, 1, 2, 1, 2, 4, 5, 1, 2, 4, 8]</a:t>
            </a:r>
            <a:endParaRPr lang="pt-BR" sz="1600" dirty="0">
              <a:solidFill>
                <a:schemeClr val="bg1"/>
              </a:solidFill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(c) Krzysztof Barteczko 2014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ea typeface="Verdana" pitchFamily="34" charset="0"/>
                <a:cs typeface="Verdana" pitchFamily="34" charset="0"/>
              </a:rPr>
              <a:t>Queues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3"/>
          <p:cNvSpPr txBox="1"/>
          <p:nvPr/>
        </p:nvSpPr>
        <p:spPr>
          <a:xfrm>
            <a:off x="287524" y="895969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Queue – a sequence of elements which enforces particular order of elements</a:t>
            </a:r>
            <a:endParaRPr lang="pl-PL" sz="1600" b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pole tekstowe 3"/>
          <p:cNvSpPr txBox="1"/>
          <p:nvPr/>
        </p:nvSpPr>
        <p:spPr>
          <a:xfrm>
            <a:off x="287524" y="1520678"/>
            <a:ext cx="85689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FIFO queue</a:t>
            </a:r>
          </a:p>
          <a:p>
            <a:endParaRPr lang="en-US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lement is inserted at the end</a:t>
            </a:r>
            <a:endParaRPr lang="en-U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lement can be retrieved from the beginning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lement can be removed from the beginning</a:t>
            </a:r>
            <a:endParaRPr lang="pl-PL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pole tekstowe 3"/>
          <p:cNvSpPr txBox="1"/>
          <p:nvPr/>
        </p:nvSpPr>
        <p:spPr>
          <a:xfrm>
            <a:off x="287524" y="3257689"/>
            <a:ext cx="85689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L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IFO queue – or a stack</a:t>
            </a:r>
          </a:p>
          <a:p>
            <a:endParaRPr lang="en-US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lement is inserted at the beginning</a:t>
            </a:r>
            <a:endParaRPr lang="en-U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lement can be retrieved from the beginning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lement can be removed from the beginning</a:t>
            </a:r>
            <a:endParaRPr lang="pl-PL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pole tekstowe 3"/>
          <p:cNvSpPr txBox="1"/>
          <p:nvPr/>
        </p:nvSpPr>
        <p:spPr>
          <a:xfrm>
            <a:off x="287524" y="5004465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Priority queue – insert, retrieve and remove elements from the beginning, but order of elements depends on particular comparison rules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(c) Krzysztof Barteczko 2014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ea typeface="Verdana" pitchFamily="34" charset="0"/>
                <a:cs typeface="Verdana" pitchFamily="34" charset="0"/>
              </a:rPr>
              <a:t>Queue operations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791376"/>
              </p:ext>
            </p:extLst>
          </p:nvPr>
        </p:nvGraphicFramePr>
        <p:xfrm>
          <a:off x="299864" y="1092344"/>
          <a:ext cx="8520609" cy="4942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91816"/>
                <a:gridCol w="2592288"/>
                <a:gridCol w="4536505"/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insertion</a:t>
                      </a:r>
                      <a:endParaRPr lang="pl-PL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r>
                        <a:rPr lang="en-US" baseline="0" dirty="0" smtClean="0"/>
                        <a:t> add(T element)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true if element</a:t>
                      </a:r>
                      <a:r>
                        <a:rPr lang="en-US" baseline="0" dirty="0" smtClean="0"/>
                        <a:t> has been successfully added</a:t>
                      </a:r>
                    </a:p>
                    <a:p>
                      <a:r>
                        <a:rPr lang="en-US" baseline="0" dirty="0" err="1" smtClean="0"/>
                        <a:t>IllegalStateException</a:t>
                      </a:r>
                      <a:r>
                        <a:rPr lang="en-US" baseline="0" dirty="0" smtClean="0"/>
                        <a:t> – if there is no place for the element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r>
                        <a:rPr lang="en-US" dirty="0" smtClean="0"/>
                        <a:t> offer(T element)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r>
                        <a:rPr lang="en-US" baseline="0" dirty="0" smtClean="0"/>
                        <a:t> – successfully added</a:t>
                      </a:r>
                    </a:p>
                    <a:p>
                      <a:r>
                        <a:rPr lang="en-US" baseline="0" dirty="0" smtClean="0"/>
                        <a:t>false – no place for the element</a:t>
                      </a:r>
                    </a:p>
                    <a:p>
                      <a:r>
                        <a:rPr lang="en-US" baseline="0" dirty="0" err="1" smtClean="0"/>
                        <a:t>IllegalArgumentException</a:t>
                      </a:r>
                      <a:r>
                        <a:rPr lang="en-US" baseline="0" dirty="0" smtClean="0"/>
                        <a:t> – element of the given type cannot be added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deletion</a:t>
                      </a:r>
                      <a:endParaRPr lang="pl-PL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 remove()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and</a:t>
                      </a:r>
                      <a:r>
                        <a:rPr lang="en-US" baseline="0" dirty="0" smtClean="0"/>
                        <a:t> removes first element (depending on the enforced order)</a:t>
                      </a:r>
                    </a:p>
                    <a:p>
                      <a:r>
                        <a:rPr lang="en-US" baseline="0" dirty="0" err="1" smtClean="0"/>
                        <a:t>NoSuchElmentException</a:t>
                      </a:r>
                      <a:r>
                        <a:rPr lang="en-US" baseline="0" dirty="0" smtClean="0"/>
                        <a:t> – queue empty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 poll()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and removes</a:t>
                      </a:r>
                      <a:r>
                        <a:rPr lang="en-US" baseline="0" dirty="0" smtClean="0"/>
                        <a:t> first element or null if queue empty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retrieval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without deletion</a:t>
                      </a:r>
                      <a:endParaRPr lang="pl-PL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 element()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first</a:t>
                      </a:r>
                      <a:r>
                        <a:rPr lang="en-US" baseline="0" dirty="0" smtClean="0"/>
                        <a:t> element</a:t>
                      </a:r>
                    </a:p>
                    <a:p>
                      <a:r>
                        <a:rPr lang="en-US" baseline="0" dirty="0" err="1" smtClean="0"/>
                        <a:t>NoSuchElementException</a:t>
                      </a:r>
                      <a:r>
                        <a:rPr lang="en-US" baseline="0" dirty="0" smtClean="0"/>
                        <a:t> – queue empty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 peek()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first element or null if queue empty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15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(c) Krzysztof Barteczko 2014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ea typeface="Verdana" pitchFamily="34" charset="0"/>
                <a:cs typeface="Verdana" pitchFamily="34" charset="0"/>
              </a:rPr>
              <a:t>Deques</a:t>
            </a:r>
            <a:r>
              <a:rPr lang="en-US" sz="2400" dirty="0" smtClean="0">
                <a:ea typeface="Verdana" pitchFamily="34" charset="0"/>
                <a:cs typeface="Verdana" pitchFamily="34" charset="0"/>
              </a:rPr>
              <a:t> – double queues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23528" y="1052736"/>
            <a:ext cx="8568952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 err="1" smtClean="0">
                <a:solidFill>
                  <a:srgbClr val="000000"/>
                </a:solidFill>
                <a:latin typeface="Verdana"/>
              </a:rPr>
              <a:t>Deque</a:t>
            </a: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 – is a sequence of elements which supports adding, retrieving and removing elements at both ends</a:t>
            </a:r>
            <a:endParaRPr lang="pl-PL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440924"/>
              </p:ext>
            </p:extLst>
          </p:nvPr>
        </p:nvGraphicFramePr>
        <p:xfrm>
          <a:off x="339414" y="1844824"/>
          <a:ext cx="8553066" cy="443303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04394"/>
                <a:gridCol w="2736304"/>
                <a:gridCol w="3312368"/>
              </a:tblGrid>
              <a:tr h="278352">
                <a:tc rowSpan="2">
                  <a:txBody>
                    <a:bodyPr/>
                    <a:lstStyle/>
                    <a:p>
                      <a:r>
                        <a:rPr lang="en-US" sz="1400" dirty="0" smtClean="0"/>
                        <a:t>insertion at the beginning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boolean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addFirst</a:t>
                      </a:r>
                      <a:r>
                        <a:rPr lang="en-US" sz="1400" dirty="0" smtClean="0"/>
                        <a:t>(T</a:t>
                      </a:r>
                      <a:r>
                        <a:rPr lang="en-US" sz="1400" baseline="0" dirty="0" smtClean="0"/>
                        <a:t> e)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raises exception if there</a:t>
                      </a:r>
                      <a:r>
                        <a:rPr lang="en-US" sz="1400" baseline="0" dirty="0" smtClean="0"/>
                        <a:t> is no space</a:t>
                      </a:r>
                      <a:endParaRPr lang="pl-PL" sz="1400" dirty="0"/>
                    </a:p>
                  </a:txBody>
                  <a:tcPr/>
                </a:tc>
              </a:tr>
              <a:tr h="328189">
                <a:tc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boolean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offerFirst</a:t>
                      </a:r>
                      <a:r>
                        <a:rPr lang="en-US" sz="1400" dirty="0" smtClean="0"/>
                        <a:t>(T e)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true/false</a:t>
                      </a:r>
                      <a:endParaRPr lang="pl-PL" sz="1400" dirty="0"/>
                    </a:p>
                  </a:txBody>
                  <a:tcPr/>
                </a:tc>
              </a:tr>
              <a:tr h="328189">
                <a:tc rowSpan="2">
                  <a:txBody>
                    <a:bodyPr/>
                    <a:lstStyle/>
                    <a:p>
                      <a:r>
                        <a:rPr lang="en-US" sz="1400" dirty="0" smtClean="0"/>
                        <a:t>Insertion at the</a:t>
                      </a:r>
                      <a:r>
                        <a:rPr lang="en-US" sz="1400" baseline="0" dirty="0" smtClean="0"/>
                        <a:t> end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boolean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addLast</a:t>
                      </a:r>
                      <a:r>
                        <a:rPr lang="en-US" sz="1400" dirty="0" smtClean="0"/>
                        <a:t>(T e)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raises exception if there</a:t>
                      </a:r>
                      <a:r>
                        <a:rPr lang="en-US" sz="1400" baseline="0" dirty="0" smtClean="0"/>
                        <a:t> is no space</a:t>
                      </a:r>
                      <a:endParaRPr lang="pl-PL" sz="1400" dirty="0"/>
                    </a:p>
                  </a:txBody>
                  <a:tcPr/>
                </a:tc>
              </a:tr>
              <a:tr h="328189">
                <a:tc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boolean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offerLast</a:t>
                      </a:r>
                      <a:r>
                        <a:rPr lang="en-US" sz="1400" dirty="0" smtClean="0"/>
                        <a:t>(T e)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true/false</a:t>
                      </a:r>
                      <a:endParaRPr lang="pl-PL" sz="1400" dirty="0"/>
                    </a:p>
                  </a:txBody>
                  <a:tcPr/>
                </a:tc>
              </a:tr>
              <a:tr h="328189">
                <a:tc rowSpan="2">
                  <a:txBody>
                    <a:bodyPr/>
                    <a:lstStyle/>
                    <a:p>
                      <a:r>
                        <a:rPr lang="en-US" sz="1400" dirty="0" smtClean="0"/>
                        <a:t>deletion</a:t>
                      </a:r>
                      <a:r>
                        <a:rPr lang="en-US" sz="1400" baseline="0" dirty="0" smtClean="0"/>
                        <a:t> from the beginning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 </a:t>
                      </a:r>
                      <a:r>
                        <a:rPr lang="en-US" sz="1400" dirty="0" err="1" smtClean="0"/>
                        <a:t>removeFirst</a:t>
                      </a:r>
                      <a:r>
                        <a:rPr lang="en-US" sz="1400" dirty="0" smtClean="0"/>
                        <a:t>()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raises</a:t>
                      </a:r>
                      <a:r>
                        <a:rPr lang="en-US" sz="1400" baseline="0" dirty="0" smtClean="0"/>
                        <a:t> exception</a:t>
                      </a:r>
                      <a:endParaRPr lang="pl-PL" sz="1400" dirty="0"/>
                    </a:p>
                  </a:txBody>
                  <a:tcPr/>
                </a:tc>
              </a:tr>
              <a:tr h="328189">
                <a:tc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 </a:t>
                      </a:r>
                      <a:r>
                        <a:rPr lang="en-US" sz="1400" dirty="0" err="1" smtClean="0"/>
                        <a:t>pollFirst</a:t>
                      </a:r>
                      <a:r>
                        <a:rPr lang="en-US" sz="1400" dirty="0" smtClean="0"/>
                        <a:t>()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value or null</a:t>
                      </a:r>
                      <a:endParaRPr lang="pl-PL" sz="1400" dirty="0"/>
                    </a:p>
                  </a:txBody>
                  <a:tcPr/>
                </a:tc>
              </a:tr>
              <a:tr h="328189">
                <a:tc rowSpan="2">
                  <a:txBody>
                    <a:bodyPr/>
                    <a:lstStyle/>
                    <a:p>
                      <a:r>
                        <a:rPr lang="en-US" sz="1400" dirty="0" smtClean="0"/>
                        <a:t>deletion from the end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 </a:t>
                      </a:r>
                      <a:r>
                        <a:rPr lang="en-US" sz="1400" dirty="0" err="1" smtClean="0"/>
                        <a:t>removeLast</a:t>
                      </a:r>
                      <a:r>
                        <a:rPr lang="en-US" sz="1400" dirty="0" smtClean="0"/>
                        <a:t>()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raises</a:t>
                      </a:r>
                      <a:r>
                        <a:rPr lang="en-US" sz="1400" baseline="0" dirty="0" smtClean="0"/>
                        <a:t> exception</a:t>
                      </a:r>
                      <a:endParaRPr lang="pl-PL" sz="1400" dirty="0"/>
                    </a:p>
                  </a:txBody>
                  <a:tcPr/>
                </a:tc>
              </a:tr>
              <a:tr h="328189">
                <a:tc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 </a:t>
                      </a:r>
                      <a:r>
                        <a:rPr lang="en-US" sz="1400" dirty="0" err="1" smtClean="0"/>
                        <a:t>pollLast</a:t>
                      </a:r>
                      <a:r>
                        <a:rPr lang="en-US" sz="1400" dirty="0" smtClean="0"/>
                        <a:t>()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value or null</a:t>
                      </a:r>
                      <a:endParaRPr lang="pl-PL" sz="1400" dirty="0"/>
                    </a:p>
                  </a:txBody>
                  <a:tcPr/>
                </a:tc>
              </a:tr>
              <a:tr h="328189">
                <a:tc rowSpan="2">
                  <a:txBody>
                    <a:bodyPr/>
                    <a:lstStyle/>
                    <a:p>
                      <a:r>
                        <a:rPr lang="en-US" sz="1400" dirty="0" smtClean="0"/>
                        <a:t>Retrieval from the beginning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getFirst</a:t>
                      </a:r>
                      <a:r>
                        <a:rPr lang="en-US" sz="1400" baseline="0" dirty="0" smtClean="0"/>
                        <a:t>()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raises exception</a:t>
                      </a:r>
                      <a:endParaRPr lang="pl-PL" sz="1400" dirty="0"/>
                    </a:p>
                  </a:txBody>
                  <a:tcPr/>
                </a:tc>
              </a:tr>
              <a:tr h="328189">
                <a:tc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 </a:t>
                      </a:r>
                      <a:r>
                        <a:rPr lang="en-US" sz="1400" dirty="0" err="1" smtClean="0"/>
                        <a:t>peekFirst</a:t>
                      </a:r>
                      <a:r>
                        <a:rPr lang="en-US" sz="1400" dirty="0" smtClean="0"/>
                        <a:t>()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value or null</a:t>
                      </a:r>
                      <a:endParaRPr lang="pl-PL" sz="1400" dirty="0"/>
                    </a:p>
                  </a:txBody>
                  <a:tcPr/>
                </a:tc>
              </a:tr>
              <a:tr h="328189">
                <a:tc rowSpan="2">
                  <a:txBody>
                    <a:bodyPr/>
                    <a:lstStyle/>
                    <a:p>
                      <a:r>
                        <a:rPr lang="en-US" sz="1400" dirty="0" smtClean="0"/>
                        <a:t>Retrieval from the end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 </a:t>
                      </a:r>
                      <a:r>
                        <a:rPr lang="en-US" sz="1400" dirty="0" err="1" smtClean="0"/>
                        <a:t>getLast</a:t>
                      </a:r>
                      <a:r>
                        <a:rPr lang="en-US" sz="1400" dirty="0" smtClean="0"/>
                        <a:t>()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raises</a:t>
                      </a:r>
                      <a:r>
                        <a:rPr lang="en-US" sz="1400" baseline="0" dirty="0" smtClean="0"/>
                        <a:t> exception</a:t>
                      </a:r>
                      <a:endParaRPr lang="pl-PL" sz="1400" dirty="0"/>
                    </a:p>
                  </a:txBody>
                  <a:tcPr/>
                </a:tc>
              </a:tr>
              <a:tr h="328189">
                <a:tc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peekLast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value or null</a:t>
                      </a:r>
                      <a:endParaRPr lang="pl-PL" sz="1400" dirty="0"/>
                    </a:p>
                  </a:txBody>
                  <a:tcPr/>
                </a:tc>
              </a:tr>
              <a:tr h="32818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Iterate in reverse order – from the last to the first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Iterator&lt;T&gt; </a:t>
                      </a:r>
                      <a:r>
                        <a:rPr lang="en-US" sz="1400" dirty="0" err="1" smtClean="0"/>
                        <a:t>descendingIterator</a:t>
                      </a:r>
                      <a:r>
                        <a:rPr lang="en-US" sz="1400" dirty="0" smtClean="0"/>
                        <a:t>()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95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(c) Krzysztof Barteczko 2014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ea typeface="Verdana" pitchFamily="34" charset="0"/>
                <a:cs typeface="Verdana" pitchFamily="34" charset="0"/>
              </a:rPr>
              <a:t>Queues – implementations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23528" y="1052736"/>
            <a:ext cx="8568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Out of the box Queue implementations delivered in Java distribution</a:t>
            </a:r>
            <a:endParaRPr lang="pl-PL" altLang="ja-JP" sz="1600" dirty="0" smtClean="0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" name="pole tekstowe 3"/>
          <p:cNvSpPr txBox="1"/>
          <p:nvPr/>
        </p:nvSpPr>
        <p:spPr>
          <a:xfrm>
            <a:off x="287524" y="1844824"/>
            <a:ext cx="85689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pl-PL" altLang="ja-JP" sz="1600" dirty="0" smtClean="0">
                <a:solidFill>
                  <a:srgbClr val="000000"/>
                </a:solidFill>
                <a:latin typeface="Verdana"/>
              </a:rPr>
              <a:t> </a:t>
            </a:r>
            <a:r>
              <a:rPr lang="en-US" altLang="ja-JP" sz="1600" dirty="0" err="1" smtClean="0">
                <a:solidFill>
                  <a:srgbClr val="000000"/>
                </a:solidFill>
                <a:latin typeface="Verdana"/>
              </a:rPr>
              <a:t>LinkedList</a:t>
            </a:r>
            <a:r>
              <a:rPr lang="ja-JP" altLang="en-US" sz="1600" dirty="0" smtClean="0">
                <a:solidFill>
                  <a:srgbClr val="000000"/>
                </a:solidFill>
                <a:latin typeface="Verdana"/>
              </a:rPr>
              <a:t> </a:t>
            </a: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– doubly linked list and </a:t>
            </a:r>
            <a:r>
              <a:rPr lang="en-US" altLang="ja-JP" sz="1600" dirty="0" err="1" smtClean="0">
                <a:solidFill>
                  <a:srgbClr val="000000"/>
                </a:solidFill>
                <a:latin typeface="Verdana"/>
              </a:rPr>
              <a:t>deque</a:t>
            </a: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 in one</a:t>
            </a:r>
          </a:p>
          <a:p>
            <a:pPr marL="285750" indent="-285750">
              <a:buClr>
                <a:srgbClr val="000000"/>
              </a:buClr>
              <a:buFont typeface="Wingdings" panose="05000000000000000000" pitchFamily="2" charset="2"/>
              <a:buChar char="q"/>
            </a:pPr>
            <a:endParaRPr lang="ja-JP" altLang="en-US" sz="1600" dirty="0" smtClean="0">
              <a:solidFill>
                <a:srgbClr val="000000"/>
              </a:solidFill>
              <a:latin typeface="Verdana"/>
            </a:endParaRPr>
          </a:p>
          <a:p>
            <a:pPr marL="285750" indent="-285750"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pl-PL" altLang="ja-JP" sz="1600" dirty="0" smtClean="0">
                <a:solidFill>
                  <a:srgbClr val="000000"/>
                </a:solidFill>
                <a:latin typeface="Verdana"/>
              </a:rPr>
              <a:t> </a:t>
            </a:r>
            <a:r>
              <a:rPr lang="en-US" altLang="ja-JP" sz="1600" dirty="0" err="1" smtClean="0">
                <a:solidFill>
                  <a:srgbClr val="000000"/>
                </a:solidFill>
                <a:latin typeface="Verdana"/>
              </a:rPr>
              <a:t>ArrayDeque</a:t>
            </a:r>
            <a:r>
              <a:rPr lang="ja-JP" altLang="en-US" sz="1600" dirty="0" smtClean="0">
                <a:solidFill>
                  <a:srgbClr val="000000"/>
                </a:solidFill>
                <a:latin typeface="Verdana"/>
              </a:rPr>
              <a:t> </a:t>
            </a:r>
            <a:r>
              <a:rPr lang="pl-PL" altLang="ja-JP" sz="1600" dirty="0" smtClean="0">
                <a:solidFill>
                  <a:srgbClr val="000000"/>
                </a:solidFill>
                <a:latin typeface="Verdana"/>
              </a:rPr>
              <a:t>– </a:t>
            </a:r>
            <a:r>
              <a:rPr lang="en-US" altLang="ja-JP" sz="1600" dirty="0" err="1" smtClean="0">
                <a:solidFill>
                  <a:srgbClr val="000000"/>
                </a:solidFill>
                <a:latin typeface="Verdana"/>
              </a:rPr>
              <a:t>deque</a:t>
            </a: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 implementation based on expandable array</a:t>
            </a:r>
          </a:p>
          <a:p>
            <a:pPr marL="285750" indent="-285750">
              <a:buClr>
                <a:srgbClr val="000000"/>
              </a:buClr>
              <a:buFont typeface="Wingdings" panose="05000000000000000000" pitchFamily="2" charset="2"/>
              <a:buChar char="q"/>
            </a:pPr>
            <a:endParaRPr lang="pl-PL" altLang="ja-JP" sz="1600" dirty="0" smtClean="0">
              <a:solidFill>
                <a:srgbClr val="000000"/>
              </a:solidFill>
              <a:latin typeface="Verdana"/>
            </a:endParaRPr>
          </a:p>
          <a:p>
            <a:pPr marL="285750" indent="-285750"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pl-PL" altLang="ja-JP" sz="1600" dirty="0" smtClean="0">
                <a:solidFill>
                  <a:srgbClr val="000000"/>
                </a:solidFill>
                <a:latin typeface="Verdana"/>
              </a:rPr>
              <a:t> </a:t>
            </a:r>
            <a:r>
              <a:rPr lang="en-US" altLang="ja-JP" sz="1600" dirty="0" err="1" smtClean="0">
                <a:solidFill>
                  <a:srgbClr val="000000"/>
                </a:solidFill>
                <a:latin typeface="Verdana"/>
              </a:rPr>
              <a:t>PriorityQueue</a:t>
            </a:r>
            <a:r>
              <a:rPr lang="ja-JP" altLang="en-US" sz="1600" dirty="0" smtClean="0">
                <a:solidFill>
                  <a:srgbClr val="000000"/>
                </a:solidFill>
                <a:latin typeface="Verdana"/>
              </a:rPr>
              <a:t> </a:t>
            </a: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– a queue with priority enforced</a:t>
            </a:r>
            <a:endParaRPr lang="pl-PL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(c) Krzysztof Barteczko 2014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ea typeface="Verdana" pitchFamily="34" charset="0"/>
                <a:cs typeface="Verdana" pitchFamily="34" charset="0"/>
              </a:rPr>
              <a:t>ArrayQueue</a:t>
            </a:r>
            <a:r>
              <a:rPr lang="en-US" sz="2400" dirty="0" smtClean="0">
                <a:ea typeface="Verdana" pitchFamily="34" charset="0"/>
                <a:cs typeface="Verdana" pitchFamily="34" charset="0"/>
              </a:rPr>
              <a:t> – sample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251520" y="870787"/>
            <a:ext cx="8568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ArrayDeque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&lt;String&gt; </a:t>
            </a:r>
            <a:r>
              <a:rPr lang="pl-PL" sz="1600" dirty="0" err="1" smtClean="0">
                <a:solidFill>
                  <a:srgbClr val="6A3E3E"/>
                </a:solidFill>
                <a:latin typeface="Consolas"/>
              </a:rPr>
              <a:t>deq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600" b="1" dirty="0" err="1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b="1" dirty="0" err="1" smtClean="0">
                <a:solidFill>
                  <a:srgbClr val="000000"/>
                </a:solidFill>
                <a:latin typeface="Consolas"/>
              </a:rPr>
              <a:t>ArrayDeque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&lt;&gt;();</a:t>
            </a:r>
          </a:p>
          <a:p>
            <a:endParaRPr lang="pl-PL" sz="1600" dirty="0" smtClean="0">
              <a:latin typeface="Consolas"/>
            </a:endParaRPr>
          </a:p>
          <a:p>
            <a:r>
              <a:rPr lang="pl-PL" sz="1600" dirty="0" smtClean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1600" dirty="0" smtClean="0">
                <a:solidFill>
                  <a:srgbClr val="3F7F5F"/>
                </a:solidFill>
                <a:latin typeface="Consolas"/>
              </a:rPr>
              <a:t>FIFO</a:t>
            </a:r>
            <a:endParaRPr lang="pl-PL" sz="1600" dirty="0" smtClean="0">
              <a:solidFill>
                <a:srgbClr val="3F7F5F"/>
              </a:solidFill>
              <a:latin typeface="Consolas"/>
            </a:endParaRPr>
          </a:p>
          <a:p>
            <a:r>
              <a:rPr lang="pl-PL" sz="1600" dirty="0" err="1" smtClean="0">
                <a:solidFill>
                  <a:srgbClr val="6A3E3E"/>
                </a:solidFill>
                <a:latin typeface="Consolas"/>
              </a:rPr>
              <a:t>deq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.add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pl-PL" sz="1600" dirty="0" err="1" smtClean="0">
                <a:solidFill>
                  <a:srgbClr val="2A00FF"/>
                </a:solidFill>
                <a:latin typeface="Consolas"/>
              </a:rPr>
              <a:t>ala</a:t>
            </a:r>
            <a:r>
              <a:rPr lang="pl-PL" sz="16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600" dirty="0" err="1" smtClean="0">
                <a:solidFill>
                  <a:srgbClr val="6A3E3E"/>
                </a:solidFill>
                <a:latin typeface="Consolas"/>
              </a:rPr>
              <a:t>deq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.add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dirty="0" smtClean="0">
                <a:solidFill>
                  <a:srgbClr val="2A00FF"/>
                </a:solidFill>
                <a:latin typeface="Consolas"/>
              </a:rPr>
              <a:t>"ma"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600" dirty="0" err="1" smtClean="0">
                <a:solidFill>
                  <a:srgbClr val="6A3E3E"/>
                </a:solidFill>
                <a:latin typeface="Consolas"/>
              </a:rPr>
              <a:t>deq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.add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dirty="0" smtClean="0">
                <a:solidFill>
                  <a:srgbClr val="2A00FF"/>
                </a:solidFill>
                <a:latin typeface="Consolas"/>
              </a:rPr>
              <a:t>"kota"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pl-PL" sz="1600" dirty="0" smtClean="0">
              <a:latin typeface="Consolas"/>
            </a:endParaRPr>
          </a:p>
          <a:p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6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6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b="1" i="1" dirty="0" smtClean="0">
                <a:solidFill>
                  <a:srgbClr val="2A00FF"/>
                </a:solidFill>
                <a:latin typeface="Consolas"/>
              </a:rPr>
              <a:t>"FIFO: "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pl-PL" sz="1600" b="1" i="1" dirty="0" err="1" smtClean="0">
                <a:solidFill>
                  <a:srgbClr val="6A3E3E"/>
                </a:solidFill>
                <a:latin typeface="Consolas"/>
              </a:rPr>
              <a:t>deq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6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6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b="1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600" b="1" i="1" dirty="0" smtClean="0">
                <a:solidFill>
                  <a:srgbClr val="2A00FF"/>
                </a:solidFill>
                <a:latin typeface="Consolas"/>
              </a:rPr>
              <a:t>Retrieving the first element</a:t>
            </a:r>
            <a:r>
              <a:rPr lang="pl-PL" sz="1600" b="1" i="1" dirty="0" smtClean="0">
                <a:solidFill>
                  <a:srgbClr val="2A00FF"/>
                </a:solidFill>
                <a:latin typeface="Consolas"/>
              </a:rPr>
              <a:t>: "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pl-PL" sz="1600" b="1" i="1" dirty="0" err="1" smtClean="0">
                <a:solidFill>
                  <a:srgbClr val="6A3E3E"/>
                </a:solidFill>
                <a:latin typeface="Consolas"/>
              </a:rPr>
              <a:t>deq</a:t>
            </a:r>
            <a:r>
              <a:rPr lang="pl-PL" sz="1600" b="1" i="1" dirty="0" err="1" smtClean="0">
                <a:solidFill>
                  <a:srgbClr val="000000"/>
                </a:solidFill>
                <a:latin typeface="Consolas"/>
              </a:rPr>
              <a:t>.peek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());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4719289" y="3429000"/>
            <a:ext cx="3960440" cy="584775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l-PL" sz="16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FIFO: [</a:t>
            </a:r>
            <a:r>
              <a:rPr lang="pl-PL" sz="1600" dirty="0" err="1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ala</a:t>
            </a:r>
            <a:r>
              <a:rPr lang="pl-PL" sz="16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, ma, kota]</a:t>
            </a:r>
          </a:p>
          <a:p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Retrieving the first element</a:t>
            </a:r>
            <a:r>
              <a:rPr lang="pl-PL" sz="16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pl-PL" sz="1600" dirty="0" err="1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ala</a:t>
            </a:r>
            <a:endParaRPr lang="pl-PL" sz="1600" dirty="0" smtClean="0">
              <a:solidFill>
                <a:schemeClr val="bg1">
                  <a:lumMod val="9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45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(c) Krzysztof Barteczko 2014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ea typeface="Verdana" pitchFamily="34" charset="0"/>
                <a:cs typeface="Verdana" pitchFamily="34" charset="0"/>
              </a:rPr>
              <a:t>ArrayQueue</a:t>
            </a:r>
            <a:r>
              <a:rPr lang="en-US" sz="2400" dirty="0" smtClean="0">
                <a:ea typeface="Verdana" pitchFamily="34" charset="0"/>
                <a:cs typeface="Verdana" pitchFamily="34" charset="0"/>
              </a:rPr>
              <a:t> – sample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323528" y="836712"/>
            <a:ext cx="84969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ArrayDeque</a:t>
            </a:r>
            <a:r>
              <a:rPr lang="pl-PL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 </a:t>
            </a:r>
            <a:r>
              <a:rPr lang="pl-PL" sz="1400" dirty="0" err="1" smtClean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deq</a:t>
            </a:r>
            <a:r>
              <a:rPr lang="pl-PL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l-PL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ArrayDeque</a:t>
            </a:r>
            <a:r>
              <a:rPr lang="pl-PL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</a:p>
          <a:p>
            <a:endParaRPr lang="pl-PL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4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4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LIFO</a:t>
            </a:r>
            <a:endParaRPr lang="pl-PL" sz="1400" dirty="0" smtClean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400" dirty="0" err="1" smtClean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deq</a:t>
            </a:r>
            <a:r>
              <a:rPr lang="pl-PL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.clear</a:t>
            </a:r>
            <a:r>
              <a:rPr lang="pl-PL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pl-PL" sz="1400" dirty="0" err="1" smtClean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deq</a:t>
            </a:r>
            <a:r>
              <a:rPr lang="pl-PL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.addFirst</a:t>
            </a:r>
            <a:r>
              <a:rPr lang="pl-PL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4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l-PL" sz="1400" dirty="0" err="1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ala</a:t>
            </a:r>
            <a:r>
              <a:rPr lang="pl-PL" sz="14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l-PL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pl-PL" sz="1400" dirty="0" err="1" smtClean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deq</a:t>
            </a:r>
            <a:r>
              <a:rPr lang="pl-PL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.addFirst</a:t>
            </a:r>
            <a:r>
              <a:rPr lang="pl-PL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4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"ma"</a:t>
            </a:r>
            <a:r>
              <a:rPr lang="pl-PL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pl-PL" sz="1400" dirty="0" err="1" smtClean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deq</a:t>
            </a:r>
            <a:r>
              <a:rPr lang="pl-PL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.addFirst</a:t>
            </a:r>
            <a:r>
              <a:rPr lang="pl-PL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4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"kota"</a:t>
            </a:r>
            <a:r>
              <a:rPr lang="pl-PL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pl-PL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pl-PL" sz="1400" b="1" i="1" dirty="0" err="1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pl-PL" sz="1400" b="1" i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pl-PL" sz="1400" b="1" i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400" b="1" i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"LIFO: "</a:t>
            </a:r>
            <a:r>
              <a:rPr lang="pl-PL" sz="1400" b="1" i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pl-PL" sz="1400" b="1" i="1" dirty="0" err="1" smtClean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deq</a:t>
            </a:r>
            <a:r>
              <a:rPr lang="pl-PL" sz="1400" b="1" i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pl-PL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pl-PL" sz="1400" b="1" i="1" dirty="0" err="1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pl-PL" sz="1400" b="1" i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pl-PL" sz="1400" b="1" i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400" b="1" i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b="1" i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Retrieving first element</a:t>
            </a:r>
            <a:r>
              <a:rPr lang="pl-PL" sz="1400" b="1" i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"</a:t>
            </a:r>
            <a:r>
              <a:rPr lang="pl-PL" sz="1400" b="1" i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pl-PL" sz="1400" b="1" i="1" dirty="0" err="1" smtClean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deq</a:t>
            </a:r>
            <a:r>
              <a:rPr lang="pl-PL" sz="1400" b="1" i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.peek</a:t>
            </a:r>
            <a:r>
              <a:rPr lang="pl-PL" sz="1400" b="1" i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endParaRPr lang="pl-PL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pl-PL" sz="1400" b="1" i="1" dirty="0" err="1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pl-PL" sz="1400" b="1" i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pl-PL" sz="1400" b="1" i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400" b="1" i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b="1" i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Iterate forward with iterator</a:t>
            </a:r>
            <a:r>
              <a:rPr lang="pl-PL" sz="1400" b="1" i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l-PL" sz="1400" b="1" i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pl-P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pl-PL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(String </a:t>
            </a:r>
            <a:r>
              <a:rPr lang="pl-PL" sz="1400" b="1" dirty="0" smtClean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pl-PL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pl-PL" sz="1400" b="1" dirty="0" err="1" smtClean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deq</a:t>
            </a:r>
            <a:r>
              <a:rPr lang="pl-PL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en-US" sz="1400" b="1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l-PL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pl-PL" sz="1400" b="1" i="1" dirty="0" err="1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pl-PL" sz="1400" b="1" i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.print</a:t>
            </a:r>
            <a:r>
              <a:rPr lang="pl-PL" sz="1400" b="1" i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400" b="1" i="1" dirty="0" smtClean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pl-PL" sz="1400" b="1" i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400" b="1" i="1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400" b="1" i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b="1" i="1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l-PL" sz="1400" b="1" i="1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pl-PL" sz="1400" b="1" i="1" dirty="0" err="1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pl-PL" sz="1400" b="1" i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pl-PL" sz="1400" b="1" i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400" b="1" i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b="1" i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Iterate backwards with descending iterator</a:t>
            </a:r>
            <a:r>
              <a:rPr lang="pl-PL" sz="1400" b="1" i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l-PL" sz="1400" b="1" i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(Iterator&lt;String&gt; </a:t>
            </a:r>
            <a:r>
              <a:rPr lang="en-US" sz="1400" b="1" dirty="0" smtClean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b="1" dirty="0" err="1" smtClean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deq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.descendingIterator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sz="1400" b="1" dirty="0" err="1" smtClean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.hasNext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();) 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l-PL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pl-PL" sz="1400" b="1" i="1" dirty="0" err="1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pl-PL" sz="1400" b="1" i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.print</a:t>
            </a:r>
            <a:r>
              <a:rPr lang="pl-PL" sz="1400" b="1" i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400" b="1" i="1" dirty="0" err="1" smtClean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pl-PL" sz="1400" b="1" i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.next</a:t>
            </a:r>
            <a:r>
              <a:rPr lang="pl-PL" sz="1400" b="1" i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 </a:t>
            </a:r>
          </a:p>
          <a:p>
            <a:r>
              <a:rPr lang="en-US" sz="1400" dirty="0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}</a:t>
            </a:r>
            <a:endParaRPr lang="pl-PL" sz="1400" dirty="0" smtClean="0">
              <a:latin typeface="Consolas" panose="020B0609020204030204" pitchFamily="49" charset="0"/>
              <a:ea typeface="Verdana" pitchFamily="34" charset="0"/>
              <a:cs typeface="Consolas" panose="020B0609020204030204" pitchFamily="49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4420230" y="1268760"/>
            <a:ext cx="4389986" cy="1384995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l-PL" sz="14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LIFO: [kota, ma, </a:t>
            </a:r>
            <a:r>
              <a:rPr lang="pl-PL" sz="1400" dirty="0" err="1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ala</a:t>
            </a:r>
            <a:r>
              <a:rPr lang="pl-PL" sz="14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Retrieving first element</a:t>
            </a:r>
            <a:r>
              <a:rPr lang="pl-PL" sz="14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: kota</a:t>
            </a:r>
          </a:p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Iterate forward with iterator</a:t>
            </a:r>
            <a:endParaRPr lang="pl-PL" sz="1400" dirty="0" smtClean="0">
              <a:solidFill>
                <a:schemeClr val="bg1">
                  <a:lumMod val="9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l-PL" sz="14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Kota</a:t>
            </a:r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14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ma</a:t>
            </a:r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1400" dirty="0" err="1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ala</a:t>
            </a:r>
            <a:endParaRPr lang="pl-PL" sz="1400" dirty="0" smtClean="0">
              <a:solidFill>
                <a:schemeClr val="bg1">
                  <a:lumMod val="9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Iterate backwards with descending iterator</a:t>
            </a:r>
            <a:endParaRPr lang="pl-PL" sz="1400" dirty="0" smtClean="0">
              <a:solidFill>
                <a:schemeClr val="bg1">
                  <a:lumMod val="9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pl-PL" sz="14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la</a:t>
            </a:r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14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ma</a:t>
            </a:r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14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kota</a:t>
            </a:r>
            <a:endParaRPr lang="pl-PL" sz="1400" dirty="0">
              <a:solidFill>
                <a:schemeClr val="bg1">
                  <a:lumMod val="9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18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(c) Krzysztof Barteczko 2014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 smtClean="0">
                <a:ea typeface="Verdana" pitchFamily="34" charset="0"/>
                <a:cs typeface="Verdana" pitchFamily="34" charset="0"/>
              </a:rPr>
              <a:t>PriorityQueue</a:t>
            </a:r>
            <a:r>
              <a:rPr lang="en-US" sz="2400" dirty="0" smtClean="0">
                <a:ea typeface="Verdana" pitchFamily="34" charset="0"/>
                <a:cs typeface="Verdana" pitchFamily="34" charset="0"/>
              </a:rPr>
              <a:t> - sample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59532" y="1052736"/>
            <a:ext cx="84609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PriorityQueue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&lt;String&gt; </a:t>
            </a:r>
            <a:r>
              <a:rPr lang="pl-PL" sz="1600" dirty="0" err="1" smtClean="0">
                <a:solidFill>
                  <a:srgbClr val="6A3E3E"/>
                </a:solidFill>
                <a:latin typeface="Consolas"/>
              </a:rPr>
              <a:t>pq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600" b="1" dirty="0" err="1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b="1" dirty="0" err="1" smtClean="0">
                <a:solidFill>
                  <a:srgbClr val="000000"/>
                </a:solidFill>
                <a:latin typeface="Consolas"/>
              </a:rPr>
              <a:t>PriorityQueue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&lt;&gt;();</a:t>
            </a:r>
          </a:p>
          <a:p>
            <a:r>
              <a:rPr lang="pl-PL" sz="1600" dirty="0" err="1" smtClean="0">
                <a:solidFill>
                  <a:srgbClr val="6A3E3E"/>
                </a:solidFill>
                <a:latin typeface="Consolas"/>
              </a:rPr>
              <a:t>pq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.add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dirty="0" smtClean="0">
                <a:solidFill>
                  <a:srgbClr val="2A00FF"/>
                </a:solidFill>
                <a:latin typeface="Consolas"/>
              </a:rPr>
              <a:t>"ma"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600" dirty="0" err="1" smtClean="0">
                <a:solidFill>
                  <a:srgbClr val="6A3E3E"/>
                </a:solidFill>
                <a:latin typeface="Consolas"/>
              </a:rPr>
              <a:t>pq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.add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pl-PL" sz="1600" dirty="0" err="1" smtClean="0">
                <a:solidFill>
                  <a:srgbClr val="2A00FF"/>
                </a:solidFill>
                <a:latin typeface="Consolas"/>
              </a:rPr>
              <a:t>ala</a:t>
            </a:r>
            <a:r>
              <a:rPr lang="pl-PL" sz="16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600" dirty="0" err="1" smtClean="0">
                <a:solidFill>
                  <a:srgbClr val="6A3E3E"/>
                </a:solidFill>
                <a:latin typeface="Consolas"/>
              </a:rPr>
              <a:t>pq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.add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dirty="0" smtClean="0">
                <a:solidFill>
                  <a:srgbClr val="2A00FF"/>
                </a:solidFill>
                <a:latin typeface="Consolas"/>
              </a:rPr>
              <a:t>"kota"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6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6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b="1" i="1" dirty="0" smtClean="0">
                <a:solidFill>
                  <a:srgbClr val="2A00FF"/>
                </a:solidFill>
                <a:latin typeface="Consolas"/>
              </a:rPr>
              <a:t>"PRIOR QUE: "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pl-PL" sz="1600" b="1" i="1" dirty="0" err="1" smtClean="0">
                <a:solidFill>
                  <a:srgbClr val="6A3E3E"/>
                </a:solidFill>
                <a:latin typeface="Consolas"/>
              </a:rPr>
              <a:t>pq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); </a:t>
            </a:r>
          </a:p>
          <a:p>
            <a:endParaRPr lang="pl-PL" sz="1600" dirty="0" smtClean="0">
              <a:latin typeface="Consolas"/>
            </a:endParaRPr>
          </a:p>
          <a:p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6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6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b="1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600" b="1" i="1" dirty="0" smtClean="0">
                <a:solidFill>
                  <a:srgbClr val="2A00FF"/>
                </a:solidFill>
                <a:latin typeface="Consolas"/>
              </a:rPr>
              <a:t>We always get elements from the beginning</a:t>
            </a:r>
            <a:r>
              <a:rPr lang="pl-PL" sz="1600" b="1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6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6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b="1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600" b="1" i="1" dirty="0" smtClean="0">
                <a:solidFill>
                  <a:srgbClr val="2A00FF"/>
                </a:solidFill>
                <a:latin typeface="Consolas"/>
              </a:rPr>
              <a:t>Beginning – the least element</a:t>
            </a:r>
            <a:r>
              <a:rPr lang="pl-PL" sz="1600" b="1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pl-PL" sz="1600" dirty="0" smtClean="0">
                <a:solidFill>
                  <a:srgbClr val="6A3E3E"/>
                </a:solidFill>
                <a:latin typeface="Consolas"/>
              </a:rPr>
              <a:t>s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600" b="1" dirty="0" err="1" smtClean="0">
                <a:solidFill>
                  <a:srgbClr val="7F0055"/>
                </a:solidFill>
                <a:latin typeface="Consolas"/>
              </a:rPr>
              <a:t>while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((</a:t>
            </a:r>
            <a:r>
              <a:rPr lang="pl-PL" sz="1600" b="1" dirty="0" smtClean="0">
                <a:solidFill>
                  <a:srgbClr val="6A3E3E"/>
                </a:solidFill>
                <a:latin typeface="Consolas"/>
              </a:rPr>
              <a:t>s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600" b="1" dirty="0" err="1" smtClean="0">
                <a:solidFill>
                  <a:srgbClr val="6A3E3E"/>
                </a:solidFill>
                <a:latin typeface="Consolas"/>
              </a:rPr>
              <a:t>pq</a:t>
            </a:r>
            <a:r>
              <a:rPr lang="pl-PL" sz="1600" b="1" dirty="0" err="1" smtClean="0">
                <a:solidFill>
                  <a:srgbClr val="000000"/>
                </a:solidFill>
                <a:latin typeface="Consolas"/>
              </a:rPr>
              <a:t>.poll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()) != </a:t>
            </a:r>
            <a:r>
              <a:rPr lang="pl-PL" sz="1600" b="1" dirty="0" err="1" smtClean="0">
                <a:solidFill>
                  <a:srgbClr val="7F0055"/>
                </a:solidFill>
                <a:latin typeface="Consolas"/>
              </a:rPr>
              <a:t>null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6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600" b="1" i="1" dirty="0" err="1" smtClean="0">
                <a:solidFill>
                  <a:srgbClr val="000000"/>
                </a:solidFill>
                <a:latin typeface="Consolas"/>
              </a:rPr>
              <a:t>.print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b="1" i="1" dirty="0" smtClean="0">
                <a:solidFill>
                  <a:srgbClr val="6A3E3E"/>
                </a:solidFill>
                <a:latin typeface="Consolas"/>
              </a:rPr>
              <a:t>s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2826192" y="4797152"/>
            <a:ext cx="5976664" cy="1077218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l-PL" sz="16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PRIOR QUE: [</a:t>
            </a:r>
            <a:r>
              <a:rPr lang="pl-PL" sz="1600" dirty="0" err="1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ala</a:t>
            </a:r>
            <a:r>
              <a:rPr lang="pl-PL" sz="16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, ma, kota]</a:t>
            </a:r>
          </a:p>
          <a:p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We always get elements from the beginning</a:t>
            </a:r>
            <a:endParaRPr lang="pl-PL" sz="1600" dirty="0" smtClean="0">
              <a:solidFill>
                <a:schemeClr val="bg1">
                  <a:lumMod val="9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Beginning – the least element</a:t>
            </a:r>
            <a:endParaRPr lang="pl-PL" sz="1600" dirty="0" smtClean="0">
              <a:solidFill>
                <a:schemeClr val="bg1">
                  <a:lumMod val="9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pl-PL" sz="16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la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kota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(c) Krzysztof Barteczko 2014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ea typeface="Verdana" pitchFamily="34" charset="0"/>
                <a:cs typeface="Verdana" pitchFamily="34" charset="0"/>
              </a:rPr>
              <a:t>remove()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908720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Most commonly used for deleting elements which satisfy given condition when </a:t>
            </a:r>
            <a:r>
              <a:rPr lang="en-US" sz="16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other ways for removing elements may be too costly</a:t>
            </a:r>
            <a:endParaRPr lang="pl-PL" sz="1600" b="1" dirty="0" smtClean="0">
              <a:solidFill>
                <a:srgbClr val="00B05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5961" y="1772816"/>
            <a:ext cx="84249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Iterator&lt;T&gt; iterator = </a:t>
            </a:r>
            <a:r>
              <a:rPr lang="en-US" sz="1600" dirty="0" err="1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collection.iterator</a:t>
            </a:r>
            <a:r>
              <a:rPr lang="en-US" sz="1600" dirty="0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600" dirty="0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while (</a:t>
            </a:r>
            <a:r>
              <a:rPr lang="en-US" sz="1600" dirty="0" err="1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iterator.hasNext</a:t>
            </a:r>
            <a:r>
              <a:rPr lang="en-US" sz="1600" dirty="0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()) {</a:t>
            </a:r>
          </a:p>
          <a:p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 T item = </a:t>
            </a:r>
            <a:r>
              <a:rPr lang="en-US" sz="1600" dirty="0" err="1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iterator.next</a:t>
            </a:r>
            <a:r>
              <a:rPr lang="en-US" sz="1600" dirty="0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 if (condition(element)) {</a:t>
            </a:r>
          </a:p>
          <a:p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     </a:t>
            </a:r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iterator.remove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 }</a:t>
            </a:r>
          </a:p>
          <a:p>
            <a:r>
              <a:rPr lang="en-US" sz="1600" dirty="0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}</a:t>
            </a:r>
            <a:endParaRPr lang="pl-PL" sz="1600" dirty="0" smtClean="0">
              <a:latin typeface="Consolas" panose="020B0609020204030204" pitchFamily="49" charset="0"/>
              <a:ea typeface="Verdana" pitchFamily="34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5961" y="3868019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Method remove()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deletes only element removed by the latest next() call</a:t>
            </a:r>
          </a:p>
          <a:p>
            <a:endParaRPr lang="en-US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Therefore </a:t>
            </a:r>
            <a:r>
              <a:rPr lang="en-US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we must always precede remove() with next() call</a:t>
            </a:r>
            <a:endParaRPr lang="pl-PL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(c) Krzysztof Barteczko 2014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ea typeface="Verdana" pitchFamily="34" charset="0"/>
                <a:cs typeface="Verdana" pitchFamily="34" charset="0"/>
              </a:rPr>
              <a:t>remove() – sample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908720"/>
            <a:ext cx="8424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static &lt;T extends Comparable&lt;T&gt;&gt; </a:t>
            </a:r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void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removeGreaterThan</a:t>
            </a:r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 Collection&lt;T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&gt; col, T bound</a:t>
            </a:r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{</a:t>
            </a:r>
            <a:endParaRPr lang="en-US" sz="1600" dirty="0">
              <a:latin typeface="Consolas" panose="020B0609020204030204" pitchFamily="49" charset="0"/>
              <a:ea typeface="Verdana" pitchFamily="34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  for </a:t>
            </a: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(Iterator&lt;T&gt; it = </a:t>
            </a:r>
            <a:r>
              <a:rPr lang="en-US" sz="1600" dirty="0" err="1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col.iterator</a:t>
            </a: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(); </a:t>
            </a:r>
            <a:r>
              <a:rPr lang="en-US" sz="1600" dirty="0" err="1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it.hasNext</a:t>
            </a: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();) {</a:t>
            </a:r>
          </a:p>
          <a:p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  if </a:t>
            </a: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it.next</a:t>
            </a: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().</a:t>
            </a:r>
            <a:r>
              <a:rPr lang="en-US" sz="1600" dirty="0" err="1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compareTo</a:t>
            </a: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(bound) &gt; 0) </a:t>
            </a:r>
            <a:r>
              <a:rPr lang="en-US" sz="1600" dirty="0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         </a:t>
            </a:r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it.remove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     }</a:t>
            </a:r>
            <a:endParaRPr lang="en-US" sz="1600" dirty="0">
              <a:latin typeface="Consolas" panose="020B0609020204030204" pitchFamily="49" charset="0"/>
              <a:ea typeface="Verdana" pitchFamily="34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  <a:ea typeface="Verdana" pitchFamily="34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3403451"/>
            <a:ext cx="84249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Set&lt;Integer&gt; set = </a:t>
            </a:r>
            <a:r>
              <a:rPr lang="en-US" sz="1600" dirty="0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new </a:t>
            </a:r>
            <a:r>
              <a:rPr lang="en-US" sz="1600" dirty="0" err="1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TreeSet</a:t>
            </a:r>
            <a:r>
              <a:rPr lang="en-US" sz="1600" dirty="0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&lt;&gt;(</a:t>
            </a:r>
          </a:p>
          <a:p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 </a:t>
            </a:r>
            <a:r>
              <a:rPr lang="en-US" sz="1600" dirty="0" err="1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Arrays.asList</a:t>
            </a:r>
            <a:r>
              <a:rPr lang="en-US" sz="1600" dirty="0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(1</a:t>
            </a: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, 4, 2, 4, 5, 7, 8, 9, 1, 3));</a:t>
            </a:r>
          </a:p>
          <a:p>
            <a:r>
              <a:rPr lang="en-US" sz="1600" dirty="0" err="1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System.out.println</a:t>
            </a:r>
            <a:r>
              <a:rPr lang="en-US" sz="1600" dirty="0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(set</a:t>
            </a: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removeGreaterThan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(set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, 5);</a:t>
            </a:r>
          </a:p>
          <a:p>
            <a:r>
              <a:rPr lang="en-US" sz="1600" dirty="0" err="1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System.out.println</a:t>
            </a:r>
            <a:r>
              <a:rPr lang="en-US" sz="1600" dirty="0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(set);</a:t>
            </a:r>
            <a:endParaRPr lang="en-US" sz="1600" dirty="0">
              <a:latin typeface="Consolas" panose="020B0609020204030204" pitchFamily="49" charset="0"/>
              <a:ea typeface="Verdana" pitchFamily="34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16116" y="4736745"/>
            <a:ext cx="3060340" cy="58477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[1, 2, 3, 4, 5, 7, 8, 9]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[1, 2, 3, 4, 5]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(c) Krzysztof Barteczko 2014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ea typeface="Verdana" pitchFamily="34" charset="0"/>
                <a:cs typeface="Verdana" pitchFamily="34" charset="0"/>
              </a:rPr>
              <a:t>removeIf</a:t>
            </a:r>
            <a:r>
              <a:rPr lang="en-US" sz="2400" dirty="0" smtClean="0">
                <a:ea typeface="Verdana" pitchFamily="34" charset="0"/>
                <a:cs typeface="Verdana" pitchFamily="34" charset="0"/>
              </a:rPr>
              <a:t>()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3545" y="1412776"/>
            <a:ext cx="8424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Java 8 API provides </a:t>
            </a:r>
            <a:r>
              <a:rPr lang="en-US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default method </a:t>
            </a:r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Collection.removeIf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(Predicate)</a:t>
            </a:r>
            <a:endParaRPr lang="pl-PL" sz="1600" b="1" dirty="0" smtClean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9532" y="2204864"/>
            <a:ext cx="8424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set.removeIf</a:t>
            </a: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(item -&gt; item &gt; 5);</a:t>
            </a:r>
            <a:endParaRPr lang="en-US" sz="1600" b="1" dirty="0">
              <a:solidFill>
                <a:srgbClr val="00B050"/>
              </a:solidFill>
              <a:latin typeface="Consolas" panose="020B0609020204030204" pitchFamily="49" charset="0"/>
              <a:ea typeface="Verdana" pitchFamily="34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(c) Krzysztof Barteczko 2014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 smtClean="0">
                <a:ea typeface="Verdana" pitchFamily="34" charset="0"/>
                <a:cs typeface="Verdana" pitchFamily="34" charset="0"/>
              </a:rPr>
              <a:t>removeIf</a:t>
            </a:r>
            <a:r>
              <a:rPr lang="en-US" sz="2400" dirty="0" smtClean="0">
                <a:ea typeface="Verdana" pitchFamily="34" charset="0"/>
                <a:cs typeface="Verdana" pitchFamily="34" charset="0"/>
              </a:rPr>
              <a:t>() – limitations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832644"/>
            <a:ext cx="86409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// Task: delete until sum of removed values is less than given number   </a:t>
            </a:r>
          </a:p>
          <a:p>
            <a:endParaRPr lang="en-US" sz="1600" dirty="0">
              <a:latin typeface="Consolas" panose="020B0609020204030204" pitchFamily="49" charset="0"/>
              <a:ea typeface="Verdana" pitchFamily="34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set </a:t>
            </a: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= new </a:t>
            </a:r>
            <a:r>
              <a:rPr lang="en-US" sz="1600" dirty="0" err="1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TreeSet</a:t>
            </a: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&lt;&gt;(</a:t>
            </a:r>
            <a:r>
              <a:rPr lang="en-US" sz="1600" dirty="0" err="1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Arrays.asList</a:t>
            </a: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(1, 4, 2, 4, 5, 7, 8, 9, 1, 3));</a:t>
            </a:r>
          </a:p>
          <a:p>
            <a:r>
              <a:rPr lang="en-US" sz="1600" dirty="0" err="1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System.out.println</a:t>
            </a:r>
            <a:r>
              <a:rPr lang="en-US" sz="1600" dirty="0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(set</a:t>
            </a: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Integer </a:t>
            </a: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bound = 5;</a:t>
            </a:r>
          </a:p>
          <a:p>
            <a:r>
              <a:rPr lang="en-US" sz="1600" dirty="0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Integer </a:t>
            </a: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sum = 0;</a:t>
            </a:r>
          </a:p>
          <a:p>
            <a:r>
              <a:rPr lang="en-US" sz="1600" dirty="0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Integer </a:t>
            </a: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limit = 25;</a:t>
            </a:r>
          </a:p>
          <a:p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set.removeIf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 e -&gt; (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sum += e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) &lt; limit &amp;&amp; e &gt; 5 ); </a:t>
            </a:r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// compile-time error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                                               // sum MUST BE EFFECTIVELY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                                               // FINAL</a:t>
            </a:r>
            <a:endParaRPr lang="en-US" sz="1600" b="1" dirty="0">
              <a:solidFill>
                <a:srgbClr val="FF0000"/>
              </a:solidFill>
              <a:latin typeface="Consolas" panose="020B0609020204030204" pitchFamily="49" charset="0"/>
              <a:ea typeface="Verdana" pitchFamily="34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3580561"/>
            <a:ext cx="84249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// The old-fashioned iterator does not have such limitations</a:t>
            </a:r>
          </a:p>
          <a:p>
            <a:endParaRPr lang="en-US" sz="1600" dirty="0" smtClean="0">
              <a:latin typeface="Consolas" panose="020B0609020204030204" pitchFamily="49" charset="0"/>
              <a:ea typeface="Verdana" pitchFamily="34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Integer </a:t>
            </a: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sum = 0;</a:t>
            </a:r>
          </a:p>
          <a:p>
            <a:r>
              <a:rPr lang="en-US" sz="1600" dirty="0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for </a:t>
            </a: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(Iterator&lt;Integer&gt; it = </a:t>
            </a:r>
            <a:r>
              <a:rPr lang="en-US" sz="1600" dirty="0" err="1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set.iterator</a:t>
            </a: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(); </a:t>
            </a:r>
            <a:r>
              <a:rPr lang="en-US" sz="1600" dirty="0" err="1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it.hasNext</a:t>
            </a: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();) {</a:t>
            </a:r>
          </a:p>
          <a:p>
            <a:r>
              <a:rPr lang="en-US" sz="1600" dirty="0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  Integer </a:t>
            </a:r>
            <a:r>
              <a:rPr lang="en-US" sz="1600" dirty="0" err="1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elt</a:t>
            </a: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it.next</a:t>
            </a: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600" dirty="0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  if </a:t>
            </a: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((sum+=</a:t>
            </a:r>
            <a:r>
              <a:rPr lang="en-US" sz="1600" dirty="0" err="1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elt</a:t>
            </a: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) &gt;= limit</a:t>
            </a:r>
            <a:r>
              <a:rPr lang="en-US" sz="1600" dirty="0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     break;</a:t>
            </a:r>
          </a:p>
          <a:p>
            <a:r>
              <a:rPr lang="en-US" sz="1600" dirty="0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  }</a:t>
            </a:r>
            <a:endParaRPr lang="en-US" sz="1600" dirty="0">
              <a:latin typeface="Consolas" panose="020B0609020204030204" pitchFamily="49" charset="0"/>
              <a:ea typeface="Verdana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if </a:t>
            </a: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it.next</a:t>
            </a: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().</a:t>
            </a:r>
            <a:r>
              <a:rPr lang="en-US" sz="1600" dirty="0" err="1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compareTo</a:t>
            </a: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(bound) &gt; 0) </a:t>
            </a:r>
            <a:r>
              <a:rPr lang="en-US" sz="1600" dirty="0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      </a:t>
            </a:r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it.remove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 }</a:t>
            </a:r>
          </a:p>
          <a:p>
            <a:r>
              <a:rPr lang="en-US" sz="1600" dirty="0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  <a:ea typeface="Verdana" pitchFamily="34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(c) Krzysztof Barteczko 2014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forEachRemaining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  <a:endParaRPr lang="pl-PL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977951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Default method </a:t>
            </a:r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Iterator.forEachRemaining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executes given action on each remaining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(i.e. to be returned by next()) element separately</a:t>
            </a:r>
            <a:endParaRPr lang="pl-PL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1958245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a result list whose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first element is a sum of two first elements and the rest elements are incremented by 1</a:t>
            </a:r>
            <a:endParaRPr lang="pl-PL" sz="1600" b="1" dirty="0" smtClean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4431" y="2780927"/>
            <a:ext cx="8424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List&lt;Integer&gt; </a:t>
            </a:r>
            <a:r>
              <a:rPr lang="en-US" sz="1600" dirty="0" err="1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specialOp</a:t>
            </a: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(List&lt;Integer&gt; </a:t>
            </a:r>
            <a:r>
              <a:rPr lang="en-US" sz="1600" dirty="0" err="1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inList</a:t>
            </a: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600" dirty="0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  List&lt;Integer</a:t>
            </a: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&gt; out = new </a:t>
            </a:r>
            <a:r>
              <a:rPr lang="en-US" sz="1600" dirty="0" err="1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ArrayList</a:t>
            </a: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&lt;&gt;();</a:t>
            </a:r>
          </a:p>
          <a:p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Iterator&lt;Integer</a:t>
            </a: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&gt; it = </a:t>
            </a:r>
            <a:r>
              <a:rPr lang="en-US" sz="1600" dirty="0" err="1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inList.iterator</a:t>
            </a:r>
            <a:r>
              <a:rPr lang="en-US" sz="1600" dirty="0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();</a:t>
            </a:r>
          </a:p>
          <a:p>
            <a:endParaRPr lang="en-US" sz="1600" dirty="0">
              <a:latin typeface="Consolas" panose="020B0609020204030204" pitchFamily="49" charset="0"/>
              <a:ea typeface="Verdana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</a:t>
            </a:r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out.add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</a:t>
            </a:r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it.next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() +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it.next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());</a:t>
            </a:r>
          </a:p>
          <a:p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</a:t>
            </a:r>
            <a:r>
              <a:rPr lang="en-US" sz="1600" b="1" dirty="0" err="1" smtClean="0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it.forEachRemaining</a:t>
            </a: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(e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-&gt; </a:t>
            </a:r>
            <a:r>
              <a:rPr lang="en-US" sz="1600" b="1" dirty="0" err="1" smtClean="0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out.add</a:t>
            </a: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(e + 1));</a:t>
            </a:r>
          </a:p>
          <a:p>
            <a:endParaRPr lang="en-US" sz="1600" b="1" dirty="0">
              <a:solidFill>
                <a:srgbClr val="00B050"/>
              </a:solidFill>
              <a:latin typeface="Consolas" panose="020B0609020204030204" pitchFamily="49" charset="0"/>
              <a:ea typeface="Verdana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return </a:t>
            </a: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out;</a:t>
            </a:r>
          </a:p>
          <a:p>
            <a:r>
              <a:rPr lang="en-US" sz="1600" dirty="0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  <a:ea typeface="Verdana" pitchFamily="34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9784" y="5292497"/>
            <a:ext cx="8424936" cy="58477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// in case in is a list: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[1, 7, 11, 19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]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// the output will be: [8, 12, 20]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Verdana" pitchFamily="34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smtClean="0"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1247</TotalTime>
  <Words>4578</Words>
  <Application>Microsoft Office PowerPoint</Application>
  <PresentationFormat>Pokaz na ekranie (4:3)</PresentationFormat>
  <Paragraphs>771</Paragraphs>
  <Slides>49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49</vt:i4>
      </vt:variant>
    </vt:vector>
  </HeadingPairs>
  <TitlesOfParts>
    <vt:vector size="50" baseType="lpstr">
      <vt:lpstr>Motyw pakietu Office</vt:lpstr>
      <vt:lpstr>Collections  Iterators, lists and queues  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Tytuł</dc:title>
  <dc:creator>Krzysztof</dc:creator>
  <cp:lastModifiedBy>edek</cp:lastModifiedBy>
  <cp:revision>270</cp:revision>
  <dcterms:created xsi:type="dcterms:W3CDTF">2014-11-19T15:38:20Z</dcterms:created>
  <dcterms:modified xsi:type="dcterms:W3CDTF">2017-10-27T06:28:36Z</dcterms:modified>
</cp:coreProperties>
</file>