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6745" autoAdjust="0"/>
  </p:normalViewPr>
  <p:slideViewPr>
    <p:cSldViewPr snapToGrid="0">
      <p:cViewPr varScale="1">
        <p:scale>
          <a:sx n="77" d="100"/>
          <a:sy n="77" d="100"/>
        </p:scale>
        <p:origin x="749" y="5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47F22B4-216F-4FFA-8642-054CE2C5B7DE}" type="datetime1">
              <a:rPr lang="ko-KR" altLang="en-US"/>
              <a:pPr lvl="0">
                <a:defRPr/>
              </a:pPr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1E401B0-6A0F-46C8-A79A-6FF92FC793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2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E401B0-6A0F-46C8-A79A-6FF92FC79369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55DEAF2-DC23-41E4-81D8-0136B1194742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96758FB-746D-400F-B1BD-B5A290C2A97F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76CD208-3717-4552-ABF5-386B09153E32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DC26A35C-88B3-47E0-8FA7-8E505B821198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E347078-E8D4-400C-9BCF-ADA46AD79CF3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B6F92E7-088D-45F6-87A2-A18FAE78EA0B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206680A-AF38-4A24-B1D3-BE09C67401E6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902EBE5-8579-45E5-B770-0B3BF681EB4F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48AB057-5991-4F75-A8E7-5A12AED43A28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184609C-4918-45AF-AF43-A0CBB5C211B8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AF65B5C-035A-460C-A76C-B59CCC145283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293F9BD6-0265-453F-97A0-6CE050EBB274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0F58D06-226D-45F4-8E51-CDD21166C49D}" type="datetime1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39D23-E28A-0358-5C86-27108D2C2818}"/>
              </a:ext>
            </a:extLst>
          </p:cNvPr>
          <p:cNvSpPr txBox="1"/>
          <p:nvPr userDrawn="1"/>
        </p:nvSpPr>
        <p:spPr>
          <a:xfrm>
            <a:off x="11447253" y="639235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/23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EUNMIN/capstone_04" TargetMode="External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hyperlink" Target="https://github.com/JEONEUNMIN/capstone_0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github.com/JEONEUNMIN/capstone_0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hyperlink" Target="https://www.robotstory.co.kr/bunker/?vid=5" TargetMode="External"/><Relationship Id="rId7" Type="http://schemas.openxmlformats.org/officeDocument/2006/relationships/image" Target="../media/image83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k.co.kr/news/business/view/2020/12/1311539/" TargetMode="External"/><Relationship Id="rId11" Type="http://schemas.openxmlformats.org/officeDocument/2006/relationships/image" Target="../media/image85.jpeg"/><Relationship Id="rId5" Type="http://schemas.openxmlformats.org/officeDocument/2006/relationships/hyperlink" Target="https://www.kakaocorp.com/page/detail/9607" TargetMode="External"/><Relationship Id="rId10" Type="http://schemas.microsoft.com/office/2007/relationships/hdphoto" Target="../media/hdphoto2.wdp"/><Relationship Id="rId4" Type="http://schemas.openxmlformats.org/officeDocument/2006/relationships/hyperlink" Target="https://mobile.twitter.com/samsungresearch" TargetMode="External"/><Relationship Id="rId9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hyperlink" Target="https://rogorogo.tistory.com/434" TargetMode="External"/><Relationship Id="rId7" Type="http://schemas.openxmlformats.org/officeDocument/2006/relationships/image" Target="../media/image89.png"/><Relationship Id="rId2" Type="http://schemas.openxmlformats.org/officeDocument/2006/relationships/hyperlink" Target="https://ko.wikipedia.org/wiki/%EA%B5%AC%EA%B8%80_%EB%A1%9C%EA%B3%A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jpeg"/><Relationship Id="rId5" Type="http://schemas.openxmlformats.org/officeDocument/2006/relationships/image" Target="../media/image87.png"/><Relationship Id="rId4" Type="http://schemas.openxmlformats.org/officeDocument/2006/relationships/hyperlink" Target="https://www.rocketpunch.com/companies/microsof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adin.co.kr/shop/wproduct.aspx?ItemId=183898040" TargetMode="External"/><Relationship Id="rId2" Type="http://schemas.openxmlformats.org/officeDocument/2006/relationships/hyperlink" Target="http://www.kyobobook.co.kr/product/detailViewKor.laf?mallGb=KOR&amp;ejkGb=KOR&amp;barcode=979116303091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kyobobook.co.kr/product/detailViewKor.laf?ejkGb=KOR&amp;mallGb=KOR&amp;barcode=9791156645078&amp;orderClick=LAG&amp;Kc=" TargetMode="External"/><Relationship Id="rId4" Type="http://schemas.openxmlformats.org/officeDocument/2006/relationships/hyperlink" Target="http://www.kyobobook.co.kr/product/detailViewKor.laf?ejkGb=KOR&amp;mallGb=KOR&amp;barcode=9788970508948&amp;orderClick=LAG&amp;Kc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bbnflow.tistory.com/167" TargetMode="External"/><Relationship Id="rId7" Type="http://schemas.openxmlformats.org/officeDocument/2006/relationships/hyperlink" Target="https://www.kaggle.com/code/dmitirycherezov/chollet-c-5-3-2" TargetMode="External"/><Relationship Id="rId2" Type="http://schemas.openxmlformats.org/officeDocument/2006/relationships/hyperlink" Target="https://excelsior-cjh.tistory.com/18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taldanko/pytorch-cats-vs-dogs-cnn" TargetMode="External"/><Relationship Id="rId5" Type="http://schemas.openxmlformats.org/officeDocument/2006/relationships/hyperlink" Target="https://www.codingworldnews.com/news/articleView.html?idxno=5872" TargetMode="External"/><Relationship Id="rId4" Type="http://schemas.openxmlformats.org/officeDocument/2006/relationships/hyperlink" Target="https://rubber-tree.tistory.com/entry/%EB%94%A5%EB%9F%AC%EB%8B%9D-%EB%AA%A8%EB%8D%B8-CNN-Convolutional-Neural-Network-%EC%84%A4%EB%AA%85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es24.com/Product/Search?domain=ALL&amp;query=%ED%99%8D%EC%9E%A5%ED%91%9C&amp;authorNo=278836&amp;author=%ED%99%8D%EC%9E%A5%ED%91%9C" TargetMode="External"/><Relationship Id="rId3" Type="http://schemas.openxmlformats.org/officeDocument/2006/relationships/hyperlink" Target="http://www.yes24.com/Product/Search?domain=ALL&amp;query=%EC%9D%B4%EB%B3%91%EC%A3%BC&amp;authorNo=140158&amp;author=%EC%9D%B4%EB%B3%91%EC%A3%BC" TargetMode="External"/><Relationship Id="rId7" Type="http://schemas.openxmlformats.org/officeDocument/2006/relationships/image" Target="../media/image92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yes24.com/Product/Search?domain=ALL&amp;query=%EA%B9%80%EC%A2%85%EB%AF%BC&amp;authorNo=336357&amp;author=%EA%B9%80%EC%A2%85%EB%AF%BC" TargetMode="External"/><Relationship Id="rId5" Type="http://schemas.openxmlformats.org/officeDocument/2006/relationships/image" Target="../media/image91.jpeg"/><Relationship Id="rId4" Type="http://schemas.openxmlformats.org/officeDocument/2006/relationships/hyperlink" Target="http://www.yes24.com/Product/Search?domain=ALL&amp;query=%EC%9C%A4%EC%98%81%EB%8F%88&amp;authorNo=205153&amp;author=%EC%9C%A4%EC%98%81%EB%8F%88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ONEUNMIN/capstone_04" TargetMode="External"/><Relationship Id="rId13" Type="http://schemas.openxmlformats.org/officeDocument/2006/relationships/image" Target="../media/image10.png"/><Relationship Id="rId18" Type="http://schemas.openxmlformats.org/officeDocument/2006/relationships/image" Target="../media/image15.jpe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imes.com/news/articleView.html?idxno=21917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?hl=k" TargetMode="External"/><Relationship Id="rId3" Type="http://schemas.openxmlformats.org/officeDocument/2006/relationships/hyperlink" Target="https://jupyter.org/" TargetMode="External"/><Relationship Id="rId7" Type="http://schemas.openxmlformats.org/officeDocument/2006/relationships/image" Target="../media/image62.png"/><Relationship Id="rId12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eras.io/api/applications/" TargetMode="External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41176"/>
            <a:ext cx="9144000" cy="229796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5400">
                <a:latin typeface="나눔고딕ET"/>
                <a:ea typeface="나눔고딕ET"/>
              </a:rPr>
              <a:t>CNN</a:t>
            </a:r>
            <a:r>
              <a:rPr lang="ko-KR" altLang="en-US" sz="5400">
                <a:latin typeface="나눔고딕ET"/>
                <a:ea typeface="나눔고딕ET"/>
              </a:rPr>
              <a:t> 알고리즘을 이용한 </a:t>
            </a:r>
            <a:br>
              <a:rPr lang="en-US" altLang="ko-KR" sz="5400">
                <a:latin typeface="나눔고딕ET"/>
                <a:ea typeface="나눔고딕ET"/>
              </a:rPr>
            </a:br>
            <a:r>
              <a:rPr lang="ko-KR" altLang="en-US" sz="5400">
                <a:latin typeface="나눔고딕ET"/>
                <a:ea typeface="나눔고딕ET"/>
              </a:rPr>
              <a:t>조선대학교 내 전동 킥보드</a:t>
            </a:r>
            <a:r>
              <a:rPr lang="en-US" altLang="ko-KR" sz="5400">
                <a:latin typeface="나눔고딕ET"/>
                <a:ea typeface="나눔고딕ET"/>
              </a:rPr>
              <a:t> </a:t>
            </a:r>
            <a:br>
              <a:rPr lang="en-US" altLang="ko-KR" sz="5400">
                <a:latin typeface="나눔고딕ET"/>
                <a:ea typeface="나눔고딕ET"/>
              </a:rPr>
            </a:br>
            <a:r>
              <a:rPr lang="ko-KR" altLang="en-US" sz="5400">
                <a:latin typeface="나눔고딕ET"/>
                <a:ea typeface="나눔고딕ET"/>
              </a:rPr>
              <a:t>불법</a:t>
            </a:r>
            <a:r>
              <a:rPr lang="en-US" altLang="ko-KR" sz="5400">
                <a:latin typeface="나눔고딕ET"/>
                <a:ea typeface="나눔고딕ET"/>
              </a:rPr>
              <a:t> </a:t>
            </a:r>
            <a:r>
              <a:rPr lang="ko-KR" altLang="en-US" sz="5400">
                <a:latin typeface="나눔고딕ET"/>
                <a:ea typeface="나눔고딕ET"/>
              </a:rPr>
              <a:t>주행 인식</a:t>
            </a:r>
            <a:r>
              <a:rPr lang="en-US" altLang="ko-KR" sz="5400">
                <a:latin typeface="나눔고딕ET"/>
                <a:ea typeface="나눔고딕ET"/>
              </a:rPr>
              <a:t> </a:t>
            </a:r>
            <a:r>
              <a:rPr lang="ko-KR" altLang="en-US" sz="5400">
                <a:latin typeface="나눔고딕ET"/>
                <a:ea typeface="나눔고딕ET"/>
              </a:rPr>
              <a:t>인공지능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3600" y="3771443"/>
            <a:ext cx="2844800" cy="440267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tx1"/>
                </a:solidFill>
                <a:latin typeface="나눔고딕ET"/>
                <a:ea typeface="나눔고딕ET"/>
              </a:rPr>
              <a:t>발표자 </a:t>
            </a:r>
            <a:r>
              <a:rPr lang="en-US" altLang="ko-KR" dirty="0">
                <a:solidFill>
                  <a:schemeClr val="tx1"/>
                </a:solidFill>
                <a:latin typeface="나눔고딕ET"/>
                <a:ea typeface="나눔고딕ET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고딕ET"/>
                <a:ea typeface="나눔고딕ET"/>
              </a:rPr>
              <a:t>이지혜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8400" y="4458866"/>
            <a:ext cx="4519186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담당과목 </a:t>
            </a:r>
            <a:r>
              <a:rPr lang="en-US" altLang="ko-KR" dirty="0"/>
              <a:t>: </a:t>
            </a:r>
            <a:r>
              <a:rPr lang="ko-KR" altLang="en-US" dirty="0" err="1"/>
              <a:t>산학캡스톤디자인</a:t>
            </a:r>
            <a:endParaRPr lang="ko-KR" altLang="en-US" dirty="0"/>
          </a:p>
          <a:p>
            <a:pPr lvl="0">
              <a:defRPr/>
            </a:pPr>
            <a:r>
              <a:rPr lang="ko-KR" altLang="en-US" dirty="0"/>
              <a:t>학기 </a:t>
            </a:r>
            <a:r>
              <a:rPr lang="en-US" altLang="ko-KR" dirty="0"/>
              <a:t>: 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</a:p>
          <a:p>
            <a:pPr lvl="0">
              <a:defRPr/>
            </a:pPr>
            <a:r>
              <a:rPr lang="ko-KR" altLang="en-US" dirty="0"/>
              <a:t>담당교수 </a:t>
            </a:r>
            <a:r>
              <a:rPr lang="en-US" altLang="ko-KR" dirty="0"/>
              <a:t>: </a:t>
            </a:r>
            <a:r>
              <a:rPr lang="ko-KR" altLang="en-US" dirty="0"/>
              <a:t>정현숙</a:t>
            </a:r>
            <a:r>
              <a:rPr lang="en-US" altLang="ko-KR" dirty="0"/>
              <a:t>(04</a:t>
            </a:r>
            <a:r>
              <a:rPr lang="ko-KR" altLang="en-US" dirty="0"/>
              <a:t>분반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조 </a:t>
            </a:r>
            <a:r>
              <a:rPr lang="en-US" altLang="ko-KR" dirty="0"/>
              <a:t>: 4</a:t>
            </a:r>
            <a:r>
              <a:rPr lang="ko-KR" altLang="en-US" dirty="0"/>
              <a:t>조</a:t>
            </a:r>
          </a:p>
          <a:p>
            <a:pPr lvl="0">
              <a:defRPr/>
            </a:pPr>
            <a:r>
              <a:rPr lang="ko-KR" altLang="en-US" dirty="0"/>
              <a:t>날짜 </a:t>
            </a:r>
            <a:r>
              <a:rPr lang="en-US" altLang="ko-KR" dirty="0"/>
              <a:t>: 2022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</a:p>
          <a:p>
            <a:pPr lvl="0">
              <a:defRPr/>
            </a:pPr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전은민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), </a:t>
            </a:r>
            <a:r>
              <a:rPr lang="ko-KR" altLang="en-US" dirty="0"/>
              <a:t>마지안</a:t>
            </a:r>
            <a:r>
              <a:rPr lang="en-US" altLang="ko-KR" dirty="0"/>
              <a:t>,</a:t>
            </a:r>
            <a:r>
              <a:rPr lang="ko-KR" altLang="en-US" dirty="0"/>
              <a:t> 이지혜</a:t>
            </a:r>
            <a:r>
              <a:rPr lang="en-US" altLang="ko-KR" dirty="0"/>
              <a:t>, </a:t>
            </a:r>
            <a:r>
              <a:rPr lang="ko-KR" altLang="en-US" dirty="0"/>
              <a:t>이수정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746242" y="2988801"/>
            <a:ext cx="5094513" cy="571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(CNN detection cam</a:t>
            </a:r>
            <a:r>
              <a:rPr lang="ko-KR" altLang="en-US" sz="3200"/>
              <a:t> </a:t>
            </a:r>
            <a:r>
              <a:rPr lang="en-US" altLang="ko-KR" sz="3200"/>
              <a:t>:</a:t>
            </a:r>
            <a:r>
              <a:rPr lang="ko-KR" altLang="en-US" sz="3200"/>
              <a:t> </a:t>
            </a:r>
            <a:r>
              <a:rPr lang="en-US" altLang="ko-KR" sz="3200"/>
              <a:t>CDC)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9864B-F6AD-307D-1E67-64CDC0E2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F6A177-B751-2E09-0808-3A6093A33B8D}"/>
              </a:ext>
            </a:extLst>
          </p:cNvPr>
          <p:cNvSpPr/>
          <p:nvPr/>
        </p:nvSpPr>
        <p:spPr>
          <a:xfrm>
            <a:off x="4772349" y="629018"/>
            <a:ext cx="2282225" cy="15283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A5096-8B4A-02A0-7EB8-779595E2BE4D}"/>
              </a:ext>
            </a:extLst>
          </p:cNvPr>
          <p:cNvSpPr txBox="1"/>
          <p:nvPr/>
        </p:nvSpPr>
        <p:spPr>
          <a:xfrm>
            <a:off x="164202" y="147276"/>
            <a:ext cx="69674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CNN detection cam </a:t>
            </a:r>
            <a:r>
              <a:rPr lang="ko-KR" altLang="en-US" sz="2400" dirty="0"/>
              <a:t>전체 시스템 실행</a:t>
            </a:r>
            <a:r>
              <a:rPr lang="en-US" altLang="ko-KR" sz="2400" dirty="0"/>
              <a:t> </a:t>
            </a:r>
            <a:r>
              <a:rPr lang="ko-KR" altLang="en-US" sz="2400" dirty="0"/>
              <a:t>구성도</a:t>
            </a:r>
          </a:p>
        </p:txBody>
      </p:sp>
      <p:pic>
        <p:nvPicPr>
          <p:cNvPr id="13" name="그림 12" descr="텍스트, 실외, 도로, 건물이(가) 표시된 사진&#10;&#10;자동 생성된 설명">
            <a:extLst>
              <a:ext uri="{FF2B5EF4-FFF2-40B4-BE49-F238E27FC236}">
                <a16:creationId xmlns:a16="http://schemas.microsoft.com/office/drawing/2014/main" id="{8BB2737A-61D3-8A98-848E-08FD8128F5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t="-1830" r="-3893" b="1830"/>
          <a:stretch/>
        </p:blipFill>
        <p:spPr>
          <a:xfrm>
            <a:off x="5204018" y="692447"/>
            <a:ext cx="1606628" cy="1168849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E6792F8-CC4D-7BC2-A5F0-37478AFBBA28}"/>
              </a:ext>
            </a:extLst>
          </p:cNvPr>
          <p:cNvSpPr/>
          <p:nvPr/>
        </p:nvSpPr>
        <p:spPr>
          <a:xfrm>
            <a:off x="5578101" y="2510833"/>
            <a:ext cx="495634" cy="4969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4D6B1-8995-A7B6-E50C-F0E63B1419F2}"/>
              </a:ext>
            </a:extLst>
          </p:cNvPr>
          <p:cNvSpPr txBox="1"/>
          <p:nvPr/>
        </p:nvSpPr>
        <p:spPr>
          <a:xfrm>
            <a:off x="756113" y="1248010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input</a:t>
            </a:r>
            <a:endParaRPr lang="ko-KR" altLang="en-US" sz="3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ECC9F6-AE43-E64A-4F66-3F43D40DDEE5}"/>
              </a:ext>
            </a:extLst>
          </p:cNvPr>
          <p:cNvSpPr/>
          <p:nvPr/>
        </p:nvSpPr>
        <p:spPr>
          <a:xfrm>
            <a:off x="4754379" y="3190976"/>
            <a:ext cx="2143077" cy="77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826AE8-E680-9CD7-7888-E1A11DF94483}"/>
              </a:ext>
            </a:extLst>
          </p:cNvPr>
          <p:cNvSpPr txBox="1"/>
          <p:nvPr/>
        </p:nvSpPr>
        <p:spPr>
          <a:xfrm>
            <a:off x="5204018" y="323634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h5 </a:t>
            </a:r>
            <a:r>
              <a:rPr lang="ko-KR" altLang="en-US" sz="2400" dirty="0"/>
              <a:t>파일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AF8A8479-5C60-9AD3-1E92-86715AAE8FB7}"/>
              </a:ext>
            </a:extLst>
          </p:cNvPr>
          <p:cNvSpPr/>
          <p:nvPr/>
        </p:nvSpPr>
        <p:spPr>
          <a:xfrm rot="2891582">
            <a:off x="3971472" y="3955489"/>
            <a:ext cx="495634" cy="8155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044AC05A-7457-7AFC-7795-E85E7D555644}"/>
              </a:ext>
            </a:extLst>
          </p:cNvPr>
          <p:cNvSpPr/>
          <p:nvPr/>
        </p:nvSpPr>
        <p:spPr>
          <a:xfrm>
            <a:off x="5082466" y="4001873"/>
            <a:ext cx="495634" cy="8155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7456172A-C5E7-340B-9263-A1351699E8D9}"/>
              </a:ext>
            </a:extLst>
          </p:cNvPr>
          <p:cNvSpPr/>
          <p:nvPr/>
        </p:nvSpPr>
        <p:spPr>
          <a:xfrm>
            <a:off x="6196352" y="4001873"/>
            <a:ext cx="495634" cy="8155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8CBA1DA-3FF7-C639-643D-3D1D49D57027}"/>
              </a:ext>
            </a:extLst>
          </p:cNvPr>
          <p:cNvSpPr/>
          <p:nvPr/>
        </p:nvSpPr>
        <p:spPr>
          <a:xfrm rot="19175924">
            <a:off x="7187356" y="3884262"/>
            <a:ext cx="495634" cy="8155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D864E-63AB-45B2-0F92-88BC769DE66E}"/>
              </a:ext>
            </a:extLst>
          </p:cNvPr>
          <p:cNvSpPr txBox="1"/>
          <p:nvPr/>
        </p:nvSpPr>
        <p:spPr>
          <a:xfrm>
            <a:off x="2726559" y="4882485"/>
            <a:ext cx="1727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index==0:   </a:t>
            </a:r>
          </a:p>
          <a:p>
            <a:r>
              <a:rPr lang="en-US" altLang="ko-KR" sz="1400" dirty="0"/>
              <a:t>    print("is a bicycle")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5DA0CF-03DB-949D-F06D-D748124D8EBF}"/>
              </a:ext>
            </a:extLst>
          </p:cNvPr>
          <p:cNvSpPr txBox="1"/>
          <p:nvPr/>
        </p:nvSpPr>
        <p:spPr>
          <a:xfrm>
            <a:off x="4457490" y="4935543"/>
            <a:ext cx="1565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index==1:   </a:t>
            </a:r>
          </a:p>
          <a:p>
            <a:r>
              <a:rPr lang="en-US" altLang="ko-KR" sz="1400" dirty="0"/>
              <a:t>    print("is a road")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238D1-8F22-8117-492E-C933DCF51BBE}"/>
              </a:ext>
            </a:extLst>
          </p:cNvPr>
          <p:cNvSpPr txBox="1"/>
          <p:nvPr/>
        </p:nvSpPr>
        <p:spPr>
          <a:xfrm>
            <a:off x="5845433" y="4936725"/>
            <a:ext cx="1526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index==2:   </a:t>
            </a:r>
          </a:p>
          <a:p>
            <a:r>
              <a:rPr lang="en-US" altLang="ko-KR" sz="1400" dirty="0"/>
              <a:t>    print("is a side")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7E80D3-5337-F3BA-3F80-8ECAF57F474E}"/>
              </a:ext>
            </a:extLst>
          </p:cNvPr>
          <p:cNvSpPr txBox="1"/>
          <p:nvPr/>
        </p:nvSpPr>
        <p:spPr>
          <a:xfrm>
            <a:off x="7475408" y="4936725"/>
            <a:ext cx="178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index==3:   </a:t>
            </a:r>
          </a:p>
          <a:p>
            <a:r>
              <a:rPr lang="en-US" altLang="ko-KR" sz="1400" dirty="0"/>
              <a:t>    print("is a walking")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3AF25A-239E-1B31-AD7C-F902EFC3D9DE}"/>
              </a:ext>
            </a:extLst>
          </p:cNvPr>
          <p:cNvSpPr txBox="1"/>
          <p:nvPr/>
        </p:nvSpPr>
        <p:spPr>
          <a:xfrm>
            <a:off x="762876" y="5676488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output</a:t>
            </a:r>
            <a:endParaRPr lang="ko-KR" alt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D8AF36-D084-B1EC-77D4-F81BAFC412E6}"/>
              </a:ext>
            </a:extLst>
          </p:cNvPr>
          <p:cNvSpPr txBox="1"/>
          <p:nvPr/>
        </p:nvSpPr>
        <p:spPr>
          <a:xfrm>
            <a:off x="2796586" y="545876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주행</a:t>
            </a:r>
            <a:r>
              <a:rPr lang="en-US" altLang="ko-KR" b="1" dirty="0"/>
              <a:t> </a:t>
            </a:r>
            <a:r>
              <a:rPr lang="ko-KR" altLang="en-US" b="1" dirty="0"/>
              <a:t>가능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5F94A5-31A7-4DC3-4C7C-C205D4EBBC7F}"/>
              </a:ext>
            </a:extLst>
          </p:cNvPr>
          <p:cNvSpPr txBox="1"/>
          <p:nvPr/>
        </p:nvSpPr>
        <p:spPr>
          <a:xfrm>
            <a:off x="6060505" y="545876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주행</a:t>
            </a:r>
            <a:r>
              <a:rPr lang="en-US" altLang="ko-KR" b="1" dirty="0"/>
              <a:t> </a:t>
            </a:r>
            <a:r>
              <a:rPr lang="ko-KR" altLang="en-US" b="1" dirty="0"/>
              <a:t>가능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A4DD7A-8D38-1F57-8C9F-A50DCC08AFC2}"/>
              </a:ext>
            </a:extLst>
          </p:cNvPr>
          <p:cNvSpPr txBox="1"/>
          <p:nvPr/>
        </p:nvSpPr>
        <p:spPr>
          <a:xfrm>
            <a:off x="4313129" y="545876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주행</a:t>
            </a:r>
            <a:r>
              <a:rPr lang="en-US" altLang="ko-KR" b="1" dirty="0"/>
              <a:t> </a:t>
            </a:r>
            <a:r>
              <a:rPr lang="ko-KR" altLang="en-US" b="1" dirty="0"/>
              <a:t>불가능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488B68-50E2-534E-7EA7-AC5D6DE15B64}"/>
              </a:ext>
            </a:extLst>
          </p:cNvPr>
          <p:cNvSpPr txBox="1"/>
          <p:nvPr/>
        </p:nvSpPr>
        <p:spPr>
          <a:xfrm>
            <a:off x="7577048" y="545876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주행</a:t>
            </a:r>
            <a:r>
              <a:rPr lang="en-US" altLang="ko-KR" b="1" dirty="0"/>
              <a:t> </a:t>
            </a:r>
            <a:r>
              <a:rPr lang="ko-KR" altLang="en-US" b="1" dirty="0"/>
              <a:t>불가능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12EBF4-D9A7-A58B-F496-58E4EE2AD09D}"/>
              </a:ext>
            </a:extLst>
          </p:cNvPr>
          <p:cNvSpPr txBox="1"/>
          <p:nvPr/>
        </p:nvSpPr>
        <p:spPr>
          <a:xfrm>
            <a:off x="4853013" y="3621915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학습시킨 </a:t>
            </a:r>
            <a:r>
              <a:rPr lang="en-US" altLang="ko-KR" sz="1100" dirty="0" err="1"/>
              <a:t>cnn</a:t>
            </a:r>
            <a:r>
              <a:rPr lang="en-US" altLang="ko-KR" sz="1100" dirty="0"/>
              <a:t> </a:t>
            </a:r>
            <a:r>
              <a:rPr lang="ko-KR" altLang="en-US" sz="1100" dirty="0"/>
              <a:t>인공지능 모델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F53B8-6F02-C0C8-C35E-04227245D1C1}"/>
              </a:ext>
            </a:extLst>
          </p:cNvPr>
          <p:cNvSpPr txBox="1"/>
          <p:nvPr/>
        </p:nvSpPr>
        <p:spPr>
          <a:xfrm>
            <a:off x="4528468" y="5999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부저알림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959124-6B8F-0E01-04AC-A129F119D7F2}"/>
              </a:ext>
            </a:extLst>
          </p:cNvPr>
          <p:cNvSpPr txBox="1"/>
          <p:nvPr/>
        </p:nvSpPr>
        <p:spPr>
          <a:xfrm>
            <a:off x="7724457" y="5999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부저알림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CB6E03-41ED-6BD5-53A3-D11449B07094}"/>
              </a:ext>
            </a:extLst>
          </p:cNvPr>
          <p:cNvSpPr txBox="1"/>
          <p:nvPr/>
        </p:nvSpPr>
        <p:spPr>
          <a:xfrm>
            <a:off x="7781363" y="1074889"/>
            <a:ext cx="228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라즈베리파이에서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10</a:t>
            </a:r>
            <a:r>
              <a:rPr lang="ko-KR" altLang="en-US" dirty="0"/>
              <a:t>초마다 </a:t>
            </a:r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capture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4C7E4C-90DE-8A14-6218-F3B453D4BDDD}"/>
              </a:ext>
            </a:extLst>
          </p:cNvPr>
          <p:cNvSpPr txBox="1"/>
          <p:nvPr/>
        </p:nvSpPr>
        <p:spPr>
          <a:xfrm>
            <a:off x="6452952" y="6446609"/>
            <a:ext cx="4715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주소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https://github.com/JEONEUNMIN/capstone_04</a:t>
            </a:r>
            <a:endParaRPr lang="en-US" altLang="ko-KR" sz="1400" dirty="0"/>
          </a:p>
        </p:txBody>
      </p:sp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AF81A4F6-A2BE-46B6-9D09-FE0580D0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D1D0F5-65C2-807D-ED6B-ED8909D61672}"/>
              </a:ext>
            </a:extLst>
          </p:cNvPr>
          <p:cNvSpPr/>
          <p:nvPr/>
        </p:nvSpPr>
        <p:spPr>
          <a:xfrm>
            <a:off x="2574235" y="3107470"/>
            <a:ext cx="6678455" cy="2358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83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>
            <a:extLst>
              <a:ext uri="{FF2B5EF4-FFF2-40B4-BE49-F238E27FC236}">
                <a16:creationId xmlns:a16="http://schemas.microsoft.com/office/drawing/2014/main" id="{2565D92E-DBF9-4FB4-ACB4-283FF45ABA44}"/>
              </a:ext>
            </a:extLst>
          </p:cNvPr>
          <p:cNvSpPr txBox="1"/>
          <p:nvPr/>
        </p:nvSpPr>
        <p:spPr>
          <a:xfrm>
            <a:off x="336883" y="127539"/>
            <a:ext cx="68712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>
                <a:latin typeface="+mn-lt"/>
                <a:ea typeface="+mn-ea"/>
                <a:cs typeface="+mn-cs"/>
              </a:defRPr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</a:t>
            </a:r>
            <a:r>
              <a:rPr lang="ko-KR" altLang="ko-KR" sz="2400" dirty="0"/>
              <a:t>CNN </a:t>
            </a:r>
            <a:r>
              <a:rPr lang="ko-KR" altLang="ko-KR" sz="2400" dirty="0" err="1"/>
              <a:t>detection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cam</a:t>
            </a:r>
            <a:r>
              <a:rPr lang="ko-KR" altLang="ko-KR" sz="2400" dirty="0"/>
              <a:t> 구현내용</a:t>
            </a:r>
            <a:r>
              <a:rPr lang="en-US" altLang="ko-KR" sz="2400" dirty="0"/>
              <a:t>: </a:t>
            </a:r>
            <a:r>
              <a:rPr lang="ko-KR" altLang="en-US" sz="2400" dirty="0"/>
              <a:t>인공지능 모델</a:t>
            </a:r>
            <a:endParaRPr lang="ko-KR" altLang="ko-KR" sz="2400" dirty="0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4C4C9EA3-2198-4B7F-B997-54DAE9740A76}"/>
              </a:ext>
            </a:extLst>
          </p:cNvPr>
          <p:cNvSpPr txBox="1"/>
          <p:nvPr/>
        </p:nvSpPr>
        <p:spPr>
          <a:xfrm>
            <a:off x="336883" y="803420"/>
            <a:ext cx="8618821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ko-KR" altLang="en-US" sz="2000" b="1" dirty="0">
                <a:solidFill>
                  <a:srgbClr val="000000"/>
                </a:solidFill>
              </a:rPr>
              <a:t>모델 전체 수정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ko-KR" altLang="en-US" dirty="0" err="1">
                <a:solidFill>
                  <a:srgbClr val="000000"/>
                </a:solidFill>
              </a:rPr>
              <a:t>합성곱층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000000"/>
                </a:solidFill>
              </a:rPr>
              <a:t>5--&gt;3</a:t>
            </a: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</a:endParaRP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endParaRPr lang="en-US" altLang="ko-KR" dirty="0">
              <a:solidFill>
                <a:srgbClr val="000000"/>
              </a:solidFill>
            </a:endParaRP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lang="en-US" altLang="ko-KR" dirty="0">
              <a:solidFill>
                <a:srgbClr val="000000"/>
              </a:solidFill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ko-KR" altLang="en-US" dirty="0" err="1">
                <a:solidFill>
                  <a:srgbClr val="000000"/>
                </a:solidFill>
              </a:rPr>
              <a:t>은닉층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000000"/>
                </a:solidFill>
              </a:rPr>
              <a:t>4--&gt;3</a:t>
            </a:r>
            <a:r>
              <a:rPr lang="en-US" altLang="ko-KR" dirty="0">
                <a:solidFill>
                  <a:srgbClr val="000000"/>
                </a:solidFill>
              </a:rPr>
              <a:t> (+Dropout </a:t>
            </a:r>
            <a:r>
              <a:rPr lang="ko-KR" altLang="en-US" dirty="0">
                <a:solidFill>
                  <a:srgbClr val="000000"/>
                </a:solidFill>
              </a:rPr>
              <a:t>추가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사용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lang="en-US" altLang="ko-KR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lang="en-US" altLang="ko-KR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lang="en-US" altLang="ko-KR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</a:endParaRP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rgbClr val="000000"/>
                </a:solidFill>
              </a:rPr>
              <a:t>컴파일 </a:t>
            </a:r>
            <a:r>
              <a:rPr lang="en-US" altLang="ko-KR" dirty="0">
                <a:solidFill>
                  <a:srgbClr val="000000"/>
                </a:solidFill>
              </a:rPr>
              <a:t>optimizer </a:t>
            </a:r>
            <a:r>
              <a:rPr lang="ko-KR" altLang="en-US" dirty="0">
                <a:solidFill>
                  <a:srgbClr val="000000"/>
                </a:solidFill>
              </a:rPr>
              <a:t>수정 </a:t>
            </a:r>
            <a:r>
              <a:rPr lang="en-US" altLang="ko-KR" dirty="0" err="1">
                <a:solidFill>
                  <a:srgbClr val="000000"/>
                </a:solidFill>
              </a:rPr>
              <a:t>adam</a:t>
            </a:r>
            <a:r>
              <a:rPr lang="en-US" altLang="ko-KR" dirty="0">
                <a:solidFill>
                  <a:srgbClr val="000000"/>
                </a:solidFill>
              </a:rPr>
              <a:t> -&gt; Adam</a:t>
            </a:r>
            <a:r>
              <a:rPr lang="ko-KR" altLang="en-US" dirty="0">
                <a:solidFill>
                  <a:srgbClr val="000000"/>
                </a:solidFill>
              </a:rPr>
              <a:t>으로 설정 추가</a:t>
            </a:r>
            <a:endParaRPr lang="en-US" altLang="ko-KR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</a:endParaRP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rgbClr val="000000"/>
                </a:solidFill>
              </a:rPr>
              <a:t>배치사이즈 변경 </a:t>
            </a:r>
            <a:r>
              <a:rPr lang="en-US" altLang="ko-KR" dirty="0">
                <a:solidFill>
                  <a:srgbClr val="000000"/>
                </a:solidFill>
              </a:rPr>
              <a:t>96-&gt;16</a:t>
            </a: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endParaRPr lang="en-US" altLang="ko-KR" dirty="0">
              <a:solidFill>
                <a:srgbClr val="000000"/>
              </a:solidFill>
            </a:endParaRP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srgbClr val="000000"/>
                </a:solidFill>
              </a:rPr>
              <a:t> epoch </a:t>
            </a:r>
            <a:r>
              <a:rPr lang="ko-KR" altLang="en-US" dirty="0">
                <a:solidFill>
                  <a:srgbClr val="000000"/>
                </a:solidFill>
              </a:rPr>
              <a:t>개수 수정 </a:t>
            </a:r>
            <a:r>
              <a:rPr lang="en-US" altLang="ko-KR" dirty="0">
                <a:solidFill>
                  <a:srgbClr val="000000"/>
                </a:solidFill>
              </a:rPr>
              <a:t>20--&gt;25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A0B01478-4F1C-483F-347E-016702A8E5FB}"/>
              </a:ext>
            </a:extLst>
          </p:cNvPr>
          <p:cNvSpPr/>
          <p:nvPr/>
        </p:nvSpPr>
        <p:spPr>
          <a:xfrm rot="16200000">
            <a:off x="5444058" y="1978519"/>
            <a:ext cx="329393" cy="343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676AB2-B7E9-4B86-B84C-0BD97DF0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31" y="1745177"/>
            <a:ext cx="4533291" cy="106145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D5537F-216E-2811-7E82-4D4A6F39B167}"/>
              </a:ext>
            </a:extLst>
          </p:cNvPr>
          <p:cNvCxnSpPr>
            <a:cxnSpLocks/>
          </p:cNvCxnSpPr>
          <p:nvPr/>
        </p:nvCxnSpPr>
        <p:spPr>
          <a:xfrm>
            <a:off x="476031" y="1996025"/>
            <a:ext cx="312127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78636B-EA67-CA7D-74FA-FE3BED8F05F7}"/>
              </a:ext>
            </a:extLst>
          </p:cNvPr>
          <p:cNvCxnSpPr>
            <a:cxnSpLocks/>
          </p:cNvCxnSpPr>
          <p:nvPr/>
        </p:nvCxnSpPr>
        <p:spPr>
          <a:xfrm>
            <a:off x="476031" y="2527539"/>
            <a:ext cx="312127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06E99F-0A4B-47A0-51A9-885FB1A8EFE4}"/>
              </a:ext>
            </a:extLst>
          </p:cNvPr>
          <p:cNvCxnSpPr>
            <a:cxnSpLocks/>
          </p:cNvCxnSpPr>
          <p:nvPr/>
        </p:nvCxnSpPr>
        <p:spPr>
          <a:xfrm>
            <a:off x="476031" y="2806631"/>
            <a:ext cx="312127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55626E1-93CF-2A76-075C-4AE5FC2A332E}"/>
              </a:ext>
            </a:extLst>
          </p:cNvPr>
          <p:cNvCxnSpPr>
            <a:cxnSpLocks/>
          </p:cNvCxnSpPr>
          <p:nvPr/>
        </p:nvCxnSpPr>
        <p:spPr>
          <a:xfrm>
            <a:off x="476030" y="2665339"/>
            <a:ext cx="312127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83C2C-4314-5B35-644D-AFDEADD19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822" y="1607377"/>
            <a:ext cx="5222540" cy="920162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A1EC9CC-5148-D1B2-F2B1-787553D2EAA0}"/>
              </a:ext>
            </a:extLst>
          </p:cNvPr>
          <p:cNvCxnSpPr>
            <a:cxnSpLocks/>
          </p:cNvCxnSpPr>
          <p:nvPr/>
        </p:nvCxnSpPr>
        <p:spPr>
          <a:xfrm>
            <a:off x="6317041" y="1934687"/>
            <a:ext cx="498432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FD613EB-9E64-C683-A9C4-522CDCDEB372}"/>
              </a:ext>
            </a:extLst>
          </p:cNvPr>
          <p:cNvCxnSpPr>
            <a:cxnSpLocks/>
          </p:cNvCxnSpPr>
          <p:nvPr/>
        </p:nvCxnSpPr>
        <p:spPr>
          <a:xfrm>
            <a:off x="6367284" y="2067458"/>
            <a:ext cx="346292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E6B954D-9C78-B7ED-E04C-5133901E9FCF}"/>
              </a:ext>
            </a:extLst>
          </p:cNvPr>
          <p:cNvCxnSpPr>
            <a:cxnSpLocks/>
          </p:cNvCxnSpPr>
          <p:nvPr/>
        </p:nvCxnSpPr>
        <p:spPr>
          <a:xfrm>
            <a:off x="6317041" y="2527539"/>
            <a:ext cx="351316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0EA5F549-AA00-9C55-7A2E-65FCBD002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09" y="3211360"/>
            <a:ext cx="2949196" cy="1341236"/>
          </a:xfrm>
          <a:prstGeom prst="rect">
            <a:avLst/>
          </a:prstGeom>
        </p:spPr>
      </p:pic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4B65D67D-3022-ACA7-DACF-4869860C20BF}"/>
              </a:ext>
            </a:extLst>
          </p:cNvPr>
          <p:cNvSpPr/>
          <p:nvPr/>
        </p:nvSpPr>
        <p:spPr>
          <a:xfrm rot="16200000">
            <a:off x="5444058" y="3545774"/>
            <a:ext cx="329393" cy="343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391D64-8FBF-AD16-924D-1348FBC4DE75}"/>
              </a:ext>
            </a:extLst>
          </p:cNvPr>
          <p:cNvCxnSpPr/>
          <p:nvPr/>
        </p:nvCxnSpPr>
        <p:spPr>
          <a:xfrm>
            <a:off x="697809" y="3339548"/>
            <a:ext cx="2800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F7F1A80-A1CF-538A-10E4-95977E340D3C}"/>
              </a:ext>
            </a:extLst>
          </p:cNvPr>
          <p:cNvCxnSpPr/>
          <p:nvPr/>
        </p:nvCxnSpPr>
        <p:spPr>
          <a:xfrm>
            <a:off x="697809" y="3552584"/>
            <a:ext cx="2800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A261725-FEBB-B462-25AA-6EAABEE0DD25}"/>
              </a:ext>
            </a:extLst>
          </p:cNvPr>
          <p:cNvCxnSpPr/>
          <p:nvPr/>
        </p:nvCxnSpPr>
        <p:spPr>
          <a:xfrm>
            <a:off x="697809" y="3717281"/>
            <a:ext cx="2800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9C801A0-D17C-5526-00CB-1EF42DA23396}"/>
              </a:ext>
            </a:extLst>
          </p:cNvPr>
          <p:cNvCxnSpPr/>
          <p:nvPr/>
        </p:nvCxnSpPr>
        <p:spPr>
          <a:xfrm>
            <a:off x="756920" y="4532764"/>
            <a:ext cx="2800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A5C48B4D-862C-7DFA-81F6-AC75ACC53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041" y="3046663"/>
            <a:ext cx="2972058" cy="1341236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CB7C799-853A-15C5-3F98-2FF12FBFA3DD}"/>
              </a:ext>
            </a:extLst>
          </p:cNvPr>
          <p:cNvCxnSpPr/>
          <p:nvPr/>
        </p:nvCxnSpPr>
        <p:spPr>
          <a:xfrm>
            <a:off x="6317041" y="3181543"/>
            <a:ext cx="2800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7885585-3C17-F0DB-F1DD-DE7F332A8E35}"/>
              </a:ext>
            </a:extLst>
          </p:cNvPr>
          <p:cNvCxnSpPr/>
          <p:nvPr/>
        </p:nvCxnSpPr>
        <p:spPr>
          <a:xfrm>
            <a:off x="6317041" y="3738181"/>
            <a:ext cx="2800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7CF71E3-F5E9-DF4D-49B8-7368E779D03B}"/>
              </a:ext>
            </a:extLst>
          </p:cNvPr>
          <p:cNvCxnSpPr/>
          <p:nvPr/>
        </p:nvCxnSpPr>
        <p:spPr>
          <a:xfrm>
            <a:off x="6331638" y="4309455"/>
            <a:ext cx="2800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2666DD79-DB17-A1B3-B224-0BBD639B2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20" y="5385413"/>
            <a:ext cx="10325995" cy="32006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7270EFE-57A4-49F1-4528-B36764BD92BF}"/>
              </a:ext>
            </a:extLst>
          </p:cNvPr>
          <p:cNvSpPr/>
          <p:nvPr/>
        </p:nvSpPr>
        <p:spPr>
          <a:xfrm>
            <a:off x="4340352" y="5449824"/>
            <a:ext cx="384048" cy="164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AAA170-D111-DD88-8818-5E597FFB426F}"/>
              </a:ext>
            </a:extLst>
          </p:cNvPr>
          <p:cNvCxnSpPr>
            <a:cxnSpLocks/>
          </p:cNvCxnSpPr>
          <p:nvPr/>
        </p:nvCxnSpPr>
        <p:spPr>
          <a:xfrm>
            <a:off x="476031" y="1846938"/>
            <a:ext cx="312127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21B30-C833-C84E-559E-7E1F91A6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865501F6-6363-4060-89E5-DB680C9219BA}"/>
              </a:ext>
            </a:extLst>
          </p:cNvPr>
          <p:cNvSpPr txBox="1"/>
          <p:nvPr/>
        </p:nvSpPr>
        <p:spPr>
          <a:xfrm>
            <a:off x="336883" y="127539"/>
            <a:ext cx="68712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본론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– </a:t>
            </a:r>
            <a:r>
              <a:rPr kumimoji="0" lang="ko-KR" altLang="ko-KR" sz="2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 </a:t>
            </a:r>
            <a:r>
              <a:rPr kumimoji="0" lang="ko-KR" altLang="ko-KR" sz="24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detection</a:t>
            </a:r>
            <a:r>
              <a:rPr kumimoji="0" lang="ko-KR" altLang="ko-KR" sz="2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ko-KR" sz="24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cam</a:t>
            </a:r>
            <a:r>
              <a:rPr kumimoji="0" lang="ko-KR" altLang="ko-KR" sz="2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구현내용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인공지능 모델</a:t>
            </a:r>
            <a:endParaRPr kumimoji="0" lang="ko-KR" altLang="ko-KR" sz="2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DD2FD-09E5-4C94-857F-8E7374290246}"/>
              </a:ext>
            </a:extLst>
          </p:cNvPr>
          <p:cNvSpPr txBox="1"/>
          <p:nvPr/>
        </p:nvSpPr>
        <p:spPr>
          <a:xfrm>
            <a:off x="2362436" y="4468258"/>
            <a:ext cx="65431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학습 결과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-training 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최대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accuracy: 0.9945,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최소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loss: 0.0051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-validation </a:t>
            </a:r>
          </a:p>
          <a:p>
            <a:pPr lvl="0">
              <a:defRPr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최대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accuracy: 0.8477, 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최소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loss: 0.6286</a:t>
            </a:r>
          </a:p>
          <a:p>
            <a:pPr lvl="0">
              <a:defRPr/>
            </a:pPr>
            <a:endParaRPr lang="en-US" altLang="ko-KR" sz="1600" dirty="0"/>
          </a:p>
          <a:p>
            <a:pPr marL="342900" indent="-342900">
              <a:buFont typeface="Symbol" panose="05050102010706020507" pitchFamily="18" charset="2"/>
              <a:buChar char="Þ"/>
              <a:defRPr/>
            </a:pPr>
            <a:r>
              <a:rPr lang="en-US" altLang="ko-KR" sz="1600" dirty="0"/>
              <a:t>Conv2d</a:t>
            </a:r>
            <a:r>
              <a:rPr lang="ko-KR" altLang="en-US" sz="1600" dirty="0"/>
              <a:t>층 필터 개수 </a:t>
            </a:r>
            <a:r>
              <a:rPr lang="en-US" altLang="ko-KR" sz="1600" dirty="0"/>
              <a:t>5 </a:t>
            </a:r>
            <a:r>
              <a:rPr lang="en-US" altLang="ko-KR" sz="1600" dirty="0">
                <a:sym typeface="Wingdings" panose="05000000000000000000" pitchFamily="2" charset="2"/>
              </a:rPr>
              <a:t> 3 </a:t>
            </a:r>
            <a:r>
              <a:rPr lang="ko-KR" altLang="en-US" sz="1600" dirty="0">
                <a:sym typeface="Wingdings" panose="05000000000000000000" pitchFamily="2" charset="2"/>
              </a:rPr>
              <a:t>으로 조정</a:t>
            </a:r>
            <a:r>
              <a:rPr lang="en-US" altLang="ko-KR" sz="1600" dirty="0">
                <a:sym typeface="Wingdings" panose="05000000000000000000" pitchFamily="2" charset="2"/>
              </a:rPr>
              <a:t>, Dense(</a:t>
            </a:r>
            <a:r>
              <a:rPr lang="ko-KR" altLang="en-US" sz="1600" dirty="0" err="1">
                <a:sym typeface="Wingdings" panose="05000000000000000000" pitchFamily="2" charset="2"/>
              </a:rPr>
              <a:t>은닉층</a:t>
            </a:r>
            <a:r>
              <a:rPr lang="en-US" altLang="ko-KR" sz="1600" dirty="0">
                <a:sym typeface="Wingdings" panose="05000000000000000000" pitchFamily="2" charset="2"/>
              </a:rPr>
              <a:t>) 43 </a:t>
            </a:r>
            <a:r>
              <a:rPr lang="ko-KR" altLang="en-US" sz="1600" dirty="0">
                <a:sym typeface="Wingdings" panose="05000000000000000000" pitchFamily="2" charset="2"/>
              </a:rPr>
              <a:t>조정</a:t>
            </a:r>
            <a:r>
              <a:rPr lang="en-US" altLang="ko-KR" sz="1600" dirty="0">
                <a:sym typeface="Wingdings" panose="05000000000000000000" pitchFamily="2" charset="2"/>
              </a:rPr>
              <a:t>, Batch</a:t>
            </a:r>
            <a:r>
              <a:rPr lang="ko-KR" altLang="en-US" sz="1600" dirty="0">
                <a:sym typeface="Wingdings" panose="05000000000000000000" pitchFamily="2" charset="2"/>
              </a:rPr>
              <a:t>사이즈 </a:t>
            </a:r>
            <a:r>
              <a:rPr lang="en-US" altLang="ko-KR" sz="1600" dirty="0">
                <a:sym typeface="Wingdings" panose="05000000000000000000" pitchFamily="2" charset="2"/>
              </a:rPr>
              <a:t>9616 </a:t>
            </a:r>
            <a:r>
              <a:rPr lang="ko-KR" altLang="en-US" sz="1600" dirty="0">
                <a:sym typeface="Wingdings" panose="05000000000000000000" pitchFamily="2" charset="2"/>
              </a:rPr>
              <a:t>조정</a:t>
            </a:r>
            <a:r>
              <a:rPr lang="en-US" altLang="ko-KR" sz="1600" dirty="0">
                <a:sym typeface="Wingdings" panose="05000000000000000000" pitchFamily="2" charset="2"/>
              </a:rPr>
              <a:t>, epoch 2025 </a:t>
            </a:r>
            <a:r>
              <a:rPr lang="ko-KR" altLang="en-US" sz="1600" dirty="0">
                <a:sym typeface="Wingdings" panose="05000000000000000000" pitchFamily="2" charset="2"/>
              </a:rPr>
              <a:t>조정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buFont typeface="Symbol" panose="05050102010706020507" pitchFamily="18" charset="2"/>
              <a:buChar char="Þ"/>
              <a:defRPr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7FFCB2-C156-4492-A642-446959DF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56" y="782560"/>
            <a:ext cx="2104077" cy="167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E56F99-62E2-E07A-E700-EB7206B72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55" y="2556180"/>
            <a:ext cx="2106000" cy="163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5061D7-56C1-A1E0-A1E9-D3B30E9827E8}"/>
              </a:ext>
            </a:extLst>
          </p:cNvPr>
          <p:cNvSpPr txBox="1"/>
          <p:nvPr/>
        </p:nvSpPr>
        <p:spPr>
          <a:xfrm>
            <a:off x="6557978" y="6403966"/>
            <a:ext cx="4715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주소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https://github.com/JEONEUNMIN/capstone_04</a:t>
            </a:r>
            <a:endParaRPr lang="en-US" altLang="ko-KR" sz="1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50007E4-FA89-E870-9FE5-2CBF97F83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09" y="2514970"/>
            <a:ext cx="2106000" cy="16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B8E41CA-A9C5-4D41-F831-EF1BA479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09" y="695800"/>
            <a:ext cx="2106000" cy="165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86ABFF-0D43-738C-35FD-0EFD4E507409}"/>
              </a:ext>
            </a:extLst>
          </p:cNvPr>
          <p:cNvSpPr/>
          <p:nvPr/>
        </p:nvSpPr>
        <p:spPr>
          <a:xfrm>
            <a:off x="2544418" y="589204"/>
            <a:ext cx="2385391" cy="371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0F1C3F-B844-A9BC-36AE-3AEF2F36B95A}"/>
              </a:ext>
            </a:extLst>
          </p:cNvPr>
          <p:cNvSpPr/>
          <p:nvPr/>
        </p:nvSpPr>
        <p:spPr>
          <a:xfrm>
            <a:off x="6897413" y="589204"/>
            <a:ext cx="2385391" cy="3712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4CE84F1-70E9-6C5B-7C67-1BB99D160E9C}"/>
              </a:ext>
            </a:extLst>
          </p:cNvPr>
          <p:cNvSpPr/>
          <p:nvPr/>
        </p:nvSpPr>
        <p:spPr>
          <a:xfrm rot="16200000">
            <a:off x="5949339" y="2264883"/>
            <a:ext cx="329393" cy="343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B34ED-DFCA-D20C-5B3A-EF41AAD1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859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36883" y="127539"/>
            <a:ext cx="68023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본론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– </a:t>
            </a:r>
            <a:r>
              <a:rPr kumimoji="0" lang="ko-KR" altLang="ko-KR" sz="2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CNN </a:t>
            </a:r>
            <a:r>
              <a:rPr kumimoji="0" lang="ko-KR" altLang="ko-KR" sz="24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detection</a:t>
            </a:r>
            <a:r>
              <a:rPr kumimoji="0" lang="ko-KR" altLang="ko-KR" sz="2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ko-KR" sz="24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cam</a:t>
            </a:r>
            <a:r>
              <a:rPr kumimoji="0" lang="ko-KR" altLang="ko-KR" sz="2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구현내용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 </a:t>
            </a:r>
            <a:r>
              <a:rPr kumimoji="0" lang="ko-KR" altLang="en-US" sz="24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라즈베리파이</a:t>
            </a:r>
            <a:endParaRPr kumimoji="0" lang="ko-KR" altLang="ko-KR" sz="2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6764" y="6403966"/>
            <a:ext cx="4715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주소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https://github.com/JEONEUNMIN/capstone_04</a:t>
            </a:r>
            <a:endParaRPr lang="en-US" altLang="ko-KR" sz="1400" dirty="0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DBEB8CDB-7051-83E7-5D95-213F11E7BF09}"/>
              </a:ext>
            </a:extLst>
          </p:cNvPr>
          <p:cNvSpPr txBox="1"/>
          <p:nvPr/>
        </p:nvSpPr>
        <p:spPr>
          <a:xfrm>
            <a:off x="446651" y="762611"/>
            <a:ext cx="10604463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2000" b="1" i="0" u="none" strike="noStrike" kern="1200" cap="none" spc="0" normalizeH="0" baseline="0" dirty="0" err="1">
                <a:solidFill>
                  <a:srgbClr val="000000"/>
                </a:solidFill>
              </a:rPr>
              <a:t>라즈베리파이</a:t>
            </a:r>
            <a:r>
              <a:rPr lang="ko-KR" altLang="en-US" sz="2000" b="1" dirty="0" err="1">
                <a:solidFill>
                  <a:srgbClr val="000000"/>
                </a:solidFill>
              </a:rPr>
              <a:t>에</a:t>
            </a:r>
            <a:r>
              <a:rPr lang="ko-KR" altLang="en-US" sz="2000" b="1" dirty="0">
                <a:solidFill>
                  <a:srgbClr val="000000"/>
                </a:solidFill>
              </a:rPr>
              <a:t> 학습된 </a:t>
            </a:r>
            <a:r>
              <a:rPr lang="en-US" altLang="ko-KR" sz="2000" b="1" dirty="0">
                <a:solidFill>
                  <a:srgbClr val="000000"/>
                </a:solidFill>
              </a:rPr>
              <a:t>‘keras.model.h5’</a:t>
            </a:r>
            <a:r>
              <a:rPr lang="ko-KR" altLang="en-US" sz="2000" b="1" dirty="0">
                <a:solidFill>
                  <a:srgbClr val="000000"/>
                </a:solidFill>
              </a:rPr>
              <a:t>모델 추가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srgbClr val="000000"/>
                </a:solidFill>
              </a:rPr>
              <a:t>-  </a:t>
            </a:r>
            <a:r>
              <a:rPr lang="ko-KR" altLang="en-US" dirty="0" err="1">
                <a:solidFill>
                  <a:srgbClr val="000000"/>
                </a:solidFill>
              </a:rPr>
              <a:t>파이썬버전</a:t>
            </a:r>
            <a:r>
              <a:rPr lang="en-US" altLang="ko-KR" dirty="0">
                <a:solidFill>
                  <a:srgbClr val="000000"/>
                </a:solidFill>
              </a:rPr>
              <a:t>3.4.3</a:t>
            </a:r>
            <a:r>
              <a:rPr lang="ko-KR" altLang="en-US" dirty="0">
                <a:solidFill>
                  <a:srgbClr val="000000"/>
                </a:solidFill>
              </a:rPr>
              <a:t>으로 </a:t>
            </a:r>
            <a:r>
              <a:rPr lang="en-US" altLang="ko-KR" dirty="0" err="1">
                <a:solidFill>
                  <a:srgbClr val="000000"/>
                </a:solidFill>
              </a:rPr>
              <a:t>keras</a:t>
            </a:r>
            <a:r>
              <a:rPr lang="ko-KR" altLang="en-US" dirty="0">
                <a:solidFill>
                  <a:srgbClr val="000000"/>
                </a:solidFill>
              </a:rPr>
              <a:t>를 실행할 수 있는 버전으로 가상환경을 만들어 </a:t>
            </a:r>
            <a:r>
              <a:rPr lang="ko-KR" altLang="en-US" dirty="0" err="1">
                <a:solidFill>
                  <a:srgbClr val="000000"/>
                </a:solidFill>
              </a:rPr>
              <a:t>파이썬을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3.7</a:t>
            </a:r>
            <a:r>
              <a:rPr lang="ko-KR" altLang="en-US" dirty="0">
                <a:solidFill>
                  <a:srgbClr val="000000"/>
                </a:solidFill>
              </a:rPr>
              <a:t>로 변경해 </a:t>
            </a:r>
            <a:r>
              <a:rPr lang="en-US" altLang="ko-KR" dirty="0" err="1">
                <a:solidFill>
                  <a:srgbClr val="000000"/>
                </a:solidFill>
              </a:rPr>
              <a:t>tensorflow</a:t>
            </a:r>
            <a:r>
              <a:rPr lang="ko-KR" altLang="en-US" dirty="0">
                <a:solidFill>
                  <a:srgbClr val="000000"/>
                </a:solidFill>
              </a:rPr>
              <a:t>와 </a:t>
            </a:r>
            <a:r>
              <a:rPr lang="en-US" altLang="ko-KR" dirty="0" err="1">
                <a:solidFill>
                  <a:srgbClr val="000000"/>
                </a:solidFill>
              </a:rPr>
              <a:t>keras</a:t>
            </a:r>
            <a:r>
              <a:rPr lang="ko-KR" altLang="en-US" dirty="0">
                <a:solidFill>
                  <a:srgbClr val="000000"/>
                </a:solidFill>
              </a:rPr>
              <a:t> 실행 안되던 문제를 해결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srgbClr val="000000"/>
                </a:solidFill>
              </a:rPr>
              <a:t>keras.model.h5</a:t>
            </a:r>
            <a:r>
              <a:rPr lang="ko-KR" altLang="en-US" dirty="0">
                <a:solidFill>
                  <a:srgbClr val="000000"/>
                </a:solidFill>
              </a:rPr>
              <a:t>를 </a:t>
            </a:r>
            <a:r>
              <a:rPr lang="ko-KR" altLang="en-US" dirty="0" err="1">
                <a:solidFill>
                  <a:srgbClr val="000000"/>
                </a:solidFill>
              </a:rPr>
              <a:t>라즈베리파이에</a:t>
            </a:r>
            <a:r>
              <a:rPr lang="ko-KR" altLang="en-US" dirty="0">
                <a:solidFill>
                  <a:srgbClr val="000000"/>
                </a:solidFill>
              </a:rPr>
              <a:t> 옮겨서 코드에 추가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endParaRPr lang="en-US" altLang="ko-KR" dirty="0">
              <a:solidFill>
                <a:srgbClr val="000000"/>
              </a:solidFill>
            </a:endParaRP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endParaRPr lang="en-US" altLang="ko-KR" dirty="0">
              <a:solidFill>
                <a:srgbClr val="000000"/>
              </a:solidFill>
            </a:endParaRP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endParaRPr lang="en-US" altLang="ko-KR" dirty="0">
              <a:solidFill>
                <a:srgbClr val="000000"/>
              </a:solidFill>
            </a:endParaRP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endParaRPr lang="en-US" altLang="ko-KR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</a:endParaRPr>
          </a:p>
          <a:p>
            <a:pPr lvl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</a:rPr>
              <a:t>2.  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</a:rPr>
              <a:t>카메라 모듈 연동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rgbClr val="000000"/>
                </a:solidFill>
              </a:rPr>
              <a:t>라즈베리 코드를 작성해 </a:t>
            </a:r>
            <a:r>
              <a:rPr lang="en-US" altLang="ko-KR" dirty="0">
                <a:solidFill>
                  <a:srgbClr val="000000"/>
                </a:solidFill>
              </a:rPr>
              <a:t>10</a:t>
            </a:r>
            <a:r>
              <a:rPr lang="ko-KR" altLang="en-US" dirty="0">
                <a:solidFill>
                  <a:srgbClr val="000000"/>
                </a:solidFill>
              </a:rPr>
              <a:t>초마다 사진을 찍어 모델로 갓길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도로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자전거도로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도보 인지 구분 할 수 </a:t>
            </a:r>
            <a:r>
              <a:rPr lang="ko-KR" altLang="en-US" dirty="0" err="1">
                <a:solidFill>
                  <a:srgbClr val="000000"/>
                </a:solidFill>
              </a:rPr>
              <a:t>있도록함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rgbClr val="000000"/>
                </a:solidFill>
              </a:rPr>
              <a:t>카메라 모듈을 첫 실행 후 두번째 실행 시 안되던 문제를 </a:t>
            </a:r>
            <a:r>
              <a:rPr lang="en-US" altLang="ko-KR" dirty="0" err="1">
                <a:solidFill>
                  <a:srgbClr val="000000"/>
                </a:solidFill>
              </a:rPr>
              <a:t>camera.close</a:t>
            </a:r>
            <a:r>
              <a:rPr lang="en-US" altLang="ko-KR" dirty="0">
                <a:solidFill>
                  <a:srgbClr val="000000"/>
                </a:solidFill>
              </a:rPr>
              <a:t>()</a:t>
            </a:r>
            <a:r>
              <a:rPr lang="ko-KR" altLang="en-US" dirty="0">
                <a:solidFill>
                  <a:srgbClr val="000000"/>
                </a:solidFill>
              </a:rPr>
              <a:t>로 코드 한번 실행 할 때 </a:t>
            </a:r>
            <a:r>
              <a:rPr lang="ko-KR" altLang="en-US" dirty="0" err="1">
                <a:solidFill>
                  <a:srgbClr val="000000"/>
                </a:solidFill>
              </a:rPr>
              <a:t>켜져있는</a:t>
            </a:r>
            <a:r>
              <a:rPr lang="ko-KR" altLang="en-US" dirty="0">
                <a:solidFill>
                  <a:srgbClr val="000000"/>
                </a:solidFill>
              </a:rPr>
              <a:t> 카메라를 닫아주면서 해결함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marL="285750" lvl="0" indent="-2857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rgbClr val="000000"/>
                </a:solidFill>
              </a:rPr>
              <a:t>사진을 매번 찍기 때문에 </a:t>
            </a:r>
            <a:r>
              <a:rPr lang="ko-KR" altLang="en-US" dirty="0" err="1">
                <a:solidFill>
                  <a:srgbClr val="000000"/>
                </a:solidFill>
              </a:rPr>
              <a:t>라즈베리파이</a:t>
            </a:r>
            <a:r>
              <a:rPr lang="ko-KR" altLang="en-US" dirty="0">
                <a:solidFill>
                  <a:srgbClr val="000000"/>
                </a:solidFill>
              </a:rPr>
              <a:t> 용량을 위해 사진이 </a:t>
            </a:r>
            <a:r>
              <a:rPr lang="en-US" altLang="ko-KR" dirty="0">
                <a:solidFill>
                  <a:srgbClr val="000000"/>
                </a:solidFill>
              </a:rPr>
              <a:t>10</a:t>
            </a:r>
            <a:r>
              <a:rPr lang="ko-KR" altLang="en-US" dirty="0" err="1">
                <a:solidFill>
                  <a:srgbClr val="000000"/>
                </a:solidFill>
              </a:rPr>
              <a:t>장이상</a:t>
            </a:r>
            <a:r>
              <a:rPr lang="ko-KR" altLang="en-US" dirty="0">
                <a:solidFill>
                  <a:srgbClr val="000000"/>
                </a:solidFill>
              </a:rPr>
              <a:t> 저장되면 파일안의 사진을 모두 삭제 할 수 있도록 추가함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6A798-8C91-F894-264B-4B912D50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51" y="2107199"/>
            <a:ext cx="9541067" cy="93734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2496BD-A842-AB71-5D58-C735D07C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655" y="326698"/>
            <a:ext cx="2923784" cy="452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향후연구계획</a:t>
            </a:r>
          </a:p>
        </p:txBody>
      </p:sp>
      <p:sp>
        <p:nvSpPr>
          <p:cNvPr id="2067" name="TextBox 2066"/>
          <p:cNvSpPr txBox="1"/>
          <p:nvPr/>
        </p:nvSpPr>
        <p:spPr>
          <a:xfrm>
            <a:off x="1174214" y="1135547"/>
            <a:ext cx="3795820" cy="414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[ </a:t>
            </a:r>
            <a:r>
              <a:rPr kumimoji="0" lang="ko-KR" altLang="en-US" sz="21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인공지능 개발 이후 앱 개발 </a:t>
            </a:r>
            <a:r>
              <a:rPr kumimoji="0" lang="en-US" altLang="ko-KR" sz="21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] </a:t>
            </a:r>
            <a:endParaRPr kumimoji="0" lang="ko-KR" altLang="en-US" sz="21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068" name="그룹 1002"/>
          <p:cNvGrpSpPr/>
          <p:nvPr/>
        </p:nvGrpSpPr>
        <p:grpSpPr>
          <a:xfrm>
            <a:off x="5144067" y="1838982"/>
            <a:ext cx="1903865" cy="2564272"/>
            <a:chOff x="7887781" y="2607566"/>
            <a:chExt cx="2952798" cy="4477557"/>
          </a:xfrm>
        </p:grpSpPr>
        <p:pic>
          <p:nvPicPr>
            <p:cNvPr id="206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887781" y="2607566"/>
              <a:ext cx="2952798" cy="447755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0" name="그룹 1003"/>
          <p:cNvGrpSpPr/>
          <p:nvPr/>
        </p:nvGrpSpPr>
        <p:grpSpPr>
          <a:xfrm>
            <a:off x="3212929" y="1838984"/>
            <a:ext cx="1858999" cy="2564272"/>
            <a:chOff x="4449319" y="2607566"/>
            <a:chExt cx="2653142" cy="4421903"/>
          </a:xfrm>
        </p:grpSpPr>
        <p:pic>
          <p:nvPicPr>
            <p:cNvPr id="2071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49319" y="2607566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2" name="그룹 1004"/>
          <p:cNvGrpSpPr/>
          <p:nvPr/>
        </p:nvGrpSpPr>
        <p:grpSpPr>
          <a:xfrm>
            <a:off x="7120071" y="1838981"/>
            <a:ext cx="1858999" cy="2564271"/>
            <a:chOff x="11553270" y="2607566"/>
            <a:chExt cx="2653142" cy="4421903"/>
          </a:xfrm>
        </p:grpSpPr>
        <p:pic>
          <p:nvPicPr>
            <p:cNvPr id="2073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553270" y="2607566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4" name="그룹 1005"/>
          <p:cNvGrpSpPr/>
          <p:nvPr/>
        </p:nvGrpSpPr>
        <p:grpSpPr>
          <a:xfrm>
            <a:off x="1281790" y="1838981"/>
            <a:ext cx="1859000" cy="2564273"/>
            <a:chOff x="994884" y="2587862"/>
            <a:chExt cx="2653142" cy="4421903"/>
          </a:xfrm>
        </p:grpSpPr>
        <p:pic>
          <p:nvPicPr>
            <p:cNvPr id="2075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94884" y="2587862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2076" name="그룹 1006"/>
          <p:cNvGrpSpPr/>
          <p:nvPr/>
        </p:nvGrpSpPr>
        <p:grpSpPr>
          <a:xfrm>
            <a:off x="9051209" y="1838981"/>
            <a:ext cx="1858999" cy="2564270"/>
            <a:chOff x="14743651" y="2607566"/>
            <a:chExt cx="2653142" cy="4421903"/>
          </a:xfrm>
        </p:grpSpPr>
        <p:pic>
          <p:nvPicPr>
            <p:cNvPr id="2077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743651" y="2607566"/>
              <a:ext cx="2653142" cy="442190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078" name="TextBox 2077"/>
          <p:cNvSpPr txBox="1"/>
          <p:nvPr/>
        </p:nvSpPr>
        <p:spPr>
          <a:xfrm>
            <a:off x="1146080" y="4848101"/>
            <a:ext cx="7647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카메라 모듈과 앱을 블루투스로 연동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주행 중 카메라를 통해 일정시간마다 주행 가능/불가능 인지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주행이 끝난 후 가능/불가능 비율에 따라 점수를 산정해 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point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 부여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▶ 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point에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 따라 식물이 성장하는 컨텐츠로 성취감, 동기부여 효과 </a:t>
            </a:r>
            <a:endParaRPr kumimoji="0" lang="en-US" altLang="ko-KR" b="1" i="0" u="none" strike="noStrike" kern="1200" cap="none" spc="0" normalizeH="0" baseline="0" dirty="0">
              <a:solidFill>
                <a:srgbClr val="00000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FEEE45-60FE-4657-0EB6-B9F09AA6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14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3535981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관련기업 취업분야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7530" y="6281378"/>
            <a:ext cx="463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네이버 </a:t>
            </a:r>
            <a:r>
              <a:rPr lang="ko-KR" altLang="en-US" sz="800" dirty="0" err="1">
                <a:latin typeface="+mn-lt"/>
                <a:ea typeface="+mn-ea"/>
                <a:cs typeface="+mn-cs"/>
              </a:rPr>
              <a:t>클로바</a:t>
            </a:r>
            <a:r>
              <a:rPr lang="ko-KR" altLang="en-US" sz="8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3"/>
              </a:rPr>
              <a:t>https://www.robotstory.co.kr/bunker/?vid=5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삼성 리서치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4"/>
              </a:rPr>
              <a:t>https://mobile.twitter.com/samsungresearch</a:t>
            </a:r>
            <a:endParaRPr lang="en-US" altLang="ko-KR" sz="800" dirty="0">
              <a:latin typeface="+mn-lt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8935" y="6281378"/>
            <a:ext cx="5509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카카오 브레인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5"/>
              </a:rPr>
              <a:t>https://www.kakaocorp.com/page/detail/9607</a:t>
            </a:r>
            <a:endParaRPr lang="en-US" altLang="ko-KR" sz="800" dirty="0"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업스테이지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6"/>
              </a:rPr>
              <a:t>https://www.mk.co.kr/news/business/view/2020/12/1311539/</a:t>
            </a:r>
            <a:endParaRPr lang="en-US" altLang="ko-KR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15440" y="1077765"/>
            <a:ext cx="9011921" cy="4965172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28459" y="768194"/>
            <a:ext cx="1173962" cy="707886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국내</a:t>
            </a:r>
            <a:endParaRPr lang="ko-KR" altLang="en-US" b="1"/>
          </a:p>
        </p:txBody>
      </p:sp>
      <p:graphicFrame>
        <p:nvGraphicFramePr>
          <p:cNvPr id="2070" name="표 20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5828"/>
              </p:ext>
            </p:extLst>
          </p:nvPr>
        </p:nvGraphicFramePr>
        <p:xfrm>
          <a:off x="2057400" y="1402003"/>
          <a:ext cx="8127999" cy="4316696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마크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취업 분야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2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네이버</a:t>
                      </a:r>
                      <a:r>
                        <a:rPr lang="en-US" altLang="ko-KR" sz="1600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dirty="0" err="1">
                          <a:latin typeface="+mj-ea"/>
                          <a:ea typeface="+mj-ea"/>
                        </a:rPr>
                        <a:t>클로바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중장기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선행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연구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</a:t>
                      </a: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en-US" sz="1600" b="0" i="0" u="none" strike="noStrike" kern="1200" cap="none" spc="0" normalizeH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조직인</a:t>
                      </a:r>
                      <a:r>
                        <a:rPr kumimoji="0" lang="en-US" altLang="en-US" sz="16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맑은 고딕"/>
                        </a:rPr>
                        <a:t> AI Lab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4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삼성리서치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모든 연구개발</a:t>
                      </a: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(R&amp;D)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영역의</a:t>
                      </a: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 AI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4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카카오 브레인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딥러닝 </a:t>
                      </a: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Engineer</a:t>
                      </a:r>
                    </a:p>
                    <a:p>
                      <a:pPr algn="ctr">
                        <a:defRPr/>
                      </a:pP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Unity Engineer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4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업스테이지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600" dirty="0">
                          <a:latin typeface="+mj-ea"/>
                          <a:ea typeface="+mj-ea"/>
                        </a:rPr>
                        <a:t>AI Research Engineer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2" name="Picture 4" descr="Samsung Research (@samsungresearch) / Twitte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1000">
                        <a14:foregroundMark x1="9500" y1="48500" x2="21500" y2="49000"/>
                        <a14:foregroundMark x1="21500" y1="49000" x2="82000" y2="45500"/>
                        <a14:foregroundMark x1="82000" y1="45500" x2="91000" y2="5000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147934" y="2419824"/>
            <a:ext cx="2798136" cy="201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카카오브레인, 국내 최대 수준 딥러닝 전용 슈퍼컴퓨팅 인프라 도입 | 카카오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7778" b="80635" l="24034" r="76389">
                        <a14:foregroundMark x1="24094" y1="46190" x2="24094" y2="55635"/>
                        <a14:foregroundMark x1="27295" y1="49286" x2="27295" y2="49286"/>
                        <a14:foregroundMark x1="27295" y1="55317" x2="27295" y2="55317"/>
                        <a14:foregroundMark x1="32790" y1="51508" x2="32790" y2="51508"/>
                        <a14:foregroundMark x1="29469" y1="53413" x2="29469" y2="53413"/>
                        <a14:foregroundMark x1="32790" y1="54683" x2="32790" y2="54683"/>
                        <a14:foregroundMark x1="26570" y1="53413" x2="26570" y2="53413"/>
                        <a14:foregroundMark x1="32790" y1="54365" x2="32790" y2="54365"/>
                        <a14:foregroundMark x1="35447" y1="51825" x2="35447" y2="51825"/>
                        <a14:foregroundMark x1="38164" y1="50238" x2="38164" y2="50238"/>
                        <a14:foregroundMark x1="35447" y1="47381" x2="35447" y2="55635"/>
                        <a14:foregroundMark x1="38285" y1="55000" x2="36594" y2="52143"/>
                        <a14:foregroundMark x1="43901" y1="50238" x2="44022" y2="55317"/>
                        <a14:foregroundMark x1="40882" y1="53095" x2="41002" y2="56270"/>
                        <a14:foregroundMark x1="50483" y1="50873" x2="50483" y2="54365"/>
                        <a14:foregroundMark x1="46377" y1="52460" x2="46498" y2="54365"/>
                        <a14:foregroundMark x1="53804" y1="49921" x2="53804" y2="55952"/>
                        <a14:foregroundMark x1="55135" y1="55031" x2="54650" y2="56270"/>
                        <a14:foregroundMark x1="55012" y1="49286" x2="54287" y2="49603"/>
                        <a14:foregroundMark x1="59541" y1="49603" x2="60145" y2="54683"/>
                        <a14:foregroundMark x1="66161" y1="52143" x2="67391" y2="55000"/>
                        <a14:foregroundMark x1="64795" y1="48968" x2="65341" y2="50238"/>
                        <a14:foregroundMark x1="63587" y1="49603" x2="64553" y2="49603"/>
                        <a14:foregroundMark x1="69686" y1="50556" x2="69686" y2="55952"/>
                        <a14:foregroundMark x1="69324" y1="45873" x2="69807" y2="47063"/>
                        <a14:foregroundMark x1="72283" y1="50238" x2="72524" y2="55000"/>
                        <a14:foregroundMark x1="75302" y1="49921" x2="76389" y2="54683"/>
                        <a14:foregroundMark x1="74819" y1="49286" x2="73370" y2="49921"/>
                        <a14:foregroundMark x1="72283" y1="49603" x2="72645" y2="53095"/>
                        <a14:foregroundMark x1="72886" y1="51508" x2="72886" y2="51508"/>
                        <a14:foregroundMark x1="72524" y1="53095" x2="72524" y2="53095"/>
                        <a14:foregroundMark x1="69807" y1="49921" x2="69444" y2="49921"/>
                        <a14:foregroundMark x1="65278" y1="51825" x2="63345" y2="52778"/>
                        <a14:foregroundMark x1="47588" y1="54471" x2="46256" y2="54683"/>
                        <a14:foregroundMark x1="50242" y1="54048" x2="49493" y2="54167"/>
                        <a14:foregroundMark x1="69807" y1="49603" x2="69444" y2="49603"/>
                        <a14:foregroundMark x1="70048" y1="51190" x2="68961" y2="49603"/>
                        <a14:foregroundMark x1="69686" y1="50238" x2="70411" y2="49603"/>
                        <a14:backgroundMark x1="30676" y1="41429" x2="30676" y2="41429"/>
                        <a14:backgroundMark x1="25302" y1="54683" x2="25604" y2="58095"/>
                        <a14:backgroundMark x1="27923" y1="53413" x2="28019" y2="54683"/>
                        <a14:backgroundMark x1="27778" y1="51508" x2="27923" y2="53413"/>
                        <a14:backgroundMark x1="42207" y1="54133" x2="45199" y2="54200"/>
                        <a14:backgroundMark x1="37990" y1="54038" x2="39633" y2="54075"/>
                        <a14:backgroundMark x1="36731" y1="54010" x2="37260" y2="54022"/>
                        <a14:backgroundMark x1="25378" y1="53756" x2="34163" y2="53953"/>
                        <a14:backgroundMark x1="74706" y1="49102" x2="78200" y2="48492"/>
                        <a14:backgroundMark x1="70317" y1="49867" x2="71001" y2="49748"/>
                        <a14:backgroundMark x1="66912" y1="50462" x2="69489" y2="50012"/>
                        <a14:backgroundMark x1="61064" y1="51483" x2="62388" y2="51252"/>
                        <a14:backgroundMark x1="51767" y1="53107" x2="52521" y2="52975"/>
                        <a14:backgroundMark x1="45471" y1="54206" x2="45961" y2="54120"/>
                        <a14:backgroundMark x1="63772" y1="49222" x2="62500" y2="49286"/>
                        <a14:backgroundMark x1="68979" y1="48959" x2="66322" y2="49093"/>
                        <a14:backgroundMark x1="72670" y1="48772" x2="69332" y2="48941"/>
                        <a14:backgroundMark x1="78200" y1="48492" x2="74450" y2="48682"/>
                        <a14:backgroundMark x1="61051" y1="51368" x2="64392" y2="51457"/>
                        <a14:backgroundMark x1="51767" y1="51121" x2="52521" y2="51141"/>
                        <a14:backgroundMark x1="42452" y1="50873" x2="49199" y2="51053"/>
                        <a14:backgroundMark x1="42737" y1="55269" x2="42331" y2="55317"/>
                        <a14:backgroundMark x1="46339" y1="54842" x2="45298" y2="54965"/>
                        <a14:backgroundMark x1="52521" y1="54109" x2="51767" y2="54198"/>
                        <a14:backgroundMark x1="58690" y1="53377" x2="58397" y2="53412"/>
                        <a14:backgroundMark x1="63373" y1="52822" x2="61253" y2="53073"/>
                        <a14:backgroundMark x1="68402" y1="52226" x2="67706" y2="52308"/>
                        <a14:backgroundMark x1="74457" y1="51508" x2="70970" y2="51921"/>
                        <a14:backgroundMark x1="36731" y1="51016" x2="39616" y2="53633"/>
                        <a14:backgroundMark x1="28261" y1="43333" x2="34163" y2="48687"/>
                        <a14:backgroundMark x1="33688" y1="54683" x2="34964" y2="69127"/>
                        <a14:backgroundMark x1="33408" y1="51508" x2="33688" y2="54683"/>
                        <a14:backgroundMark x1="32911" y1="45873" x2="33408" y2="51508"/>
                        <a14:backgroundMark x1="40943" y1="56274" x2="41002" y2="64762"/>
                        <a14:backgroundMark x1="40882" y1="47381" x2="40921" y2="53092"/>
                        <a14:backgroundMark x1="36641" y1="51825" x2="36111" y2="64444"/>
                        <a14:backgroundMark x1="36957" y1="44286" x2="36641" y2="51825"/>
                        <a14:backgroundMark x1="35521" y1="55635" x2="36353" y2="71667"/>
                        <a14:backgroundMark x1="34964" y1="44921" x2="35092" y2="47381"/>
                        <a14:backgroundMark x1="54071" y1="55952" x2="53080" y2="65397"/>
                        <a14:backgroundMark x1="55495" y1="42381" x2="54806" y2="48948"/>
                        <a14:backgroundMark x1="65278" y1="55000" x2="65278" y2="55000"/>
                        <a14:backgroundMark x1="65761" y1="51190" x2="65761" y2="51190"/>
                        <a14:backgroundMark x1="65519" y1="50556" x2="65519" y2="50556"/>
                        <a14:backgroundMark x1="55737" y1="54048" x2="55737" y2="54048"/>
                        <a14:backgroundMark x1="55374" y1="52143" x2="55495" y2="53413"/>
                        <a14:backgroundMark x1="55978" y1="53730" x2="55495" y2="53730"/>
                        <a14:backgroundMark x1="55857" y1="51190" x2="56280" y2="53730"/>
                        <a14:backgroundMark x1="55254" y1="53413" x2="55374" y2="55000"/>
                        <a14:backgroundMark x1="65519" y1="50238" x2="65519" y2="52143"/>
                        <a14:backgroundMark x1="47947" y1="53730" x2="48913" y2="53730"/>
                        <a14:backgroundMark x1="49155" y1="53730" x2="48068" y2="54683"/>
                      </a14:backgroundRemoval>
                    </a14:imgEffect>
                  </a14:imgLayer>
                </a14:imgProps>
              </a:ext>
            </a:extLst>
          </a:blip>
          <a:srcRect l="19000" t="9980" r="19000" b="11460"/>
          <a:stretch>
            <a:fillRect/>
          </a:stretch>
        </p:blipFill>
        <p:spPr>
          <a:xfrm>
            <a:off x="2251002" y="3645503"/>
            <a:ext cx="2491118" cy="119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Picture 8" descr="업스테이지 &quot;AI 기술 온라인 무료 상담&quot; - 매일경제"/>
          <p:cNvPicPr>
            <a:picLocks noChangeAspect="1" noChangeArrowheads="1"/>
          </p:cNvPicPr>
          <p:nvPr/>
        </p:nvPicPr>
        <p:blipFill rotWithShape="1">
          <a:blip r:embed="rId11"/>
          <a:srcRect l="12770" t="-2890" r="10520"/>
          <a:stretch>
            <a:fillRect/>
          </a:stretch>
        </p:blipFill>
        <p:spPr>
          <a:xfrm>
            <a:off x="2626040" y="4808687"/>
            <a:ext cx="1741042" cy="87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77" b="89813" l="5809" r="96176">
                        <a14:foregroundMark x1="5809" y1="66044" x2="8676" y2="73514"/>
                        <a14:foregroundMark x1="25294" y1="57555" x2="25809" y2="62988"/>
                        <a14:foregroundMark x1="55588" y1="67233" x2="56765" y2="73514"/>
                        <a14:foregroundMark x1="74485" y1="62988" x2="76176" y2="62988"/>
                        <a14:foregroundMark x1="87647" y1="46859" x2="87647" y2="46859"/>
                        <a14:foregroundMark x1="96176" y1="40407" x2="96176" y2="40407"/>
                        <a14:foregroundMark x1="43015" y1="49066" x2="45882" y2="53311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673199" y="1902591"/>
            <a:ext cx="1693883" cy="906395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0DFD05-97B0-0328-26FC-88FF8AF5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3535981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관련기업 취업분야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02923" y="5995485"/>
            <a:ext cx="5509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구글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2"/>
              </a:rPr>
              <a:t>https://ko.wikipedia.org/wiki/%EA%B5%AC%EA%B8%80_%EB%A1%9C%EA%B3%A0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아마존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3"/>
              </a:rPr>
              <a:t>https://rogorogo.tistory.com/434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  <a:p>
            <a:pPr lvl="0">
              <a:defRPr/>
            </a:pPr>
            <a:r>
              <a:rPr lang="ko-KR" altLang="en-US" sz="800" dirty="0">
                <a:latin typeface="+mn-lt"/>
                <a:ea typeface="+mn-ea"/>
                <a:cs typeface="+mn-cs"/>
              </a:rPr>
              <a:t>마이크로소프트 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>
                <a:latin typeface="+mn-lt"/>
                <a:ea typeface="+mn-ea"/>
                <a:cs typeface="+mn-cs"/>
                <a:hlinkClick r:id="rId4"/>
              </a:rPr>
              <a:t>https://www.rocketpunch.com/companies/microsoft</a:t>
            </a:r>
            <a:r>
              <a:rPr lang="en-US" altLang="ko-KR" sz="800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615440" y="1301675"/>
            <a:ext cx="9011921" cy="4410636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28459" y="944176"/>
            <a:ext cx="1173962" cy="707886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국외</a:t>
            </a:r>
          </a:p>
        </p:txBody>
      </p:sp>
      <p:graphicFrame>
        <p:nvGraphicFramePr>
          <p:cNvPr id="2070" name="표 20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07394"/>
              </p:ext>
            </p:extLst>
          </p:nvPr>
        </p:nvGraphicFramePr>
        <p:xfrm>
          <a:off x="2104874" y="1704752"/>
          <a:ext cx="8127999" cy="3722442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33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마크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기업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취업 분야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8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 dirty="0"/>
                        <a:t>구글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웹/마케팅 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1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 dirty="0"/>
                        <a:t>아마존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Digital </a:t>
                      </a:r>
                      <a:r>
                        <a:rPr lang="ko-KR" altLang="en-US" dirty="0" err="1"/>
                        <a:t>Innovation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>
                        <a:defRPr/>
                      </a:pPr>
                      <a:r>
                        <a:rPr lang="ko-KR" altLang="en-US" dirty="0" err="1"/>
                        <a:t>Lead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Korea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1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 dirty="0"/>
                        <a:t>마이크로소프트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엔지니어링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설계 </a:t>
                      </a:r>
                      <a:r>
                        <a:rPr lang="en-US" altLang="ko-KR" dirty="0"/>
                        <a:t>: </a:t>
                      </a:r>
                    </a:p>
                    <a:p>
                      <a:pPr algn="ctr">
                        <a:defRPr/>
                      </a:pPr>
                      <a:r>
                        <a:rPr lang="en-US" altLang="en-US" dirty="0"/>
                        <a:t>Solutions Architect </a:t>
                      </a:r>
                    </a:p>
                    <a:p>
                      <a:pPr algn="ctr">
                        <a:defRPr/>
                      </a:pPr>
                      <a:r>
                        <a:rPr lang="en-US" altLang="en-US" dirty="0"/>
                        <a:t>- Data &amp; 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71" name="Picture 10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820701" y="2736585"/>
            <a:ext cx="1309237" cy="466355"/>
          </a:xfrm>
          <a:prstGeom prst="rect">
            <a:avLst/>
          </a:prstGeom>
          <a:noFill/>
          <a:ln/>
        </p:spPr>
      </p:pic>
      <p:pic>
        <p:nvPicPr>
          <p:cNvPr id="2072" name="Picture 12" descr="아마존 로고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606276" y="3645401"/>
            <a:ext cx="1737862" cy="669665"/>
          </a:xfrm>
          <a:prstGeom prst="rect">
            <a:avLst/>
          </a:prstGeom>
          <a:noFill/>
          <a:ln/>
        </p:spPr>
      </p:pic>
      <p:pic>
        <p:nvPicPr>
          <p:cNvPr id="2074" name="Picture 16" descr="마이크로소프트 기업, 채용, 투자, 뉴스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3333" y1="34000" x2="33333" y2="34000"/>
                        <a14:foregroundMark x1="65432" y1="31500" x2="65432" y2="31500"/>
                        <a14:foregroundMark x1="58951" y1="72500" x2="58951" y2="72500"/>
                        <a14:foregroundMark x1="74383" y1="31500" x2="74383" y2="31500"/>
                        <a14:foregroundMark x1="74383" y1="52750" x2="74383" y2="52750"/>
                        <a14:foregroundMark x1="68827" y1="16000" x2="69136" y2="28750"/>
                        <a14:foregroundMark x1="69136" y1="28750" x2="75617" y2="26000"/>
                        <a14:foregroundMark x1="74691" y1="18000" x2="63580" y2="22750"/>
                        <a14:foregroundMark x1="63580" y1="22750" x2="74074" y2="29750"/>
                        <a14:foregroundMark x1="30864" y1="22500" x2="39198" y2="29750"/>
                        <a14:foregroundMark x1="67593" y1="49000" x2="76543" y2="57000"/>
                        <a14:foregroundMark x1="58333" y1="21000" x2="70062" y2="38250"/>
                        <a14:foregroundMark x1="78704" y1="17500" x2="82407" y2="33750"/>
                        <a14:foregroundMark x1="14815" y1="80500" x2="14815" y2="85750"/>
                        <a14:foregroundMark x1="31173" y1="84500" x2="31481" y2="89500"/>
                        <a14:foregroundMark x1="31481" y1="80500" x2="31481" y2="80500"/>
                        <a14:foregroundMark x1="35185" y1="85250" x2="35494" y2="87500"/>
                        <a14:foregroundMark x1="43210" y1="85000" x2="44136" y2="86500"/>
                        <a14:foregroundMark x1="48148" y1="85000" x2="50000" y2="88250"/>
                        <a14:foregroundMark x1="46296" y1="83750" x2="46296" y2="83750"/>
                        <a14:foregroundMark x1="60185" y1="85250" x2="62037" y2="87250"/>
                        <a14:foregroundMark x1="67593" y1="85250" x2="67284" y2="89000"/>
                        <a14:foregroundMark x1="77469" y1="84000" x2="77469" y2="87750"/>
                        <a14:foregroundMark x1="26852" y1="22000" x2="29321" y2="32750"/>
                        <a14:backgroundMark x1="95370" y1="41500" x2="95988" y2="6250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820701" y="4419552"/>
            <a:ext cx="1309237" cy="1060332"/>
          </a:xfrm>
          <a:prstGeom prst="rect">
            <a:avLst/>
          </a:prstGeom>
          <a:noFill/>
          <a:ln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2090E5-158F-8A92-546E-C24313B1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16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1364281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/>
              <a:t>주간보고</a:t>
            </a:r>
            <a:endParaRPr lang="en-US" altLang="ko-KR" sz="2400"/>
          </a:p>
        </p:txBody>
      </p:sp>
      <p:sp>
        <p:nvSpPr>
          <p:cNvPr id="2" name="TextBox 1"/>
          <p:cNvSpPr txBox="1"/>
          <p:nvPr/>
        </p:nvSpPr>
        <p:spPr>
          <a:xfrm>
            <a:off x="1019024" y="1193687"/>
            <a:ext cx="8415574" cy="4616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/>
              <a:t>5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11</a:t>
            </a:r>
            <a:r>
              <a:rPr lang="ko-KR" altLang="en-US" sz="2000" b="1" dirty="0"/>
              <a:t>일 수요일</a:t>
            </a:r>
          </a:p>
          <a:p>
            <a:pPr lvl="0">
              <a:defRPr/>
            </a:pPr>
            <a:endParaRPr lang="ko-KR" altLang="en-US" sz="2000" b="1" dirty="0"/>
          </a:p>
          <a:p>
            <a:pPr marL="457200" lvl="0" indent="-457200">
              <a:buAutoNum type="arabicPeriod"/>
              <a:defRPr/>
            </a:pPr>
            <a:r>
              <a:rPr lang="ko-KR" altLang="en-US" sz="2000" dirty="0"/>
              <a:t>인공지능 모델 전체적 수정 </a:t>
            </a:r>
            <a:endParaRPr lang="en-US" altLang="ko-KR" sz="2000" dirty="0"/>
          </a:p>
          <a:p>
            <a:pPr lvl="0"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ko-KR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ko-KR" dirty="0">
                <a:latin typeface="+mn-lt"/>
                <a:ea typeface="+mn-ea"/>
                <a:cs typeface="+mn-cs"/>
              </a:rPr>
              <a:t>Conv2D</a:t>
            </a:r>
            <a:r>
              <a:rPr lang="ko-KR" altLang="en-US" dirty="0">
                <a:latin typeface="+mn-lt"/>
                <a:ea typeface="+mn-ea"/>
                <a:cs typeface="+mn-cs"/>
              </a:rPr>
              <a:t>층 </a:t>
            </a:r>
            <a:r>
              <a:rPr lang="en-US" altLang="ko-KR" dirty="0">
                <a:latin typeface="+mn-lt"/>
                <a:ea typeface="+mn-ea"/>
                <a:cs typeface="+mn-cs"/>
              </a:rPr>
              <a:t>5</a:t>
            </a:r>
            <a:r>
              <a:rPr lang="en-US" altLang="ko-KR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3 </a:t>
            </a:r>
            <a:r>
              <a:rPr lang="ko-KR" altLang="en-US" dirty="0">
                <a:sym typeface="Wingdings" panose="05000000000000000000" pitchFamily="2" charset="2"/>
              </a:rPr>
              <a:t>변경</a:t>
            </a:r>
            <a:r>
              <a:rPr lang="en-US" altLang="ko-KR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, Dense</a:t>
            </a:r>
            <a:r>
              <a:rPr lang="ko-KR" altLang="en-US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층 </a:t>
            </a:r>
            <a:r>
              <a:rPr lang="en-US" altLang="ko-KR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43 </a:t>
            </a:r>
            <a:r>
              <a:rPr lang="ko-KR" altLang="en-US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변경</a:t>
            </a:r>
            <a:endParaRPr lang="en-US" altLang="ko-KR" dirty="0"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ko-KR" altLang="en-US" dirty="0">
                <a:latin typeface="+mn-lt"/>
                <a:ea typeface="+mn-ea"/>
                <a:cs typeface="+mn-cs"/>
              </a:rPr>
              <a:t> 전체 데이터양 감소 </a:t>
            </a:r>
            <a:r>
              <a:rPr lang="en-US" altLang="ko-KR" dirty="0" err="1">
                <a:latin typeface="+mn-lt"/>
                <a:ea typeface="+mn-ea"/>
                <a:cs typeface="+mn-cs"/>
              </a:rPr>
              <a:t>batch_size</a:t>
            </a:r>
            <a:r>
              <a:rPr lang="en-US" altLang="ko-KR" dirty="0">
                <a:latin typeface="+mn-lt"/>
                <a:ea typeface="+mn-ea"/>
                <a:cs typeface="+mn-cs"/>
              </a:rPr>
              <a:t>(</a:t>
            </a:r>
            <a:r>
              <a:rPr lang="en-US" altLang="ko-KR" dirty="0">
                <a:solidFill>
                  <a:srgbClr val="000000"/>
                </a:solidFill>
              </a:rPr>
              <a:t>96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0000"/>
                </a:solidFill>
              </a:rPr>
              <a:t>16)</a:t>
            </a:r>
            <a:r>
              <a:rPr lang="en-US" altLang="ko-KR" dirty="0">
                <a:latin typeface="+mn-lt"/>
                <a:ea typeface="+mn-ea"/>
                <a:cs typeface="+mn-cs"/>
              </a:rPr>
              <a:t>, epoch(</a:t>
            </a:r>
            <a:r>
              <a:rPr lang="en-US" altLang="ko-KR" dirty="0">
                <a:solidFill>
                  <a:srgbClr val="000000"/>
                </a:solidFill>
              </a:rPr>
              <a:t>20</a:t>
            </a:r>
            <a:r>
              <a:rPr lang="en-US" altLang="ko-KR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0000"/>
                </a:solidFill>
              </a:rPr>
              <a:t>25)</a:t>
            </a:r>
            <a:r>
              <a:rPr lang="ko-KR" altLang="en-US" dirty="0">
                <a:latin typeface="+mn-lt"/>
                <a:ea typeface="+mn-ea"/>
                <a:cs typeface="+mn-cs"/>
              </a:rPr>
              <a:t> 변경</a:t>
            </a:r>
            <a:endParaRPr lang="en-US" altLang="ko-KR" dirty="0"/>
          </a:p>
          <a:p>
            <a:pPr lvl="0"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▶ epoch 20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으로 학습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-training </a:t>
            </a:r>
          </a:p>
          <a:p>
            <a:pPr lvl="0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맑은 고딕"/>
                <a:ea typeface="맑은 고딕"/>
              </a:rPr>
              <a:t> 최대 </a:t>
            </a:r>
            <a:r>
              <a:rPr lang="en-US" altLang="ko-KR" sz="1800" dirty="0">
                <a:solidFill>
                  <a:srgbClr val="000000"/>
                </a:solidFill>
                <a:latin typeface="맑은 고딕"/>
                <a:ea typeface="맑은 고딕"/>
              </a:rPr>
              <a:t>accuracy: 0.9945, </a:t>
            </a:r>
            <a:r>
              <a:rPr lang="ko-KR" altLang="en-US" sz="1800" dirty="0">
                <a:solidFill>
                  <a:srgbClr val="000000"/>
                </a:solidFill>
                <a:latin typeface="맑은 고딕"/>
                <a:ea typeface="맑은 고딕"/>
              </a:rPr>
              <a:t>최소 </a:t>
            </a:r>
            <a:r>
              <a:rPr lang="en-US" altLang="ko-KR" sz="1800" dirty="0">
                <a:solidFill>
                  <a:srgbClr val="000000"/>
                </a:solidFill>
                <a:latin typeface="맑은 고딕"/>
                <a:ea typeface="맑은 고딕"/>
              </a:rPr>
              <a:t>loss: 0.0051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-validation </a:t>
            </a:r>
          </a:p>
          <a:p>
            <a:pPr lvl="0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맑은 고딕"/>
                <a:ea typeface="맑은 고딕"/>
              </a:rPr>
              <a:t> 최대 </a:t>
            </a:r>
            <a:r>
              <a:rPr lang="en-US" altLang="ko-KR" sz="1800" dirty="0">
                <a:solidFill>
                  <a:srgbClr val="000000"/>
                </a:solidFill>
                <a:latin typeface="맑은 고딕"/>
                <a:ea typeface="맑은 고딕"/>
              </a:rPr>
              <a:t>accuracy: 0.8477, </a:t>
            </a:r>
            <a:r>
              <a:rPr lang="ko-KR" altLang="en-US" sz="1800" dirty="0">
                <a:solidFill>
                  <a:srgbClr val="000000"/>
                </a:solidFill>
                <a:latin typeface="맑은 고딕"/>
                <a:ea typeface="맑은 고딕"/>
              </a:rPr>
              <a:t>최소 </a:t>
            </a:r>
            <a:r>
              <a:rPr lang="en-US" altLang="ko-KR" sz="1800" dirty="0">
                <a:solidFill>
                  <a:srgbClr val="000000"/>
                </a:solidFill>
                <a:latin typeface="맑은 고딕"/>
                <a:ea typeface="맑은 고딕"/>
              </a:rPr>
              <a:t>loss: 0.6286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   =&gt; 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전보다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validation loss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accuracy 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안정화</a:t>
            </a:r>
            <a:endParaRPr lang="en-US" altLang="ko-KR" dirty="0"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</a:rPr>
              <a:t> </a:t>
            </a:r>
            <a:endParaRPr lang="en-US" altLang="ko-KR" sz="2000" b="1" dirty="0"/>
          </a:p>
          <a:p>
            <a:pPr lvl="0">
              <a:defRPr/>
            </a:pPr>
            <a:r>
              <a:rPr lang="ko-KR" altLang="ko-KR" sz="2000" dirty="0">
                <a:latin typeface="+mn-lt"/>
                <a:ea typeface="+mn-ea"/>
                <a:cs typeface="+mn-cs"/>
              </a:rPr>
              <a:t>2. </a:t>
            </a:r>
            <a:r>
              <a:rPr lang="ko-KR" altLang="ko-KR" sz="2000" dirty="0" err="1">
                <a:latin typeface="+mn-lt"/>
                <a:ea typeface="+mn-ea"/>
                <a:cs typeface="+mn-cs"/>
              </a:rPr>
              <a:t>라즈베리파이</a:t>
            </a:r>
            <a:r>
              <a:rPr lang="ko-KR" altLang="ko-KR" sz="2000" dirty="0">
                <a:latin typeface="+mn-lt"/>
                <a:ea typeface="+mn-ea"/>
                <a:cs typeface="+mn-cs"/>
              </a:rPr>
              <a:t> </a:t>
            </a:r>
            <a:r>
              <a:rPr lang="ko-KR" altLang="en-US" sz="2000" dirty="0"/>
              <a:t>개발환경 구축</a:t>
            </a:r>
            <a:endParaRPr lang="en-US" altLang="ko-KR" sz="2000" dirty="0"/>
          </a:p>
          <a:p>
            <a:pPr lvl="0">
              <a:defRPr/>
            </a:pPr>
            <a:r>
              <a:rPr lang="ko-KR" altLang="en-US" dirty="0">
                <a:latin typeface="+mn-lt"/>
                <a:ea typeface="+mn-ea"/>
                <a:cs typeface="+mn-cs"/>
              </a:rPr>
              <a:t>  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ko-KR" altLang="en-US" dirty="0">
                <a:latin typeface="+mn-lt"/>
                <a:ea typeface="+mn-ea"/>
                <a:cs typeface="+mn-cs"/>
              </a:rPr>
              <a:t> </a:t>
            </a:r>
            <a:r>
              <a:rPr lang="ko-KR" altLang="ko-KR" dirty="0">
                <a:latin typeface="+mn-lt"/>
                <a:ea typeface="+mn-ea"/>
                <a:cs typeface="+mn-cs"/>
              </a:rPr>
              <a:t> </a:t>
            </a:r>
            <a:r>
              <a:rPr lang="en-US" altLang="ko-KR" dirty="0" err="1">
                <a:latin typeface="+mn-lt"/>
                <a:ea typeface="+mn-ea"/>
                <a:cs typeface="+mn-cs"/>
              </a:rPr>
              <a:t>conda</a:t>
            </a:r>
            <a:r>
              <a:rPr lang="ko-KR" altLang="en-US" dirty="0">
                <a:latin typeface="+mn-lt"/>
                <a:ea typeface="+mn-ea"/>
                <a:cs typeface="+mn-cs"/>
              </a:rPr>
              <a:t>내 </a:t>
            </a:r>
            <a:r>
              <a:rPr lang="ko-KR" altLang="en-US" dirty="0" err="1">
                <a:latin typeface="+mn-lt"/>
                <a:ea typeface="+mn-ea"/>
                <a:cs typeface="+mn-cs"/>
              </a:rPr>
              <a:t>파이썬이</a:t>
            </a:r>
            <a:r>
              <a:rPr lang="ko-KR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ko-KR" dirty="0">
                <a:latin typeface="+mn-lt"/>
                <a:ea typeface="+mn-ea"/>
                <a:cs typeface="+mn-cs"/>
              </a:rPr>
              <a:t>3.4.3</a:t>
            </a:r>
            <a:r>
              <a:rPr lang="ko-KR" altLang="en-US" dirty="0">
                <a:latin typeface="+mn-lt"/>
                <a:ea typeface="+mn-ea"/>
                <a:cs typeface="+mn-cs"/>
              </a:rPr>
              <a:t>버전으로 유지되어서 </a:t>
            </a:r>
            <a:r>
              <a:rPr lang="en-US" altLang="ko-KR" dirty="0" err="1">
                <a:latin typeface="+mn-lt"/>
                <a:ea typeface="+mn-ea"/>
                <a:cs typeface="+mn-cs"/>
              </a:rPr>
              <a:t>tensorflow</a:t>
            </a:r>
            <a:r>
              <a:rPr lang="en-US" altLang="ko-KR" dirty="0">
                <a:latin typeface="+mn-lt"/>
                <a:ea typeface="+mn-ea"/>
                <a:cs typeface="+mn-cs"/>
              </a:rPr>
              <a:t> 2.2.0</a:t>
            </a:r>
            <a:r>
              <a:rPr lang="ko-KR" altLang="en-US" dirty="0">
                <a:latin typeface="+mn-lt"/>
                <a:ea typeface="+mn-ea"/>
                <a:cs typeface="+mn-cs"/>
              </a:rPr>
              <a:t>이 설치가 안됨을 </a:t>
            </a:r>
            <a:endParaRPr lang="en-US" altLang="ko-KR" dirty="0"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dirty="0"/>
              <a:t>     </a:t>
            </a:r>
            <a:r>
              <a:rPr lang="ko-KR" altLang="en-US" dirty="0">
                <a:latin typeface="+mn-lt"/>
                <a:ea typeface="+mn-ea"/>
                <a:cs typeface="+mn-cs"/>
              </a:rPr>
              <a:t>인지하고 </a:t>
            </a:r>
            <a:r>
              <a:rPr lang="en-US" altLang="ko-KR" dirty="0" err="1">
                <a:latin typeface="+mn-lt"/>
                <a:ea typeface="+mn-ea"/>
                <a:cs typeface="+mn-cs"/>
              </a:rPr>
              <a:t>conda</a:t>
            </a:r>
            <a:r>
              <a:rPr lang="ko-KR" altLang="en-US" dirty="0">
                <a:latin typeface="+mn-lt"/>
                <a:ea typeface="+mn-ea"/>
                <a:cs typeface="+mn-cs"/>
              </a:rPr>
              <a:t>내 </a:t>
            </a:r>
            <a:r>
              <a:rPr lang="ko-KR" altLang="en-US" dirty="0" err="1">
                <a:latin typeface="+mn-lt"/>
                <a:ea typeface="+mn-ea"/>
                <a:cs typeface="+mn-cs"/>
              </a:rPr>
              <a:t>파이썬의</a:t>
            </a:r>
            <a:r>
              <a:rPr lang="ko-KR" altLang="en-US" dirty="0">
                <a:latin typeface="+mn-lt"/>
                <a:ea typeface="+mn-ea"/>
                <a:cs typeface="+mn-cs"/>
              </a:rPr>
              <a:t> 버전을 높이려고 함</a:t>
            </a:r>
            <a:endParaRPr lang="en-US" altLang="ko-KR" dirty="0"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82423-0802-8AAC-715A-9FAEF30B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9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1364281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/>
              <a:t>주간보고</a:t>
            </a:r>
            <a:endParaRPr lang="en-US" altLang="ko-KR" sz="2400"/>
          </a:p>
        </p:txBody>
      </p:sp>
      <p:sp>
        <p:nvSpPr>
          <p:cNvPr id="2" name="TextBox 1"/>
          <p:cNvSpPr txBox="1"/>
          <p:nvPr/>
        </p:nvSpPr>
        <p:spPr>
          <a:xfrm>
            <a:off x="981952" y="1137444"/>
            <a:ext cx="10228096" cy="3186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/>
              <a:t>5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13</a:t>
            </a:r>
            <a:r>
              <a:rPr lang="ko-KR" altLang="en-US" sz="2000" b="1" dirty="0"/>
              <a:t>일 금요일</a:t>
            </a:r>
            <a:endParaRPr lang="en-US" altLang="ko-KR" sz="2000" b="1" dirty="0"/>
          </a:p>
          <a:p>
            <a:pPr lvl="0">
              <a:lnSpc>
                <a:spcPct val="150000"/>
              </a:lnSpc>
              <a:defRPr/>
            </a:pPr>
            <a:endParaRPr lang="ko-KR" altLang="en-US" sz="2000" b="1" dirty="0"/>
          </a:p>
          <a:p>
            <a:pPr marL="457200" lvl="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000" dirty="0" err="1">
                <a:solidFill>
                  <a:srgbClr val="000000"/>
                </a:solidFill>
                <a:latin typeface="맑은 고딕"/>
                <a:ea typeface="맑은 고딕"/>
              </a:rPr>
              <a:t>라즈베리파이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conda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</a:rPr>
              <a:t>가상환경으로 개발환경 조성 시도</a:t>
            </a:r>
            <a:endParaRPr lang="en-US" altLang="ko-KR" sz="20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ko-KR" altLang="en-US" dirty="0" err="1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라즈베리파이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 용량 문제로 </a:t>
            </a:r>
            <a:r>
              <a:rPr lang="en-US" altLang="ko-KR" dirty="0" err="1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tensorflow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가 더 이상 깔리지 않고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버전 충돌로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실패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.</a:t>
            </a:r>
            <a:endParaRPr lang="en-US" altLang="ko-KR" sz="20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>
              <a:lnSpc>
                <a:spcPct val="150000"/>
              </a:lnSpc>
              <a:buAutoNum type="arabicPeriod" startAt="2"/>
              <a:defRPr/>
            </a:pPr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sd</a:t>
            </a:r>
            <a:r>
              <a:rPr lang="ko-KR" altLang="en-US" sz="2000" dirty="0"/>
              <a:t>카드 교체 </a:t>
            </a:r>
            <a:endParaRPr lang="en-US" altLang="ko-KR" sz="2000" dirty="0"/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ko-KR" altLang="en-US" dirty="0" err="1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라즈베리파이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 기존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16GB </a:t>
            </a:r>
            <a:r>
              <a:rPr lang="en-US" altLang="ko-KR" dirty="0" err="1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sd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카드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32GB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로 교체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sd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카드 용량 교체 후 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partition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용량 늘리고 재부팅 후 용량 확장 성공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A4E21-044C-53E8-BC38-FE973638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60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1364281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/>
              <a:t>주간보고</a:t>
            </a:r>
            <a:endParaRPr lang="en-US" altLang="ko-KR" sz="2400"/>
          </a:p>
        </p:txBody>
      </p:sp>
      <p:sp>
        <p:nvSpPr>
          <p:cNvPr id="2" name="TextBox 1"/>
          <p:cNvSpPr txBox="1"/>
          <p:nvPr/>
        </p:nvSpPr>
        <p:spPr>
          <a:xfrm>
            <a:off x="925913" y="1085385"/>
            <a:ext cx="7135608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/>
              <a:t>5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14</a:t>
            </a:r>
            <a:r>
              <a:rPr lang="ko-KR" altLang="en-US" sz="2000" b="1" dirty="0"/>
              <a:t>일 토요일</a:t>
            </a:r>
          </a:p>
          <a:p>
            <a:pPr lvl="0">
              <a:defRPr/>
            </a:pPr>
            <a:endParaRPr lang="ko-KR" altLang="en-US" sz="2000" b="1" dirty="0"/>
          </a:p>
          <a:p>
            <a:pPr marL="457200" lvl="0" indent="-457200">
              <a:buAutoNum type="arabicPeriod"/>
              <a:defRPr/>
            </a:pPr>
            <a:r>
              <a:rPr lang="ko-KR" altLang="en-US" sz="2000" dirty="0" err="1"/>
              <a:t>라즈베리파이</a:t>
            </a:r>
            <a:r>
              <a:rPr lang="ko-KR" altLang="en-US" sz="2000" dirty="0"/>
              <a:t> 가상환경 이용해 개발환경 재 구축</a:t>
            </a:r>
            <a:endParaRPr lang="en-US" altLang="ko-KR" sz="2000" dirty="0"/>
          </a:p>
          <a:p>
            <a:pPr lvl="0">
              <a:defRPr/>
            </a:pPr>
            <a:r>
              <a:rPr lang="en-US" altLang="ko-KR" dirty="0"/>
              <a:t>  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 버전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3.7 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적용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▶ </a:t>
            </a:r>
            <a:r>
              <a:rPr lang="en-US" altLang="ko-KR" dirty="0" err="1">
                <a:solidFill>
                  <a:srgbClr val="000000"/>
                </a:solidFill>
                <a:latin typeface="맑은 고딕"/>
                <a:ea typeface="맑은 고딕"/>
              </a:rPr>
              <a:t>tensorflow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2.2.4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 적용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▶ 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tensorflow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 2.2.0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이상을 사용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keras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라이브러리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import 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성공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altLang="ko-KR" dirty="0" err="1">
                <a:solidFill>
                  <a:srgbClr val="000000"/>
                </a:solidFill>
                <a:latin typeface="맑은 고딕"/>
                <a:ea typeface="맑은 고딕"/>
              </a:rPr>
              <a:t>keras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model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 불러오는 라이브러리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import 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성공</a:t>
            </a:r>
            <a:endParaRPr lang="en-US" altLang="ko-KR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81BE3-264F-E921-2132-1354A8B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6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0834" y="272921"/>
            <a:ext cx="8639096" cy="66479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dirty="0"/>
              <a:t>[</a:t>
            </a:r>
            <a:r>
              <a:rPr lang="ko-KR" altLang="en-US" sz="3200" b="1" dirty="0"/>
              <a:t>목차</a:t>
            </a:r>
            <a:r>
              <a:rPr lang="en-US" altLang="ko-KR" sz="3200" b="1" dirty="0"/>
              <a:t>]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>
                <a:latin typeface="+mj-ea"/>
                <a:ea typeface="+mj-ea"/>
              </a:rPr>
              <a:t>0. </a:t>
            </a:r>
            <a:r>
              <a:rPr lang="en-US" altLang="ko-KR" sz="2000" dirty="0">
                <a:latin typeface="+mj-ea"/>
                <a:ea typeface="+mj-ea"/>
              </a:rPr>
              <a:t>CNN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detection cam </a:t>
            </a:r>
            <a:r>
              <a:rPr lang="ko-KR" altLang="en-US" sz="2000" dirty="0">
                <a:latin typeface="+mj-ea"/>
                <a:ea typeface="+mj-ea"/>
              </a:rPr>
              <a:t>진행상황</a:t>
            </a:r>
            <a:endParaRPr lang="en-US" altLang="ko-KR" sz="2000" dirty="0"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800" dirty="0"/>
          </a:p>
          <a:p>
            <a:pPr marL="342900" indent="-342900">
              <a:buAutoNum type="arabicPeriod"/>
              <a:defRPr/>
            </a:pPr>
            <a:r>
              <a:rPr lang="ko-KR" altLang="en-US" sz="2000" dirty="0"/>
              <a:t>서론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조원소개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2000" dirty="0"/>
              <a:t>CNN detection cam </a:t>
            </a:r>
            <a:r>
              <a:rPr lang="ko-KR" altLang="en-US" sz="2000" dirty="0"/>
              <a:t>개발동기 및 목적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국내 연구 현황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문제점</a:t>
            </a:r>
            <a:r>
              <a:rPr lang="en-US" altLang="ko-KR" sz="2000" dirty="0"/>
              <a:t>,</a:t>
            </a:r>
            <a:r>
              <a:rPr lang="ko-KR" altLang="en-US" sz="2000" dirty="0"/>
              <a:t> 해결방안</a:t>
            </a:r>
          </a:p>
          <a:p>
            <a:pPr marL="342900" indent="-342900">
              <a:buAutoNum type="arabicPeriod"/>
              <a:defRPr/>
            </a:pPr>
            <a:r>
              <a:rPr lang="ko-KR" altLang="en-US" sz="2000" dirty="0"/>
              <a:t>본론 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2000" dirty="0"/>
              <a:t>CNN detection cam </a:t>
            </a:r>
            <a:r>
              <a:rPr lang="ko-KR" altLang="en-US" sz="2000" dirty="0"/>
              <a:t>구현환경</a:t>
            </a:r>
          </a:p>
          <a:p>
            <a:pPr marL="800100" lvl="1" indent="-342900">
              <a:buAutoNum type="arabicPeriod"/>
              <a:defRPr/>
            </a:pPr>
            <a:r>
              <a:rPr lang="en-US" altLang="ko-KR" sz="2000" dirty="0"/>
              <a:t>CNN detection cam </a:t>
            </a:r>
            <a:r>
              <a:rPr lang="ko-KR" altLang="en-US" sz="2000" dirty="0"/>
              <a:t>전체 시스템 구성도</a:t>
            </a:r>
            <a:r>
              <a:rPr lang="en-US" altLang="ko-KR" sz="2000" dirty="0"/>
              <a:t>, </a:t>
            </a:r>
            <a:r>
              <a:rPr lang="ko-KR" altLang="en-US" sz="2400" b="1" u="sng" dirty="0"/>
              <a:t>전체 시스템 실행 구성도</a:t>
            </a:r>
            <a:endParaRPr lang="ko-KR" altLang="en-US" sz="2000" b="1" u="sng" dirty="0"/>
          </a:p>
          <a:p>
            <a:pPr marL="800100" lvl="1" indent="-342900">
              <a:buAutoNum type="arabicPeriod"/>
              <a:defRPr/>
            </a:pPr>
            <a:r>
              <a:rPr lang="en-US" altLang="ko-KR" sz="2400" b="1" u="sng" dirty="0"/>
              <a:t>CNN detection cam </a:t>
            </a:r>
            <a:r>
              <a:rPr lang="ko-KR" altLang="en-US" sz="2400" b="1" u="sng" dirty="0"/>
              <a:t>구현내용</a:t>
            </a:r>
          </a:p>
          <a:p>
            <a:pPr marL="342900" indent="-342900">
              <a:buAutoNum type="arabicPeriod"/>
              <a:defRPr/>
            </a:pPr>
            <a:r>
              <a:rPr lang="ko-KR" altLang="en-US" sz="2000" dirty="0"/>
              <a:t>결론 및 향후 연구계획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결론 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향후연구계획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관련 기업 취업분야</a:t>
            </a:r>
          </a:p>
          <a:p>
            <a:pPr marL="800100" lvl="1" indent="-342900">
              <a:buAutoNum type="arabicPeriod"/>
              <a:defRPr/>
            </a:pPr>
            <a:r>
              <a:rPr lang="ko-KR" altLang="en-US" sz="2000" dirty="0"/>
              <a:t>참고서적</a:t>
            </a:r>
          </a:p>
          <a:p>
            <a:pPr marL="914400" lvl="2" indent="0">
              <a:buNone/>
              <a:defRPr/>
            </a:pPr>
            <a:r>
              <a:rPr lang="en-US" altLang="ko-KR" sz="2000" dirty="0"/>
              <a:t>-</a:t>
            </a:r>
            <a:r>
              <a:rPr lang="ko-KR" altLang="en-US" sz="2000" dirty="0"/>
              <a:t>관련 사이트</a:t>
            </a:r>
            <a:r>
              <a:rPr lang="en-US" altLang="ko-KR" sz="2000" dirty="0"/>
              <a:t>,</a:t>
            </a:r>
            <a:r>
              <a:rPr lang="ko-KR" altLang="en-US" sz="2000" dirty="0"/>
              <a:t> 책</a:t>
            </a:r>
          </a:p>
          <a:p>
            <a:pPr marL="914400" lvl="2" indent="0">
              <a:buNone/>
              <a:defRPr/>
            </a:pPr>
            <a:r>
              <a:rPr lang="en-US" altLang="ko-KR" sz="2000" dirty="0"/>
              <a:t>-</a:t>
            </a:r>
            <a:r>
              <a:rPr lang="ko-KR" altLang="en-US" sz="2000" dirty="0"/>
              <a:t>책 대여 목록</a:t>
            </a:r>
          </a:p>
          <a:p>
            <a:pPr marL="457200" lvl="1" indent="0">
              <a:buNone/>
              <a:defRPr/>
            </a:pPr>
            <a:r>
              <a:rPr lang="ko-KR" altLang="en-US" sz="2000" dirty="0"/>
              <a:t>	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ED61FF-EB56-2E8D-503E-18F4C872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2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F265F3-0E8C-F889-E2DE-19ABE8B61BCB}"/>
              </a:ext>
            </a:extLst>
          </p:cNvPr>
          <p:cNvSpPr/>
          <p:nvPr/>
        </p:nvSpPr>
        <p:spPr>
          <a:xfrm>
            <a:off x="6639339" y="3627782"/>
            <a:ext cx="3299792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299E8-F667-1B90-9568-8D98D549F816}"/>
              </a:ext>
            </a:extLst>
          </p:cNvPr>
          <p:cNvSpPr/>
          <p:nvPr/>
        </p:nvSpPr>
        <p:spPr>
          <a:xfrm>
            <a:off x="2232992" y="4012785"/>
            <a:ext cx="3863008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270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참고 서적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711105" y="1186547"/>
            <a:ext cx="11480895" cy="4999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/>
              <a:t>비전공자를 위한 책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Do it! </a:t>
            </a:r>
            <a:r>
              <a:rPr lang="ko-KR" altLang="en-US" sz="1400"/>
              <a:t>점프 투 파이썬 이미 </a:t>
            </a:r>
            <a:r>
              <a:rPr lang="en-US" altLang="ko-KR" sz="1400"/>
              <a:t>200</a:t>
            </a:r>
            <a:r>
              <a:rPr lang="ko-KR" altLang="en-US" sz="1400"/>
              <a:t>만명이 이 책으로 프로그래밍을 시작했다</a:t>
            </a:r>
            <a:r>
              <a:rPr lang="en-US" altLang="ko-KR" sz="1400"/>
              <a:t>! | </a:t>
            </a:r>
            <a:r>
              <a:rPr lang="ko-KR" altLang="en-US" sz="1400"/>
              <a:t>중학생도</a:t>
            </a:r>
            <a:r>
              <a:rPr lang="en-US" altLang="ko-KR" sz="1400"/>
              <a:t>, </a:t>
            </a:r>
            <a:r>
              <a:rPr lang="ko-KR" altLang="en-US" sz="1400"/>
              <a:t>문과생도 쉽게 배운다</a:t>
            </a:r>
            <a:r>
              <a:rPr lang="en-US" altLang="ko-KR" sz="1400"/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 (</a:t>
            </a:r>
            <a:r>
              <a:rPr lang="ko-KR" altLang="en-US" sz="1400"/>
              <a:t>박응용 지음 </a:t>
            </a:r>
            <a:r>
              <a:rPr lang="en-US" altLang="ko-KR" sz="1400"/>
              <a:t>| </a:t>
            </a:r>
            <a:r>
              <a:rPr lang="ko-KR" altLang="en-US" sz="1400"/>
              <a:t>이지스퍼블리싱 </a:t>
            </a:r>
            <a:r>
              <a:rPr lang="en-US" altLang="ko-KR" sz="1400"/>
              <a:t>| 2019</a:t>
            </a:r>
            <a:r>
              <a:rPr lang="ko-KR" altLang="en-US" sz="1400"/>
              <a:t>년 </a:t>
            </a:r>
            <a:r>
              <a:rPr lang="en-US" altLang="ko-KR" sz="1400"/>
              <a:t>06</a:t>
            </a:r>
            <a:r>
              <a:rPr lang="ko-KR" altLang="en-US" sz="1400"/>
              <a:t>월 </a:t>
            </a:r>
            <a:r>
              <a:rPr lang="en-US" altLang="ko-KR" sz="1400"/>
              <a:t>20</a:t>
            </a:r>
            <a:r>
              <a:rPr lang="ko-KR" altLang="en-US" sz="1400"/>
              <a:t>일 출간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2"/>
              </a:rPr>
              <a:t>http://www.kyobobook.co.kr/product/detailViewKor.laf?mallGb=KOR&amp;ejkGb=KOR&amp;barcode=9791163030911</a:t>
            </a:r>
            <a:endParaRPr lang="en-US" altLang="ko-KR" sz="1200"/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전공자를 위한 책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파이썬 머신러닝 완벽 가이드 </a:t>
            </a:r>
            <a:r>
              <a:rPr lang="en-US" altLang="ko-KR" sz="1400"/>
              <a:t>: </a:t>
            </a:r>
            <a:r>
              <a:rPr lang="ko-KR" altLang="en-US" sz="1400"/>
              <a:t>다양한 캐글 예제와 함께 기초 알고리즘부터 최신 기법까지 배우는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권철민 </a:t>
            </a:r>
            <a:r>
              <a:rPr lang="en-US" altLang="ko-KR" sz="1400"/>
              <a:t>| </a:t>
            </a:r>
            <a:r>
              <a:rPr lang="ko-KR" altLang="en-US" sz="1400"/>
              <a:t>위키북스 </a:t>
            </a:r>
            <a:r>
              <a:rPr lang="en-US" altLang="ko-KR" sz="1400"/>
              <a:t>| 2019</a:t>
            </a:r>
            <a:r>
              <a:rPr lang="ko-KR" altLang="en-US" sz="1400"/>
              <a:t>년 </a:t>
            </a:r>
            <a:r>
              <a:rPr lang="en-US" altLang="ko-KR" sz="1400"/>
              <a:t>02</a:t>
            </a:r>
            <a:r>
              <a:rPr lang="ko-KR" altLang="en-US" sz="1400"/>
              <a:t>월 </a:t>
            </a:r>
            <a:r>
              <a:rPr lang="en-US" altLang="ko-KR" sz="1400"/>
              <a:t>28</a:t>
            </a:r>
            <a:r>
              <a:rPr lang="ko-KR" altLang="en-US" sz="1400"/>
              <a:t>일 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3"/>
              </a:rPr>
              <a:t>https://www.aladin.co.kr/shop/wproduct.aspx?ItemId=183898040</a:t>
            </a:r>
            <a:endParaRPr lang="en-US" altLang="ko-KR" sz="1200"/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OpenCV</a:t>
            </a:r>
            <a:r>
              <a:rPr lang="ko-KR" altLang="en-US" sz="1400"/>
              <a:t>로 배우는 영상 처리 및 응용  </a:t>
            </a:r>
            <a:r>
              <a:rPr lang="en-US" altLang="ko-KR" sz="1400"/>
              <a:t>(</a:t>
            </a:r>
            <a:r>
              <a:rPr lang="ko-KR" altLang="en-US" sz="1400"/>
              <a:t>정성환 </a:t>
            </a:r>
            <a:r>
              <a:rPr lang="en-US" altLang="ko-KR" sz="1400"/>
              <a:t>, </a:t>
            </a:r>
            <a:r>
              <a:rPr lang="ko-KR" altLang="en-US" sz="1400"/>
              <a:t>배종욱 지음 </a:t>
            </a:r>
            <a:r>
              <a:rPr lang="en-US" altLang="ko-KR" sz="1400"/>
              <a:t>| </a:t>
            </a:r>
            <a:r>
              <a:rPr lang="ko-KR" altLang="en-US" sz="1400"/>
              <a:t>생능출판 </a:t>
            </a:r>
            <a:r>
              <a:rPr lang="en-US" altLang="ko-KR" sz="1400"/>
              <a:t>| 2017</a:t>
            </a:r>
            <a:r>
              <a:rPr lang="ko-KR" altLang="en-US" sz="1400"/>
              <a:t>년 </a:t>
            </a:r>
            <a:r>
              <a:rPr lang="en-US" altLang="ko-KR" sz="1400"/>
              <a:t>03</a:t>
            </a:r>
            <a:r>
              <a:rPr lang="ko-KR" altLang="en-US" sz="1400"/>
              <a:t>월 </a:t>
            </a:r>
            <a:r>
              <a:rPr lang="en-US" altLang="ko-KR" sz="1400"/>
              <a:t>03</a:t>
            </a:r>
            <a:r>
              <a:rPr lang="ko-KR" altLang="en-US" sz="1400"/>
              <a:t>일 출간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4"/>
              </a:rPr>
              <a:t>http://www.kyobobook.co.kr/product/detailViewKor.laf?ejkGb=KOR&amp;mallGb=KOR&amp;barcode=9788970508948&amp;orderClick=LAG&amp;Kc</a:t>
            </a:r>
            <a:r>
              <a:rPr lang="en-US" altLang="ko-KR" sz="1200"/>
              <a:t>=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데이터 과학 기반의 파이썬 빅데이터 분석 </a:t>
            </a:r>
            <a:r>
              <a:rPr lang="en-US" altLang="ko-KR" sz="1400"/>
              <a:t>(</a:t>
            </a:r>
            <a:r>
              <a:rPr lang="ko-KR" altLang="en-US" sz="1400"/>
              <a:t>이지영 지음 </a:t>
            </a:r>
            <a:r>
              <a:rPr lang="en-US" altLang="ko-KR" sz="1400"/>
              <a:t>| </a:t>
            </a:r>
            <a:r>
              <a:rPr lang="ko-KR" altLang="en-US" sz="1400"/>
              <a:t>한빛아카데미 </a:t>
            </a:r>
            <a:r>
              <a:rPr lang="en-US" altLang="ko-KR" sz="1400"/>
              <a:t>| 2020</a:t>
            </a:r>
            <a:r>
              <a:rPr lang="ko-KR" altLang="en-US" sz="1400"/>
              <a:t>년 </a:t>
            </a:r>
            <a:r>
              <a:rPr lang="en-US" altLang="ko-KR" sz="1400"/>
              <a:t>12</a:t>
            </a:r>
            <a:r>
              <a:rPr lang="ko-KR" altLang="en-US" sz="1400"/>
              <a:t>월 </a:t>
            </a:r>
            <a:r>
              <a:rPr lang="en-US" altLang="ko-KR" sz="1400"/>
              <a:t>30</a:t>
            </a:r>
            <a:r>
              <a:rPr lang="ko-KR" altLang="en-US" sz="1400"/>
              <a:t>일 출간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5"/>
              </a:rPr>
              <a:t>http://www.kyobobook.co.kr/product/detailViewKor.laf?ejkGb=KOR&amp;mallGb=KOR&amp;barcode=9791156645078&amp;orderClick=LAG&amp;Kc=</a:t>
            </a:r>
            <a:endParaRPr lang="en-US" altLang="ko-KR" sz="1200"/>
          </a:p>
          <a:p>
            <a:pPr>
              <a:lnSpc>
                <a:spcPct val="150000"/>
              </a:lnSpc>
              <a:defRPr/>
            </a:pP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E29452-C1F5-1E2B-B1D0-469BBDC4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5587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참고 사이트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657316" y="539363"/>
            <a:ext cx="10485215" cy="5779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RNN</a:t>
            </a:r>
            <a:r>
              <a:rPr lang="ko-KR" altLang="en-US" sz="1400"/>
              <a:t> 참고 사이트 </a:t>
            </a:r>
            <a:r>
              <a:rPr lang="en-US" altLang="ko-KR" sz="1200"/>
              <a:t>(</a:t>
            </a:r>
            <a:r>
              <a:rPr lang="en-US" altLang="ko-KR" sz="1200" b="0" i="0">
                <a:effectLst/>
              </a:rPr>
              <a:t>07-1.</a:t>
            </a:r>
            <a:r>
              <a:rPr lang="ko-KR" altLang="en-US" sz="1200" b="0" i="0">
                <a:effectLst/>
              </a:rPr>
              <a:t>순환 신경망</a:t>
            </a:r>
            <a:r>
              <a:rPr lang="en-US" altLang="ko-KR" sz="1200" b="0" i="0">
                <a:effectLst/>
              </a:rPr>
              <a:t>(RNN, Recurrent Neural Network) - (1))</a:t>
            </a:r>
            <a:r>
              <a:rPr lang="en-US" altLang="ko-KR" sz="1200"/>
              <a:t>	</a:t>
            </a:r>
            <a:r>
              <a:rPr lang="en-US" altLang="ko-KR" sz="1400"/>
              <a:t>			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hlinkClick r:id="rId2"/>
              </a:rPr>
              <a:t>https://excelsior-cjh.tistory.com/183</a:t>
            </a:r>
            <a:r>
              <a:rPr lang="ko-KR" altLang="en-US" sz="1200"/>
              <a:t> </a:t>
            </a:r>
            <a:r>
              <a:rPr lang="en-US" altLang="ko-KR" sz="1200"/>
              <a:t>			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GAN </a:t>
            </a:r>
            <a:r>
              <a:rPr lang="ko-KR" altLang="en-US" sz="1400"/>
              <a:t>참고 사이트 </a:t>
            </a:r>
            <a:r>
              <a:rPr lang="en-US" altLang="ko-KR" sz="1200"/>
              <a:t>(</a:t>
            </a:r>
            <a:r>
              <a:rPr lang="en-US" altLang="ko-KR" sz="1200">
                <a:solidFill>
                  <a:srgbClr val="111111"/>
                </a:solidFill>
              </a:rPr>
              <a:t>[GAN] </a:t>
            </a:r>
            <a:r>
              <a:rPr lang="ko-KR" altLang="en-US" sz="1200">
                <a:solidFill>
                  <a:srgbClr val="111111"/>
                </a:solidFill>
              </a:rPr>
              <a:t>생성적 적대 신경망</a:t>
            </a:r>
            <a:r>
              <a:rPr lang="en-US" altLang="ko-KR" sz="1200">
                <a:solidFill>
                  <a:srgbClr val="111111"/>
                </a:solidFill>
              </a:rPr>
              <a:t>(GAN) </a:t>
            </a:r>
            <a:r>
              <a:rPr lang="ko-KR" altLang="en-US" sz="1200">
                <a:solidFill>
                  <a:srgbClr val="111111"/>
                </a:solidFill>
              </a:rPr>
              <a:t>쉽게 알아보기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rgbClr val="000000"/>
                </a:solidFill>
                <a:effectLst/>
                <a:hlinkClick r:id="rId3"/>
              </a:rPr>
              <a:t>https://ebbnflow.tistory.com/167</a:t>
            </a:r>
            <a:r>
              <a:rPr lang="en-US" altLang="ko-KR" sz="120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200"/>
              <a:t>  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CNN </a:t>
            </a:r>
            <a:r>
              <a:rPr lang="ko-KR" altLang="en-US" sz="1400"/>
              <a:t>참고 사이트</a:t>
            </a:r>
            <a:r>
              <a:rPr lang="en-US" altLang="ko-KR" sz="1200"/>
              <a:t>(</a:t>
            </a:r>
            <a:r>
              <a:rPr lang="ko-KR" altLang="en-US" sz="1200"/>
              <a:t>딥러닝</a:t>
            </a:r>
            <a:r>
              <a:rPr lang="en-US" altLang="ko-KR" sz="1200"/>
              <a:t>-</a:t>
            </a:r>
            <a:r>
              <a:rPr lang="ko-KR" altLang="en-US" sz="1200"/>
              <a:t>모델</a:t>
            </a:r>
            <a:r>
              <a:rPr lang="en-US" altLang="ko-KR" sz="1200"/>
              <a:t>-CNN-Convolutional-Neural-Network-</a:t>
            </a:r>
            <a:r>
              <a:rPr lang="ko-KR" altLang="en-US" sz="1200"/>
              <a:t>설명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4"/>
              </a:rPr>
              <a:t>https://rubber-tree.tistory.com/entry/%EB%94%A5%EB%9F%AC%EB%8B%9D-%EB%AA%A8%EB%8D%B8-CNN-Convolutional-Neural-Network-%EC%84%A4%EB%AA%85</a:t>
            </a:r>
            <a:r>
              <a:rPr lang="en-US" altLang="ko-KR" sz="1200"/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해외 </a:t>
            </a:r>
            <a:r>
              <a:rPr lang="en-US" altLang="ko-KR" sz="1400"/>
              <a:t>AI </a:t>
            </a:r>
            <a:r>
              <a:rPr lang="ko-KR" altLang="en-US" sz="1400"/>
              <a:t>기업 참고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hlinkClick r:id="rId5"/>
              </a:rPr>
              <a:t>https://www.codingworldnews.com/news/articleView.html?idxno=5872</a:t>
            </a:r>
            <a:r>
              <a:rPr lang="en-US" altLang="ko-KR" sz="1200"/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데이터 경로 참고 소스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hlinkClick r:id="rId6"/>
              </a:rPr>
              <a:t>https://www.kaggle.com/code/taldanko/pytorch-cats-vs-dogs-cnn</a:t>
            </a:r>
            <a:endParaRPr lang="en-US" altLang="ko-KR" sz="1400"/>
          </a:p>
          <a:p>
            <a:pPr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모델 컴파일</a:t>
            </a:r>
            <a:r>
              <a:rPr lang="en-US" altLang="ko-KR" sz="1400"/>
              <a:t>, train, validation generator </a:t>
            </a:r>
            <a:r>
              <a:rPr lang="ko-KR" altLang="en-US" sz="1400"/>
              <a:t>참고 소스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hlinkClick r:id="rId7"/>
              </a:rPr>
              <a:t>https://www.kaggle.com/code/dmitirycherezov/chollet-c-5-3-2</a:t>
            </a:r>
            <a:r>
              <a:rPr lang="en-US" altLang="ko-KR" sz="140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7337FD-7982-E2DD-7806-2977BD7B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6452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결론</a:t>
            </a:r>
            <a:r>
              <a:rPr lang="en-US" altLang="ko-KR"/>
              <a:t> </a:t>
            </a:r>
            <a:r>
              <a:rPr lang="en-US" altLang="ko-KR" sz="2400"/>
              <a:t>– </a:t>
            </a:r>
            <a:r>
              <a:rPr lang="ko-KR" altLang="en-US" sz="2400"/>
              <a:t>책 대여 목록</a:t>
            </a:r>
            <a:endParaRPr lang="en-US" altLang="ko-KR" sz="2400"/>
          </a:p>
        </p:txBody>
      </p:sp>
      <p:sp>
        <p:nvSpPr>
          <p:cNvPr id="6" name="TextBox 5"/>
          <p:cNvSpPr txBox="1"/>
          <p:nvPr/>
        </p:nvSpPr>
        <p:spPr>
          <a:xfrm>
            <a:off x="3016262" y="1841757"/>
            <a:ext cx="454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https://book.naver.com/bookdb/book_detail.nhn?bid=9344780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6556" y="1210529"/>
            <a:ext cx="5292229" cy="35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b="1" i="0" u="none" strike="noStrike">
                <a:solidFill>
                  <a:srgbClr val="000000"/>
                </a:solidFill>
                <a:effectLst/>
              </a:rPr>
              <a:t>인터랙티브 디벨로퍼 </a:t>
            </a:r>
            <a:r>
              <a:rPr lang="ko-KR" altLang="en-US" b="0" i="0" u="none" strike="noStrike">
                <a:solidFill>
                  <a:srgbClr val="61696C"/>
                </a:solidFill>
                <a:effectLst/>
              </a:rPr>
              <a:t>구글 엔지니어의 포트폴리오</a:t>
            </a:r>
            <a:endParaRPr lang="ko-KR" altLang="en-US" b="1" i="0">
              <a:solidFill>
                <a:srgbClr val="000000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07208" y="4075176"/>
            <a:ext cx="32727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http://www.yes24.com/Product/Goods/40211354</a:t>
            </a:r>
          </a:p>
        </p:txBody>
      </p:sp>
      <p:pic>
        <p:nvPicPr>
          <p:cNvPr id="3074" name="Picture 2" descr="보고서 마스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39624" y="2109492"/>
            <a:ext cx="1473135" cy="2263138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6012026" y="3429000"/>
            <a:ext cx="3567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b="1" i="0">
                <a:solidFill>
                  <a:srgbClr val="333333"/>
                </a:solidFill>
                <a:effectLst/>
              </a:rPr>
              <a:t>보고서 마스터 </a:t>
            </a:r>
            <a:r>
              <a:rPr lang="en-US" altLang="ko-KR" b="0" i="0">
                <a:solidFill>
                  <a:srgbClr val="666666"/>
                </a:solidFill>
                <a:effectLst/>
              </a:rPr>
              <a:t>1PAGE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로 설득하라</a:t>
            </a:r>
            <a:endParaRPr lang="ko-KR" altLang="en-US" b="0" i="0">
              <a:solidFill>
                <a:srgbClr val="66666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67178" y="3798332"/>
            <a:ext cx="32584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0" i="0" u="none" strike="noStrike">
                <a:solidFill>
                  <a:srgbClr val="333333"/>
                </a:solidFill>
                <a:effectLst/>
                <a:hlinkClick r:id="rId3"/>
              </a:rPr>
              <a:t>이병주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, </a:t>
            </a:r>
            <a:r>
              <a:rPr lang="ko-KR" altLang="en-US" sz="1100" b="0" i="0" u="none" strike="noStrike">
                <a:solidFill>
                  <a:srgbClr val="333333"/>
                </a:solidFill>
                <a:effectLst/>
                <a:hlinkClick r:id="rId4"/>
              </a:rPr>
              <a:t>윤영돈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저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</a:t>
            </a:r>
            <a:r>
              <a:rPr lang="ko-KR" altLang="en-US" sz="1100" b="0" i="0" u="none" strike="noStrike">
                <a:solidFill>
                  <a:srgbClr val="333333"/>
                </a:solidFill>
                <a:effectLst/>
              </a:rPr>
              <a:t>가디언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2017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년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05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월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18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일</a:t>
            </a:r>
            <a:endParaRPr lang="ko-KR" altLang="en-US" sz="1100"/>
          </a:p>
        </p:txBody>
      </p:sp>
      <p:pic>
        <p:nvPicPr>
          <p:cNvPr id="3076" name="Picture 4" descr="인터랙티브 디벨로퍼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9241" y="1150194"/>
            <a:ext cx="1819348" cy="2115521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3016262" y="1579861"/>
            <a:ext cx="29632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0" i="0" u="none" strike="noStrike">
                <a:solidFill>
                  <a:srgbClr val="333333"/>
                </a:solidFill>
                <a:effectLst/>
                <a:hlinkClick r:id="rId6"/>
              </a:rPr>
              <a:t>김종민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저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</a:t>
            </a:r>
            <a:r>
              <a:rPr lang="ko-KR" altLang="en-US" sz="1100" b="0" i="0" u="none" strike="noStrike">
                <a:solidFill>
                  <a:srgbClr val="333333"/>
                </a:solidFill>
                <a:effectLst/>
              </a:rPr>
              <a:t>한빛미디어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 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| 2015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년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08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월 </a:t>
            </a:r>
            <a:r>
              <a:rPr lang="en-US" altLang="ko-KR" sz="1100" b="0" i="0">
                <a:solidFill>
                  <a:srgbClr val="666666"/>
                </a:solidFill>
                <a:effectLst/>
              </a:rPr>
              <a:t>01</a:t>
            </a:r>
            <a:r>
              <a:rPr lang="ko-KR" altLang="en-US" sz="1100" b="0" i="0">
                <a:solidFill>
                  <a:srgbClr val="666666"/>
                </a:solidFill>
                <a:effectLst/>
              </a:rPr>
              <a:t>일</a:t>
            </a:r>
            <a:endParaRPr lang="ko-KR" altLang="en-US" sz="1100"/>
          </a:p>
        </p:txBody>
      </p:sp>
      <p:pic>
        <p:nvPicPr>
          <p:cNvPr id="1026" name="Picture 2" descr="컨설턴트가 알려주는 보고서 작성의 기술 with 파워포인트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79241" y="4205981"/>
            <a:ext cx="1819348" cy="21530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982160" y="493929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i="0">
                <a:solidFill>
                  <a:srgbClr val="333333"/>
                </a:solidFill>
                <a:effectLst/>
              </a:rPr>
              <a:t>컨설턴트가 알려주는 보고서 작성의 기술 </a:t>
            </a:r>
            <a:r>
              <a:rPr lang="en-US" altLang="ko-KR" b="1" i="0">
                <a:solidFill>
                  <a:srgbClr val="333333"/>
                </a:solidFill>
                <a:effectLst/>
              </a:rPr>
              <a:t>with </a:t>
            </a:r>
            <a:r>
              <a:rPr lang="ko-KR" altLang="en-US" b="1" i="0">
                <a:solidFill>
                  <a:srgbClr val="333333"/>
                </a:solidFill>
                <a:effectLst/>
              </a:rPr>
              <a:t>파워포인트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16262" y="5260816"/>
            <a:ext cx="609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0" i="0" u="none" strike="noStrike">
                <a:solidFill>
                  <a:srgbClr val="333333"/>
                </a:solidFill>
                <a:effectLst/>
                <a:hlinkClick r:id="rId8"/>
              </a:rPr>
              <a:t>홍장표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 저 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| </a:t>
            </a:r>
            <a:r>
              <a:rPr lang="ko-KR" altLang="en-US" sz="1200" b="0" i="0" u="none" strike="noStrike">
                <a:solidFill>
                  <a:srgbClr val="333333"/>
                </a:solidFill>
                <a:effectLst/>
              </a:rPr>
              <a:t>한빛미디어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 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| 2015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년 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07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월 </a:t>
            </a:r>
            <a:r>
              <a:rPr lang="en-US" altLang="ko-KR" sz="1200" b="0" i="0">
                <a:solidFill>
                  <a:srgbClr val="666666"/>
                </a:solidFill>
                <a:effectLst/>
              </a:rPr>
              <a:t>20</a:t>
            </a:r>
            <a:r>
              <a:rPr lang="ko-KR" altLang="en-US" sz="1200" b="0" i="0">
                <a:solidFill>
                  <a:srgbClr val="666666"/>
                </a:solidFill>
                <a:effectLst/>
              </a:rPr>
              <a:t>일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016262" y="5537815"/>
            <a:ext cx="6094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http://www.yes24.com/Product/Goods/19297760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F2915D-2449-1D2A-CF13-03220720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1260" y="2727556"/>
            <a:ext cx="2569480" cy="1402888"/>
          </a:xfrm>
          <a:prstGeom prst="rect">
            <a:avLst/>
          </a:prstGeom>
        </p:spPr>
      </p:pic>
      <p:grpSp>
        <p:nvGrpSpPr>
          <p:cNvPr id="5" name="그룹 1002"/>
          <p:cNvGrpSpPr/>
          <p:nvPr/>
        </p:nvGrpSpPr>
        <p:grpSpPr>
          <a:xfrm>
            <a:off x="8488959" y="3666714"/>
            <a:ext cx="3250019" cy="2874036"/>
            <a:chOff x="11304181" y="4061341"/>
            <a:chExt cx="6171429" cy="4923935"/>
          </a:xfrm>
        </p:grpSpPr>
        <p:pic>
          <p:nvPicPr>
            <p:cNvPr id="6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304181" y="4061341"/>
              <a:ext cx="6171429" cy="4923935"/>
            </a:xfrm>
            <a:prstGeom prst="rect">
              <a:avLst/>
            </a:prstGeom>
          </p:spPr>
        </p:pic>
      </p:grpSp>
      <p:pic>
        <p:nvPicPr>
          <p:cNvPr id="7" name="Object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3022" y="5185967"/>
            <a:ext cx="3972296" cy="135478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31A272-F2A9-AFA5-47BF-28A2D9EA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8242" y="4523876"/>
            <a:ext cx="717844" cy="101566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31" name="그림 30" descr="텍스트, 영수증, 스크린샷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36870" y="4523876"/>
            <a:ext cx="717844" cy="101566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9" name="그림 28" descr="테이블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8445" y="1409403"/>
            <a:ext cx="716400" cy="101362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7" name="그림 26" descr="텍스트, 영수증, 스크린샷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4508" y="1412601"/>
            <a:ext cx="716400" cy="101362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2" name="그림 21" descr="테이블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3427" y="4347856"/>
            <a:ext cx="717844" cy="101566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36884" y="222789"/>
            <a:ext cx="4345606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dirty="0"/>
              <a:t>0.CNN</a:t>
            </a:r>
            <a:r>
              <a:rPr lang="ko-KR" altLang="en-US" sz="2400" dirty="0"/>
              <a:t> </a:t>
            </a:r>
            <a:r>
              <a:rPr lang="en-US" altLang="ko-KR" sz="2400" dirty="0"/>
              <a:t>detection cam </a:t>
            </a:r>
            <a:r>
              <a:rPr lang="ko-KR" altLang="en-US" sz="2400" dirty="0"/>
              <a:t>진행상황</a:t>
            </a:r>
          </a:p>
        </p:txBody>
      </p:sp>
      <p:sp>
        <p:nvSpPr>
          <p:cNvPr id="2" name="화살표: 오른쪽 1"/>
          <p:cNvSpPr/>
          <p:nvPr/>
        </p:nvSpPr>
        <p:spPr>
          <a:xfrm>
            <a:off x="153829" y="3104147"/>
            <a:ext cx="11852209" cy="46166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463" y="3799336"/>
            <a:ext cx="2899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/>
              <a:t>[2</a:t>
            </a:r>
            <a:r>
              <a:rPr lang="ko-KR" altLang="en-US" sz="1200" b="1" dirty="0"/>
              <a:t>주차</a:t>
            </a:r>
            <a:r>
              <a:rPr lang="en-US" altLang="ko-KR" sz="1200" b="1" dirty="0"/>
              <a:t>] 3/14~3/20 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1200" dirty="0"/>
              <a:t>1</a:t>
            </a:r>
            <a:r>
              <a:rPr lang="ko-KR" altLang="en-US" sz="1200" dirty="0"/>
              <a:t>인 가구를 위한 이상행동 </a:t>
            </a:r>
          </a:p>
          <a:p>
            <a:pPr lvl="0">
              <a:defRPr/>
            </a:pPr>
            <a:r>
              <a:rPr lang="ko-KR" altLang="en-US" sz="1200" dirty="0"/>
              <a:t>    감지 </a:t>
            </a:r>
            <a:r>
              <a:rPr lang="en-US" altLang="ko-KR" sz="1200" dirty="0"/>
              <a:t>CCTV </a:t>
            </a:r>
            <a:r>
              <a:rPr lang="ko-KR" altLang="en-US" sz="1200" dirty="0"/>
              <a:t>프로그램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426" y="2515354"/>
            <a:ext cx="2174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/>
              <a:t>[3</a:t>
            </a:r>
            <a:r>
              <a:rPr lang="ko-KR" altLang="en-US" sz="1200" b="1" dirty="0"/>
              <a:t>주차</a:t>
            </a:r>
            <a:r>
              <a:rPr lang="en-US" altLang="ko-KR" sz="1200" b="1" dirty="0"/>
              <a:t>] 3/21~3/27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</a:rPr>
              <a:t> </a:t>
            </a:r>
            <a:r>
              <a:rPr lang="ko-KR" altLang="en-US" sz="1200" dirty="0" err="1"/>
              <a:t>전동킥보드</a:t>
            </a:r>
            <a:r>
              <a:rPr lang="ko-KR" altLang="en-US" sz="1200" dirty="0"/>
              <a:t> 불법 주행 감지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ko-KR" altLang="en-US" sz="1200" dirty="0"/>
              <a:t>프로그램으로 주제변경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55197" y="3812790"/>
            <a:ext cx="2067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/>
              <a:t>[4</a:t>
            </a:r>
            <a:r>
              <a:rPr lang="ko-KR" altLang="en-US" sz="1200" b="1" dirty="0"/>
              <a:t>주차</a:t>
            </a:r>
            <a:r>
              <a:rPr lang="en-US" altLang="ko-KR" sz="1200" b="1" dirty="0"/>
              <a:t>] 3/28~4/3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1200" dirty="0"/>
              <a:t>데이터셋 수집 방법 회의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1200" dirty="0" err="1"/>
              <a:t>간트차트</a:t>
            </a:r>
            <a:r>
              <a:rPr lang="ko-KR" altLang="en-US" sz="1200" dirty="0"/>
              <a:t> 작성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7451" y="3446376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3501" y="2457816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8713" y="3456016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44535" y="2451280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35207" y="2391675"/>
            <a:ext cx="2621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/>
              <a:t>[5</a:t>
            </a:r>
            <a:r>
              <a:rPr lang="ko-KR" altLang="en-US" sz="1200" b="1" dirty="0"/>
              <a:t>주차</a:t>
            </a:r>
            <a:r>
              <a:rPr lang="en-US" altLang="ko-KR" sz="1200" b="1" dirty="0"/>
              <a:t>] 4/4~4/10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1200" dirty="0"/>
              <a:t>알고리즘 회의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1200" dirty="0"/>
              <a:t>데이터 수집 시작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웹크롤링</a:t>
            </a:r>
            <a:r>
              <a:rPr lang="en-US" altLang="ko-KR" sz="1200" dirty="0"/>
              <a:t>,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/>
              <a:t>데이터셋</a:t>
            </a:r>
            <a:r>
              <a:rPr lang="en-US" altLang="ko-KR" sz="1200" dirty="0"/>
              <a:t>, </a:t>
            </a:r>
            <a:r>
              <a:rPr lang="ko-KR" altLang="en-US" sz="1200" dirty="0"/>
              <a:t>직접 촬영</a:t>
            </a:r>
            <a:r>
              <a:rPr lang="en-US" altLang="ko-KR" sz="1200" dirty="0"/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69975" y="3443458"/>
            <a:ext cx="27586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/>
              <a:t>[6</a:t>
            </a:r>
            <a:r>
              <a:rPr lang="ko-KR" altLang="en-US" sz="1200" b="1" dirty="0"/>
              <a:t>주차</a:t>
            </a:r>
            <a:r>
              <a:rPr lang="en-US" altLang="ko-KR" sz="1200" b="1" dirty="0"/>
              <a:t>] 4/11~4/17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1200" dirty="0"/>
              <a:t>데이터 수집 방법 변경 후 데이터 수집 시작 </a:t>
            </a:r>
            <a:r>
              <a:rPr lang="en-US" altLang="ko-KR" sz="1200" dirty="0"/>
              <a:t>(</a:t>
            </a:r>
            <a:r>
              <a:rPr lang="ko-KR" altLang="en-US" sz="1200" dirty="0"/>
              <a:t>데이터셋</a:t>
            </a:r>
            <a:r>
              <a:rPr lang="en-US" altLang="ko-KR" sz="1200" dirty="0"/>
              <a:t>)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1200" dirty="0"/>
              <a:t>인공지능 알고리즘 구현 시작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ko-KR" altLang="en-US" sz="1200" dirty="0"/>
              <a:t>필요 물품 구매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304465" y="3456016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830" y="6449758"/>
            <a:ext cx="42135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깃허브 주소 </a:t>
            </a:r>
            <a:r>
              <a:rPr lang="en-US" altLang="ko-KR" sz="1100"/>
              <a:t>: </a:t>
            </a:r>
            <a:r>
              <a:rPr lang="ko-KR" altLang="en-US" sz="1100">
                <a:hlinkClick r:id="rId8"/>
              </a:rPr>
              <a:t>https://github.com/JEONEUNMIN/capstone_04</a:t>
            </a:r>
            <a:r>
              <a:rPr lang="ko-KR" altLang="en-US" sz="1100"/>
              <a:t> </a:t>
            </a:r>
          </a:p>
        </p:txBody>
      </p:sp>
      <p:pic>
        <p:nvPicPr>
          <p:cNvPr id="7" name="그림 6" descr="테이블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18807" y="1407684"/>
            <a:ext cx="716400" cy="10136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그림 8" descr="테이블이(가) 표시된 사진  자동 생성된 설명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990210" y="1407684"/>
            <a:ext cx="716400" cy="10136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그림 10" descr="테이블이(가) 표시된 사진  자동 생성된 설명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065036" y="4523876"/>
            <a:ext cx="717844" cy="101566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그림 12" descr="테이블이(가) 표시된 사진  자동 생성된 설명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839359" y="4523876"/>
            <a:ext cx="717844" cy="101566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7" name="그림 16" descr="테이블이(가) 표시된 사진  자동 생성된 설명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610000" y="4536630"/>
            <a:ext cx="717844" cy="101566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1" name="TextBox 35"/>
          <p:cNvSpPr txBox="1"/>
          <p:nvPr/>
        </p:nvSpPr>
        <p:spPr>
          <a:xfrm>
            <a:off x="5189645" y="2358649"/>
            <a:ext cx="2232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[7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주차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] 4/18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~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4/24</a:t>
            </a:r>
            <a:endParaRPr lang="en-US" altLang="ko-KR" sz="1200" dirty="0">
              <a:latin typeface="+mj-ea"/>
              <a:ea typeface="+mj-ea"/>
              <a:cs typeface="Malgun Gothic Semilight" panose="020B0502040204020203" pitchFamily="50" charset="-127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▶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인공지능 모델 정확도 수정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▶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라즈베리파이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OS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설치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  <a:cs typeface="Malgun Gothic Semilight" panose="020B0502040204020203" pitchFamily="50" charset="-127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lang="en-US" altLang="ko-KR" sz="1200" b="0" i="0" u="none" strike="noStrike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   ( </a:t>
            </a:r>
            <a:r>
              <a:rPr lang="en-US" altLang="ko-KR" sz="1200" b="0" i="0" u="none" strike="noStrike" dirty="0" err="1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Jupyter</a:t>
            </a:r>
            <a:r>
              <a:rPr lang="en-US" altLang="ko-KR" sz="1200" b="0" i="0" u="none" strike="noStrike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 Notebook </a:t>
            </a:r>
            <a:r>
              <a:rPr lang="ko-KR" altLang="en-US" sz="1200" b="0" i="0" u="none" strike="noStrike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연동</a:t>
            </a:r>
            <a:r>
              <a:rPr lang="en-US" altLang="ko-KR" sz="1200" b="0" i="0" u="none" strike="noStrike" dirty="0">
                <a:solidFill>
                  <a:srgbClr val="000000"/>
                </a:solidFill>
                <a:latin typeface="+mj-ea"/>
                <a:ea typeface="+mj-ea"/>
                <a:cs typeface="Malgun Gothic Semilight" panose="020B0502040204020203" pitchFamily="50" charset="-127"/>
              </a:rPr>
              <a:t>)</a:t>
            </a:r>
            <a:endParaRPr lang="en-US" altLang="ko-KR" sz="1200" b="0" i="0" u="none" strike="noStrike" dirty="0">
              <a:latin typeface="+mj-ea"/>
              <a:ea typeface="+mj-ea"/>
              <a:cs typeface="Malgun Gothic Semilight" panose="020B0502040204020203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669405" y="1416677"/>
            <a:ext cx="716400" cy="89736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391078" y="1416677"/>
            <a:ext cx="716400" cy="927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6155634" y="1416677"/>
            <a:ext cx="716400" cy="9328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6" name="TextBox 35"/>
          <p:cNvSpPr txBox="1"/>
          <p:nvPr/>
        </p:nvSpPr>
        <p:spPr>
          <a:xfrm>
            <a:off x="7139901" y="3448328"/>
            <a:ext cx="1499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[8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주차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] 4/25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~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5/1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</a:rPr>
              <a:t>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중간고사 준비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89B7EF-56BC-4A06-C362-BE2E6980B130}"/>
              </a:ext>
            </a:extLst>
          </p:cNvPr>
          <p:cNvSpPr/>
          <p:nvPr/>
        </p:nvSpPr>
        <p:spPr>
          <a:xfrm>
            <a:off x="5119506" y="2437631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757930-92CF-1B32-C683-D378A4AF5700}"/>
              </a:ext>
            </a:extLst>
          </p:cNvPr>
          <p:cNvSpPr/>
          <p:nvPr/>
        </p:nvSpPr>
        <p:spPr>
          <a:xfrm>
            <a:off x="7080424" y="3446375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6D7585-0B41-BD00-D402-1A2ED5F9FCCE}"/>
              </a:ext>
            </a:extLst>
          </p:cNvPr>
          <p:cNvSpPr/>
          <p:nvPr/>
        </p:nvSpPr>
        <p:spPr>
          <a:xfrm>
            <a:off x="7941898" y="2437630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9" name="TextBox 35">
            <a:extLst>
              <a:ext uri="{FF2B5EF4-FFF2-40B4-BE49-F238E27FC236}">
                <a16:creationId xmlns:a16="http://schemas.microsoft.com/office/drawing/2014/main" id="{0C88C2A1-E3E7-0079-DF3F-8B130B500489}"/>
              </a:ext>
            </a:extLst>
          </p:cNvPr>
          <p:cNvSpPr txBox="1"/>
          <p:nvPr/>
        </p:nvSpPr>
        <p:spPr>
          <a:xfrm>
            <a:off x="7978217" y="2255687"/>
            <a:ext cx="3837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[9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주차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]  5/2 ~ 5/8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+mj-ea"/>
                <a:ea typeface="+mj-ea"/>
              </a:rPr>
              <a:t>라즈베리파이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 개발환경 구축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  <a:cs typeface="맑은 고딕"/>
              </a:rPr>
              <a:t>카메라 모듈 부착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+mj-ea"/>
              <a:ea typeface="+mj-ea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</a:rPr>
              <a:t>학습 데이터 셋 정제</a:t>
            </a:r>
            <a:endParaRPr lang="en-US" altLang="ko-KR" sz="12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과제비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정산서 제출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+mj-ea"/>
              <a:ea typeface="+mj-ea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D3FEE102-117B-8159-05E9-1D5AE2D2081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86" y="1314019"/>
            <a:ext cx="716400" cy="10132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F84886C0-59BA-1C91-D109-7902569BA91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32" y="1314019"/>
            <a:ext cx="716400" cy="10132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E072D379-A0F9-84DA-3018-F4B7997BB4D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41" y="1314019"/>
            <a:ext cx="716400" cy="101321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88F354-FDD1-B3DD-856E-783EABEA9363}"/>
              </a:ext>
            </a:extLst>
          </p:cNvPr>
          <p:cNvSpPr/>
          <p:nvPr/>
        </p:nvSpPr>
        <p:spPr>
          <a:xfrm>
            <a:off x="8476465" y="3456015"/>
            <a:ext cx="96313" cy="7723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5" name="TextBox 35">
            <a:extLst>
              <a:ext uri="{FF2B5EF4-FFF2-40B4-BE49-F238E27FC236}">
                <a16:creationId xmlns:a16="http://schemas.microsoft.com/office/drawing/2014/main" id="{190D1648-5FF3-C84A-AFBF-FA0974F6462D}"/>
              </a:ext>
            </a:extLst>
          </p:cNvPr>
          <p:cNvSpPr txBox="1"/>
          <p:nvPr/>
        </p:nvSpPr>
        <p:spPr>
          <a:xfrm>
            <a:off x="8639094" y="3565812"/>
            <a:ext cx="3837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[10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주차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]  5/9 ~ 5/15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라즈베리파이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개발환경 재구축 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CNN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모델 전체적 수정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라즈베리파이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sd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카드 교체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13B30-A89F-7787-BAD5-1C9DA50C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3</a:t>
            </a:fld>
            <a:endParaRPr lang="ko-KR" altLang="en-US" dirty="0"/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5B011261-35D4-230A-AD3E-1095A37D7AD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63" y="4817608"/>
            <a:ext cx="1356150" cy="191802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0B6E27C5-75E6-027A-394D-82698BAC1A9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91" y="4817608"/>
            <a:ext cx="1356699" cy="19188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8924316A-EA5E-54D8-24FB-AF03B8DE3BD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32" y="4816831"/>
            <a:ext cx="1356700" cy="19188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7FD5E1-DDE6-F0CE-756D-9F56CE1A3943}"/>
              </a:ext>
            </a:extLst>
          </p:cNvPr>
          <p:cNvSpPr/>
          <p:nvPr/>
        </p:nvSpPr>
        <p:spPr>
          <a:xfrm>
            <a:off x="8664871" y="3599633"/>
            <a:ext cx="3483701" cy="1136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21691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서론</a:t>
            </a:r>
            <a:r>
              <a:rPr lang="en-US" altLang="ko-KR"/>
              <a:t> </a:t>
            </a:r>
            <a:r>
              <a:rPr lang="en-US" altLang="ko-KR" sz="2400"/>
              <a:t>- </a:t>
            </a:r>
            <a:r>
              <a:rPr lang="ko-KR" altLang="en-US" sz="2400"/>
              <a:t>조원소개</a:t>
            </a:r>
            <a:endParaRPr lang="en-US" altLang="ko-KR" sz="2400"/>
          </a:p>
        </p:txBody>
      </p:sp>
      <p:grpSp>
        <p:nvGrpSpPr>
          <p:cNvPr id="7" name="그룹 1004"/>
          <p:cNvGrpSpPr/>
          <p:nvPr/>
        </p:nvGrpSpPr>
        <p:grpSpPr>
          <a:xfrm>
            <a:off x="1163168" y="1474229"/>
            <a:ext cx="1620000" cy="1620000"/>
            <a:chOff x="5189923" y="3058555"/>
            <a:chExt cx="2110880" cy="2110880"/>
          </a:xfrm>
        </p:grpSpPr>
        <p:grpSp>
          <p:nvGrpSpPr>
            <p:cNvPr id="8" name="그룹 1005"/>
            <p:cNvGrpSpPr/>
            <p:nvPr/>
          </p:nvGrpSpPr>
          <p:grpSpPr>
            <a:xfrm>
              <a:off x="5189923" y="3058555"/>
              <a:ext cx="2110880" cy="2110880"/>
              <a:chOff x="5189923" y="3058555"/>
              <a:chExt cx="2110880" cy="2110880"/>
            </a:xfrm>
          </p:grpSpPr>
          <p:pic>
            <p:nvPicPr>
              <p:cNvPr id="11" name="Object 1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189923" y="3058555"/>
                <a:ext cx="2110880" cy="2110880"/>
              </a:xfrm>
              <a:prstGeom prst="rect">
                <a:avLst/>
              </a:prstGeom>
            </p:spPr>
          </p:pic>
        </p:grpSp>
        <p:grpSp>
          <p:nvGrpSpPr>
            <p:cNvPr id="9" name="그룹 1006"/>
            <p:cNvGrpSpPr/>
            <p:nvPr/>
          </p:nvGrpSpPr>
          <p:grpSpPr>
            <a:xfrm>
              <a:off x="5218974" y="3087606"/>
              <a:ext cx="2052779" cy="2052779"/>
              <a:chOff x="5218974" y="3087606"/>
              <a:chExt cx="2052779" cy="2052779"/>
            </a:xfrm>
          </p:grpSpPr>
          <p:pic>
            <p:nvPicPr>
              <p:cNvPr id="10" name="Object 1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218974" y="3087606"/>
                <a:ext cx="2052779" cy="2052779"/>
              </a:xfrm>
              <a:prstGeom prst="rect">
                <a:avLst/>
              </a:prstGeom>
            </p:spPr>
          </p:pic>
        </p:grpSp>
      </p:grpSp>
      <p:pic>
        <p:nvPicPr>
          <p:cNvPr id="12" name="Object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5576" y="3205152"/>
            <a:ext cx="2234327" cy="994721"/>
          </a:xfrm>
          <a:prstGeom prst="rect">
            <a:avLst/>
          </a:prstGeom>
        </p:spPr>
      </p:pic>
      <p:pic>
        <p:nvPicPr>
          <p:cNvPr id="13" name="Object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59375" y="3818151"/>
            <a:ext cx="2058175" cy="439837"/>
          </a:xfrm>
          <a:prstGeom prst="rect">
            <a:avLst/>
          </a:prstGeom>
        </p:spPr>
      </p:pic>
      <p:pic>
        <p:nvPicPr>
          <p:cNvPr id="14" name="Object 20"/>
          <p:cNvPicPr>
            <a:picLocks noChangeAspect="1"/>
          </p:cNvPicPr>
          <p:nvPr/>
        </p:nvPicPr>
        <p:blipFill rotWithShape="1">
          <a:blip r:embed="rId6"/>
          <a:srcRect r="3010" b="59580"/>
          <a:stretch>
            <a:fillRect/>
          </a:stretch>
        </p:blipFill>
        <p:spPr>
          <a:xfrm>
            <a:off x="747169" y="4489266"/>
            <a:ext cx="2455036" cy="689120"/>
          </a:xfrm>
          <a:prstGeom prst="rect">
            <a:avLst/>
          </a:prstGeom>
        </p:spPr>
      </p:pic>
      <p:grpSp>
        <p:nvGrpSpPr>
          <p:cNvPr id="15" name="그룹 1008"/>
          <p:cNvGrpSpPr/>
          <p:nvPr/>
        </p:nvGrpSpPr>
        <p:grpSpPr>
          <a:xfrm>
            <a:off x="3801628" y="1474229"/>
            <a:ext cx="1620000" cy="1620000"/>
            <a:chOff x="8494529" y="3058555"/>
            <a:chExt cx="2245977" cy="2245977"/>
          </a:xfrm>
        </p:grpSpPr>
        <p:grpSp>
          <p:nvGrpSpPr>
            <p:cNvPr id="16" name="그룹 1009"/>
            <p:cNvGrpSpPr/>
            <p:nvPr/>
          </p:nvGrpSpPr>
          <p:grpSpPr>
            <a:xfrm>
              <a:off x="8494529" y="3058555"/>
              <a:ext cx="2245977" cy="2245977"/>
              <a:chOff x="8494529" y="3058555"/>
              <a:chExt cx="2245977" cy="2245977"/>
            </a:xfrm>
          </p:grpSpPr>
          <p:pic>
            <p:nvPicPr>
              <p:cNvPr id="19" name="Object 26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494529" y="3058555"/>
                <a:ext cx="2245977" cy="2245977"/>
              </a:xfrm>
              <a:prstGeom prst="rect">
                <a:avLst/>
              </a:prstGeom>
            </p:spPr>
          </p:pic>
        </p:grpSp>
        <p:grpSp>
          <p:nvGrpSpPr>
            <p:cNvPr id="17" name="그룹 1010"/>
            <p:cNvGrpSpPr/>
            <p:nvPr/>
          </p:nvGrpSpPr>
          <p:grpSpPr>
            <a:xfrm>
              <a:off x="8525439" y="3089465"/>
              <a:ext cx="2184156" cy="2184156"/>
              <a:chOff x="8525439" y="3089465"/>
              <a:chExt cx="2184156" cy="2184156"/>
            </a:xfrm>
          </p:grpSpPr>
          <p:pic>
            <p:nvPicPr>
              <p:cNvPr id="18" name="Object 29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525439" y="3089465"/>
                <a:ext cx="2184156" cy="2184156"/>
              </a:xfrm>
              <a:prstGeom prst="rect">
                <a:avLst/>
              </a:prstGeom>
            </p:spPr>
          </p:pic>
        </p:grpSp>
      </p:grpSp>
      <p:pic>
        <p:nvPicPr>
          <p:cNvPr id="20" name="Object 3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449093" y="3211749"/>
            <a:ext cx="2325070" cy="1036291"/>
          </a:xfrm>
          <a:prstGeom prst="rect">
            <a:avLst/>
          </a:prstGeom>
        </p:spPr>
      </p:pic>
      <p:pic>
        <p:nvPicPr>
          <p:cNvPr id="21" name="Object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78430" y="3799116"/>
            <a:ext cx="2058175" cy="439837"/>
          </a:xfrm>
          <a:prstGeom prst="rect">
            <a:avLst/>
          </a:prstGeom>
        </p:spPr>
      </p:pic>
      <p:pic>
        <p:nvPicPr>
          <p:cNvPr id="22" name="Object 34"/>
          <p:cNvPicPr>
            <a:picLocks noChangeAspect="1"/>
          </p:cNvPicPr>
          <p:nvPr/>
        </p:nvPicPr>
        <p:blipFill rotWithShape="1">
          <a:blip r:embed="rId10"/>
          <a:srcRect r="310" b="50510"/>
          <a:stretch>
            <a:fillRect/>
          </a:stretch>
        </p:blipFill>
        <p:spPr>
          <a:xfrm>
            <a:off x="3308298" y="4517150"/>
            <a:ext cx="2776961" cy="608232"/>
          </a:xfrm>
          <a:prstGeom prst="rect">
            <a:avLst/>
          </a:prstGeom>
        </p:spPr>
      </p:pic>
      <p:grpSp>
        <p:nvGrpSpPr>
          <p:cNvPr id="23" name="그룹 1012"/>
          <p:cNvGrpSpPr/>
          <p:nvPr/>
        </p:nvGrpSpPr>
        <p:grpSpPr>
          <a:xfrm>
            <a:off x="6715256" y="1474228"/>
            <a:ext cx="1620000" cy="1620000"/>
            <a:chOff x="11968637" y="3066212"/>
            <a:chExt cx="2253415" cy="2253415"/>
          </a:xfrm>
        </p:grpSpPr>
        <p:grpSp>
          <p:nvGrpSpPr>
            <p:cNvPr id="24" name="그룹 1013"/>
            <p:cNvGrpSpPr/>
            <p:nvPr/>
          </p:nvGrpSpPr>
          <p:grpSpPr>
            <a:xfrm>
              <a:off x="11968637" y="3066212"/>
              <a:ext cx="2253415" cy="2253415"/>
              <a:chOff x="11968637" y="3066212"/>
              <a:chExt cx="2253415" cy="2253415"/>
            </a:xfrm>
          </p:grpSpPr>
          <p:pic>
            <p:nvPicPr>
              <p:cNvPr id="27" name="Object 40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11968637" y="3066212"/>
                <a:ext cx="2253415" cy="2253415"/>
              </a:xfrm>
              <a:prstGeom prst="rect">
                <a:avLst/>
              </a:prstGeom>
            </p:spPr>
          </p:pic>
        </p:grpSp>
        <p:grpSp>
          <p:nvGrpSpPr>
            <p:cNvPr id="25" name="그룹 1014"/>
            <p:cNvGrpSpPr/>
            <p:nvPr/>
          </p:nvGrpSpPr>
          <p:grpSpPr>
            <a:xfrm>
              <a:off x="11999650" y="3097225"/>
              <a:ext cx="2191390" cy="2191390"/>
              <a:chOff x="11999650" y="3097225"/>
              <a:chExt cx="2191390" cy="2191390"/>
            </a:xfrm>
          </p:grpSpPr>
          <p:pic>
            <p:nvPicPr>
              <p:cNvPr id="26" name="Object 43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11999650" y="3097225"/>
                <a:ext cx="2191390" cy="2191390"/>
              </a:xfrm>
              <a:prstGeom prst="rect">
                <a:avLst/>
              </a:prstGeom>
            </p:spPr>
          </p:pic>
        </p:grpSp>
      </p:grpSp>
      <p:pic>
        <p:nvPicPr>
          <p:cNvPr id="28" name="Object 4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183515" y="3212398"/>
            <a:ext cx="2364377" cy="1057261"/>
          </a:xfrm>
          <a:prstGeom prst="rect">
            <a:avLst/>
          </a:prstGeom>
        </p:spPr>
      </p:pic>
      <p:pic>
        <p:nvPicPr>
          <p:cNvPr id="29" name="Object 4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63442" y="3799116"/>
            <a:ext cx="2058175" cy="439837"/>
          </a:xfrm>
          <a:prstGeom prst="rect">
            <a:avLst/>
          </a:prstGeom>
        </p:spPr>
      </p:pic>
      <p:pic>
        <p:nvPicPr>
          <p:cNvPr id="30" name="Object 48"/>
          <p:cNvPicPr>
            <a:picLocks noChangeAspect="1"/>
          </p:cNvPicPr>
          <p:nvPr/>
        </p:nvPicPr>
        <p:blipFill rotWithShape="1">
          <a:blip r:embed="rId14"/>
          <a:srcRect r="-530" b="35490"/>
          <a:stretch>
            <a:fillRect/>
          </a:stretch>
        </p:blipFill>
        <p:spPr>
          <a:xfrm>
            <a:off x="6236148" y="4512262"/>
            <a:ext cx="2689661" cy="819568"/>
          </a:xfrm>
          <a:prstGeom prst="rect">
            <a:avLst/>
          </a:prstGeom>
        </p:spPr>
      </p:pic>
      <p:pic>
        <p:nvPicPr>
          <p:cNvPr id="31" name="Object 5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20880000">
            <a:off x="2518798" y="704625"/>
            <a:ext cx="702219" cy="691537"/>
          </a:xfrm>
          <a:prstGeom prst="rect">
            <a:avLst/>
          </a:prstGeom>
        </p:spPr>
      </p:pic>
      <p:grpSp>
        <p:nvGrpSpPr>
          <p:cNvPr id="32" name="그룹 1016"/>
          <p:cNvGrpSpPr/>
          <p:nvPr/>
        </p:nvGrpSpPr>
        <p:grpSpPr>
          <a:xfrm>
            <a:off x="2518677" y="1368857"/>
            <a:ext cx="462619" cy="250462"/>
            <a:chOff x="7206561" y="3600853"/>
            <a:chExt cx="657007" cy="340622"/>
          </a:xfrm>
        </p:grpSpPr>
        <p:pic>
          <p:nvPicPr>
            <p:cNvPr id="33" name="Object 56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 rot="16200000">
              <a:off x="7206561" y="3600853"/>
              <a:ext cx="657007" cy="340622"/>
            </a:xfrm>
            <a:prstGeom prst="rect">
              <a:avLst/>
            </a:prstGeom>
          </p:spPr>
        </p:pic>
      </p:grpSp>
      <p:pic>
        <p:nvPicPr>
          <p:cNvPr id="34" name="Object 58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540358" y="2284228"/>
            <a:ext cx="720675" cy="669030"/>
          </a:xfrm>
          <a:prstGeom prst="rect">
            <a:avLst/>
          </a:prstGeom>
        </p:spPr>
      </p:pic>
      <p:grpSp>
        <p:nvGrpSpPr>
          <p:cNvPr id="35" name="그룹 1017"/>
          <p:cNvGrpSpPr/>
          <p:nvPr/>
        </p:nvGrpSpPr>
        <p:grpSpPr>
          <a:xfrm>
            <a:off x="5427652" y="2004504"/>
            <a:ext cx="462619" cy="250462"/>
            <a:chOff x="10737200" y="4380167"/>
            <a:chExt cx="657007" cy="340622"/>
          </a:xfrm>
        </p:grpSpPr>
        <p:pic>
          <p:nvPicPr>
            <p:cNvPr id="36" name="Object 60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 rot="14820000">
              <a:off x="10737200" y="4380167"/>
              <a:ext cx="657007" cy="340622"/>
            </a:xfrm>
            <a:prstGeom prst="rect">
              <a:avLst/>
            </a:prstGeom>
          </p:spPr>
        </p:pic>
      </p:grpSp>
      <p:pic>
        <p:nvPicPr>
          <p:cNvPr id="37" name="Object 62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8123224" y="716971"/>
            <a:ext cx="796786" cy="669030"/>
          </a:xfrm>
          <a:prstGeom prst="rect">
            <a:avLst/>
          </a:prstGeom>
        </p:spPr>
      </p:pic>
      <p:grpSp>
        <p:nvGrpSpPr>
          <p:cNvPr id="38" name="그룹 1018"/>
          <p:cNvGrpSpPr/>
          <p:nvPr/>
        </p:nvGrpSpPr>
        <p:grpSpPr>
          <a:xfrm>
            <a:off x="7707044" y="1154878"/>
            <a:ext cx="442455" cy="239546"/>
            <a:chOff x="13746290" y="3105997"/>
            <a:chExt cx="628372" cy="325776"/>
          </a:xfrm>
        </p:grpSpPr>
        <p:pic>
          <p:nvPicPr>
            <p:cNvPr id="39" name="Object 64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8340000">
              <a:off x="13746290" y="3105997"/>
              <a:ext cx="628372" cy="325776"/>
            </a:xfrm>
            <a:prstGeom prst="rect">
              <a:avLst/>
            </a:prstGeom>
          </p:spPr>
        </p:pic>
      </p:grpSp>
      <p:grpSp>
        <p:nvGrpSpPr>
          <p:cNvPr id="40" name="그룹 1021"/>
          <p:cNvGrpSpPr/>
          <p:nvPr/>
        </p:nvGrpSpPr>
        <p:grpSpPr>
          <a:xfrm>
            <a:off x="9478279" y="1451933"/>
            <a:ext cx="1620000" cy="1620000"/>
            <a:chOff x="15399040" y="2980498"/>
            <a:chExt cx="2245942" cy="2245942"/>
          </a:xfrm>
        </p:grpSpPr>
        <p:grpSp>
          <p:nvGrpSpPr>
            <p:cNvPr id="41" name="그룹 1022"/>
            <p:cNvGrpSpPr/>
            <p:nvPr/>
          </p:nvGrpSpPr>
          <p:grpSpPr>
            <a:xfrm>
              <a:off x="15399040" y="2980498"/>
              <a:ext cx="2245942" cy="2245942"/>
              <a:chOff x="15399040" y="2980498"/>
              <a:chExt cx="2245942" cy="2245942"/>
            </a:xfrm>
          </p:grpSpPr>
          <p:pic>
            <p:nvPicPr>
              <p:cNvPr id="44" name="Object 74"/>
              <p:cNvPicPr>
                <a:picLocks noChangeAspect="1"/>
              </p:cNvPicPr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15399040" y="2980498"/>
                <a:ext cx="2245942" cy="2245942"/>
              </a:xfrm>
              <a:prstGeom prst="rect">
                <a:avLst/>
              </a:prstGeom>
            </p:spPr>
          </p:pic>
        </p:grpSp>
        <p:grpSp>
          <p:nvGrpSpPr>
            <p:cNvPr id="42" name="그룹 1023"/>
            <p:cNvGrpSpPr/>
            <p:nvPr/>
          </p:nvGrpSpPr>
          <p:grpSpPr>
            <a:xfrm>
              <a:off x="15429950" y="3011408"/>
              <a:ext cx="2184123" cy="2184123"/>
              <a:chOff x="15429950" y="3011408"/>
              <a:chExt cx="2184123" cy="2184123"/>
            </a:xfrm>
          </p:grpSpPr>
          <p:pic>
            <p:nvPicPr>
              <p:cNvPr id="43" name="Object 77"/>
              <p:cNvPicPr>
                <a:picLocks noChangeAspect="1"/>
              </p:cNvPicPr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15429950" y="3011408"/>
                <a:ext cx="2184123" cy="2184123"/>
              </a:xfrm>
              <a:prstGeom prst="rect">
                <a:avLst/>
              </a:prstGeom>
            </p:spPr>
          </p:pic>
        </p:grpSp>
      </p:grpSp>
      <p:pic>
        <p:nvPicPr>
          <p:cNvPr id="45" name="Object 80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9099133" y="3220145"/>
            <a:ext cx="2297291" cy="1013421"/>
          </a:xfrm>
          <a:prstGeom prst="rect">
            <a:avLst/>
          </a:prstGeom>
        </p:spPr>
      </p:pic>
      <p:pic>
        <p:nvPicPr>
          <p:cNvPr id="46" name="Object 8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31521" y="3814807"/>
            <a:ext cx="2058175" cy="439837"/>
          </a:xfrm>
          <a:prstGeom prst="rect">
            <a:avLst/>
          </a:prstGeom>
        </p:spPr>
      </p:pic>
      <p:pic>
        <p:nvPicPr>
          <p:cNvPr id="47" name="Object 82"/>
          <p:cNvPicPr>
            <a:picLocks noChangeAspect="1"/>
          </p:cNvPicPr>
          <p:nvPr/>
        </p:nvPicPr>
        <p:blipFill rotWithShape="1">
          <a:blip r:embed="rId24"/>
          <a:srcRect r="2040" b="56750"/>
          <a:stretch>
            <a:fillRect/>
          </a:stretch>
        </p:blipFill>
        <p:spPr>
          <a:xfrm>
            <a:off x="9076698" y="4475110"/>
            <a:ext cx="2423163" cy="702232"/>
          </a:xfrm>
          <a:prstGeom prst="rect">
            <a:avLst/>
          </a:prstGeom>
        </p:spPr>
      </p:pic>
      <p:pic>
        <p:nvPicPr>
          <p:cNvPr id="48" name="Object 83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8745768" y="2877234"/>
            <a:ext cx="780416" cy="669029"/>
          </a:xfrm>
          <a:prstGeom prst="rect">
            <a:avLst/>
          </a:prstGeom>
        </p:spPr>
      </p:pic>
      <p:grpSp>
        <p:nvGrpSpPr>
          <p:cNvPr id="49" name="그룹 1024"/>
          <p:cNvGrpSpPr/>
          <p:nvPr/>
        </p:nvGrpSpPr>
        <p:grpSpPr>
          <a:xfrm>
            <a:off x="9266976" y="2842926"/>
            <a:ext cx="442455" cy="239546"/>
            <a:chOff x="15190665" y="4797660"/>
            <a:chExt cx="628372" cy="325776"/>
          </a:xfrm>
        </p:grpSpPr>
        <p:pic>
          <p:nvPicPr>
            <p:cNvPr id="50" name="Object 85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 rot="18660000">
              <a:off x="15190665" y="4797660"/>
              <a:ext cx="628372" cy="325776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6619232" y="5433141"/>
            <a:ext cx="181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역할</a:t>
            </a:r>
            <a:r>
              <a:rPr lang="en-US" altLang="ko-KR" sz="1600"/>
              <a:t>: </a:t>
            </a:r>
            <a:r>
              <a:rPr lang="ko-KR" altLang="en-US" sz="1600"/>
              <a:t>딥러닝 학습모델 공동개발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31430" y="5412338"/>
            <a:ext cx="2653829" cy="823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역할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수집, 정제</a:t>
            </a:r>
          </a:p>
          <a:p>
            <a:pPr algn="ctr">
              <a:defRPr/>
            </a:pPr>
            <a:r>
              <a:rPr lang="ko-KR" altLang="en-US" sz="1600" dirty="0"/>
              <a:t>개발환경 구축(</a:t>
            </a:r>
            <a:r>
              <a:rPr lang="ko-KR" altLang="en-US" sz="1600" dirty="0" err="1"/>
              <a:t>라즈베리파이</a:t>
            </a:r>
            <a:r>
              <a:rPr lang="ko-KR" altLang="en-US" sz="1600" dirty="0"/>
              <a:t> 환경 초기 설정)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5544" y="5409664"/>
            <a:ext cx="2693580" cy="81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역할</a:t>
            </a:r>
            <a:r>
              <a:rPr lang="en-US" altLang="ko-KR" sz="1600" dirty="0"/>
              <a:t>: </a:t>
            </a:r>
            <a:r>
              <a:rPr lang="ko-KR" altLang="en-US" sz="1600" dirty="0"/>
              <a:t>프로젝트 총괄</a:t>
            </a:r>
          </a:p>
          <a:p>
            <a:pPr algn="ctr">
              <a:defRPr/>
            </a:pPr>
            <a:r>
              <a:rPr lang="ko-KR" altLang="en-US" sz="1600" dirty="0"/>
              <a:t>개발환경 구축(</a:t>
            </a:r>
            <a:r>
              <a:rPr lang="ko-KR" altLang="en-US" sz="1600" dirty="0" err="1"/>
              <a:t>라즈베리파이</a:t>
            </a:r>
            <a:r>
              <a:rPr lang="ko-KR" altLang="en-US" sz="1600" dirty="0"/>
              <a:t> 환경 초기 설정)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8177" y="5433142"/>
            <a:ext cx="2423162" cy="57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역할</a:t>
            </a:r>
            <a:r>
              <a:rPr lang="en-US" altLang="ko-KR" sz="1600"/>
              <a:t>: </a:t>
            </a:r>
            <a:r>
              <a:rPr lang="ko-KR" altLang="en-US" sz="1600"/>
              <a:t>딥러닝 학습모델</a:t>
            </a:r>
          </a:p>
          <a:p>
            <a:pPr algn="ctr">
              <a:defRPr/>
            </a:pPr>
            <a:r>
              <a:rPr lang="ko-KR" altLang="en-US" sz="1600"/>
              <a:t>공동개발</a:t>
            </a:r>
            <a:endParaRPr lang="en-US" altLang="ko-KR" sz="16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7E5622-66ED-A22F-8171-9FF34ACD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5355256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서론</a:t>
            </a:r>
            <a:r>
              <a:rPr lang="en-US" altLang="ko-KR"/>
              <a:t> </a:t>
            </a:r>
            <a:r>
              <a:rPr lang="en-US" altLang="ko-KR" sz="2400"/>
              <a:t>- CNN Detection Cam </a:t>
            </a:r>
            <a:r>
              <a:rPr lang="ko-KR" altLang="en-US" sz="2400"/>
              <a:t>개발동기</a:t>
            </a:r>
          </a:p>
        </p:txBody>
      </p:sp>
      <p:grpSp>
        <p:nvGrpSpPr>
          <p:cNvPr id="4" name="그룹 1004"/>
          <p:cNvGrpSpPr/>
          <p:nvPr/>
        </p:nvGrpSpPr>
        <p:grpSpPr>
          <a:xfrm>
            <a:off x="768690" y="1466196"/>
            <a:ext cx="3911563" cy="1701613"/>
            <a:chOff x="4238296" y="2018927"/>
            <a:chExt cx="7285957" cy="2916953"/>
          </a:xfrm>
        </p:grpSpPr>
        <p:pic>
          <p:nvPicPr>
            <p:cNvPr id="6" name="Object 2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238296" y="2018927"/>
              <a:ext cx="7285957" cy="2916953"/>
            </a:xfrm>
            <a:prstGeom prst="rect">
              <a:avLst/>
            </a:prstGeom>
          </p:spPr>
        </p:pic>
      </p:grpSp>
      <p:grpSp>
        <p:nvGrpSpPr>
          <p:cNvPr id="7" name="그룹 1003"/>
          <p:cNvGrpSpPr/>
          <p:nvPr/>
        </p:nvGrpSpPr>
        <p:grpSpPr>
          <a:xfrm>
            <a:off x="707950" y="3547105"/>
            <a:ext cx="5310771" cy="1578039"/>
            <a:chOff x="1360404" y="6071340"/>
            <a:chExt cx="7782453" cy="2573074"/>
          </a:xfrm>
        </p:grpSpPr>
        <p:pic>
          <p:nvPicPr>
            <p:cNvPr id="8" name="Object 1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60404" y="6071340"/>
              <a:ext cx="7782453" cy="2573074"/>
            </a:xfrm>
            <a:prstGeom prst="rect">
              <a:avLst/>
            </a:prstGeom>
          </p:spPr>
        </p:pic>
      </p:grpSp>
      <p:pic>
        <p:nvPicPr>
          <p:cNvPr id="9" name="Object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5405" y="5155558"/>
            <a:ext cx="5193316" cy="347553"/>
          </a:xfrm>
          <a:prstGeom prst="rect">
            <a:avLst/>
          </a:prstGeom>
        </p:spPr>
      </p:pic>
      <p:pic>
        <p:nvPicPr>
          <p:cNvPr id="10" name="Object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99162" y="1654728"/>
            <a:ext cx="436969" cy="400113"/>
          </a:xfrm>
          <a:prstGeom prst="rect">
            <a:avLst/>
          </a:prstGeom>
        </p:spPr>
      </p:pic>
      <p:pic>
        <p:nvPicPr>
          <p:cNvPr id="11" name="Object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99162" y="2669085"/>
            <a:ext cx="464191" cy="400113"/>
          </a:xfrm>
          <a:prstGeom prst="rect">
            <a:avLst/>
          </a:prstGeom>
        </p:spPr>
      </p:pic>
      <p:pic>
        <p:nvPicPr>
          <p:cNvPr id="12" name="Object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699162" y="3829429"/>
            <a:ext cx="463956" cy="400113"/>
          </a:xfrm>
          <a:prstGeom prst="rect">
            <a:avLst/>
          </a:prstGeom>
        </p:spPr>
      </p:pic>
      <p:pic>
        <p:nvPicPr>
          <p:cNvPr id="13" name="Object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262387" y="1487814"/>
            <a:ext cx="4237298" cy="694562"/>
          </a:xfrm>
          <a:prstGeom prst="rect">
            <a:avLst/>
          </a:prstGeom>
        </p:spPr>
      </p:pic>
      <p:pic>
        <p:nvPicPr>
          <p:cNvPr id="14" name="Object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262387" y="2570366"/>
            <a:ext cx="3911563" cy="683206"/>
          </a:xfrm>
          <a:prstGeom prst="rect">
            <a:avLst/>
          </a:prstGeom>
        </p:spPr>
      </p:pic>
      <p:pic>
        <p:nvPicPr>
          <p:cNvPr id="15" name="Object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282092" y="3641562"/>
            <a:ext cx="4088414" cy="694563"/>
          </a:xfrm>
          <a:prstGeom prst="rect">
            <a:avLst/>
          </a:prstGeom>
        </p:spPr>
      </p:pic>
      <p:pic>
        <p:nvPicPr>
          <p:cNvPr id="16" name="Object 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21120000">
            <a:off x="5026834" y="946045"/>
            <a:ext cx="1811776" cy="430317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4585115" y="1603904"/>
            <a:ext cx="316532" cy="168272"/>
            <a:chOff x="11452775" y="2954451"/>
            <a:chExt cx="688404" cy="310153"/>
          </a:xfrm>
        </p:grpSpPr>
        <p:pic>
          <p:nvPicPr>
            <p:cNvPr id="18" name="Object 1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 rot="6720000">
              <a:off x="11452775" y="2954451"/>
              <a:ext cx="688404" cy="310153"/>
            </a:xfrm>
            <a:prstGeom prst="rect">
              <a:avLst/>
            </a:prstGeom>
          </p:spPr>
        </p:pic>
      </p:grpSp>
      <p:pic>
        <p:nvPicPr>
          <p:cNvPr id="19" name="Object 2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99162" y="4901905"/>
            <a:ext cx="463957" cy="391113"/>
          </a:xfrm>
          <a:prstGeom prst="rect">
            <a:avLst/>
          </a:prstGeom>
        </p:spPr>
      </p:pic>
      <p:pic>
        <p:nvPicPr>
          <p:cNvPr id="20" name="Object 2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7262387" y="4757002"/>
            <a:ext cx="3791196" cy="67870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C13738-A8FF-2131-D3E3-40F87E7A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5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5355256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서론</a:t>
            </a:r>
            <a:r>
              <a:rPr lang="en-US" altLang="ko-KR"/>
              <a:t> </a:t>
            </a:r>
            <a:r>
              <a:rPr lang="en-US" altLang="ko-KR" sz="2400"/>
              <a:t>- </a:t>
            </a:r>
            <a:r>
              <a:rPr lang="en-US" altLang="ko-KR" sz="2400">
                <a:latin typeface="+mn-lt"/>
                <a:ea typeface="+mn-ea"/>
                <a:cs typeface="+mn-cs"/>
              </a:rPr>
              <a:t>CNN Detection Cam </a:t>
            </a:r>
            <a:r>
              <a:rPr lang="ko-KR" altLang="en-US" sz="2400"/>
              <a:t>개발목적</a:t>
            </a:r>
          </a:p>
        </p:txBody>
      </p:sp>
      <p:pic>
        <p:nvPicPr>
          <p:cNvPr id="21" name="Object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4182" y="1338943"/>
            <a:ext cx="7267209" cy="5678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3464" y="2561283"/>
            <a:ext cx="101250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▶ 안정성</a:t>
            </a:r>
            <a:r>
              <a:rPr lang="en-US" altLang="ko-KR" sz="2400" b="1"/>
              <a:t>, </a:t>
            </a:r>
            <a:r>
              <a:rPr lang="ko-KR" altLang="en-US" sz="2400" b="1"/>
              <a:t>편리성</a:t>
            </a:r>
          </a:p>
          <a:p>
            <a:pPr lvl="0">
              <a:defRPr/>
            </a:pPr>
            <a:r>
              <a:rPr lang="en-US" altLang="ko-KR" sz="2400"/>
              <a:t> - </a:t>
            </a:r>
            <a:r>
              <a:rPr lang="ko-KR" altLang="en-US" sz="2400"/>
              <a:t>주행가능 도로 감지를 통해 안전성을 확보</a:t>
            </a:r>
          </a:p>
          <a:p>
            <a:pPr lvl="0">
              <a:defRPr/>
            </a:pPr>
            <a:r>
              <a:rPr lang="ko-KR" altLang="en-US" sz="2400"/>
              <a:t> </a:t>
            </a:r>
            <a:r>
              <a:rPr lang="en-US" altLang="ko-KR" sz="2400"/>
              <a:t>- </a:t>
            </a:r>
            <a:r>
              <a:rPr lang="ko-KR" altLang="en-US" sz="2400"/>
              <a:t>탑승자에게 자전거 도로로 목적지까지 안내해 이동수단의 편리성을 제공</a:t>
            </a:r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ko-KR" altLang="en-US" sz="2400" b="1"/>
              <a:t>▶ 불법 주행 감소</a:t>
            </a:r>
          </a:p>
          <a:p>
            <a:pPr lvl="0">
              <a:defRPr/>
            </a:pPr>
            <a:r>
              <a:rPr lang="en-US" altLang="ko-KR" sz="2400"/>
              <a:t> - </a:t>
            </a:r>
            <a:r>
              <a:rPr lang="ko-KR" altLang="en-US" sz="2400"/>
              <a:t>탑승자가 이용 중에 불법주행을 인식해 불법주행 법률에 대한 인식률과 실제</a:t>
            </a:r>
          </a:p>
          <a:p>
            <a:pPr lvl="0">
              <a:defRPr/>
            </a:pPr>
            <a:r>
              <a:rPr lang="ko-KR" altLang="en-US" sz="2400"/>
              <a:t>  준수율의 차이를 줄여 불법주행 감소 및 사고 예방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1E36D-2905-8697-D287-E6710809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3" y="222789"/>
            <a:ext cx="42146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/>
              <a:t>서론</a:t>
            </a:r>
            <a:r>
              <a:rPr lang="en-US" altLang="ko-KR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국내 </a:t>
            </a:r>
            <a:r>
              <a:rPr lang="en-US" altLang="ko-KR" sz="2400" dirty="0"/>
              <a:t>AI</a:t>
            </a:r>
            <a:r>
              <a:rPr lang="ko-KR" altLang="en-US" sz="2400" dirty="0"/>
              <a:t> 관련 연구 현황</a:t>
            </a:r>
          </a:p>
        </p:txBody>
      </p:sp>
      <p:sp>
        <p:nvSpPr>
          <p:cNvPr id="1032" name="직사각형 1031"/>
          <p:cNvSpPr/>
          <p:nvPr/>
        </p:nvSpPr>
        <p:spPr>
          <a:xfrm>
            <a:off x="5158739" y="2407678"/>
            <a:ext cx="6705601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2000" b="1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의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AI </a:t>
            </a:r>
            <a:r>
              <a:rPr lang="ko-KR" altLang="en-US" sz="2000" b="1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헬멧 인증 서비스란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,</a:t>
            </a:r>
          </a:p>
          <a:p>
            <a:pPr algn="l">
              <a:defRPr/>
            </a:pPr>
            <a:endParaRPr lang="en-US" altLang="ko-KR" sz="2000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이용자가 공유 전동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킥보드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대여 시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</a:p>
          <a:p>
            <a:pPr algn="l">
              <a:defRPr/>
            </a:pP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헬멧 착용 유무를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알파카앱을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통해 사진을 찍어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</a:p>
          <a:p>
            <a:pPr algn="l">
              <a:defRPr/>
            </a:pP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인증하고 헬멧 착용에 따라 </a:t>
            </a: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알파카에서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사용할 수 있는</a:t>
            </a:r>
            <a:endParaRPr lang="en-US" altLang="ko-KR" sz="2000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ko-KR" altLang="en-US" sz="2000" dirty="0" err="1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현금성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포인트 </a:t>
            </a:r>
            <a:r>
              <a:rPr lang="en-US" altLang="ko-KR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100 </a:t>
            </a:r>
            <a:r>
              <a:rPr lang="ko-KR" altLang="en-US" sz="2000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보너스 지급하는 기능</a:t>
            </a:r>
            <a:endParaRPr lang="en-US" altLang="ko-KR" sz="2000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endParaRPr lang="ko-KR" altLang="en-US" sz="2000" b="0" i="0" strike="noStrike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r>
              <a:rPr lang="ko-KR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출처</a:t>
            </a:r>
            <a:r>
              <a:rPr lang="en-US" altLang="ko-KR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_</a:t>
            </a:r>
            <a:r>
              <a:rPr lang="ko-KR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전기신문</a:t>
            </a:r>
            <a:r>
              <a:rPr lang="en-US" altLang="ko-KR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:</a:t>
            </a:r>
            <a:r>
              <a:rPr lang="ko-KR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en-US" sz="1400" b="0" i="0" strike="noStrike" dirty="0">
                <a:solidFill>
                  <a:srgbClr val="1E1E1E">
                    <a:alpha val="100000"/>
                  </a:srgbClr>
                </a:solidFill>
                <a:latin typeface="+mj-ea"/>
                <a:ea typeface="+mj-ea"/>
                <a:hlinkClick r:id="rId3"/>
              </a:rPr>
              <a:t>https://www.electimes.com/news/articleView.html?idxno=219170</a:t>
            </a:r>
            <a:endParaRPr lang="en-US" altLang="en-US" sz="1400" b="0" i="0" strike="noStrike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  <a:p>
            <a:pPr algn="l">
              <a:defRPr/>
            </a:pPr>
            <a:endParaRPr lang="en-US" altLang="en-US" sz="1400" b="0" i="0" strike="noStrike" dirty="0">
              <a:solidFill>
                <a:srgbClr val="1E1E1E">
                  <a:alpha val="100000"/>
                </a:srgbClr>
              </a:solidFill>
              <a:latin typeface="+mj-ea"/>
              <a:ea typeface="+mj-ea"/>
            </a:endParaRPr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67648" y="1681679"/>
            <a:ext cx="3211927" cy="4380886"/>
          </a:xfrm>
          <a:prstGeom prst="rect">
            <a:avLst/>
          </a:prstGeom>
        </p:spPr>
      </p:pic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50420" y="946041"/>
            <a:ext cx="2646382" cy="7458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FF4DFC-BAA7-699C-2D5C-A9BD49C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7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884" y="222789"/>
            <a:ext cx="10432081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/>
              <a:t>본론</a:t>
            </a:r>
            <a:r>
              <a:rPr lang="en-US" altLang="ko-KR" sz="2400"/>
              <a:t> – CNN detection cam </a:t>
            </a:r>
            <a:r>
              <a:rPr lang="ko-KR" altLang="en-US" sz="2400"/>
              <a:t>구현환경</a:t>
            </a:r>
            <a:r>
              <a:rPr lang="en-US" altLang="ko-KR" sz="2400"/>
              <a:t>_</a:t>
            </a:r>
            <a:r>
              <a:rPr lang="ko-KR" altLang="en-US" sz="2400"/>
              <a:t>이미지 분류</a:t>
            </a:r>
            <a:r>
              <a:rPr lang="en-US" altLang="ko-KR" sz="2400"/>
              <a:t> </a:t>
            </a:r>
            <a:r>
              <a:rPr lang="ko-KR" altLang="en-US" sz="2400"/>
              <a:t>인공지능 모델 개발환경 구축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7941" y="757246"/>
            <a:ext cx="6951682" cy="101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latin typeface="+mj-ea"/>
                <a:ea typeface="+mj-ea"/>
              </a:rPr>
              <a:t>인공지능 개발에 적합한 프로그래밍 언어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latin typeface="+mj-ea"/>
                <a:ea typeface="+mj-ea"/>
              </a:rPr>
              <a:t>대부분 </a:t>
            </a:r>
            <a:r>
              <a:rPr lang="ko-KR" altLang="en-US" sz="1000" dirty="0" err="1">
                <a:latin typeface="+mj-ea"/>
                <a:ea typeface="+mj-ea"/>
              </a:rPr>
              <a:t>머신러닝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딥러닝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프레임워크는 </a:t>
            </a:r>
            <a:r>
              <a:rPr lang="ko-KR" altLang="en-US" sz="1000" dirty="0" err="1">
                <a:latin typeface="+mj-ea"/>
                <a:ea typeface="+mj-ea"/>
              </a:rPr>
              <a:t>파이썬용으로</a:t>
            </a:r>
            <a:r>
              <a:rPr lang="ko-KR" altLang="en-US" sz="1000" dirty="0">
                <a:latin typeface="+mj-ea"/>
                <a:ea typeface="+mj-ea"/>
              </a:rPr>
              <a:t> 만들어짐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sz="1000" b="1" i="0" u="none" strike="noStrike" dirty="0">
                <a:latin typeface="+mj-ea"/>
                <a:ea typeface="+mj-ea"/>
              </a:rPr>
              <a:t>: </a:t>
            </a:r>
            <a:r>
              <a:rPr sz="1000" b="1" i="0" u="none" strike="noStrike" dirty="0" err="1">
                <a:latin typeface="+mj-ea"/>
                <a:ea typeface="+mj-ea"/>
              </a:rPr>
              <a:t>프로그래밍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개발</a:t>
            </a:r>
            <a:endParaRPr sz="1000" b="1" i="0" u="none" strike="noStrike" dirty="0">
              <a:latin typeface="+mj-ea"/>
              <a:ea typeface="+mj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u="none" strike="noStrike" dirty="0">
                <a:latin typeface="+mj-ea"/>
                <a:ea typeface="+mj-ea"/>
              </a:rPr>
              <a:t>: </a:t>
            </a:r>
            <a:r>
              <a:rPr lang="EN-US" sz="1000" b="0" i="0" u="sng" strike="noStrike" dirty="0">
                <a:latin typeface="+mj-ea"/>
                <a:ea typeface="+mj-ea"/>
                <a:hlinkClick r:id="rId2"/>
              </a:rPr>
              <a:t>https://www.python.org/</a:t>
            </a:r>
            <a:endParaRPr lang="EN-US" sz="1000" b="0" i="0" u="sng" strike="noStrike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7941" y="1935229"/>
            <a:ext cx="68946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212529"/>
                </a:solidFill>
                <a:latin typeface="+mj-ea"/>
                <a:ea typeface="+mj-ea"/>
              </a:rPr>
              <a:t>Open Source 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기반의 웹 플랫폼 및 어플리케이션으로</a:t>
            </a:r>
            <a:r>
              <a:rPr lang="en-US" altLang="ko-KR" sz="10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0" i="0" dirty="0" err="1">
                <a:solidFill>
                  <a:srgbClr val="212529"/>
                </a:solidFill>
                <a:effectLst/>
                <a:latin typeface="+mj-ea"/>
                <a:ea typeface="+mj-ea"/>
              </a:rPr>
              <a:t>파이썬을</a:t>
            </a:r>
            <a:r>
              <a:rPr lang="ko-KR" altLang="en-US" sz="1000" b="0" i="0" dirty="0">
                <a:solidFill>
                  <a:srgbClr val="212529"/>
                </a:solidFill>
                <a:effectLst/>
                <a:latin typeface="+mj-ea"/>
                <a:ea typeface="+mj-ea"/>
              </a:rPr>
              <a:t> 비롯한 다양한 프로그래밍 언어로 코드 작성 및 실행하는 개발 환경을 제공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i="0" u="none" strike="noStrike" dirty="0">
                <a:latin typeface="+mj-ea"/>
                <a:ea typeface="+mj-ea"/>
              </a:rPr>
              <a:t>:</a:t>
            </a:r>
            <a:r>
              <a:rPr lang="ko-KR" altLang="en-US"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우리가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사용할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파이썬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코드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작성</a:t>
            </a:r>
            <a:r>
              <a:rPr sz="1000" b="1" i="0" u="none" strike="noStrike" dirty="0">
                <a:latin typeface="+mj-ea"/>
                <a:ea typeface="+mj-ea"/>
              </a:rPr>
              <a:t> 및 </a:t>
            </a:r>
            <a:r>
              <a:rPr sz="1000" b="1" i="0" u="none" strike="noStrike" dirty="0" err="1">
                <a:latin typeface="+mj-ea"/>
                <a:ea typeface="+mj-ea"/>
              </a:rPr>
              <a:t>실행</a:t>
            </a:r>
            <a:endParaRPr sz="1000" b="1" i="0" u="none" strike="noStrike" dirty="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en-US" sz="1000" dirty="0">
                <a:latin typeface="+mj-ea"/>
                <a:ea typeface="+mj-ea"/>
                <a:cs typeface="+mn-cs"/>
                <a:hlinkClick r:id="rId3"/>
              </a:rPr>
              <a:t>https://jupyter.org/</a:t>
            </a:r>
            <a:endParaRPr lang="en-US" altLang="en-US" sz="1000" dirty="0">
              <a:latin typeface="+mj-ea"/>
              <a:ea typeface="+mj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48896" y="5138280"/>
            <a:ext cx="5500395" cy="272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en-US" sz="120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75588" y="2121043"/>
            <a:ext cx="1903863" cy="513115"/>
          </a:xfrm>
          <a:prstGeom prst="rect">
            <a:avLst/>
          </a:prstGeom>
          <a:noFill/>
        </p:spPr>
      </p:pic>
      <p:grpSp>
        <p:nvGrpSpPr>
          <p:cNvPr id="1027" name="그룹 10"/>
          <p:cNvGrpSpPr/>
          <p:nvPr/>
        </p:nvGrpSpPr>
        <p:grpSpPr>
          <a:xfrm>
            <a:off x="2660781" y="4847393"/>
            <a:ext cx="1733475" cy="648521"/>
            <a:chOff x="1847625" y="6478294"/>
            <a:chExt cx="4541055" cy="1630323"/>
          </a:xfrm>
        </p:grpSpPr>
        <p:pic>
          <p:nvPicPr>
            <p:cNvPr id="1028" name="Picture 6" descr="Keras Applications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879600" y="6478294"/>
              <a:ext cx="3683000" cy="1280010"/>
            </a:xfrm>
            <a:prstGeom prst="rect">
              <a:avLst/>
            </a:prstGeom>
            <a:noFill/>
            <a:ln/>
          </p:spPr>
        </p:pic>
        <p:sp>
          <p:nvSpPr>
            <p:cNvPr id="1029" name="TextBox 12"/>
            <p:cNvSpPr txBox="1"/>
            <p:nvPr/>
          </p:nvSpPr>
          <p:spPr>
            <a:xfrm>
              <a:off x="1847625" y="7619800"/>
              <a:ext cx="4541055" cy="4888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>
                  <a:latin typeface="+mn-lt"/>
                  <a:ea typeface="+mn-ea"/>
                  <a:cs typeface="+mn-cs"/>
                </a:defRPr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030" name="TextBox 18"/>
          <p:cNvSpPr txBox="1"/>
          <p:nvPr/>
        </p:nvSpPr>
        <p:spPr>
          <a:xfrm>
            <a:off x="4917941" y="4535515"/>
            <a:ext cx="6892481" cy="1244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사용자가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딥러닝을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보다 쉽게 할 수 있도록 도와주는 파이썬 라이브러리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쉬운 고수준 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제공하면서도 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TENSORFLOW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와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같은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저수준의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와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호환이 잘 되어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원하는 네트워크 구조 만들 수 있음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sz="1000" b="1" i="0" u="none" strike="noStrike" dirty="0">
                <a:latin typeface="+mj-ea"/>
                <a:ea typeface="+mj-ea"/>
              </a:rPr>
              <a:t>:</a:t>
            </a:r>
            <a:r>
              <a:rPr lang="ko-KR" altLang="en-US"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파이썬으로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작성된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오픈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소스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신경망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라이브러리로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텐서플로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사용을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위해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  <a:r>
              <a:rPr sz="1000" b="1" i="0" u="none" strike="noStrike" dirty="0" err="1">
                <a:latin typeface="+mj-ea"/>
                <a:ea typeface="+mj-ea"/>
              </a:rPr>
              <a:t>사용함</a:t>
            </a:r>
            <a:r>
              <a:rPr sz="1000" b="1" i="0" u="none" strike="noStrike" dirty="0">
                <a:latin typeface="+mj-ea"/>
                <a:ea typeface="+mj-ea"/>
              </a:rPr>
              <a:t>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sz="1000" b="0" i="0" u="sng" strike="noStrike" dirty="0">
                <a:latin typeface="+mj-ea"/>
                <a:ea typeface="+mj-ea"/>
                <a:hlinkClick r:id="rId6"/>
              </a:rPr>
              <a:t>https://keras.io/api/applications/</a:t>
            </a:r>
            <a:endParaRPr lang="EN-US" sz="1000" b="0" i="0" u="sng" strike="noStrike" dirty="0">
              <a:latin typeface="+mj-ea"/>
              <a:ea typeface="+mj-ea"/>
            </a:endParaRPr>
          </a:p>
        </p:txBody>
      </p:sp>
      <p:grpSp>
        <p:nvGrpSpPr>
          <p:cNvPr id="1031" name="그룹 13"/>
          <p:cNvGrpSpPr/>
          <p:nvPr/>
        </p:nvGrpSpPr>
        <p:grpSpPr>
          <a:xfrm>
            <a:off x="2514405" y="5668478"/>
            <a:ext cx="2299680" cy="803070"/>
            <a:chOff x="9345332" y="2127491"/>
            <a:chExt cx="4656842" cy="1562851"/>
          </a:xfrm>
        </p:grpSpPr>
        <p:pic>
          <p:nvPicPr>
            <p:cNvPr id="1032" name="Picture 8" descr="GitHub - tensorflow/tensorflow: An Open Source Machine Learning Framework  for Everyone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9345332" y="2127491"/>
              <a:ext cx="4656842" cy="1562851"/>
            </a:xfrm>
            <a:prstGeom prst="rect">
              <a:avLst/>
            </a:prstGeom>
            <a:noFill/>
            <a:ln/>
          </p:spPr>
        </p:pic>
        <p:sp>
          <p:nvSpPr>
            <p:cNvPr id="1033" name="TextBox 15"/>
            <p:cNvSpPr txBox="1"/>
            <p:nvPr/>
          </p:nvSpPr>
          <p:spPr>
            <a:xfrm>
              <a:off x="9829799" y="3271754"/>
              <a:ext cx="366677" cy="372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>
                  <a:latin typeface="+mn-lt"/>
                  <a:ea typeface="+mn-ea"/>
                  <a:cs typeface="+mn-cs"/>
                </a:defRPr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034" name="TextBox 19"/>
          <p:cNvSpPr txBox="1"/>
          <p:nvPr/>
        </p:nvSpPr>
        <p:spPr>
          <a:xfrm>
            <a:off x="4917941" y="5859134"/>
            <a:ext cx="6851936" cy="767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수치계산과 대규모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  <a:latin typeface="+mj-ea"/>
                <a:ea typeface="+mj-ea"/>
              </a:rPr>
              <a:t>머신러닝을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 위한 오픈소스 라이브러리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+mn-lt"/>
                <a:ea typeface="+mn-ea"/>
                <a:cs typeface="+mn-cs"/>
              </a:defRPr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+mj-ea"/>
                <a:ea typeface="+mj-ea"/>
              </a:rPr>
              <a:t>딥러닝 프로그램을 구현할 수 있도록 다양한 기능 제공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pPr>
            <a:r>
              <a:rPr lang="EN-US" sz="1000" b="0" i="0" u="sng" strike="noStrike" dirty="0">
                <a:latin typeface="+mj-ea"/>
                <a:ea typeface="+mj-ea"/>
                <a:hlinkClick r:id="rId8"/>
              </a:rPr>
              <a:t>https://www.tensorflow.org/?hl=k</a:t>
            </a:r>
            <a:endParaRPr lang="EN-US" sz="1000" b="0" i="0" u="sng" strike="noStrike" dirty="0">
              <a:latin typeface="+mj-ea"/>
              <a:ea typeface="+mj-ea"/>
            </a:endParaRPr>
          </a:p>
        </p:txBody>
      </p:sp>
      <p:grpSp>
        <p:nvGrpSpPr>
          <p:cNvPr id="1041" name="그룹 3"/>
          <p:cNvGrpSpPr/>
          <p:nvPr/>
        </p:nvGrpSpPr>
        <p:grpSpPr>
          <a:xfrm>
            <a:off x="2575588" y="1033670"/>
            <a:ext cx="1770764" cy="770082"/>
            <a:chOff x="1676400" y="2247900"/>
            <a:chExt cx="4350026" cy="1620684"/>
          </a:xfrm>
        </p:grpSpPr>
        <p:pic>
          <p:nvPicPr>
            <p:cNvPr id="1042" name="Picture 2" descr="프로그래밍] 파이썬 Python , 정체를 모른다면 Click : 네이버 블로그"/>
            <p:cNvPicPr>
              <a:picLocks noChangeAspect="1" noChangeArrowheads="1"/>
            </p:cNvPicPr>
            <p:nvPr/>
          </p:nvPicPr>
          <p:blipFill rotWithShape="1">
            <a:blip r:embed="rId9"/>
            <a:srcRect l="15000" t="31520" r="14000" b="36960"/>
            <a:stretch>
              <a:fillRect/>
            </a:stretch>
          </p:blipFill>
          <p:spPr>
            <a:xfrm>
              <a:off x="1676400" y="2247900"/>
              <a:ext cx="4350026" cy="1286627"/>
            </a:xfrm>
            <a:prstGeom prst="rect">
              <a:avLst/>
            </a:prstGeom>
            <a:noFill/>
          </p:spPr>
        </p:pic>
        <p:sp>
          <p:nvSpPr>
            <p:cNvPr id="1043" name="TextBox 6"/>
            <p:cNvSpPr txBox="1"/>
            <p:nvPr/>
          </p:nvSpPr>
          <p:spPr>
            <a:xfrm>
              <a:off x="1867769" y="3396024"/>
              <a:ext cx="3635398" cy="4725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20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73C2F29-0CB2-7381-41C1-25292740893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809339" y="3454609"/>
            <a:ext cx="2023712" cy="4806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1969F44-5013-CB7C-9A68-38A97897758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05518" y="3447521"/>
            <a:ext cx="480632" cy="480632"/>
          </a:xfrm>
          <a:prstGeom prst="rect">
            <a:avLst/>
          </a:prstGeom>
        </p:spPr>
      </p:pic>
      <p:sp>
        <p:nvSpPr>
          <p:cNvPr id="25" name="TextBox 18">
            <a:extLst>
              <a:ext uri="{FF2B5EF4-FFF2-40B4-BE49-F238E27FC236}">
                <a16:creationId xmlns:a16="http://schemas.microsoft.com/office/drawing/2014/main" id="{A8416B23-DF71-BC32-7A23-990390A550FD}"/>
              </a:ext>
            </a:extLst>
          </p:cNvPr>
          <p:cNvSpPr txBox="1"/>
          <p:nvPr/>
        </p:nvSpPr>
        <p:spPr>
          <a:xfrm>
            <a:off x="4917941" y="3030645"/>
            <a:ext cx="6892481" cy="123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</a:rPr>
              <a:t>Miniconda는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</a:rPr>
              <a:t>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</a:rPr>
              <a:t>conda용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</a:rPr>
              <a:t> 무료 최소 설치 프로그램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</a:rPr>
              <a:t>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</a:rPr>
              <a:t>Conda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</a:rPr>
              <a:t>,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</a:rPr>
              <a:t>Python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</a:rPr>
              <a:t>, 의존하는 패키지 및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</a:rPr>
              <a:t>pip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</a:rPr>
              <a:t>,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</a:rPr>
              <a:t>zlib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</a:rPr>
              <a:t> 및 기타 몇 가지를 포함한 소수의 기타 유용한 패키지만 포함하는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000000"/>
                </a:solidFill>
              </a:rPr>
              <a:t>Anaconda의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</a:rPr>
              <a:t> 작은 부트스트랩 버전입니다. 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1200" cap="none" spc="0" normalizeH="0" baseline="0" dirty="0">
                <a:solidFill>
                  <a:srgbClr val="000000"/>
                </a:solidFill>
              </a:rPr>
              <a:t>: </a:t>
            </a:r>
            <a:r>
              <a:rPr kumimoji="0" lang="ko-KR" altLang="en-US" sz="1000" b="1" i="0" u="none" strike="noStrike" kern="1200" cap="none" spc="0" normalizeH="0" baseline="0" dirty="0">
                <a:solidFill>
                  <a:srgbClr val="000000"/>
                </a:solidFill>
              </a:rPr>
              <a:t>아나콘다에 포함된 라이브러리 사용을 위해 실행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u="sng" strike="noStrike" dirty="0">
                <a:hlinkClick r:id="rId12"/>
              </a:rPr>
              <a:t>https://docs.conda.io/en/latest/miniconda.html</a:t>
            </a:r>
            <a:endParaRPr lang="en-US" sz="1000" b="0" i="0" u="sng" strike="noStrik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D7A07-CAE8-F0C0-188B-11215D3D5E0E}"/>
              </a:ext>
            </a:extLst>
          </p:cNvPr>
          <p:cNvSpPr txBox="1"/>
          <p:nvPr/>
        </p:nvSpPr>
        <p:spPr>
          <a:xfrm>
            <a:off x="172393" y="1255813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모델개발 </a:t>
            </a:r>
            <a:r>
              <a:rPr lang="en-US" altLang="ko-KR" sz="1400" b="1" dirty="0"/>
              <a:t>+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3DBA66-242B-D65A-0856-8A6425DD0BCA}"/>
              </a:ext>
            </a:extLst>
          </p:cNvPr>
          <p:cNvSpPr txBox="1"/>
          <p:nvPr/>
        </p:nvSpPr>
        <p:spPr>
          <a:xfrm>
            <a:off x="185144" y="2265881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모델개발 </a:t>
            </a:r>
            <a:r>
              <a:rPr lang="en-US" altLang="ko-KR" sz="1400" b="1" dirty="0"/>
              <a:t>+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20237-9E31-FB29-A5D1-AFA8385352C3}"/>
              </a:ext>
            </a:extLst>
          </p:cNvPr>
          <p:cNvSpPr txBox="1"/>
          <p:nvPr/>
        </p:nvSpPr>
        <p:spPr>
          <a:xfrm>
            <a:off x="262161" y="4863877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모델개발 </a:t>
            </a:r>
            <a:r>
              <a:rPr lang="en-US" altLang="ko-KR" sz="1400" b="1" dirty="0"/>
              <a:t>+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319332-2BE0-2710-F47C-5D1AC66BD693}"/>
              </a:ext>
            </a:extLst>
          </p:cNvPr>
          <p:cNvSpPr txBox="1"/>
          <p:nvPr/>
        </p:nvSpPr>
        <p:spPr>
          <a:xfrm>
            <a:off x="262161" y="6027834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모델개발 </a:t>
            </a:r>
            <a:r>
              <a:rPr lang="en-US" altLang="ko-KR" sz="1400" b="1" dirty="0"/>
              <a:t>+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50D205-90AE-4D00-41B6-23F646A01D93}"/>
              </a:ext>
            </a:extLst>
          </p:cNvPr>
          <p:cNvSpPr txBox="1"/>
          <p:nvPr/>
        </p:nvSpPr>
        <p:spPr>
          <a:xfrm>
            <a:off x="701228" y="350938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 err="1"/>
              <a:t>라즈베리파이</a:t>
            </a:r>
            <a:endParaRPr lang="ko-KR" altLang="en-US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CE56E-A8A9-B641-ECAE-8C9BC9B5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8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202" y="147276"/>
            <a:ext cx="6117255" cy="451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dirty="0"/>
              <a:t>본론</a:t>
            </a:r>
            <a:r>
              <a:rPr lang="en-US" altLang="ko-KR" sz="2400" dirty="0"/>
              <a:t> – CNN detection cam </a:t>
            </a:r>
            <a:r>
              <a:rPr lang="ko-KR" altLang="en-US" sz="2400" dirty="0"/>
              <a:t>전체 시스템 구성도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7D9FBDF-BD4D-1917-35CF-EC8E69705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34" y="677324"/>
            <a:ext cx="5880531" cy="588053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260902-0B50-00DE-74CE-F6980B99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 smtClean="0"/>
              <a:pPr lvl="0">
                <a:defRPr/>
              </a:pPr>
              <a:t>9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2073</Words>
  <Application>Microsoft Office PowerPoint</Application>
  <PresentationFormat>와이드스크린</PresentationFormat>
  <Paragraphs>337</Paragraphs>
  <Slides>23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나눔고딕ET</vt:lpstr>
      <vt:lpstr>맑은 고딕</vt:lpstr>
      <vt:lpstr>Arial</vt:lpstr>
      <vt:lpstr>Calibri</vt:lpstr>
      <vt:lpstr>Symbol</vt:lpstr>
      <vt:lpstr>한컴오피스</vt:lpstr>
      <vt:lpstr>CNN 알고리즘을 이용한  조선대학교 내 전동 킥보드  불법 주행 인식 인공지능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조선대학교 내 전동 킥보드  불법 주행 인식 인공지능 </dc:title>
  <dc:creator>이 수정</dc:creator>
  <cp:lastModifiedBy>이 지혜</cp:lastModifiedBy>
  <cp:revision>409</cp:revision>
  <dcterms:created xsi:type="dcterms:W3CDTF">2022-04-11T11:08:59Z</dcterms:created>
  <dcterms:modified xsi:type="dcterms:W3CDTF">2022-05-16T01:20:10Z</dcterms:modified>
  <cp:version>1000.0000.01</cp:version>
</cp:coreProperties>
</file>