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13" r:id="rId1"/>
  </p:sldMasterIdLst>
  <p:notesMasterIdLst>
    <p:notesMasterId r:id="rId24"/>
  </p:notesMasterIdLst>
  <p:sldIdLst>
    <p:sldId id="256" r:id="rId2"/>
    <p:sldId id="281" r:id="rId3"/>
    <p:sldId id="257" r:id="rId4"/>
    <p:sldId id="258" r:id="rId5"/>
    <p:sldId id="282" r:id="rId6"/>
    <p:sldId id="259" r:id="rId7"/>
    <p:sldId id="260" r:id="rId8"/>
    <p:sldId id="261" r:id="rId9"/>
    <p:sldId id="262" r:id="rId10"/>
    <p:sldId id="263" r:id="rId11"/>
    <p:sldId id="265" r:id="rId12"/>
    <p:sldId id="266" r:id="rId13"/>
    <p:sldId id="296" r:id="rId14"/>
    <p:sldId id="289" r:id="rId15"/>
    <p:sldId id="284" r:id="rId16"/>
    <p:sldId id="269" r:id="rId17"/>
    <p:sldId id="270" r:id="rId18"/>
    <p:sldId id="271" r:id="rId19"/>
    <p:sldId id="276" r:id="rId20"/>
    <p:sldId id="277" r:id="rId21"/>
    <p:sldId id="278" r:id="rId22"/>
    <p:sldId id="279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7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2CB5"/>
    <a:srgbClr val="E41212"/>
    <a:srgbClr val="EA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F423C0B-24CF-4C3C-8A59-7768EA0501B5}" styleName="Normal Style 1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9D6073-5DEC-478E-BFBB-120F47F47B7E}" styleName="Light Style 1 - Body/Background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2700" cmpd="sng">
              <a:solidFill>
                <a:schemeClr val="dk1"/>
              </a:solidFill>
            </a:ln>
          </a:top>
          <a:bottom>
            <a:ln w="227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 w="10000" cmpd="sng">
              <a:solidFill>
                <a:schemeClr val="dk1"/>
              </a:solidFill>
            </a:ln>
          </a:top>
          <a:bottom>
            <a:ln w="10000" cmpd="sng">
              <a:solidFill>
                <a:schemeClr val="dk1"/>
              </a:solidFill>
            </a:ln>
          </a:bottom>
        </a:tcBdr>
        <a:fill>
          <a:solidFill>
            <a:schemeClr val="dk1">
              <a:alpha val="20000"/>
              <a:tint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dbl">
              <a:solidFill>
                <a:schemeClr val="dk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2700" cmpd="sng">
              <a:solidFill>
                <a:schemeClr val="dk1"/>
              </a:solidFill>
            </a:ln>
          </a:bottom>
        </a:tcBdr>
        <a:fill>
          <a:noFill/>
        </a:fill>
      </a:tcStyle>
    </a:firstRow>
  </a:tblStyle>
  <a:tblStyle styleId="{E1AC179A-AAE8-4965-B83C-04088BF44C00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2700" cmpd="sng">
              <a:solidFill>
                <a:schemeClr val="accent2"/>
              </a:solidFill>
            </a:ln>
          </a:top>
          <a:bottom>
            <a:ln w="2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 w="10000" cmpd="sng">
              <a:solidFill>
                <a:schemeClr val="accent2"/>
              </a:solidFill>
            </a:ln>
          </a:top>
          <a:bottom>
            <a:ln w="10000" cmpd="sng">
              <a:solidFill>
                <a:schemeClr val="accent2"/>
              </a:solidFill>
            </a:ln>
          </a:bottom>
        </a:tcBdr>
        <a:fill>
          <a:solidFill>
            <a:schemeClr val="accent2">
              <a:alpha val="20000"/>
              <a:tint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48" autoAdjust="0"/>
    <p:restoredTop sz="90445" autoAdjust="0"/>
  </p:normalViewPr>
  <p:slideViewPr>
    <p:cSldViewPr snapToGrid="0">
      <p:cViewPr varScale="1">
        <p:scale>
          <a:sx n="72" d="100"/>
          <a:sy n="72" d="100"/>
        </p:scale>
        <p:origin x="283" y="58"/>
      </p:cViewPr>
      <p:guideLst>
        <p:guide orient="horz" pos="2157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62" d="100"/>
          <a:sy n="62" d="100"/>
        </p:scale>
        <p:origin x="322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447F22B4-216F-4FFA-8642-054CE2C5B7DE}" type="datetime1">
              <a:rPr lang="ko-KR" altLang="en-US"/>
              <a:pPr lvl="0">
                <a:defRPr/>
              </a:pPr>
              <a:t>2022-05-29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A1E401B0-6A0F-46C8-A79A-6FF92FC79369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A1E401B0-6A0F-46C8-A79A-6FF92FC79369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A1E401B0-6A0F-46C8-A79A-6FF92FC79369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85893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A1E401B0-6A0F-46C8-A79A-6FF92FC79369}" type="slidenum">
              <a:rPr lang="en-US" altLang="en-US"/>
              <a:pPr lvl="0">
                <a:defRPr/>
              </a:pPr>
              <a:t>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A1E401B0-6A0F-46C8-A79A-6FF92FC79369}" type="slidenum">
              <a:rPr lang="en-US" altLang="en-US"/>
              <a:pPr lvl="0">
                <a:defRPr/>
              </a:pPr>
              <a:t>11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A1E401B0-6A0F-46C8-A79A-6FF92FC79369}" type="slidenum">
              <a:rPr lang="en-US" altLang="en-US"/>
              <a:pPr lvl="0">
                <a:defRPr/>
              </a:pPr>
              <a:t>12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A1E401B0-6A0F-46C8-A79A-6FF92FC79369}" type="slidenum">
              <a:rPr lang="en-US" altLang="en-US"/>
              <a:pPr lvl="0">
                <a:defRPr/>
              </a:pPr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785831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A1E401B0-6A0F-46C8-A79A-6FF92FC79369}" type="slidenum">
              <a:rPr lang="en-US" altLang="en-US"/>
              <a:pPr lvl="0">
                <a:defRPr/>
              </a:pPr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84996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A1E401B0-6A0F-46C8-A79A-6FF92FC79369}" type="slidenum">
              <a:rPr lang="en-US" altLang="en-US"/>
              <a:pPr lvl="0">
                <a:defRPr/>
              </a:pPr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091460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A1E401B0-6A0F-46C8-A79A-6FF92FC79369}" type="slidenum">
              <a:rPr lang="en-US" altLang="en-US"/>
              <a:pPr lvl="0">
                <a:defRPr/>
              </a:pPr>
              <a:t>17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255DEAF2-DC23-41E4-81D8-0136B1194742}" type="datetime1">
              <a:rPr lang="ko-KR" altLang="en-US" smtClean="0"/>
              <a:t>2022-05-29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800C6A38-4290-41DD-B95C-4155372FD4AF}" type="slidenum">
              <a:rPr lang="ko-KR" altLang="en-US"/>
              <a:pPr lvl="0"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간지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D96758FB-746D-400F-B1BD-B5A290C2A97F}" type="datetime1">
              <a:rPr lang="ko-KR" altLang="en-US" smtClean="0"/>
              <a:t>2022-05-29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 hasCustomPrompt="1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>
              <a:defRPr/>
            </a:pPr>
            <a:r>
              <a:rPr lang="ko-KR" altLang="en-US"/>
              <a:t>첫째 목차</a:t>
            </a:r>
          </a:p>
          <a:p>
            <a:pPr lvl="0">
              <a:defRPr/>
            </a:pPr>
            <a:r>
              <a:rPr lang="ko-KR" altLang="en-US"/>
              <a:t>둘째 목차</a:t>
            </a:r>
          </a:p>
          <a:p>
            <a:pPr lvl="0">
              <a:defRPr/>
            </a:pPr>
            <a:r>
              <a:rPr lang="ko-KR" altLang="en-US"/>
              <a:t>셋째 목차</a:t>
            </a:r>
          </a:p>
          <a:p>
            <a:pPr lvl="0">
              <a:defRPr/>
            </a:pPr>
            <a:r>
              <a:rPr lang="ko-KR" altLang="en-US"/>
              <a:t>넷째 목차</a:t>
            </a:r>
          </a:p>
          <a:p>
            <a:pPr lvl="0">
              <a:defRPr/>
            </a:pPr>
            <a:r>
              <a:rPr lang="ko-KR" altLang="en-US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076CD208-3717-4552-ABF5-386B09153E32}" type="datetime1">
              <a:rPr lang="ko-KR" altLang="en-US" smtClean="0"/>
              <a:t>2022-05-29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DC26A35C-88B3-47E0-8FA7-8E505B821198}" type="datetime1">
              <a:rPr lang="ko-KR" altLang="en-US" smtClean="0"/>
              <a:t>2022-05-29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BE347078-E8D4-400C-9BCF-ADA46AD79CF3}" type="datetime1">
              <a:rPr lang="ko-KR" altLang="en-US" smtClean="0"/>
              <a:t>2022-05-29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7B6F92E7-088D-45F6-87A2-A18FAE78EA0B}" type="datetime1">
              <a:rPr lang="ko-KR" altLang="en-US" smtClean="0"/>
              <a:t>2022-05-29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0206680A-AF38-4A24-B1D3-BE09C67401E6}" type="datetime1">
              <a:rPr lang="ko-KR" altLang="en-US" smtClean="0"/>
              <a:t>2022-05-29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2개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7902EBE5-8579-45E5-B770-0B3BF681EB4F}" type="datetime1">
              <a:rPr lang="ko-KR" altLang="en-US" smtClean="0"/>
              <a:t>2022-05-29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B48AB057-5991-4F75-A8E7-5A12AED43A28}" type="datetime1">
              <a:rPr lang="ko-KR" altLang="en-US" smtClean="0"/>
              <a:t>2022-05-29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표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pPr lvl="0">
              <a:defRPr/>
            </a:pPr>
            <a:r>
              <a:rPr lang="ko-KR" altLang="en-US"/>
              <a:t>표를 추가하려면 아이콘을 클릭하십시오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3184609C-4918-45AF-AF43-A0CBB5C211B8}" type="datetime1">
              <a:rPr lang="ko-KR" altLang="en-US" smtClean="0"/>
              <a:t>2022-05-29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0AF65B5C-035A-460C-A76C-B59CCC145283}" type="datetime1">
              <a:rPr lang="ko-KR" altLang="en-US" smtClean="0"/>
              <a:t>2022-05-29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/>
            </a:pPr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293F9BD6-0265-453F-97A0-6CE050EBB274}" type="datetime1">
              <a:rPr lang="ko-KR" altLang="en-US" smtClean="0"/>
              <a:t>2022-05-29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한컴오피스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30F58D06-226D-45F4-8E51-CDD21166C49D}" type="datetime1">
              <a:rPr lang="ko-KR" altLang="en-US" smtClean="0"/>
              <a:t>2022-05-29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839D23-E28A-0358-5C86-27108D2C2818}"/>
              </a:ext>
            </a:extLst>
          </p:cNvPr>
          <p:cNvSpPr txBox="1"/>
          <p:nvPr userDrawn="1"/>
        </p:nvSpPr>
        <p:spPr>
          <a:xfrm>
            <a:off x="11447253" y="6392353"/>
            <a:ext cx="4363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/25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ransition/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code.visualstudio.com/" TargetMode="External"/><Relationship Id="rId3" Type="http://schemas.openxmlformats.org/officeDocument/2006/relationships/image" Target="../media/image70.png"/><Relationship Id="rId7" Type="http://schemas.openxmlformats.org/officeDocument/2006/relationships/image" Target="../media/image72.png"/><Relationship Id="rId12" Type="http://schemas.openxmlformats.org/officeDocument/2006/relationships/image" Target="../media/image75.png"/><Relationship Id="rId2" Type="http://schemas.openxmlformats.org/officeDocument/2006/relationships/hyperlink" Target="https://www.python.org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tensorflow.org/?hl=k" TargetMode="External"/><Relationship Id="rId11" Type="http://schemas.openxmlformats.org/officeDocument/2006/relationships/image" Target="../media/image74.png"/><Relationship Id="rId5" Type="http://schemas.openxmlformats.org/officeDocument/2006/relationships/image" Target="../media/image71.png"/><Relationship Id="rId10" Type="http://schemas.openxmlformats.org/officeDocument/2006/relationships/image" Target="../media/image73.png"/><Relationship Id="rId4" Type="http://schemas.openxmlformats.org/officeDocument/2006/relationships/hyperlink" Target="https://keras.io/api/applications/" TargetMode="External"/><Relationship Id="rId9" Type="http://schemas.openxmlformats.org/officeDocument/2006/relationships/hyperlink" Target="https://thonny.org/" TargetMode="Externa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75.png"/><Relationship Id="rId3" Type="http://schemas.openxmlformats.org/officeDocument/2006/relationships/image" Target="../media/image72.png"/><Relationship Id="rId7" Type="http://schemas.openxmlformats.org/officeDocument/2006/relationships/image" Target="../media/image79.jpeg"/><Relationship Id="rId12" Type="http://schemas.openxmlformats.org/officeDocument/2006/relationships/hyperlink" Target="https://aihub.or.kr/aidata/34125" TargetMode="External"/><Relationship Id="rId17" Type="http://schemas.openxmlformats.org/officeDocument/2006/relationships/image" Target="../media/image82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7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8.jpeg"/><Relationship Id="rId11" Type="http://schemas.openxmlformats.org/officeDocument/2006/relationships/image" Target="../media/image81.svg"/><Relationship Id="rId5" Type="http://schemas.openxmlformats.org/officeDocument/2006/relationships/image" Target="../media/image77.jpeg"/><Relationship Id="rId15" Type="http://schemas.openxmlformats.org/officeDocument/2006/relationships/image" Target="../media/image71.png"/><Relationship Id="rId10" Type="http://schemas.openxmlformats.org/officeDocument/2006/relationships/image" Target="../media/image80.png"/><Relationship Id="rId4" Type="http://schemas.openxmlformats.org/officeDocument/2006/relationships/image" Target="../media/image76.jpg"/><Relationship Id="rId9" Type="http://schemas.openxmlformats.org/officeDocument/2006/relationships/image" Target="../media/image2.svg"/><Relationship Id="rId14" Type="http://schemas.openxmlformats.org/officeDocument/2006/relationships/image" Target="../media/image7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png"/><Relationship Id="rId3" Type="http://schemas.openxmlformats.org/officeDocument/2006/relationships/hyperlink" Target="https://github.com/JEONEUNMIN/capstone_04" TargetMode="External"/><Relationship Id="rId7" Type="http://schemas.openxmlformats.org/officeDocument/2006/relationships/image" Target="../media/image8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3.jpeg"/><Relationship Id="rId5" Type="http://schemas.openxmlformats.org/officeDocument/2006/relationships/image" Target="../media/image2.svg"/><Relationship Id="rId4" Type="http://schemas.openxmlformats.org/officeDocument/2006/relationships/image" Target="../media/image1.png"/><Relationship Id="rId9" Type="http://schemas.openxmlformats.org/officeDocument/2006/relationships/image" Target="../media/image8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png"/><Relationship Id="rId3" Type="http://schemas.openxmlformats.org/officeDocument/2006/relationships/hyperlink" Target="https://github.com/JEONEUNMIN/capstone_04" TargetMode="External"/><Relationship Id="rId7" Type="http://schemas.openxmlformats.org/officeDocument/2006/relationships/image" Target="../media/image9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9.png"/><Relationship Id="rId11" Type="http://schemas.openxmlformats.org/officeDocument/2006/relationships/image" Target="../media/image92.png"/><Relationship Id="rId5" Type="http://schemas.openxmlformats.org/officeDocument/2006/relationships/image" Target="../media/image88.png"/><Relationship Id="rId10" Type="http://schemas.openxmlformats.org/officeDocument/2006/relationships/image" Target="../media/image2.svg"/><Relationship Id="rId4" Type="http://schemas.openxmlformats.org/officeDocument/2006/relationships/image" Target="../media/image87.png"/><Relationship Id="rId9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jpeg"/><Relationship Id="rId3" Type="http://schemas.openxmlformats.org/officeDocument/2006/relationships/hyperlink" Target="https://github.com/JEONEUNMIN/capstone_04" TargetMode="External"/><Relationship Id="rId7" Type="http://schemas.openxmlformats.org/officeDocument/2006/relationships/image" Target="../media/image9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3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0.png"/><Relationship Id="rId5" Type="http://schemas.openxmlformats.org/officeDocument/2006/relationships/image" Target="../media/image99.png"/><Relationship Id="rId4" Type="http://schemas.openxmlformats.org/officeDocument/2006/relationships/image" Target="../media/image98.png"/></Relationships>
</file>

<file path=ppt/slides/_rels/slide17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13" Type="http://schemas.microsoft.com/office/2007/relationships/hdphoto" Target="../media/hdphoto3.wdp"/><Relationship Id="rId3" Type="http://schemas.openxmlformats.org/officeDocument/2006/relationships/hyperlink" Target="https://www.robotstory.co.kr/bunker/?vid=5" TargetMode="External"/><Relationship Id="rId7" Type="http://schemas.openxmlformats.org/officeDocument/2006/relationships/image" Target="../media/image101.png"/><Relationship Id="rId12" Type="http://schemas.openxmlformats.org/officeDocument/2006/relationships/image" Target="../media/image10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mk.co.kr/news/business/view/2020/12/1311539/" TargetMode="External"/><Relationship Id="rId11" Type="http://schemas.openxmlformats.org/officeDocument/2006/relationships/image" Target="../media/image103.jpeg"/><Relationship Id="rId5" Type="http://schemas.openxmlformats.org/officeDocument/2006/relationships/hyperlink" Target="https://www.kakaocorp.com/page/detail/9607" TargetMode="External"/><Relationship Id="rId10" Type="http://schemas.microsoft.com/office/2007/relationships/hdphoto" Target="../media/hdphoto2.wdp"/><Relationship Id="rId4" Type="http://schemas.openxmlformats.org/officeDocument/2006/relationships/hyperlink" Target="https://mobile.twitter.com/samsungresearch" TargetMode="External"/><Relationship Id="rId9" Type="http://schemas.openxmlformats.org/officeDocument/2006/relationships/image" Target="../media/image102.png"/></Relationships>
</file>

<file path=ppt/slides/_rels/slide18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3" Type="http://schemas.openxmlformats.org/officeDocument/2006/relationships/hyperlink" Target="https://rogorogo.tistory.com/434" TargetMode="External"/><Relationship Id="rId7" Type="http://schemas.openxmlformats.org/officeDocument/2006/relationships/image" Target="../media/image107.png"/><Relationship Id="rId2" Type="http://schemas.openxmlformats.org/officeDocument/2006/relationships/hyperlink" Target="https://ko.wikipedia.org/wiki/%EA%B5%AC%EA%B8%80_%EB%A1%9C%EA%B3%A0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6.jpeg"/><Relationship Id="rId5" Type="http://schemas.openxmlformats.org/officeDocument/2006/relationships/image" Target="../media/image105.png"/><Relationship Id="rId4" Type="http://schemas.openxmlformats.org/officeDocument/2006/relationships/hyperlink" Target="https://www.rocketpunch.com/companies/microsoft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ladin.co.kr/shop/wproduct.aspx?ItemId=183898040" TargetMode="External"/><Relationship Id="rId2" Type="http://schemas.openxmlformats.org/officeDocument/2006/relationships/hyperlink" Target="http://www.kyobobook.co.kr/product/detailViewKor.laf?mallGb=KOR&amp;ejkGb=KOR&amp;barcode=9791163030911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www.kyobobook.co.kr/product/detailViewKor.laf?ejkGb=KOR&amp;mallGb=KOR&amp;barcode=9791156645078&amp;orderClick=LAG&amp;Kc=" TargetMode="External"/><Relationship Id="rId4" Type="http://schemas.openxmlformats.org/officeDocument/2006/relationships/hyperlink" Target="http://www.kyobobook.co.kr/product/detailViewKor.laf?ejkGb=KOR&amp;mallGb=KOR&amp;barcode=9788970508948&amp;orderClick=LAG&amp;Kc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ebbnflow.tistory.com/167" TargetMode="External"/><Relationship Id="rId7" Type="http://schemas.openxmlformats.org/officeDocument/2006/relationships/hyperlink" Target="https://www.kaggle.com/code/dmitirycherezov/chollet-c-5-3-2" TargetMode="External"/><Relationship Id="rId2" Type="http://schemas.openxmlformats.org/officeDocument/2006/relationships/hyperlink" Target="https://excelsior-cjh.tistory.com/183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kaggle.com/code/taldanko/pytorch-cats-vs-dogs-cnn" TargetMode="External"/><Relationship Id="rId5" Type="http://schemas.openxmlformats.org/officeDocument/2006/relationships/hyperlink" Target="https://www.codingworldnews.com/news/articleView.html?idxno=5872" TargetMode="External"/><Relationship Id="rId4" Type="http://schemas.openxmlformats.org/officeDocument/2006/relationships/hyperlink" Target="https://rubber-tree.tistory.com/entry/%EB%94%A5%EB%9F%AC%EB%8B%9D-%EB%AA%A8%EB%8D%B8-CNN-Convolutional-Neural-Network-%EC%84%A4%EB%AA%85" TargetMode="Externa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yes24.com/Product/Search?domain=ALL&amp;query=%ED%99%8D%EC%9E%A5%ED%91%9C&amp;authorNo=278836&amp;author=%ED%99%8D%EC%9E%A5%ED%91%9C" TargetMode="External"/><Relationship Id="rId3" Type="http://schemas.openxmlformats.org/officeDocument/2006/relationships/hyperlink" Target="http://www.yes24.com/Product/Search?domain=ALL&amp;query=%EC%9D%B4%EB%B3%91%EC%A3%BC&amp;authorNo=140158&amp;author=%EC%9D%B4%EB%B3%91%EC%A3%BC" TargetMode="External"/><Relationship Id="rId7" Type="http://schemas.openxmlformats.org/officeDocument/2006/relationships/image" Target="../media/image110.jpeg"/><Relationship Id="rId2" Type="http://schemas.openxmlformats.org/officeDocument/2006/relationships/image" Target="../media/image108.jpe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yes24.com/Product/Search?domain=ALL&amp;query=%EA%B9%80%EC%A2%85%EB%AF%BC&amp;authorNo=336357&amp;author=%EA%B9%80%EC%A2%85%EB%AF%BC" TargetMode="External"/><Relationship Id="rId5" Type="http://schemas.openxmlformats.org/officeDocument/2006/relationships/image" Target="../media/image109.jpeg"/><Relationship Id="rId4" Type="http://schemas.openxmlformats.org/officeDocument/2006/relationships/hyperlink" Target="http://www.yes24.com/Product/Search?domain=ALL&amp;query=%EC%9C%A4%EC%98%81%EB%8F%88&amp;authorNo=205153&amp;author=%EC%9C%A4%EC%98%81%EB%8F%88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JEONEUNMIN/capstone_04" TargetMode="External"/><Relationship Id="rId13" Type="http://schemas.openxmlformats.org/officeDocument/2006/relationships/image" Target="../media/image12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0.png"/><Relationship Id="rId5" Type="http://schemas.openxmlformats.org/officeDocument/2006/relationships/image" Target="../media/image5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4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3.png"/><Relationship Id="rId18" Type="http://schemas.openxmlformats.org/officeDocument/2006/relationships/image" Target="../media/image28.png"/><Relationship Id="rId3" Type="http://schemas.openxmlformats.org/officeDocument/2006/relationships/hyperlink" Target="https://github.com/JEONEUNMIN/capstone_04" TargetMode="External"/><Relationship Id="rId7" Type="http://schemas.openxmlformats.org/officeDocument/2006/relationships/image" Target="../media/image19.png"/><Relationship Id="rId12" Type="http://schemas.openxmlformats.org/officeDocument/2006/relationships/image" Target="../media/image22.png"/><Relationship Id="rId17" Type="http://schemas.openxmlformats.org/officeDocument/2006/relationships/image" Target="../media/image27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jpeg"/><Relationship Id="rId11" Type="http://schemas.openxmlformats.org/officeDocument/2006/relationships/image" Target="../media/image2.svg"/><Relationship Id="rId5" Type="http://schemas.openxmlformats.org/officeDocument/2006/relationships/image" Target="../media/image17.jpeg"/><Relationship Id="rId15" Type="http://schemas.openxmlformats.org/officeDocument/2006/relationships/image" Target="../media/image25.png"/><Relationship Id="rId10" Type="http://schemas.openxmlformats.org/officeDocument/2006/relationships/image" Target="../media/image1.png"/><Relationship Id="rId19" Type="http://schemas.openxmlformats.org/officeDocument/2006/relationships/image" Target="../media/image29.png"/><Relationship Id="rId4" Type="http://schemas.openxmlformats.org/officeDocument/2006/relationships/image" Target="../media/image16.jpeg"/><Relationship Id="rId9" Type="http://schemas.openxmlformats.org/officeDocument/2006/relationships/image" Target="../media/image21.png"/><Relationship Id="rId14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1.png"/><Relationship Id="rId18" Type="http://schemas.openxmlformats.org/officeDocument/2006/relationships/image" Target="../media/image46.png"/><Relationship Id="rId3" Type="http://schemas.openxmlformats.org/officeDocument/2006/relationships/image" Target="../media/image31.png"/><Relationship Id="rId21" Type="http://schemas.openxmlformats.org/officeDocument/2006/relationships/image" Target="../media/image49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17" Type="http://schemas.openxmlformats.org/officeDocument/2006/relationships/image" Target="../media/image45.png"/><Relationship Id="rId25" Type="http://schemas.openxmlformats.org/officeDocument/2006/relationships/image" Target="../media/image53.png"/><Relationship Id="rId2" Type="http://schemas.openxmlformats.org/officeDocument/2006/relationships/image" Target="../media/image30.png"/><Relationship Id="rId16" Type="http://schemas.openxmlformats.org/officeDocument/2006/relationships/image" Target="../media/image44.png"/><Relationship Id="rId20" Type="http://schemas.openxmlformats.org/officeDocument/2006/relationships/image" Target="../media/image4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24" Type="http://schemas.openxmlformats.org/officeDocument/2006/relationships/image" Target="../media/image52.png"/><Relationship Id="rId5" Type="http://schemas.openxmlformats.org/officeDocument/2006/relationships/image" Target="../media/image33.png"/><Relationship Id="rId15" Type="http://schemas.openxmlformats.org/officeDocument/2006/relationships/image" Target="../media/image43.png"/><Relationship Id="rId23" Type="http://schemas.openxmlformats.org/officeDocument/2006/relationships/image" Target="../media/image51.png"/><Relationship Id="rId10" Type="http://schemas.openxmlformats.org/officeDocument/2006/relationships/image" Target="../media/image38.png"/><Relationship Id="rId19" Type="http://schemas.openxmlformats.org/officeDocument/2006/relationships/image" Target="../media/image47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Relationship Id="rId14" Type="http://schemas.openxmlformats.org/officeDocument/2006/relationships/image" Target="../media/image42.png"/><Relationship Id="rId22" Type="http://schemas.openxmlformats.org/officeDocument/2006/relationships/image" Target="../media/image5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13" Type="http://schemas.openxmlformats.org/officeDocument/2006/relationships/image" Target="../media/image65.png"/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12" Type="http://schemas.openxmlformats.org/officeDocument/2006/relationships/image" Target="../media/image64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8.png"/><Relationship Id="rId11" Type="http://schemas.openxmlformats.org/officeDocument/2006/relationships/image" Target="../media/image63.png"/><Relationship Id="rId5" Type="http://schemas.openxmlformats.org/officeDocument/2006/relationships/image" Target="../media/image57.png"/><Relationship Id="rId10" Type="http://schemas.openxmlformats.org/officeDocument/2006/relationships/image" Target="../media/image62.png"/><Relationship Id="rId4" Type="http://schemas.openxmlformats.org/officeDocument/2006/relationships/image" Target="../media/image56.png"/><Relationship Id="rId9" Type="http://schemas.openxmlformats.org/officeDocument/2006/relationships/image" Target="../media/image61.png"/><Relationship Id="rId14" Type="http://schemas.openxmlformats.org/officeDocument/2006/relationships/image" Target="../media/image6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lectimes.com/news/articleView.html?idxno=219170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541176"/>
            <a:ext cx="9144000" cy="2297966"/>
          </a:xfrm>
        </p:spPr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ko-KR" sz="5400" dirty="0">
                <a:latin typeface="나눔고딕ET"/>
                <a:ea typeface="나눔고딕ET"/>
              </a:rPr>
              <a:t>CNN</a:t>
            </a:r>
            <a:r>
              <a:rPr lang="ko-KR" altLang="en-US" sz="5400" dirty="0">
                <a:latin typeface="나눔고딕ET"/>
                <a:ea typeface="나눔고딕ET"/>
              </a:rPr>
              <a:t> 알고리즘을 이용한 </a:t>
            </a:r>
            <a:br>
              <a:rPr lang="en-US" altLang="ko-KR" sz="5400" dirty="0">
                <a:latin typeface="나눔고딕ET"/>
                <a:ea typeface="나눔고딕ET"/>
              </a:rPr>
            </a:br>
            <a:r>
              <a:rPr lang="ko-KR" altLang="en-US" sz="5400" dirty="0">
                <a:latin typeface="나눔고딕ET"/>
                <a:ea typeface="나눔고딕ET"/>
              </a:rPr>
              <a:t>조선대학교 내 전동 </a:t>
            </a:r>
            <a:r>
              <a:rPr lang="ko-KR" altLang="en-US" sz="5400" dirty="0" err="1">
                <a:latin typeface="나눔고딕ET"/>
                <a:ea typeface="나눔고딕ET"/>
              </a:rPr>
              <a:t>킥보드</a:t>
            </a:r>
            <a:r>
              <a:rPr lang="en-US" altLang="ko-KR" sz="5400" dirty="0">
                <a:latin typeface="나눔고딕ET"/>
                <a:ea typeface="나눔고딕ET"/>
              </a:rPr>
              <a:t> </a:t>
            </a:r>
            <a:br>
              <a:rPr lang="en-US" altLang="ko-KR" sz="5400" dirty="0">
                <a:latin typeface="나눔고딕ET"/>
                <a:ea typeface="나눔고딕ET"/>
              </a:rPr>
            </a:br>
            <a:r>
              <a:rPr lang="ko-KR" altLang="en-US" sz="5400" dirty="0">
                <a:latin typeface="나눔고딕ET"/>
                <a:ea typeface="나눔고딕ET"/>
              </a:rPr>
              <a:t>불법</a:t>
            </a:r>
            <a:r>
              <a:rPr lang="en-US" altLang="ko-KR" sz="5400" dirty="0">
                <a:latin typeface="나눔고딕ET"/>
                <a:ea typeface="나눔고딕ET"/>
              </a:rPr>
              <a:t> </a:t>
            </a:r>
            <a:r>
              <a:rPr lang="ko-KR" altLang="en-US" sz="5400" dirty="0">
                <a:latin typeface="나눔고딕ET"/>
                <a:ea typeface="나눔고딕ET"/>
              </a:rPr>
              <a:t>주행 인식</a:t>
            </a:r>
            <a:r>
              <a:rPr lang="en-US" altLang="ko-KR" sz="5400" dirty="0">
                <a:latin typeface="나눔고딕ET"/>
                <a:ea typeface="나눔고딕ET"/>
              </a:rPr>
              <a:t> </a:t>
            </a:r>
            <a:r>
              <a:rPr lang="ko-KR" altLang="en-US" sz="5400" dirty="0">
                <a:latin typeface="나눔고딕ET"/>
                <a:ea typeface="나눔고딕ET"/>
              </a:rPr>
              <a:t>인공지능 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673601" y="4100231"/>
            <a:ext cx="2844800" cy="440267"/>
          </a:xfrm>
        </p:spPr>
        <p:txBody>
          <a:bodyPr>
            <a:normAutofit fontScale="85000" lnSpcReduction="20000"/>
          </a:bodyPr>
          <a:lstStyle/>
          <a:p>
            <a:pPr lvl="0">
              <a:defRPr/>
            </a:pPr>
            <a:r>
              <a:rPr lang="ko-KR" altLang="en-US" dirty="0">
                <a:solidFill>
                  <a:schemeClr val="tx1"/>
                </a:solidFill>
                <a:latin typeface="나눔고딕ET"/>
                <a:ea typeface="나눔고딕ET"/>
              </a:rPr>
              <a:t>발표자 </a:t>
            </a:r>
            <a:r>
              <a:rPr lang="en-US" altLang="ko-KR" dirty="0">
                <a:solidFill>
                  <a:schemeClr val="tx1"/>
                </a:solidFill>
                <a:latin typeface="나눔고딕ET"/>
                <a:ea typeface="나눔고딕ET"/>
              </a:rPr>
              <a:t>: </a:t>
            </a:r>
            <a:r>
              <a:rPr lang="ko-KR" altLang="en-US" dirty="0">
                <a:solidFill>
                  <a:schemeClr val="tx1"/>
                </a:solidFill>
                <a:latin typeface="나눔고딕ET"/>
                <a:ea typeface="나눔고딕ET"/>
              </a:rPr>
              <a:t>이수정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18401" y="4602024"/>
            <a:ext cx="4519186" cy="17543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dirty="0"/>
              <a:t>담당과목 </a:t>
            </a:r>
            <a:r>
              <a:rPr lang="en-US" altLang="ko-KR" dirty="0"/>
              <a:t>: </a:t>
            </a:r>
            <a:r>
              <a:rPr lang="ko-KR" altLang="en-US" dirty="0" err="1"/>
              <a:t>산학캡스톤디자인</a:t>
            </a:r>
            <a:endParaRPr lang="ko-KR" altLang="en-US" dirty="0"/>
          </a:p>
          <a:p>
            <a:pPr lvl="0">
              <a:defRPr/>
            </a:pPr>
            <a:r>
              <a:rPr lang="ko-KR" altLang="en-US" dirty="0"/>
              <a:t>학기 </a:t>
            </a:r>
            <a:r>
              <a:rPr lang="en-US" altLang="ko-KR" dirty="0"/>
              <a:t>: 2022</a:t>
            </a:r>
            <a:r>
              <a:rPr lang="ko-KR" altLang="en-US" dirty="0"/>
              <a:t>년 </a:t>
            </a:r>
            <a:r>
              <a:rPr lang="en-US" altLang="ko-KR" dirty="0"/>
              <a:t>1</a:t>
            </a:r>
            <a:r>
              <a:rPr lang="ko-KR" altLang="en-US" dirty="0"/>
              <a:t>학기</a:t>
            </a:r>
          </a:p>
          <a:p>
            <a:pPr lvl="0">
              <a:defRPr/>
            </a:pPr>
            <a:r>
              <a:rPr lang="ko-KR" altLang="en-US" dirty="0"/>
              <a:t>담당교수 </a:t>
            </a:r>
            <a:r>
              <a:rPr lang="en-US" altLang="ko-KR" dirty="0"/>
              <a:t>: </a:t>
            </a:r>
            <a:r>
              <a:rPr lang="ko-KR" altLang="en-US" dirty="0"/>
              <a:t>정현숙</a:t>
            </a:r>
            <a:r>
              <a:rPr lang="en-US" altLang="ko-KR" dirty="0"/>
              <a:t>(04</a:t>
            </a:r>
            <a:r>
              <a:rPr lang="ko-KR" altLang="en-US" dirty="0"/>
              <a:t>분반</a:t>
            </a:r>
            <a:r>
              <a:rPr lang="en-US" altLang="ko-KR" dirty="0"/>
              <a:t>)</a:t>
            </a:r>
          </a:p>
          <a:p>
            <a:pPr lvl="0">
              <a:defRPr/>
            </a:pPr>
            <a:r>
              <a:rPr lang="ko-KR" altLang="en-US" dirty="0"/>
              <a:t>조 </a:t>
            </a:r>
            <a:r>
              <a:rPr lang="en-US" altLang="ko-KR" dirty="0"/>
              <a:t>: 4</a:t>
            </a:r>
            <a:r>
              <a:rPr lang="ko-KR" altLang="en-US" dirty="0"/>
              <a:t>조</a:t>
            </a:r>
          </a:p>
          <a:p>
            <a:pPr lvl="0">
              <a:defRPr/>
            </a:pPr>
            <a:r>
              <a:rPr lang="ko-KR" altLang="en-US" dirty="0"/>
              <a:t>날짜 </a:t>
            </a:r>
            <a:r>
              <a:rPr lang="en-US" altLang="ko-KR" dirty="0"/>
              <a:t>: 2022</a:t>
            </a:r>
            <a:r>
              <a:rPr lang="ko-KR" altLang="en-US" dirty="0"/>
              <a:t>년 </a:t>
            </a:r>
            <a:r>
              <a:rPr lang="en-US" altLang="ko-KR" dirty="0"/>
              <a:t>5</a:t>
            </a:r>
            <a:r>
              <a:rPr lang="ko-KR" altLang="en-US" dirty="0"/>
              <a:t>월 </a:t>
            </a:r>
            <a:r>
              <a:rPr lang="en-US" altLang="ko-KR" dirty="0"/>
              <a:t>30</a:t>
            </a:r>
            <a:r>
              <a:rPr lang="ko-KR" altLang="en-US" dirty="0"/>
              <a:t>일</a:t>
            </a:r>
          </a:p>
          <a:p>
            <a:pPr lvl="0">
              <a:defRPr/>
            </a:pPr>
            <a:r>
              <a:rPr lang="ko-KR" altLang="en-US" dirty="0"/>
              <a:t>조원 </a:t>
            </a:r>
            <a:r>
              <a:rPr lang="en-US" altLang="ko-KR" dirty="0"/>
              <a:t>: </a:t>
            </a:r>
            <a:r>
              <a:rPr lang="ko-KR" altLang="en-US" dirty="0" err="1"/>
              <a:t>전은민</a:t>
            </a:r>
            <a:r>
              <a:rPr lang="en-US" altLang="ko-KR" dirty="0"/>
              <a:t>(</a:t>
            </a:r>
            <a:r>
              <a:rPr lang="ko-KR" altLang="en-US" dirty="0"/>
              <a:t>조장</a:t>
            </a:r>
            <a:r>
              <a:rPr lang="en-US" altLang="ko-KR" dirty="0"/>
              <a:t>), </a:t>
            </a:r>
            <a:r>
              <a:rPr lang="ko-KR" altLang="en-US" dirty="0"/>
              <a:t>마지안</a:t>
            </a:r>
            <a:r>
              <a:rPr lang="en-US" altLang="ko-KR" dirty="0"/>
              <a:t>,</a:t>
            </a:r>
            <a:r>
              <a:rPr lang="ko-KR" altLang="en-US" dirty="0"/>
              <a:t> 이지혜</a:t>
            </a:r>
            <a:r>
              <a:rPr lang="en-US" altLang="ko-KR" dirty="0"/>
              <a:t>, </a:t>
            </a:r>
            <a:r>
              <a:rPr lang="ko-KR" altLang="en-US" dirty="0"/>
              <a:t>이수정</a:t>
            </a:r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312025" y="2961855"/>
            <a:ext cx="1156795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 sz="2800" dirty="0">
                <a:solidFill>
                  <a:srgbClr val="424242"/>
                </a:solidFill>
                <a:latin typeface="-apple-system"/>
              </a:rPr>
              <a:t>AI </a:t>
            </a:r>
            <a:r>
              <a:rPr lang="en-US" altLang="ko-KR" sz="2800" b="0" i="0" dirty="0">
                <a:solidFill>
                  <a:srgbClr val="424242"/>
                </a:solidFill>
                <a:effectLst/>
                <a:latin typeface="-apple-system"/>
              </a:rPr>
              <a:t>for illegal driving detection of electric kickboards in Chosun Univ using CNN</a:t>
            </a:r>
          </a:p>
          <a:p>
            <a:pPr lvl="0" algn="ctr">
              <a:defRPr/>
            </a:pPr>
            <a:r>
              <a:rPr lang="en-US" altLang="ko-KR" sz="3200" dirty="0">
                <a:solidFill>
                  <a:srgbClr val="424242"/>
                </a:solidFill>
                <a:latin typeface="-apple-system"/>
              </a:rPr>
              <a:t>(CNN Detection cam</a:t>
            </a:r>
            <a:r>
              <a:rPr lang="en-US" altLang="ko-KR" sz="3200" b="0" i="0" dirty="0">
                <a:solidFill>
                  <a:srgbClr val="424242"/>
                </a:solidFill>
                <a:effectLst/>
                <a:latin typeface="-apple-system"/>
              </a:rPr>
              <a:t> : </a:t>
            </a:r>
            <a:r>
              <a:rPr lang="en-US" altLang="ko-KR" sz="3200" dirty="0">
                <a:solidFill>
                  <a:srgbClr val="424242"/>
                </a:solidFill>
                <a:latin typeface="-apple-system"/>
              </a:rPr>
              <a:t>CDC)</a:t>
            </a:r>
            <a:endParaRPr lang="en-US" altLang="ko-KR" sz="3200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C9864B-F6AD-307D-1E67-64CDC0E2A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599" y="6358553"/>
            <a:ext cx="2844799" cy="365125"/>
          </a:xfrm>
        </p:spPr>
        <p:txBody>
          <a:bodyPr/>
          <a:lstStyle/>
          <a:p>
            <a:pPr lvl="0">
              <a:defRPr/>
            </a:pPr>
            <a:fld id="{800C6A38-4290-41DD-B95C-4155372FD4AF}" type="slidenum">
              <a:rPr lang="ko-KR" altLang="en-US" smtClean="0"/>
              <a:pPr lvl="0">
                <a:defRPr/>
              </a:pPr>
              <a:t>1</a:t>
            </a:fld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36884" y="222789"/>
            <a:ext cx="10535705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400" b="1" dirty="0"/>
              <a:t>본론</a:t>
            </a:r>
            <a:r>
              <a:rPr lang="en-US" altLang="ko-KR" sz="2400" dirty="0"/>
              <a:t> – CNN detection cam </a:t>
            </a:r>
            <a:r>
              <a:rPr lang="ko-KR" altLang="en-US" sz="2400" dirty="0"/>
              <a:t>구현환경</a:t>
            </a:r>
            <a:r>
              <a:rPr lang="en-US" altLang="ko-KR" sz="2400" dirty="0"/>
              <a:t>_</a:t>
            </a:r>
            <a:r>
              <a:rPr lang="ko-KR" altLang="en-US" sz="2400" dirty="0"/>
              <a:t>이미지 분류</a:t>
            </a:r>
            <a:r>
              <a:rPr lang="en-US" altLang="ko-KR" sz="2400" dirty="0"/>
              <a:t> </a:t>
            </a:r>
            <a:r>
              <a:rPr lang="ko-KR" altLang="en-US" sz="2400" dirty="0"/>
              <a:t>인공지능 모델 개발환경 구축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883028" y="750423"/>
            <a:ext cx="4939164" cy="10140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000" dirty="0">
                <a:latin typeface="+mj-ea"/>
                <a:ea typeface="+mj-ea"/>
              </a:rPr>
              <a:t>인공지능 개발에 적합한 프로그래밍 언어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000" dirty="0">
                <a:latin typeface="+mj-ea"/>
                <a:ea typeface="+mj-ea"/>
              </a:rPr>
              <a:t>대부분 </a:t>
            </a:r>
            <a:r>
              <a:rPr lang="ko-KR" altLang="en-US" sz="1000" dirty="0" err="1">
                <a:latin typeface="+mj-ea"/>
                <a:ea typeface="+mj-ea"/>
              </a:rPr>
              <a:t>머신러닝</a:t>
            </a:r>
            <a:r>
              <a:rPr lang="en-US" altLang="ko-KR" sz="1000" dirty="0">
                <a:latin typeface="+mj-ea"/>
                <a:ea typeface="+mj-ea"/>
              </a:rPr>
              <a:t>/</a:t>
            </a:r>
            <a:r>
              <a:rPr lang="ko-KR" altLang="en-US" sz="1000" dirty="0">
                <a:latin typeface="+mj-ea"/>
                <a:ea typeface="+mj-ea"/>
              </a:rPr>
              <a:t>딥러닝</a:t>
            </a:r>
            <a:r>
              <a:rPr lang="en-US" altLang="ko-KR" sz="1000" dirty="0">
                <a:latin typeface="+mj-ea"/>
                <a:ea typeface="+mj-ea"/>
              </a:rPr>
              <a:t>/</a:t>
            </a:r>
            <a:r>
              <a:rPr lang="ko-KR" altLang="en-US" sz="1000" dirty="0">
                <a:latin typeface="+mj-ea"/>
                <a:ea typeface="+mj-ea"/>
              </a:rPr>
              <a:t>프레임워크는 </a:t>
            </a:r>
            <a:r>
              <a:rPr lang="ko-KR" altLang="en-US" sz="1000" dirty="0" err="1">
                <a:latin typeface="+mj-ea"/>
                <a:ea typeface="+mj-ea"/>
              </a:rPr>
              <a:t>파이썬용으로</a:t>
            </a:r>
            <a:r>
              <a:rPr lang="ko-KR" altLang="en-US" sz="1000" dirty="0">
                <a:latin typeface="+mj-ea"/>
                <a:ea typeface="+mj-ea"/>
              </a:rPr>
              <a:t> 만들어짐</a:t>
            </a: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00" b="1" dirty="0">
                <a:latin typeface="+mj-ea"/>
                <a:ea typeface="+mj-ea"/>
              </a:rPr>
              <a:t> </a:t>
            </a:r>
            <a:r>
              <a:rPr lang="EN-US" sz="1000" b="1" i="0" u="none" strike="noStrike" dirty="0">
                <a:latin typeface="+mj-ea"/>
                <a:ea typeface="+mj-ea"/>
              </a:rPr>
              <a:t>: </a:t>
            </a:r>
            <a:r>
              <a:rPr sz="1000" b="1" i="0" u="none" strike="noStrike" dirty="0" err="1">
                <a:latin typeface="+mj-ea"/>
                <a:ea typeface="+mj-ea"/>
              </a:rPr>
              <a:t>프로그래밍</a:t>
            </a:r>
            <a:r>
              <a:rPr sz="1000" b="1" i="0" u="none" strike="noStrike" dirty="0">
                <a:latin typeface="+mj-ea"/>
                <a:ea typeface="+mj-ea"/>
              </a:rPr>
              <a:t> </a:t>
            </a:r>
            <a:r>
              <a:rPr sz="1000" b="1" i="0" u="none" strike="noStrike" dirty="0" err="1">
                <a:latin typeface="+mj-ea"/>
                <a:ea typeface="+mj-ea"/>
              </a:rPr>
              <a:t>개발</a:t>
            </a:r>
            <a:endParaRPr sz="1000" b="1" i="0" u="none" strike="noStrike" dirty="0">
              <a:latin typeface="+mj-ea"/>
              <a:ea typeface="+mj-ea"/>
            </a:endParaRP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0" i="0" u="none" strike="noStrike" dirty="0">
                <a:latin typeface="+mj-ea"/>
                <a:ea typeface="+mj-ea"/>
              </a:rPr>
              <a:t>: </a:t>
            </a:r>
            <a:r>
              <a:rPr lang="EN-US" sz="1000" b="0" i="0" u="sng" strike="noStrike" dirty="0">
                <a:latin typeface="+mj-ea"/>
                <a:ea typeface="+mj-ea"/>
                <a:hlinkClick r:id="rId2"/>
              </a:rPr>
              <a:t>https://www.python.org/</a:t>
            </a:r>
            <a:endParaRPr lang="EN-US" sz="1000" b="0" i="0" u="sng" strike="noStrike" dirty="0">
              <a:latin typeface="+mj-ea"/>
              <a:ea typeface="+mj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322313" y="5067013"/>
            <a:ext cx="5500395" cy="2721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endParaRPr lang="en-US" altLang="en-US" sz="1200">
              <a:latin typeface="+mn-lt"/>
              <a:ea typeface="+mn-ea"/>
              <a:cs typeface="+mn-cs"/>
            </a:endParaRPr>
          </a:p>
        </p:txBody>
      </p:sp>
      <p:grpSp>
        <p:nvGrpSpPr>
          <p:cNvPr id="1027" name="그룹 10"/>
          <p:cNvGrpSpPr/>
          <p:nvPr/>
        </p:nvGrpSpPr>
        <p:grpSpPr>
          <a:xfrm>
            <a:off x="3625868" y="4756444"/>
            <a:ext cx="1733475" cy="648521"/>
            <a:chOff x="1847625" y="6478294"/>
            <a:chExt cx="4541055" cy="1630323"/>
          </a:xfrm>
        </p:grpSpPr>
        <p:pic>
          <p:nvPicPr>
            <p:cNvPr id="1028" name="Picture 6" descr="Keras Applications"/>
            <p:cNvPicPr>
              <a:picLocks noChangeAspect="1" noChangeArrowheads="1"/>
            </p:cNvPicPr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1879600" y="6478294"/>
              <a:ext cx="3683000" cy="1280010"/>
            </a:xfrm>
            <a:prstGeom prst="rect">
              <a:avLst/>
            </a:prstGeom>
            <a:noFill/>
            <a:ln/>
          </p:spPr>
        </p:pic>
        <p:sp>
          <p:nvSpPr>
            <p:cNvPr id="1029" name="TextBox 12"/>
            <p:cNvSpPr txBox="1"/>
            <p:nvPr/>
          </p:nvSpPr>
          <p:spPr>
            <a:xfrm>
              <a:off x="1847625" y="7619800"/>
              <a:ext cx="4541055" cy="48881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lv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>
                  <a:latin typeface="+mn-lt"/>
                  <a:ea typeface="+mn-ea"/>
                  <a:cs typeface="+mn-cs"/>
                </a:defRPr>
              </a:pPr>
              <a:endParaRPr kumimoji="0" lang="en-US" altLang="ko-KR" sz="1200" b="0" i="0" u="none" strike="noStrike" kern="1200" cap="none" spc="0" normalizeH="0" baseline="0">
                <a:solidFill>
                  <a:srgbClr val="000000"/>
                </a:solidFill>
              </a:endParaRPr>
            </a:p>
          </p:txBody>
        </p:sp>
      </p:grpSp>
      <p:sp>
        <p:nvSpPr>
          <p:cNvPr id="1030" name="TextBox 18"/>
          <p:cNvSpPr txBox="1"/>
          <p:nvPr/>
        </p:nvSpPr>
        <p:spPr>
          <a:xfrm>
            <a:off x="5883028" y="4444566"/>
            <a:ext cx="6892481" cy="12448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>
                <a:latin typeface="+mn-lt"/>
                <a:ea typeface="+mn-ea"/>
                <a:cs typeface="+mn-cs"/>
              </a:defRPr>
            </a:pPr>
            <a:r>
              <a:rPr kumimoji="0" lang="ko-KR" altLang="en-US" sz="1000" b="0" i="0" u="none" strike="noStrike" kern="1200" cap="none" spc="0" normalizeH="0" baseline="0" dirty="0">
                <a:solidFill>
                  <a:srgbClr val="000000"/>
                </a:solidFill>
                <a:latin typeface="+mj-ea"/>
                <a:ea typeface="+mj-ea"/>
              </a:rPr>
              <a:t>사용자가 </a:t>
            </a:r>
            <a:r>
              <a:rPr kumimoji="0" lang="ko-KR" altLang="en-US" sz="1000" b="0" i="0" u="none" strike="noStrike" kern="1200" cap="none" spc="0" normalizeH="0" baseline="0" dirty="0" err="1">
                <a:solidFill>
                  <a:srgbClr val="000000"/>
                </a:solidFill>
                <a:latin typeface="+mj-ea"/>
                <a:ea typeface="+mj-ea"/>
              </a:rPr>
              <a:t>딥러닝을</a:t>
            </a:r>
            <a:r>
              <a:rPr kumimoji="0" lang="ko-KR" altLang="en-US" sz="1000" b="0" i="0" u="none" strike="noStrike" kern="1200" cap="none" spc="0" normalizeH="0" baseline="0" dirty="0">
                <a:solidFill>
                  <a:srgbClr val="000000"/>
                </a:solidFill>
                <a:latin typeface="+mj-ea"/>
                <a:ea typeface="+mj-ea"/>
              </a:rPr>
              <a:t> 보다 쉽게 할 수 있도록 도와주는 파이썬 라이브러리</a:t>
            </a:r>
          </a:p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>
                <a:latin typeface="+mn-lt"/>
                <a:ea typeface="+mn-ea"/>
                <a:cs typeface="+mn-cs"/>
              </a:defRPr>
            </a:pPr>
            <a:r>
              <a:rPr kumimoji="0" lang="ko-KR" altLang="en-US" sz="1000" b="0" i="0" u="none" strike="noStrike" kern="1200" cap="none" spc="0" normalizeH="0" baseline="0" dirty="0">
                <a:solidFill>
                  <a:srgbClr val="000000"/>
                </a:solidFill>
                <a:latin typeface="+mj-ea"/>
                <a:ea typeface="+mj-ea"/>
              </a:rPr>
              <a:t>쉬운 고수준 </a:t>
            </a:r>
            <a:r>
              <a:rPr kumimoji="0" lang="en-US" altLang="ko-KR" sz="1000" b="0" i="0" u="none" strike="noStrike" kern="1200" cap="none" spc="0" normalizeH="0" baseline="0" dirty="0">
                <a:solidFill>
                  <a:srgbClr val="000000"/>
                </a:solidFill>
                <a:latin typeface="+mj-ea"/>
                <a:ea typeface="+mj-ea"/>
              </a:rPr>
              <a:t>API</a:t>
            </a:r>
            <a:r>
              <a:rPr kumimoji="0" lang="ko-KR" altLang="en-US" sz="1000" b="0" i="0" u="none" strike="noStrike" kern="1200" cap="none" spc="0" normalizeH="0" baseline="0" dirty="0">
                <a:solidFill>
                  <a:srgbClr val="000000"/>
                </a:solidFill>
                <a:latin typeface="+mj-ea"/>
                <a:ea typeface="+mj-ea"/>
              </a:rPr>
              <a:t>제공하면서도 </a:t>
            </a:r>
            <a:r>
              <a:rPr kumimoji="0" lang="en-US" altLang="ko-KR" sz="1000" b="0" i="0" u="none" strike="noStrike" kern="1200" cap="none" spc="0" normalizeH="0" baseline="0" dirty="0">
                <a:solidFill>
                  <a:srgbClr val="000000"/>
                </a:solidFill>
                <a:latin typeface="+mj-ea"/>
                <a:ea typeface="+mj-ea"/>
              </a:rPr>
              <a:t>TENSORFLOW</a:t>
            </a:r>
            <a:r>
              <a:rPr kumimoji="0" lang="ko-KR" altLang="en-US" sz="1000" b="0" i="0" u="none" strike="noStrike" kern="1200" cap="none" spc="0" normalizeH="0" baseline="0" dirty="0">
                <a:solidFill>
                  <a:srgbClr val="000000"/>
                </a:solidFill>
                <a:latin typeface="+mj-ea"/>
                <a:ea typeface="+mj-ea"/>
              </a:rPr>
              <a:t>와</a:t>
            </a:r>
            <a:r>
              <a:rPr kumimoji="0" lang="en-US" altLang="ko-KR" sz="1000" b="0" i="0" u="none" strike="noStrike" kern="1200" cap="none" spc="0" normalizeH="0" baseline="0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kumimoji="0" lang="ko-KR" altLang="en-US" sz="1000" b="0" i="0" u="none" strike="noStrike" kern="1200" cap="none" spc="0" normalizeH="0" baseline="0" dirty="0">
                <a:solidFill>
                  <a:srgbClr val="000000"/>
                </a:solidFill>
                <a:latin typeface="+mj-ea"/>
                <a:ea typeface="+mj-ea"/>
              </a:rPr>
              <a:t>같은 </a:t>
            </a:r>
            <a:r>
              <a:rPr kumimoji="0" lang="ko-KR" altLang="en-US" sz="1000" b="0" i="0" u="none" strike="noStrike" kern="1200" cap="none" spc="0" normalizeH="0" baseline="0" dirty="0" err="1">
                <a:solidFill>
                  <a:srgbClr val="000000"/>
                </a:solidFill>
                <a:latin typeface="+mj-ea"/>
                <a:ea typeface="+mj-ea"/>
              </a:rPr>
              <a:t>저수준의</a:t>
            </a:r>
            <a:r>
              <a:rPr kumimoji="0" lang="ko-KR" altLang="en-US" sz="1000" b="0" i="0" u="none" strike="noStrike" kern="1200" cap="none" spc="0" normalizeH="0" baseline="0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kumimoji="0" lang="en-US" altLang="ko-KR" sz="1000" b="0" i="0" u="none" strike="noStrike" kern="1200" cap="none" spc="0" normalizeH="0" baseline="0" dirty="0">
                <a:solidFill>
                  <a:srgbClr val="000000"/>
                </a:solidFill>
                <a:latin typeface="+mj-ea"/>
                <a:ea typeface="+mj-ea"/>
              </a:rPr>
              <a:t>API</a:t>
            </a:r>
            <a:r>
              <a:rPr kumimoji="0" lang="ko-KR" altLang="en-US" sz="1000" b="0" i="0" u="none" strike="noStrike" kern="1200" cap="none" spc="0" normalizeH="0" baseline="0" dirty="0">
                <a:solidFill>
                  <a:srgbClr val="000000"/>
                </a:solidFill>
                <a:latin typeface="+mj-ea"/>
                <a:ea typeface="+mj-ea"/>
              </a:rPr>
              <a:t>와</a:t>
            </a:r>
            <a:r>
              <a:rPr kumimoji="0" lang="en-US" altLang="ko-KR" sz="1000" b="0" i="0" u="none" strike="noStrike" kern="1200" cap="none" spc="0" normalizeH="0" baseline="0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kumimoji="0" lang="ko-KR" altLang="en-US" sz="1000" b="0" i="0" u="none" strike="noStrike" kern="1200" cap="none" spc="0" normalizeH="0" baseline="0" dirty="0">
                <a:solidFill>
                  <a:srgbClr val="000000"/>
                </a:solidFill>
                <a:latin typeface="+mj-ea"/>
                <a:ea typeface="+mj-ea"/>
              </a:rPr>
              <a:t>호환이 잘 되어</a:t>
            </a:r>
          </a:p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>
                <a:latin typeface="+mn-lt"/>
                <a:ea typeface="+mn-ea"/>
                <a:cs typeface="+mn-cs"/>
              </a:defRPr>
            </a:pPr>
            <a:r>
              <a:rPr kumimoji="0" lang="ko-KR" altLang="en-US" sz="1000" b="0" i="0" u="none" strike="noStrike" kern="1200" cap="none" spc="0" normalizeH="0" baseline="0" dirty="0">
                <a:solidFill>
                  <a:srgbClr val="000000"/>
                </a:solidFill>
                <a:latin typeface="+mj-ea"/>
                <a:ea typeface="+mj-ea"/>
              </a:rPr>
              <a:t>원하는 네트워크 구조 만들 수 있음</a:t>
            </a: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pPr>
            <a:r>
              <a:rPr lang="EN-US" sz="1000" b="1" i="0" u="none" strike="noStrike" dirty="0">
                <a:latin typeface="+mj-ea"/>
                <a:ea typeface="+mj-ea"/>
              </a:rPr>
              <a:t>:</a:t>
            </a:r>
            <a:r>
              <a:rPr lang="ko-KR" altLang="en-US" sz="1000" b="1" i="0" u="none" strike="noStrike" dirty="0">
                <a:latin typeface="+mj-ea"/>
                <a:ea typeface="+mj-ea"/>
              </a:rPr>
              <a:t> </a:t>
            </a:r>
            <a:r>
              <a:rPr sz="1000" b="1" i="0" u="none" strike="noStrike" dirty="0" err="1">
                <a:latin typeface="+mj-ea"/>
                <a:ea typeface="+mj-ea"/>
              </a:rPr>
              <a:t>파이썬으로</a:t>
            </a:r>
            <a:r>
              <a:rPr sz="1000" b="1" i="0" u="none" strike="noStrike" dirty="0">
                <a:latin typeface="+mj-ea"/>
                <a:ea typeface="+mj-ea"/>
              </a:rPr>
              <a:t> </a:t>
            </a:r>
            <a:r>
              <a:rPr sz="1000" b="1" i="0" u="none" strike="noStrike" dirty="0" err="1">
                <a:latin typeface="+mj-ea"/>
                <a:ea typeface="+mj-ea"/>
              </a:rPr>
              <a:t>작성된</a:t>
            </a:r>
            <a:r>
              <a:rPr sz="1000" b="1" i="0" u="none" strike="noStrike" dirty="0">
                <a:latin typeface="+mj-ea"/>
                <a:ea typeface="+mj-ea"/>
              </a:rPr>
              <a:t> </a:t>
            </a:r>
            <a:r>
              <a:rPr sz="1000" b="1" i="0" u="none" strike="noStrike" dirty="0" err="1">
                <a:latin typeface="+mj-ea"/>
                <a:ea typeface="+mj-ea"/>
              </a:rPr>
              <a:t>오픈</a:t>
            </a:r>
            <a:r>
              <a:rPr sz="1000" b="1" i="0" u="none" strike="noStrike" dirty="0">
                <a:latin typeface="+mj-ea"/>
                <a:ea typeface="+mj-ea"/>
              </a:rPr>
              <a:t> </a:t>
            </a:r>
            <a:r>
              <a:rPr sz="1000" b="1" i="0" u="none" strike="noStrike" dirty="0" err="1">
                <a:latin typeface="+mj-ea"/>
                <a:ea typeface="+mj-ea"/>
              </a:rPr>
              <a:t>소스</a:t>
            </a:r>
            <a:r>
              <a:rPr sz="1000" b="1" i="0" u="none" strike="noStrike" dirty="0">
                <a:latin typeface="+mj-ea"/>
                <a:ea typeface="+mj-ea"/>
              </a:rPr>
              <a:t> </a:t>
            </a:r>
            <a:r>
              <a:rPr sz="1000" b="1" i="0" u="none" strike="noStrike" dirty="0" err="1">
                <a:latin typeface="+mj-ea"/>
                <a:ea typeface="+mj-ea"/>
              </a:rPr>
              <a:t>신경망</a:t>
            </a:r>
            <a:r>
              <a:rPr sz="1000" b="1" i="0" u="none" strike="noStrike" dirty="0">
                <a:latin typeface="+mj-ea"/>
                <a:ea typeface="+mj-ea"/>
              </a:rPr>
              <a:t> </a:t>
            </a:r>
            <a:r>
              <a:rPr sz="1000" b="1" i="0" u="none" strike="noStrike" dirty="0" err="1">
                <a:latin typeface="+mj-ea"/>
                <a:ea typeface="+mj-ea"/>
              </a:rPr>
              <a:t>라이브러리로</a:t>
            </a:r>
            <a:r>
              <a:rPr sz="1000" b="1" i="0" u="none" strike="noStrike" dirty="0">
                <a:latin typeface="+mj-ea"/>
                <a:ea typeface="+mj-ea"/>
              </a:rPr>
              <a:t> </a:t>
            </a:r>
            <a:r>
              <a:rPr sz="1000" b="1" i="0" u="none" strike="noStrike" dirty="0" err="1">
                <a:latin typeface="+mj-ea"/>
                <a:ea typeface="+mj-ea"/>
              </a:rPr>
              <a:t>텐서플로</a:t>
            </a:r>
            <a:r>
              <a:rPr sz="1000" b="1" i="0" u="none" strike="noStrike" dirty="0">
                <a:latin typeface="+mj-ea"/>
                <a:ea typeface="+mj-ea"/>
              </a:rPr>
              <a:t> </a:t>
            </a:r>
            <a:r>
              <a:rPr sz="1000" b="1" i="0" u="none" strike="noStrike" dirty="0" err="1">
                <a:latin typeface="+mj-ea"/>
                <a:ea typeface="+mj-ea"/>
              </a:rPr>
              <a:t>사용을</a:t>
            </a:r>
            <a:r>
              <a:rPr sz="1000" b="1" i="0" u="none" strike="noStrike" dirty="0">
                <a:latin typeface="+mj-ea"/>
                <a:ea typeface="+mj-ea"/>
              </a:rPr>
              <a:t> </a:t>
            </a:r>
            <a:r>
              <a:rPr sz="1000" b="1" i="0" u="none" strike="noStrike" dirty="0" err="1">
                <a:latin typeface="+mj-ea"/>
                <a:ea typeface="+mj-ea"/>
              </a:rPr>
              <a:t>위해</a:t>
            </a:r>
            <a:r>
              <a:rPr sz="1000" b="1" i="0" u="none" strike="noStrike" dirty="0">
                <a:latin typeface="+mj-ea"/>
                <a:ea typeface="+mj-ea"/>
              </a:rPr>
              <a:t> </a:t>
            </a:r>
            <a:r>
              <a:rPr sz="1000" b="1" i="0" u="none" strike="noStrike" dirty="0" err="1">
                <a:latin typeface="+mj-ea"/>
                <a:ea typeface="+mj-ea"/>
              </a:rPr>
              <a:t>사용함</a:t>
            </a:r>
            <a:r>
              <a:rPr sz="1000" b="1" i="0" u="none" strike="noStrike" dirty="0">
                <a:latin typeface="+mj-ea"/>
                <a:ea typeface="+mj-ea"/>
              </a:rPr>
              <a:t> </a:t>
            </a: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pPr>
            <a:r>
              <a:rPr lang="EN-US" sz="1000" b="0" i="0" u="sng" strike="noStrike" dirty="0">
                <a:latin typeface="+mj-ea"/>
                <a:ea typeface="+mj-ea"/>
                <a:hlinkClick r:id="rId4"/>
              </a:rPr>
              <a:t>https://keras.io/api/applications/</a:t>
            </a:r>
            <a:endParaRPr lang="EN-US" sz="1000" b="0" i="0" u="sng" strike="noStrike" dirty="0">
              <a:latin typeface="+mj-ea"/>
              <a:ea typeface="+mj-ea"/>
            </a:endParaRPr>
          </a:p>
        </p:txBody>
      </p:sp>
      <p:grpSp>
        <p:nvGrpSpPr>
          <p:cNvPr id="1031" name="그룹 13"/>
          <p:cNvGrpSpPr/>
          <p:nvPr/>
        </p:nvGrpSpPr>
        <p:grpSpPr>
          <a:xfrm>
            <a:off x="3479492" y="5577529"/>
            <a:ext cx="2299680" cy="803070"/>
            <a:chOff x="9345332" y="2127491"/>
            <a:chExt cx="4656842" cy="1562851"/>
          </a:xfrm>
        </p:grpSpPr>
        <p:pic>
          <p:nvPicPr>
            <p:cNvPr id="1032" name="Picture 8" descr="GitHub - tensorflow/tensorflow: An Open Source Machine Learning Framework  for Everyone"/>
            <p:cNvPicPr>
              <a:picLocks noChangeAspect="1" noChangeArrowheads="1"/>
            </p:cNvPicPr>
            <p:nvPr/>
          </p:nvPicPr>
          <p:blipFill rotWithShape="1">
            <a:blip r:embed="rId5"/>
            <a:srcRect/>
            <a:stretch>
              <a:fillRect/>
            </a:stretch>
          </p:blipFill>
          <p:spPr>
            <a:xfrm>
              <a:off x="9345332" y="2127491"/>
              <a:ext cx="4656842" cy="1562851"/>
            </a:xfrm>
            <a:prstGeom prst="rect">
              <a:avLst/>
            </a:prstGeom>
            <a:noFill/>
            <a:ln/>
          </p:spPr>
        </p:pic>
        <p:sp>
          <p:nvSpPr>
            <p:cNvPr id="1033" name="TextBox 15"/>
            <p:cNvSpPr txBox="1"/>
            <p:nvPr/>
          </p:nvSpPr>
          <p:spPr>
            <a:xfrm>
              <a:off x="9829799" y="3271754"/>
              <a:ext cx="366677" cy="37239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lv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>
                  <a:latin typeface="+mn-lt"/>
                  <a:ea typeface="+mn-ea"/>
                  <a:cs typeface="+mn-cs"/>
                </a:defRPr>
              </a:pPr>
              <a:endParaRPr kumimoji="0" lang="en-US" altLang="ko-KR" sz="1200" b="0" i="0" u="none" strike="noStrike" kern="1200" cap="none" spc="0" normalizeH="0" baseline="0">
                <a:solidFill>
                  <a:srgbClr val="000000"/>
                </a:solidFill>
              </a:endParaRPr>
            </a:p>
          </p:txBody>
        </p:sp>
      </p:grpSp>
      <p:sp>
        <p:nvSpPr>
          <p:cNvPr id="1034" name="TextBox 19"/>
          <p:cNvSpPr txBox="1"/>
          <p:nvPr/>
        </p:nvSpPr>
        <p:spPr>
          <a:xfrm>
            <a:off x="5883028" y="5768185"/>
            <a:ext cx="6851936" cy="7678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>
                <a:latin typeface="+mn-lt"/>
                <a:ea typeface="+mn-ea"/>
                <a:cs typeface="+mn-cs"/>
              </a:defRPr>
            </a:pPr>
            <a:r>
              <a:rPr kumimoji="0" lang="ko-KR" altLang="en-US" sz="1000" b="0" i="0" u="none" strike="noStrike" kern="1200" cap="none" spc="0" normalizeH="0" baseline="0" dirty="0">
                <a:solidFill>
                  <a:srgbClr val="000000"/>
                </a:solidFill>
                <a:latin typeface="+mj-ea"/>
                <a:ea typeface="+mj-ea"/>
              </a:rPr>
              <a:t>수치계산과 대규모 </a:t>
            </a:r>
            <a:r>
              <a:rPr kumimoji="0" lang="ko-KR" altLang="en-US" sz="1000" b="0" i="0" u="none" strike="noStrike" kern="1200" cap="none" spc="0" normalizeH="0" baseline="0" dirty="0" err="1">
                <a:solidFill>
                  <a:srgbClr val="000000"/>
                </a:solidFill>
                <a:latin typeface="+mj-ea"/>
                <a:ea typeface="+mj-ea"/>
              </a:rPr>
              <a:t>머신러닝을</a:t>
            </a:r>
            <a:r>
              <a:rPr kumimoji="0" lang="ko-KR" altLang="en-US" sz="1000" b="0" i="0" u="none" strike="noStrike" kern="1200" cap="none" spc="0" normalizeH="0" baseline="0" dirty="0">
                <a:solidFill>
                  <a:srgbClr val="000000"/>
                </a:solidFill>
                <a:latin typeface="+mj-ea"/>
                <a:ea typeface="+mj-ea"/>
              </a:rPr>
              <a:t> 위한 오픈소스 라이브러리</a:t>
            </a:r>
          </a:p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>
                <a:latin typeface="+mn-lt"/>
                <a:ea typeface="+mn-ea"/>
                <a:cs typeface="+mn-cs"/>
              </a:defRPr>
            </a:pPr>
            <a:r>
              <a:rPr kumimoji="0" lang="ko-KR" altLang="en-US" sz="1000" b="0" i="0" u="none" strike="noStrike" kern="1200" cap="none" spc="0" normalizeH="0" baseline="0" dirty="0">
                <a:solidFill>
                  <a:srgbClr val="000000"/>
                </a:solidFill>
                <a:latin typeface="+mj-ea"/>
                <a:ea typeface="+mj-ea"/>
              </a:rPr>
              <a:t>딥러닝 프로그램을 구현할 수 있도록 다양한 기능 제공</a:t>
            </a: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pPr>
            <a:r>
              <a:rPr lang="EN-US" sz="1000" b="0" i="0" u="sng" strike="noStrike" dirty="0">
                <a:latin typeface="+mj-ea"/>
                <a:ea typeface="+mj-ea"/>
                <a:hlinkClick r:id="rId6"/>
              </a:rPr>
              <a:t>https://www.tensorflow.org/?hl=k</a:t>
            </a:r>
            <a:endParaRPr lang="EN-US" sz="1000" b="0" i="0" u="sng" strike="noStrike" dirty="0">
              <a:latin typeface="+mj-ea"/>
              <a:ea typeface="+mj-ea"/>
            </a:endParaRPr>
          </a:p>
        </p:txBody>
      </p:sp>
      <p:grpSp>
        <p:nvGrpSpPr>
          <p:cNvPr id="1041" name="그룹 3"/>
          <p:cNvGrpSpPr/>
          <p:nvPr/>
        </p:nvGrpSpPr>
        <p:grpSpPr>
          <a:xfrm>
            <a:off x="3540675" y="942721"/>
            <a:ext cx="1770764" cy="770082"/>
            <a:chOff x="1676400" y="2247900"/>
            <a:chExt cx="4350026" cy="1620684"/>
          </a:xfrm>
        </p:grpSpPr>
        <p:pic>
          <p:nvPicPr>
            <p:cNvPr id="1042" name="Picture 2" descr="프로그래밍] 파이썬 Python , 정체를 모른다면 Click : 네이버 블로그"/>
            <p:cNvPicPr>
              <a:picLocks noChangeAspect="1" noChangeArrowheads="1"/>
            </p:cNvPicPr>
            <p:nvPr/>
          </p:nvPicPr>
          <p:blipFill rotWithShape="1">
            <a:blip r:embed="rId7"/>
            <a:srcRect l="15000" t="31520" r="14000" b="36960"/>
            <a:stretch>
              <a:fillRect/>
            </a:stretch>
          </p:blipFill>
          <p:spPr>
            <a:xfrm>
              <a:off x="1676400" y="2247900"/>
              <a:ext cx="4350026" cy="1286627"/>
            </a:xfrm>
            <a:prstGeom prst="rect">
              <a:avLst/>
            </a:prstGeom>
            <a:noFill/>
          </p:spPr>
        </p:pic>
        <p:sp>
          <p:nvSpPr>
            <p:cNvPr id="1043" name="TextBox 6"/>
            <p:cNvSpPr txBox="1"/>
            <p:nvPr/>
          </p:nvSpPr>
          <p:spPr>
            <a:xfrm>
              <a:off x="1867769" y="3396024"/>
              <a:ext cx="3635398" cy="47255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endParaRPr lang="en-US" altLang="ko-KR" sz="1200"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E5D7A07-CAE8-F0C0-188B-11215D3D5E0E}"/>
              </a:ext>
            </a:extLst>
          </p:cNvPr>
          <p:cNvSpPr txBox="1"/>
          <p:nvPr/>
        </p:nvSpPr>
        <p:spPr>
          <a:xfrm>
            <a:off x="1137480" y="1164864"/>
            <a:ext cx="23294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1. </a:t>
            </a:r>
            <a:r>
              <a:rPr lang="ko-KR" altLang="en-US" sz="1400" b="1" dirty="0"/>
              <a:t>모델개발 </a:t>
            </a:r>
            <a:r>
              <a:rPr lang="en-US" altLang="ko-KR" sz="1400" b="1" dirty="0"/>
              <a:t>+ </a:t>
            </a:r>
            <a:r>
              <a:rPr lang="ko-KR" altLang="en-US" sz="1400" b="1" dirty="0" err="1"/>
              <a:t>라즈베리파이</a:t>
            </a:r>
            <a:endParaRPr lang="ko-KR" altLang="en-US" sz="14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A220237-9E31-FB29-A5D1-AFA8385352C3}"/>
              </a:ext>
            </a:extLst>
          </p:cNvPr>
          <p:cNvSpPr txBox="1"/>
          <p:nvPr/>
        </p:nvSpPr>
        <p:spPr>
          <a:xfrm>
            <a:off x="1065720" y="4759236"/>
            <a:ext cx="23294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4. </a:t>
            </a:r>
            <a:r>
              <a:rPr lang="ko-KR" altLang="en-US" sz="1400" b="1" dirty="0"/>
              <a:t>모델개발 </a:t>
            </a:r>
            <a:r>
              <a:rPr lang="en-US" altLang="ko-KR" sz="1400" b="1" dirty="0"/>
              <a:t>+ </a:t>
            </a:r>
            <a:r>
              <a:rPr lang="ko-KR" altLang="en-US" sz="1400" b="1" dirty="0" err="1"/>
              <a:t>라즈베리파이</a:t>
            </a:r>
            <a:endParaRPr lang="ko-KR" altLang="en-US" sz="14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9319332-2BE0-2710-F47C-5D1AC66BD693}"/>
              </a:ext>
            </a:extLst>
          </p:cNvPr>
          <p:cNvSpPr txBox="1"/>
          <p:nvPr/>
        </p:nvSpPr>
        <p:spPr>
          <a:xfrm>
            <a:off x="1065720" y="5923193"/>
            <a:ext cx="23294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5. </a:t>
            </a:r>
            <a:r>
              <a:rPr lang="ko-KR" altLang="en-US" sz="1400" b="1" dirty="0"/>
              <a:t>모델개발 </a:t>
            </a:r>
            <a:r>
              <a:rPr lang="en-US" altLang="ko-KR" sz="1400" b="1" dirty="0"/>
              <a:t>+ </a:t>
            </a:r>
            <a:r>
              <a:rPr lang="ko-KR" altLang="en-US" sz="1400" b="1" dirty="0" err="1"/>
              <a:t>라즈베리파이</a:t>
            </a:r>
            <a:endParaRPr lang="ko-KR" altLang="en-US" sz="1400" b="1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BBCE56E-A8A9-B641-ECAE-8C9BC9B5C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800C6A38-4290-41DD-B95C-4155372FD4AF}" type="slidenum">
              <a:rPr lang="ko-KR" altLang="en-US" smtClean="0"/>
              <a:pPr lvl="0">
                <a:defRPr/>
              </a:pPr>
              <a:t>10</a:t>
            </a:fld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190AFA9-CD75-EB09-578A-D66CF2B01854}"/>
              </a:ext>
            </a:extLst>
          </p:cNvPr>
          <p:cNvSpPr txBox="1"/>
          <p:nvPr/>
        </p:nvSpPr>
        <p:spPr>
          <a:xfrm>
            <a:off x="5883028" y="1935224"/>
            <a:ext cx="6894689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000" b="0" i="0" dirty="0">
                <a:solidFill>
                  <a:srgbClr val="4D5156"/>
                </a:solidFill>
                <a:effectLst/>
                <a:latin typeface="Apple SD Gothic Neo"/>
              </a:rPr>
              <a:t>마이크로소프트가 마이크로소프트 윈도우</a:t>
            </a:r>
            <a:r>
              <a:rPr lang="en-US" altLang="ko-KR" sz="1000" b="0" i="0" dirty="0">
                <a:solidFill>
                  <a:srgbClr val="4D5156"/>
                </a:solidFill>
                <a:effectLst/>
                <a:latin typeface="Apple SD Gothic Neo"/>
              </a:rPr>
              <a:t>, macOS, </a:t>
            </a:r>
            <a:r>
              <a:rPr lang="ko-KR" altLang="en-US" sz="1000" b="0" i="0" dirty="0">
                <a:solidFill>
                  <a:srgbClr val="4D5156"/>
                </a:solidFill>
                <a:effectLst/>
                <a:latin typeface="Apple SD Gothic Neo"/>
              </a:rPr>
              <a:t>리눅스용으로 개발한 소스 코드 편집기</a:t>
            </a:r>
            <a:r>
              <a:rPr lang="en-US" altLang="ko-KR" sz="1000" b="0" i="0" dirty="0">
                <a:solidFill>
                  <a:srgbClr val="212529"/>
                </a:solidFill>
                <a:effectLst/>
                <a:latin typeface="+mj-ea"/>
                <a:ea typeface="+mj-ea"/>
              </a:rPr>
              <a:t> 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000" b="0" i="0" dirty="0">
                <a:solidFill>
                  <a:srgbClr val="4D5156"/>
                </a:solidFill>
                <a:effectLst/>
                <a:latin typeface="Apple SD Gothic Neo"/>
              </a:rPr>
              <a:t>디버깅 지원과 </a:t>
            </a:r>
            <a:r>
              <a:rPr lang="en-US" altLang="ko-KR" sz="1000" b="0" i="0" dirty="0">
                <a:solidFill>
                  <a:srgbClr val="4D5156"/>
                </a:solidFill>
                <a:effectLst/>
                <a:latin typeface="Apple SD Gothic Neo"/>
              </a:rPr>
              <a:t>Git </a:t>
            </a:r>
            <a:r>
              <a:rPr lang="ko-KR" altLang="en-US" sz="1000" b="0" i="0" dirty="0">
                <a:solidFill>
                  <a:srgbClr val="4D5156"/>
                </a:solidFill>
                <a:effectLst/>
                <a:latin typeface="Apple SD Gothic Neo"/>
              </a:rPr>
              <a:t>제어</a:t>
            </a:r>
            <a:r>
              <a:rPr lang="en-US" altLang="ko-KR" sz="1000" b="0" i="0" dirty="0">
                <a:solidFill>
                  <a:srgbClr val="4D5156"/>
                </a:solidFill>
                <a:effectLst/>
                <a:latin typeface="Apple SD Gothic Neo"/>
              </a:rPr>
              <a:t>, </a:t>
            </a:r>
            <a:r>
              <a:rPr lang="ko-KR" altLang="en-US" sz="1000" b="0" i="0" dirty="0">
                <a:solidFill>
                  <a:srgbClr val="4D5156"/>
                </a:solidFill>
                <a:effectLst/>
                <a:latin typeface="Apple SD Gothic Neo"/>
              </a:rPr>
              <a:t>구문 강조 기능 등이 포함</a:t>
            </a:r>
            <a:r>
              <a:rPr lang="en-US" altLang="ko-KR" sz="1000" b="0" i="0" dirty="0">
                <a:solidFill>
                  <a:srgbClr val="4D5156"/>
                </a:solidFill>
                <a:effectLst/>
                <a:latin typeface="Apple SD Gothic Neo"/>
              </a:rPr>
              <a:t>, </a:t>
            </a:r>
            <a:r>
              <a:rPr lang="ko-KR" altLang="en-US" sz="1000" b="0" i="0" dirty="0">
                <a:solidFill>
                  <a:srgbClr val="4D5156"/>
                </a:solidFill>
                <a:effectLst/>
                <a:latin typeface="Apple SD Gothic Neo"/>
              </a:rPr>
              <a:t>사용자가 편집기의 테마와 단축키</a:t>
            </a:r>
            <a:r>
              <a:rPr lang="en-US" altLang="ko-KR" sz="1000" b="0" i="0" dirty="0">
                <a:solidFill>
                  <a:srgbClr val="4D5156"/>
                </a:solidFill>
                <a:effectLst/>
                <a:latin typeface="Apple SD Gothic Neo"/>
              </a:rPr>
              <a:t>, </a:t>
            </a:r>
            <a:r>
              <a:rPr lang="ko-KR" altLang="en-US" sz="1000" b="0" i="0" dirty="0">
                <a:solidFill>
                  <a:srgbClr val="4D5156"/>
                </a:solidFill>
                <a:effectLst/>
                <a:latin typeface="Apple SD Gothic Neo"/>
              </a:rPr>
              <a:t>설정 등을 수정</a:t>
            </a:r>
            <a:endParaRPr lang="en-US" altLang="ko-KR" sz="1000" b="0" i="0" dirty="0">
              <a:solidFill>
                <a:srgbClr val="4D5156"/>
              </a:solidFill>
              <a:effectLst/>
              <a:latin typeface="Apple SD Gothic Neo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000" b="1" i="0" u="none" strike="noStrike" dirty="0">
                <a:latin typeface="+mj-ea"/>
                <a:ea typeface="+mj-ea"/>
              </a:rPr>
              <a:t>:</a:t>
            </a:r>
            <a:r>
              <a:rPr lang="ko-KR" altLang="en-US" sz="1000" b="1" i="0" u="none" strike="noStrike" dirty="0">
                <a:latin typeface="+mj-ea"/>
                <a:ea typeface="+mj-ea"/>
              </a:rPr>
              <a:t> </a:t>
            </a:r>
            <a:r>
              <a:rPr sz="1000" b="1" i="0" u="none" strike="noStrike" dirty="0" err="1">
                <a:latin typeface="+mj-ea"/>
                <a:ea typeface="+mj-ea"/>
              </a:rPr>
              <a:t>우리가</a:t>
            </a:r>
            <a:r>
              <a:rPr sz="1000" b="1" i="0" u="none" strike="noStrike" dirty="0">
                <a:latin typeface="+mj-ea"/>
                <a:ea typeface="+mj-ea"/>
              </a:rPr>
              <a:t> </a:t>
            </a:r>
            <a:r>
              <a:rPr sz="1000" b="1" i="0" u="none" strike="noStrike" dirty="0" err="1">
                <a:latin typeface="+mj-ea"/>
                <a:ea typeface="+mj-ea"/>
              </a:rPr>
              <a:t>사용할</a:t>
            </a:r>
            <a:r>
              <a:rPr sz="1000" b="1" i="0" u="none" strike="noStrike" dirty="0">
                <a:latin typeface="+mj-ea"/>
                <a:ea typeface="+mj-ea"/>
              </a:rPr>
              <a:t> </a:t>
            </a:r>
            <a:r>
              <a:rPr sz="1000" b="1" i="0" u="none" strike="noStrike" dirty="0" err="1">
                <a:latin typeface="+mj-ea"/>
                <a:ea typeface="+mj-ea"/>
              </a:rPr>
              <a:t>파이썬</a:t>
            </a:r>
            <a:r>
              <a:rPr sz="1000" b="1" i="0" u="none" strike="noStrike" dirty="0">
                <a:latin typeface="+mj-ea"/>
                <a:ea typeface="+mj-ea"/>
              </a:rPr>
              <a:t> </a:t>
            </a:r>
            <a:r>
              <a:rPr sz="1000" b="1" i="0" u="none" strike="noStrike" dirty="0" err="1">
                <a:latin typeface="+mj-ea"/>
                <a:ea typeface="+mj-ea"/>
              </a:rPr>
              <a:t>코드</a:t>
            </a:r>
            <a:r>
              <a:rPr sz="1000" b="1" i="0" u="none" strike="noStrike" dirty="0">
                <a:latin typeface="+mj-ea"/>
                <a:ea typeface="+mj-ea"/>
              </a:rPr>
              <a:t> </a:t>
            </a:r>
            <a:r>
              <a:rPr sz="1000" b="1" i="0" u="none" strike="noStrike" dirty="0" err="1">
                <a:latin typeface="+mj-ea"/>
                <a:ea typeface="+mj-ea"/>
              </a:rPr>
              <a:t>작성</a:t>
            </a:r>
            <a:r>
              <a:rPr sz="1000" b="1" i="0" u="none" strike="noStrike" dirty="0">
                <a:latin typeface="+mj-ea"/>
                <a:ea typeface="+mj-ea"/>
              </a:rPr>
              <a:t> 및 </a:t>
            </a:r>
            <a:r>
              <a:rPr sz="1000" b="1" i="0" u="none" strike="noStrike" dirty="0" err="1">
                <a:latin typeface="+mj-ea"/>
                <a:ea typeface="+mj-ea"/>
              </a:rPr>
              <a:t>실행</a:t>
            </a:r>
            <a:endParaRPr sz="1000" b="1" i="0" u="none" strike="noStrike" dirty="0">
              <a:latin typeface="+mj-ea"/>
              <a:ea typeface="+mj-ea"/>
            </a:endParaRPr>
          </a:p>
          <a:p>
            <a:pPr lvl="0">
              <a:defRPr/>
            </a:pPr>
            <a:r>
              <a:rPr lang="en-US" altLang="en-US" sz="1000" dirty="0">
                <a:latin typeface="+mj-ea"/>
                <a:ea typeface="+mj-ea"/>
                <a:cs typeface="+mn-cs"/>
                <a:hlinkClick r:id="rId8"/>
              </a:rPr>
              <a:t>https://code.visualstudio.com/</a:t>
            </a:r>
            <a:endParaRPr lang="en-US" altLang="en-US" sz="1000" dirty="0">
              <a:latin typeface="+mj-ea"/>
              <a:ea typeface="+mj-ea"/>
              <a:cs typeface="+mn-cs"/>
            </a:endParaRPr>
          </a:p>
        </p:txBody>
      </p:sp>
      <p:sp>
        <p:nvSpPr>
          <p:cNvPr id="34" name="TextBox 18">
            <a:extLst>
              <a:ext uri="{FF2B5EF4-FFF2-40B4-BE49-F238E27FC236}">
                <a16:creationId xmlns:a16="http://schemas.microsoft.com/office/drawing/2014/main" id="{384C51F4-4000-088A-9D26-1B90ABC5DECA}"/>
              </a:ext>
            </a:extLst>
          </p:cNvPr>
          <p:cNvSpPr txBox="1"/>
          <p:nvPr/>
        </p:nvSpPr>
        <p:spPr>
          <a:xfrm>
            <a:off x="5883028" y="2926746"/>
            <a:ext cx="7101666" cy="14650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1000" b="0" i="0" dirty="0">
                <a:solidFill>
                  <a:srgbClr val="4D5156"/>
                </a:solidFill>
                <a:effectLst/>
                <a:latin typeface="Apple SD Gothic Neo"/>
              </a:rPr>
              <a:t>Python </a:t>
            </a:r>
            <a:r>
              <a:rPr lang="ko-KR" altLang="en-US" sz="1000" b="0" i="0" dirty="0">
                <a:solidFill>
                  <a:srgbClr val="4D5156"/>
                </a:solidFill>
                <a:effectLst/>
                <a:latin typeface="Apple SD Gothic Neo"/>
              </a:rPr>
              <a:t>용 통합 개발 환경</a:t>
            </a:r>
            <a:endParaRPr lang="en-US" altLang="ko-KR" sz="1000" b="0" i="0" dirty="0">
              <a:solidFill>
                <a:srgbClr val="4D5156"/>
              </a:solidFill>
              <a:effectLst/>
              <a:latin typeface="Apple SD Gothic Neo"/>
            </a:endParaRPr>
          </a:p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1000" b="0" i="0" dirty="0">
                <a:solidFill>
                  <a:srgbClr val="4D5156"/>
                </a:solidFill>
                <a:effectLst/>
                <a:latin typeface="Apple SD Gothic Neo"/>
              </a:rPr>
              <a:t> </a:t>
            </a:r>
            <a:r>
              <a:rPr lang="ko-KR" altLang="en-US" sz="1000" b="0" i="0" dirty="0">
                <a:solidFill>
                  <a:srgbClr val="4D5156"/>
                </a:solidFill>
                <a:effectLst/>
                <a:latin typeface="Apple SD Gothic Neo"/>
              </a:rPr>
              <a:t>코드를 단계별로 실행하는 방법</a:t>
            </a:r>
            <a:r>
              <a:rPr lang="en-US" altLang="ko-KR" sz="1000" b="0" i="0" dirty="0">
                <a:solidFill>
                  <a:srgbClr val="4D5156"/>
                </a:solidFill>
                <a:effectLst/>
                <a:latin typeface="Apple SD Gothic Neo"/>
              </a:rPr>
              <a:t>, </a:t>
            </a:r>
            <a:r>
              <a:rPr lang="ko-KR" altLang="en-US" sz="1000" b="0" i="0" dirty="0">
                <a:solidFill>
                  <a:srgbClr val="4D5156"/>
                </a:solidFill>
                <a:effectLst/>
                <a:latin typeface="Apple SD Gothic Neo"/>
              </a:rPr>
              <a:t>단계별 표현 평가</a:t>
            </a:r>
            <a:r>
              <a:rPr lang="en-US" altLang="ko-KR" sz="1000" b="0" i="0" dirty="0">
                <a:solidFill>
                  <a:srgbClr val="4D5156"/>
                </a:solidFill>
                <a:effectLst/>
                <a:latin typeface="Apple SD Gothic Neo"/>
              </a:rPr>
              <a:t>, </a:t>
            </a:r>
            <a:r>
              <a:rPr lang="ko-KR" altLang="en-US" sz="1000" b="0" i="0" dirty="0">
                <a:solidFill>
                  <a:srgbClr val="4D5156"/>
                </a:solidFill>
                <a:effectLst/>
                <a:latin typeface="Apple SD Gothic Neo"/>
              </a:rPr>
              <a:t>콜 스택의 세부적인 </a:t>
            </a:r>
            <a:endParaRPr lang="en-US" altLang="ko-KR" sz="1000" b="0" i="0" dirty="0">
              <a:solidFill>
                <a:srgbClr val="4D5156"/>
              </a:solidFill>
              <a:effectLst/>
              <a:latin typeface="Apple SD Gothic Neo"/>
            </a:endParaRPr>
          </a:p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1000" b="0" i="0" dirty="0">
                <a:solidFill>
                  <a:srgbClr val="4D5156"/>
                </a:solidFill>
                <a:effectLst/>
                <a:latin typeface="Apple SD Gothic Neo"/>
              </a:rPr>
              <a:t>시각화 및 참조 및 </a:t>
            </a:r>
            <a:r>
              <a:rPr lang="ko-KR" altLang="en-US" sz="1000" b="0" i="0" dirty="0" err="1">
                <a:solidFill>
                  <a:srgbClr val="4D5156"/>
                </a:solidFill>
                <a:effectLst/>
                <a:latin typeface="Apple SD Gothic Neo"/>
              </a:rPr>
              <a:t>힙의</a:t>
            </a:r>
            <a:r>
              <a:rPr lang="ko-KR" altLang="en-US" sz="1000" b="0" i="0" dirty="0">
                <a:solidFill>
                  <a:srgbClr val="4D5156"/>
                </a:solidFill>
                <a:effectLst/>
                <a:latin typeface="Apple SD Gothic Neo"/>
              </a:rPr>
              <a:t> 개념을 설명하는 모드를 지원</a:t>
            </a:r>
            <a:endParaRPr lang="en-US" altLang="ko-KR" sz="1000" b="0" i="0" dirty="0">
              <a:solidFill>
                <a:srgbClr val="4D5156"/>
              </a:solidFill>
              <a:effectLst/>
              <a:latin typeface="Apple SD Gothic Neo"/>
            </a:endParaRPr>
          </a:p>
          <a:p>
            <a:pPr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ko-KR" sz="1000" b="0" i="0" dirty="0" err="1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Thonny</a:t>
            </a:r>
            <a:r>
              <a:rPr lang="en-US" altLang="ko-KR" sz="10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3.0 </a:t>
            </a:r>
            <a:r>
              <a:rPr lang="ko-KR" altLang="en-US" sz="10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및 </a:t>
            </a:r>
            <a:r>
              <a:rPr lang="en-US" altLang="ko-KR" sz="10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3.3</a:t>
            </a:r>
            <a:r>
              <a:rPr lang="ko-KR" altLang="en-US" sz="10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의 여러 기능 개발은 </a:t>
            </a:r>
            <a:r>
              <a:rPr lang="en-US" altLang="ko-KR" sz="10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Raspberry Pi Foundation</a:t>
            </a:r>
            <a:r>
              <a:rPr lang="ko-KR" altLang="en-US" sz="10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에서 제안 및 지원 </a:t>
            </a:r>
            <a:endParaRPr lang="en-US" altLang="ko-KR" sz="1000" b="0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: </a:t>
            </a:r>
            <a:r>
              <a:rPr kumimoji="0" lang="ko-KR" altLang="en-US" sz="1000" b="1" kern="1200" cap="none" spc="0" normalizeH="0" baseline="0" dirty="0" err="1">
                <a:solidFill>
                  <a:srgbClr val="000000"/>
                </a:solidFill>
                <a:latin typeface="+mj-ea"/>
                <a:ea typeface="+mj-ea"/>
              </a:rPr>
              <a:t>라즈베리파이</a:t>
            </a:r>
            <a:r>
              <a:rPr kumimoji="0" lang="ko-KR" altLang="en-US" sz="1000" b="1" kern="1200" cap="none" spc="0" normalizeH="0" baseline="0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kumimoji="0" lang="en-US" altLang="ko-KR" sz="1000" b="1" kern="1200" cap="none" spc="0" normalizeH="0" baseline="0" dirty="0" err="1">
                <a:solidFill>
                  <a:srgbClr val="000000"/>
                </a:solidFill>
                <a:latin typeface="+mj-ea"/>
                <a:ea typeface="+mj-ea"/>
              </a:rPr>
              <a:t>os</a:t>
            </a:r>
            <a:r>
              <a:rPr lang="ko-KR" altLang="en-US" sz="1000" b="1" dirty="0">
                <a:solidFill>
                  <a:srgbClr val="000000"/>
                </a:solidFill>
                <a:latin typeface="+mj-ea"/>
                <a:ea typeface="+mj-ea"/>
              </a:rPr>
              <a:t>환경에서</a:t>
            </a:r>
            <a:r>
              <a:rPr lang="ko-KR" altLang="en-US" sz="1000" b="1" i="0" u="none" strike="noStrike" dirty="0">
                <a:latin typeface="+mj-ea"/>
                <a:ea typeface="+mj-ea"/>
              </a:rPr>
              <a:t> 파이썬 코드 작성 및 실행</a:t>
            </a: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b="0" i="0" dirty="0">
                <a:solidFill>
                  <a:srgbClr val="202124"/>
                </a:solidFill>
                <a:effectLst/>
                <a:latin typeface="Apple SD Gothic Neo"/>
                <a:hlinkClick r:id="rId9"/>
              </a:rPr>
              <a:t>https://</a:t>
            </a:r>
            <a:r>
              <a:rPr lang="en-US" altLang="ko-KR" sz="1000" b="1" i="0" dirty="0">
                <a:solidFill>
                  <a:srgbClr val="202124"/>
                </a:solidFill>
                <a:effectLst/>
                <a:latin typeface="Apple SD Gothic Neo"/>
                <a:hlinkClick r:id="rId9"/>
              </a:rPr>
              <a:t>thonny</a:t>
            </a:r>
            <a:r>
              <a:rPr lang="en-US" altLang="ko-KR" sz="1000" b="0" i="0" dirty="0">
                <a:solidFill>
                  <a:srgbClr val="202124"/>
                </a:solidFill>
                <a:effectLst/>
                <a:latin typeface="Apple SD Gothic Neo"/>
                <a:hlinkClick r:id="rId9"/>
              </a:rPr>
              <a:t>.org</a:t>
            </a:r>
            <a:endParaRPr lang="en-US" altLang="ko-KR" sz="1000" b="0" i="0" dirty="0">
              <a:solidFill>
                <a:srgbClr val="202124"/>
              </a:solidFill>
              <a:effectLst/>
              <a:latin typeface="Apple SD Gothic Neo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FBF6C33-EB91-FD9D-5DD5-043B804575C3}"/>
              </a:ext>
            </a:extLst>
          </p:cNvPr>
          <p:cNvSpPr txBox="1"/>
          <p:nvPr/>
        </p:nvSpPr>
        <p:spPr>
          <a:xfrm>
            <a:off x="1604382" y="2306518"/>
            <a:ext cx="1122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2. </a:t>
            </a:r>
            <a:r>
              <a:rPr lang="ko-KR" altLang="en-US" sz="1400" b="1" dirty="0"/>
              <a:t>모델개발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819506D-038C-B5FE-8240-9830AC221C75}"/>
              </a:ext>
            </a:extLst>
          </p:cNvPr>
          <p:cNvSpPr txBox="1"/>
          <p:nvPr/>
        </p:nvSpPr>
        <p:spPr>
          <a:xfrm>
            <a:off x="1444883" y="3429000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3. </a:t>
            </a:r>
            <a:r>
              <a:rPr lang="ko-KR" altLang="en-US" sz="1400" b="1" dirty="0" err="1"/>
              <a:t>라즈베리파이</a:t>
            </a:r>
            <a:endParaRPr lang="ko-KR" altLang="en-US" sz="1400" b="1" dirty="0"/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4AD85E00-6FFD-E9E2-C485-062643083FD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395204" y="3217645"/>
            <a:ext cx="707714" cy="707714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766A4486-A874-11DF-1008-E639EF81F52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025051" y="3370988"/>
            <a:ext cx="1655958" cy="506587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F6E280AA-6F2E-0C29-E8F4-06E2F0B91AD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227295" y="1935224"/>
            <a:ext cx="2551878" cy="95765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직사각형 96">
            <a:extLst>
              <a:ext uri="{FF2B5EF4-FFF2-40B4-BE49-F238E27FC236}">
                <a16:creationId xmlns:a16="http://schemas.microsoft.com/office/drawing/2014/main" id="{40B1AC85-AB0B-779D-CDDE-2C1D9A3918A2}"/>
              </a:ext>
            </a:extLst>
          </p:cNvPr>
          <p:cNvSpPr/>
          <p:nvPr/>
        </p:nvSpPr>
        <p:spPr>
          <a:xfrm>
            <a:off x="5715605" y="3645639"/>
            <a:ext cx="2781169" cy="584776"/>
          </a:xfrm>
          <a:prstGeom prst="rect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A4354A5-628B-D203-DA4C-B0CAE8E8ED26}"/>
              </a:ext>
            </a:extLst>
          </p:cNvPr>
          <p:cNvSpPr/>
          <p:nvPr/>
        </p:nvSpPr>
        <p:spPr>
          <a:xfrm>
            <a:off x="2170484" y="2635038"/>
            <a:ext cx="2721390" cy="4207291"/>
          </a:xfrm>
          <a:prstGeom prst="rect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28748" y="258014"/>
            <a:ext cx="6173934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400" b="1" dirty="0"/>
              <a:t>본론</a:t>
            </a:r>
            <a:r>
              <a:rPr lang="en-US" altLang="ko-KR" sz="2400" dirty="0"/>
              <a:t> – </a:t>
            </a:r>
            <a:r>
              <a:rPr lang="en-US" altLang="ko-KR" sz="2400" dirty="0">
                <a:highlight>
                  <a:srgbClr val="FFFF00"/>
                </a:highlight>
              </a:rPr>
              <a:t>CNN detection cam </a:t>
            </a:r>
            <a:r>
              <a:rPr lang="ko-KR" altLang="en-US" sz="2400" dirty="0">
                <a:highlight>
                  <a:srgbClr val="FFFF00"/>
                </a:highlight>
              </a:rPr>
              <a:t>전체 시스템 구성도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B260902-0B50-00DE-74CE-F6980B990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54998" y="6364101"/>
            <a:ext cx="2844799" cy="365125"/>
          </a:xfrm>
        </p:spPr>
        <p:txBody>
          <a:bodyPr/>
          <a:lstStyle/>
          <a:p>
            <a:pPr lvl="0">
              <a:defRPr/>
            </a:pPr>
            <a:fld id="{800C6A38-4290-41DD-B95C-4155372FD4AF}" type="slidenum">
              <a:rPr lang="ko-KR" altLang="en-US" smtClean="0"/>
              <a:pPr lvl="0">
                <a:defRPr/>
              </a:pPr>
              <a:t>11</a:t>
            </a:fld>
            <a:endParaRPr lang="ko-KR" altLang="en-US" dirty="0"/>
          </a:p>
        </p:txBody>
      </p:sp>
      <p:grpSp>
        <p:nvGrpSpPr>
          <p:cNvPr id="7" name="그룹 3">
            <a:extLst>
              <a:ext uri="{FF2B5EF4-FFF2-40B4-BE49-F238E27FC236}">
                <a16:creationId xmlns:a16="http://schemas.microsoft.com/office/drawing/2014/main" id="{03472856-AA7E-2807-E33D-8C15D04AAFB5}"/>
              </a:ext>
            </a:extLst>
          </p:cNvPr>
          <p:cNvGrpSpPr/>
          <p:nvPr/>
        </p:nvGrpSpPr>
        <p:grpSpPr>
          <a:xfrm>
            <a:off x="7517170" y="786841"/>
            <a:ext cx="904325" cy="369333"/>
            <a:chOff x="1676400" y="2247900"/>
            <a:chExt cx="4350026" cy="1620684"/>
          </a:xfrm>
        </p:grpSpPr>
        <p:pic>
          <p:nvPicPr>
            <p:cNvPr id="9" name="Picture 2" descr="프로그래밍] 파이썬 Python , 정체를 모른다면 Click : 네이버 블로그">
              <a:extLst>
                <a:ext uri="{FF2B5EF4-FFF2-40B4-BE49-F238E27FC236}">
                  <a16:creationId xmlns:a16="http://schemas.microsoft.com/office/drawing/2014/main" id="{132F15FA-C43A-434B-44A0-048E8ED22D5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/>
            <a:srcRect l="15000" t="31520" r="14000" b="36960"/>
            <a:stretch>
              <a:fillRect/>
            </a:stretch>
          </p:blipFill>
          <p:spPr>
            <a:xfrm>
              <a:off x="1676400" y="2247900"/>
              <a:ext cx="4350026" cy="1286627"/>
            </a:xfrm>
            <a:prstGeom prst="rect">
              <a:avLst/>
            </a:prstGeom>
            <a:noFill/>
          </p:spPr>
        </p:pic>
        <p:sp>
          <p:nvSpPr>
            <p:cNvPr id="10" name="TextBox 6">
              <a:extLst>
                <a:ext uri="{FF2B5EF4-FFF2-40B4-BE49-F238E27FC236}">
                  <a16:creationId xmlns:a16="http://schemas.microsoft.com/office/drawing/2014/main" id="{F1ABB2FB-AB4B-C799-A76C-2B45D59D9DEF}"/>
                </a:ext>
              </a:extLst>
            </p:cNvPr>
            <p:cNvSpPr txBox="1"/>
            <p:nvPr/>
          </p:nvSpPr>
          <p:spPr>
            <a:xfrm>
              <a:off x="1867769" y="3396024"/>
              <a:ext cx="3635398" cy="47255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endParaRPr lang="en-US" altLang="ko-KR" sz="1200"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E2432896-8F93-79BB-38C7-9A7026173E6C}"/>
              </a:ext>
            </a:extLst>
          </p:cNvPr>
          <p:cNvSpPr txBox="1"/>
          <p:nvPr/>
        </p:nvSpPr>
        <p:spPr>
          <a:xfrm>
            <a:off x="1312444" y="1926516"/>
            <a:ext cx="20906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latin typeface="+mn-ea"/>
              </a:rPr>
              <a:t>CNN </a:t>
            </a:r>
            <a:r>
              <a:rPr lang="ko-KR" altLang="en-US" sz="1600" b="1" dirty="0">
                <a:latin typeface="+mn-ea"/>
              </a:rPr>
              <a:t>학습 모델 생성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E741F53-5919-55D9-4E44-8A8900510ECA}"/>
              </a:ext>
            </a:extLst>
          </p:cNvPr>
          <p:cNvSpPr txBox="1"/>
          <p:nvPr/>
        </p:nvSpPr>
        <p:spPr>
          <a:xfrm>
            <a:off x="494708" y="1421403"/>
            <a:ext cx="37085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/>
              <a:t>클래스 구분</a:t>
            </a:r>
            <a:r>
              <a:rPr lang="en-US" altLang="ko-KR" sz="1600" b="1" dirty="0"/>
              <a:t>(road, bicycle, walking, side) </a:t>
            </a:r>
          </a:p>
          <a:p>
            <a:pPr algn="ctr"/>
            <a:r>
              <a:rPr lang="en-US" altLang="ko-KR" sz="1600" dirty="0"/>
              <a:t>Train : validation = 7:3 </a:t>
            </a:r>
            <a:r>
              <a:rPr lang="ko-KR" altLang="en-US" sz="1600" dirty="0"/>
              <a:t>비율 학습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FC98F0B-53C8-F554-0AE3-64E9762A9A9A}"/>
              </a:ext>
            </a:extLst>
          </p:cNvPr>
          <p:cNvSpPr txBox="1"/>
          <p:nvPr/>
        </p:nvSpPr>
        <p:spPr>
          <a:xfrm>
            <a:off x="1720884" y="807412"/>
            <a:ext cx="53896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latin typeface="+mn-ea"/>
              </a:rPr>
              <a:t>운영체제 </a:t>
            </a:r>
            <a:r>
              <a:rPr lang="en-US" altLang="ko-KR" sz="1400" b="1" dirty="0">
                <a:latin typeface="+mn-ea"/>
              </a:rPr>
              <a:t>: Windows(</a:t>
            </a:r>
            <a:r>
              <a:rPr lang="ko-KR" altLang="en-US" sz="1400" b="1" dirty="0">
                <a:latin typeface="+mn-ea"/>
              </a:rPr>
              <a:t>모델학습</a:t>
            </a:r>
            <a:r>
              <a:rPr lang="en-US" altLang="ko-KR" sz="1400" b="1" dirty="0">
                <a:latin typeface="+mn-ea"/>
              </a:rPr>
              <a:t>), LINUX(</a:t>
            </a:r>
            <a:r>
              <a:rPr lang="ko-KR" altLang="en-US" sz="1400" b="1" dirty="0" err="1">
                <a:latin typeface="+mn-ea"/>
              </a:rPr>
              <a:t>라즈베리파이</a:t>
            </a:r>
            <a:r>
              <a:rPr lang="en-US" altLang="ko-KR" sz="1400" b="1" dirty="0">
                <a:latin typeface="+mn-ea"/>
              </a:rPr>
              <a:t>, </a:t>
            </a:r>
            <a:r>
              <a:rPr lang="ko-KR" altLang="en-US" sz="1400" b="1" dirty="0" err="1">
                <a:latin typeface="+mn-ea"/>
              </a:rPr>
              <a:t>라즈비안</a:t>
            </a:r>
            <a:r>
              <a:rPr lang="en-US" altLang="ko-KR" sz="1400" b="1" dirty="0">
                <a:latin typeface="+mn-ea"/>
              </a:rPr>
              <a:t>)</a:t>
            </a:r>
            <a:endParaRPr lang="ko-KR" altLang="en-US" sz="1400" b="1" dirty="0">
              <a:latin typeface="+mn-ea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52EB544-7EF1-347F-B8E5-F2F42FA7962A}"/>
              </a:ext>
            </a:extLst>
          </p:cNvPr>
          <p:cNvSpPr/>
          <p:nvPr/>
        </p:nvSpPr>
        <p:spPr>
          <a:xfrm>
            <a:off x="7536347" y="1356031"/>
            <a:ext cx="4163817" cy="17688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pic>
        <p:nvPicPr>
          <p:cNvPr id="28" name="그림 27" descr="텍스트, 실외, 대지, 거리이(가) 표시된 사진&#10;&#10;자동 생성된 설명">
            <a:extLst>
              <a:ext uri="{FF2B5EF4-FFF2-40B4-BE49-F238E27FC236}">
                <a16:creationId xmlns:a16="http://schemas.microsoft.com/office/drawing/2014/main" id="{F424923C-E4E7-88A4-8341-1358EC01CEA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488" y="2302736"/>
            <a:ext cx="778689" cy="583731"/>
          </a:xfrm>
          <a:prstGeom prst="rect">
            <a:avLst/>
          </a:prstGeom>
        </p:spPr>
      </p:pic>
      <p:pic>
        <p:nvPicPr>
          <p:cNvPr id="29" name="그림 28" descr="실외, 나무이(가) 표시된 사진&#10;&#10;자동 생성된 설명">
            <a:extLst>
              <a:ext uri="{FF2B5EF4-FFF2-40B4-BE49-F238E27FC236}">
                <a16:creationId xmlns:a16="http://schemas.microsoft.com/office/drawing/2014/main" id="{57E6E86B-3DF0-9529-489D-D4B32F1F52F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6202" y="1462334"/>
            <a:ext cx="813790" cy="609603"/>
          </a:xfrm>
          <a:prstGeom prst="rect">
            <a:avLst/>
          </a:prstGeom>
        </p:spPr>
      </p:pic>
      <p:pic>
        <p:nvPicPr>
          <p:cNvPr id="30" name="그림 29" descr="텍스트, 도로, 실외, 거리이(가) 표시된 사진&#10;&#10;자동 생성된 설명">
            <a:extLst>
              <a:ext uri="{FF2B5EF4-FFF2-40B4-BE49-F238E27FC236}">
                <a16:creationId xmlns:a16="http://schemas.microsoft.com/office/drawing/2014/main" id="{2A1DC008-7F28-8477-4979-5307EF0BE65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5866" y="2342136"/>
            <a:ext cx="714460" cy="535584"/>
          </a:xfrm>
          <a:prstGeom prst="rect">
            <a:avLst/>
          </a:prstGeom>
        </p:spPr>
      </p:pic>
      <p:pic>
        <p:nvPicPr>
          <p:cNvPr id="31" name="그림 30" descr="텍스트, 실외, 도로, 건물이(가) 표시된 사진&#10;&#10;자동 생성된 설명">
            <a:extLst>
              <a:ext uri="{FF2B5EF4-FFF2-40B4-BE49-F238E27FC236}">
                <a16:creationId xmlns:a16="http://schemas.microsoft.com/office/drawing/2014/main" id="{3785864A-D0EE-9A7D-76E6-9A88262F30CE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11" t="-1830" r="-3893" b="1830"/>
          <a:stretch/>
        </p:blipFill>
        <p:spPr>
          <a:xfrm>
            <a:off x="7645971" y="1451279"/>
            <a:ext cx="821724" cy="597818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C6361DCA-991D-BD52-A811-8A2EB6F43D0A}"/>
              </a:ext>
            </a:extLst>
          </p:cNvPr>
          <p:cNvSpPr txBox="1"/>
          <p:nvPr/>
        </p:nvSpPr>
        <p:spPr>
          <a:xfrm>
            <a:off x="7779286" y="2049097"/>
            <a:ext cx="4892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side</a:t>
            </a:r>
            <a:endParaRPr lang="ko-KR" altLang="en-US" sz="1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7F36D2E-877A-CF43-55A4-1EDD1036DD4A}"/>
              </a:ext>
            </a:extLst>
          </p:cNvPr>
          <p:cNvSpPr txBox="1"/>
          <p:nvPr/>
        </p:nvSpPr>
        <p:spPr>
          <a:xfrm>
            <a:off x="8597645" y="2845311"/>
            <a:ext cx="533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road</a:t>
            </a:r>
            <a:endParaRPr lang="ko-KR" altLang="en-US" sz="1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47CB6F0-6C8D-AD1C-DFF7-C02A96D8507E}"/>
              </a:ext>
            </a:extLst>
          </p:cNvPr>
          <p:cNvSpPr txBox="1"/>
          <p:nvPr/>
        </p:nvSpPr>
        <p:spPr>
          <a:xfrm>
            <a:off x="7667488" y="2856827"/>
            <a:ext cx="7786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walking</a:t>
            </a:r>
            <a:endParaRPr lang="ko-KR" altLang="en-US" sz="14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D09AD0B-33B9-A708-8758-A68F795F37CB}"/>
              </a:ext>
            </a:extLst>
          </p:cNvPr>
          <p:cNvSpPr txBox="1"/>
          <p:nvPr/>
        </p:nvSpPr>
        <p:spPr>
          <a:xfrm>
            <a:off x="8555699" y="2034359"/>
            <a:ext cx="7144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bicycle</a:t>
            </a:r>
            <a:endParaRPr lang="ko-KR" altLang="en-US" sz="14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4B32D01-63F4-E0DD-C32E-967C34853446}"/>
              </a:ext>
            </a:extLst>
          </p:cNvPr>
          <p:cNvSpPr txBox="1"/>
          <p:nvPr/>
        </p:nvSpPr>
        <p:spPr>
          <a:xfrm>
            <a:off x="5369577" y="5136658"/>
            <a:ext cx="463876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전동킥보드</a:t>
            </a:r>
            <a:r>
              <a:rPr lang="ko-KR" altLang="en-US" sz="1400" dirty="0" err="1">
                <a:latin typeface="+mn-ea"/>
              </a:rPr>
              <a:t>로</a:t>
            </a:r>
            <a:r>
              <a:rPr lang="ko-KR" altLang="en-US" sz="1400" dirty="0">
                <a:latin typeface="+mn-ea"/>
              </a:rPr>
              <a:t> 주행하면서 </a:t>
            </a:r>
            <a:endParaRPr lang="en-US" altLang="ko-KR" sz="1400" dirty="0">
              <a:latin typeface="+mn-ea"/>
            </a:endParaRPr>
          </a:p>
          <a:p>
            <a:r>
              <a:rPr lang="ko-KR" altLang="en-US" sz="1400" dirty="0" err="1">
                <a:latin typeface="+mn-ea"/>
              </a:rPr>
              <a:t>라즈베리파이에서</a:t>
            </a:r>
            <a:r>
              <a:rPr lang="ko-KR" altLang="en-US" sz="1400" dirty="0">
                <a:latin typeface="+mn-ea"/>
              </a:rPr>
              <a:t> </a:t>
            </a:r>
            <a:r>
              <a:rPr lang="en-US" altLang="ko-KR" sz="1600" b="1" dirty="0">
                <a:latin typeface="+mn-ea"/>
              </a:rPr>
              <a:t>10</a:t>
            </a:r>
            <a:r>
              <a:rPr lang="ko-KR" altLang="en-US" sz="1600" b="1" dirty="0">
                <a:latin typeface="+mn-ea"/>
              </a:rPr>
              <a:t>초</a:t>
            </a:r>
            <a:r>
              <a:rPr lang="ko-KR" altLang="en-US" sz="1400" dirty="0">
                <a:latin typeface="+mn-ea"/>
              </a:rPr>
              <a:t>마다 </a:t>
            </a:r>
            <a:r>
              <a:rPr lang="en-US" altLang="ko-KR" sz="1400" b="1" dirty="0">
                <a:latin typeface="+mn-ea"/>
              </a:rPr>
              <a:t>(1960, 1080)</a:t>
            </a:r>
            <a:r>
              <a:rPr lang="ko-KR" altLang="en-US" sz="1400" dirty="0">
                <a:latin typeface="+mn-ea"/>
              </a:rPr>
              <a:t>크기로</a:t>
            </a:r>
            <a:r>
              <a:rPr lang="en-US" altLang="ko-KR" sz="1600" b="1" dirty="0"/>
              <a:t>Capture</a:t>
            </a:r>
            <a:r>
              <a:rPr lang="ko-KR" altLang="en-US" sz="1400" dirty="0"/>
              <a:t>한 </a:t>
            </a:r>
            <a:r>
              <a:rPr lang="en-US" altLang="ko-KR" sz="1400" dirty="0" err="1"/>
              <a:t>png</a:t>
            </a:r>
            <a:r>
              <a:rPr lang="ko-KR" altLang="en-US" sz="1400" dirty="0"/>
              <a:t>파일을 </a:t>
            </a:r>
            <a:r>
              <a:rPr lang="en-US" altLang="ko-KR" sz="1600" b="1" dirty="0"/>
              <a:t>(128, 256)</a:t>
            </a:r>
            <a:r>
              <a:rPr lang="ko-KR" altLang="en-US" sz="1400" dirty="0"/>
              <a:t>으로 </a:t>
            </a:r>
            <a:r>
              <a:rPr lang="ko-KR" altLang="en-US" sz="1400" dirty="0">
                <a:latin typeface="+mn-ea"/>
              </a:rPr>
              <a:t>이미지 조정하여 </a:t>
            </a:r>
            <a:endParaRPr lang="en-US" altLang="ko-KR" sz="1400" dirty="0">
              <a:latin typeface="+mn-ea"/>
            </a:endParaRPr>
          </a:p>
          <a:p>
            <a:r>
              <a:rPr lang="en-US" altLang="ko-KR" sz="1600" b="1" dirty="0"/>
              <a:t>Bicycle, road, side, walking</a:t>
            </a:r>
            <a:r>
              <a:rPr lang="ko-KR" altLang="en-US" sz="1400" dirty="0"/>
              <a:t>으로 구분 후</a:t>
            </a:r>
            <a:r>
              <a:rPr lang="en-US" altLang="ko-KR" sz="1400" dirty="0"/>
              <a:t> </a:t>
            </a:r>
          </a:p>
          <a:p>
            <a:r>
              <a:rPr lang="en-US" altLang="ko-KR" sz="1400" dirty="0"/>
              <a:t>Index</a:t>
            </a:r>
            <a:r>
              <a:rPr lang="ko-KR" altLang="en-US" sz="1400" dirty="0"/>
              <a:t>번호를</a:t>
            </a:r>
            <a:r>
              <a:rPr lang="en-US" altLang="ko-KR" sz="1400" dirty="0"/>
              <a:t> </a:t>
            </a:r>
            <a:r>
              <a:rPr lang="ko-KR" altLang="en-US" sz="1400" dirty="0"/>
              <a:t>부여하고 </a:t>
            </a:r>
            <a:r>
              <a:rPr lang="ko-KR" altLang="en-US" sz="1400" dirty="0" err="1">
                <a:latin typeface="+mn-ea"/>
              </a:rPr>
              <a:t>부저음</a:t>
            </a:r>
            <a:r>
              <a:rPr lang="ko-KR" altLang="en-US" sz="1400" dirty="0">
                <a:latin typeface="+mn-ea"/>
              </a:rPr>
              <a:t> 알림</a:t>
            </a:r>
            <a:r>
              <a:rPr lang="en-US" altLang="ko-KR" sz="1400" dirty="0">
                <a:latin typeface="+mn-ea"/>
              </a:rPr>
              <a:t> </a:t>
            </a:r>
            <a:endParaRPr lang="ko-KR" altLang="en-US" sz="1400" dirty="0"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F33478-44C5-1819-28B9-EFE8E5D8EC03}"/>
              </a:ext>
            </a:extLst>
          </p:cNvPr>
          <p:cNvSpPr txBox="1"/>
          <p:nvPr/>
        </p:nvSpPr>
        <p:spPr>
          <a:xfrm>
            <a:off x="5250337" y="1678976"/>
            <a:ext cx="2204450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 err="1">
                <a:effectLst/>
                <a:latin typeface="Consolas" panose="020B0609020204030204" pitchFamily="49" charset="0"/>
              </a:rPr>
              <a:t>ImageDataGenerator</a:t>
            </a:r>
            <a:endParaRPr lang="en-US" altLang="ko-KR" sz="1600" b="1" dirty="0">
              <a:latin typeface="나눔고딕ET" panose="020D0604000000000000" pitchFamily="50" charset="-127"/>
              <a:ea typeface="나눔고딕ET" panose="020D0604000000000000" pitchFamily="50" charset="-127"/>
            </a:endParaRPr>
          </a:p>
          <a:p>
            <a:pPr algn="ctr"/>
            <a:r>
              <a:rPr lang="ko-KR" altLang="en-US" sz="1400" dirty="0">
                <a:latin typeface="나눔고딕ET" panose="020D0604000000000000" pitchFamily="50" charset="-127"/>
                <a:ea typeface="나눔고딕ET" panose="020D0604000000000000" pitchFamily="50" charset="-127"/>
              </a:rPr>
              <a:t>학습 이미지 크기 </a:t>
            </a:r>
            <a:endParaRPr lang="en-US" altLang="ko-KR" sz="1400" dirty="0">
              <a:latin typeface="나눔고딕ET" panose="020D0604000000000000" pitchFamily="50" charset="-127"/>
              <a:ea typeface="나눔고딕ET" panose="020D0604000000000000" pitchFamily="50" charset="-127"/>
            </a:endParaRPr>
          </a:p>
          <a:p>
            <a:pPr algn="ctr"/>
            <a:r>
              <a:rPr lang="en-US" altLang="ko-KR" sz="1400" dirty="0">
                <a:latin typeface="나눔고딕ET" panose="020D0604000000000000" pitchFamily="50" charset="-127"/>
                <a:ea typeface="나눔고딕ET" panose="020D0604000000000000" pitchFamily="50" charset="-127"/>
              </a:rPr>
              <a:t>(1960,1024)</a:t>
            </a:r>
            <a:r>
              <a:rPr lang="ko-KR" altLang="en-US" sz="1400" dirty="0">
                <a:latin typeface="나눔고딕ET" panose="020D0604000000000000" pitchFamily="50" charset="-127"/>
                <a:ea typeface="나눔고딕ET" panose="020D0604000000000000" pitchFamily="50" charset="-127"/>
              </a:rPr>
              <a:t>를</a:t>
            </a:r>
            <a:endParaRPr lang="en-US" altLang="ko-KR" sz="1400" dirty="0">
              <a:latin typeface="나눔고딕ET" panose="020D0604000000000000" pitchFamily="50" charset="-127"/>
              <a:ea typeface="나눔고딕ET" panose="020D0604000000000000" pitchFamily="50" charset="-127"/>
            </a:endParaRPr>
          </a:p>
          <a:p>
            <a:pPr algn="ctr"/>
            <a:r>
              <a:rPr lang="en-US" altLang="ko-KR" sz="1400" dirty="0">
                <a:latin typeface="나눔고딕ET" panose="020D0604000000000000" pitchFamily="50" charset="-127"/>
                <a:ea typeface="나눔고딕ET" panose="020D0604000000000000" pitchFamily="50" charset="-127"/>
              </a:rPr>
              <a:t>(128, 256)</a:t>
            </a:r>
            <a:r>
              <a:rPr lang="ko-KR" altLang="en-US" sz="1400" dirty="0">
                <a:latin typeface="나눔고딕ET" panose="020D0604000000000000" pitchFamily="50" charset="-127"/>
                <a:ea typeface="나눔고딕ET" panose="020D0604000000000000" pitchFamily="50" charset="-127"/>
              </a:rPr>
              <a:t>으로 조정</a:t>
            </a:r>
          </a:p>
        </p:txBody>
      </p:sp>
      <p:pic>
        <p:nvPicPr>
          <p:cNvPr id="64" name="그래픽 63" descr="배지 체크 표시1 단색으로 채워진">
            <a:extLst>
              <a:ext uri="{FF2B5EF4-FFF2-40B4-BE49-F238E27FC236}">
                <a16:creationId xmlns:a16="http://schemas.microsoft.com/office/drawing/2014/main" id="{4056C3CB-801C-A9F6-4EE1-5135495BAF3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342297" y="123762"/>
            <a:ext cx="675694" cy="675694"/>
          </a:xfrm>
          <a:prstGeom prst="rect">
            <a:avLst/>
          </a:prstGeom>
          <a:effectLst/>
        </p:spPr>
      </p:pic>
      <p:sp>
        <p:nvSpPr>
          <p:cNvPr id="65" name="TextBox 6">
            <a:extLst>
              <a:ext uri="{FF2B5EF4-FFF2-40B4-BE49-F238E27FC236}">
                <a16:creationId xmlns:a16="http://schemas.microsoft.com/office/drawing/2014/main" id="{C6E1BCD7-CEA9-F69F-218B-C3B9D41AB292}"/>
              </a:ext>
            </a:extLst>
          </p:cNvPr>
          <p:cNvSpPr txBox="1"/>
          <p:nvPr/>
        </p:nvSpPr>
        <p:spPr>
          <a:xfrm>
            <a:off x="9205979" y="2336637"/>
            <a:ext cx="2787670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latin typeface="나눔고딕ET" panose="020D0604000000000000" pitchFamily="50" charset="-127"/>
                <a:ea typeface="나눔고딕ET" panose="020D0604000000000000" pitchFamily="50" charset="-127"/>
              </a:rPr>
              <a:t>AIHUB </a:t>
            </a:r>
            <a:r>
              <a:rPr lang="ko-KR" altLang="en-US" sz="1200" b="1" i="0" dirty="0">
                <a:solidFill>
                  <a:srgbClr val="222222"/>
                </a:solidFill>
                <a:effectLst/>
                <a:latin typeface="Segoe UI" panose="020B0502040204020203" pitchFamily="34" charset="0"/>
              </a:rPr>
              <a:t>자율주행버스 개발 </a:t>
            </a:r>
            <a:endParaRPr lang="en-US" altLang="ko-KR" sz="1200" b="1" i="0" dirty="0">
              <a:solidFill>
                <a:srgbClr val="222222"/>
              </a:solidFill>
              <a:effectLst/>
              <a:latin typeface="Segoe UI" panose="020B0502040204020203" pitchFamily="34" charset="0"/>
            </a:endParaRPr>
          </a:p>
          <a:p>
            <a:pPr algn="ctr"/>
            <a:r>
              <a:rPr lang="ko-KR" altLang="en-US" sz="1200" b="1" i="0" dirty="0">
                <a:solidFill>
                  <a:srgbClr val="222222"/>
                </a:solidFill>
                <a:effectLst/>
                <a:latin typeface="Segoe UI" panose="020B0502040204020203" pitchFamily="34" charset="0"/>
              </a:rPr>
              <a:t>노선 주행 이미지 소개</a:t>
            </a:r>
          </a:p>
          <a:p>
            <a:pPr algn="ctr"/>
            <a:r>
              <a:rPr lang="en-US" altLang="ko-KR" sz="1000" dirty="0">
                <a:latin typeface="나눔고딕ET" panose="020D0604000000000000" pitchFamily="50" charset="-127"/>
                <a:ea typeface="나눔고딕ET" panose="020D0604000000000000" pitchFamily="50" charset="-127"/>
              </a:rPr>
              <a:t>(</a:t>
            </a:r>
            <a:r>
              <a:rPr lang="en-US" altLang="ko-KR" sz="1000" dirty="0">
                <a:solidFill>
                  <a:srgbClr val="0563C1"/>
                </a:solidFill>
                <a:latin typeface="나눔고딕ET" panose="020D0604000000000000" pitchFamily="50" charset="-127"/>
                <a:ea typeface="나눔고딕ET" panose="020D0604000000000000" pitchFamily="50" charset="-127"/>
              </a:rPr>
              <a:t>https://aihub.or.kr/aidata/34113</a:t>
            </a:r>
            <a:r>
              <a:rPr lang="en-US" altLang="ko-KR" sz="1000" dirty="0">
                <a:latin typeface="나눔고딕ET" panose="020D0604000000000000" pitchFamily="50" charset="-127"/>
                <a:ea typeface="나눔고딕ET" panose="020D0604000000000000" pitchFamily="50" charset="-127"/>
              </a:rPr>
              <a:t>)</a:t>
            </a:r>
          </a:p>
          <a:p>
            <a:pPr algn="ctr"/>
            <a:endParaRPr lang="en-US" altLang="ko-KR" sz="200" dirty="0">
              <a:latin typeface="나눔고딕ET" panose="020D0604000000000000" pitchFamily="50" charset="-127"/>
              <a:ea typeface="나눔고딕ET" panose="020D0604000000000000" pitchFamily="50" charset="-127"/>
            </a:endParaRPr>
          </a:p>
          <a:p>
            <a:pPr algn="ctr"/>
            <a:r>
              <a:rPr lang="ko-KR" altLang="en-US" sz="1100" dirty="0">
                <a:solidFill>
                  <a:srgbClr val="333333"/>
                </a:solidFill>
                <a:latin typeface="나눔고딕ET" panose="020D0604000000000000" pitchFamily="50" charset="-127"/>
                <a:ea typeface="나눔고딕ET" panose="020D0604000000000000" pitchFamily="50" charset="-127"/>
              </a:rPr>
              <a:t>비정형 데이터 </a:t>
            </a:r>
            <a:endParaRPr lang="en-US" altLang="ko-KR" sz="1100" dirty="0">
              <a:solidFill>
                <a:srgbClr val="333333"/>
              </a:solidFill>
              <a:latin typeface="나눔고딕ET" panose="020D0604000000000000" pitchFamily="50" charset="-127"/>
              <a:ea typeface="나눔고딕ET" panose="020D0604000000000000" pitchFamily="50" charset="-127"/>
            </a:endParaRPr>
          </a:p>
        </p:txBody>
      </p:sp>
      <p:sp>
        <p:nvSpPr>
          <p:cNvPr id="140" name="화살표: 아래쪽 139">
            <a:extLst>
              <a:ext uri="{FF2B5EF4-FFF2-40B4-BE49-F238E27FC236}">
                <a16:creationId xmlns:a16="http://schemas.microsoft.com/office/drawing/2014/main" id="{53C0C208-830C-F763-81F8-4997332A44E2}"/>
              </a:ext>
            </a:extLst>
          </p:cNvPr>
          <p:cNvSpPr/>
          <p:nvPr/>
        </p:nvSpPr>
        <p:spPr>
          <a:xfrm>
            <a:off x="6440616" y="4272720"/>
            <a:ext cx="451131" cy="811471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C82BE7-6EF8-410E-2ED9-4E3D69991F63}"/>
              </a:ext>
            </a:extLst>
          </p:cNvPr>
          <p:cNvSpPr txBox="1"/>
          <p:nvPr/>
        </p:nvSpPr>
        <p:spPr>
          <a:xfrm>
            <a:off x="2198534" y="2635038"/>
            <a:ext cx="268054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▼ </a:t>
            </a:r>
            <a:r>
              <a:rPr lang="ko-KR" altLang="en-US" dirty="0"/>
              <a:t>학습 모델 계층구조도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96CBD70-F147-5089-3771-247EC1A60C26}"/>
              </a:ext>
            </a:extLst>
          </p:cNvPr>
          <p:cNvSpPr txBox="1"/>
          <p:nvPr/>
        </p:nvSpPr>
        <p:spPr>
          <a:xfrm>
            <a:off x="6815314" y="4351091"/>
            <a:ext cx="37000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수집한 사진 자료로 </a:t>
            </a:r>
            <a:r>
              <a:rPr lang="en-US" altLang="ko-KR" sz="1400" dirty="0"/>
              <a:t>Windows</a:t>
            </a:r>
            <a:r>
              <a:rPr lang="ko-KR" altLang="en-US" sz="1400" dirty="0"/>
              <a:t>에서 </a:t>
            </a:r>
            <a:r>
              <a:rPr lang="en-US" altLang="ko-KR" sz="1400" dirty="0" err="1"/>
              <a:t>Vscode</a:t>
            </a:r>
            <a:r>
              <a:rPr lang="ko-KR" altLang="en-US" sz="1400" dirty="0"/>
              <a:t>로</a:t>
            </a:r>
            <a:endParaRPr lang="en-US" altLang="ko-KR" sz="1400" dirty="0"/>
          </a:p>
          <a:p>
            <a:r>
              <a:rPr lang="ko-KR" altLang="en-US" sz="1400" dirty="0"/>
              <a:t> 학습된 </a:t>
            </a:r>
            <a:r>
              <a:rPr lang="en-US" altLang="ko-KR" sz="1400" dirty="0"/>
              <a:t>CNN </a:t>
            </a:r>
            <a:r>
              <a:rPr lang="ko-KR" altLang="en-US" sz="1400" dirty="0"/>
              <a:t>모델</a:t>
            </a:r>
            <a:r>
              <a:rPr lang="en-US" altLang="ko-KR" sz="1400" dirty="0"/>
              <a:t>(h5)</a:t>
            </a:r>
            <a:r>
              <a:rPr lang="ko-KR" altLang="en-US" sz="1400" dirty="0"/>
              <a:t>을</a:t>
            </a:r>
            <a:r>
              <a:rPr lang="en-US" altLang="ko-KR" sz="1400" dirty="0"/>
              <a:t> </a:t>
            </a:r>
            <a:r>
              <a:rPr lang="ko-KR" altLang="en-US" sz="1400" b="1" dirty="0" err="1"/>
              <a:t>라즈베리파이</a:t>
            </a:r>
            <a:r>
              <a:rPr lang="ko-KR" altLang="en-US" sz="1400" dirty="0" err="1"/>
              <a:t>에</a:t>
            </a:r>
            <a:r>
              <a:rPr lang="ko-KR" altLang="en-US" sz="1400" dirty="0"/>
              <a:t> 적용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B997A18-90C0-F184-D4D5-9741C78863A1}"/>
              </a:ext>
            </a:extLst>
          </p:cNvPr>
          <p:cNvSpPr txBox="1"/>
          <p:nvPr/>
        </p:nvSpPr>
        <p:spPr>
          <a:xfrm>
            <a:off x="5710483" y="3671987"/>
            <a:ext cx="2875459" cy="55399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ko-KR" altLang="en-US" sz="1400" b="0" dirty="0">
                <a:effectLst/>
                <a:latin typeface="+mj-ea"/>
                <a:ea typeface="+mj-ea"/>
              </a:rPr>
              <a:t>최적화를 진행하기 위한 </a:t>
            </a:r>
            <a:r>
              <a:rPr lang="en-US" altLang="ko-KR" sz="1600" b="1" dirty="0">
                <a:effectLst/>
                <a:latin typeface="+mj-ea"/>
                <a:ea typeface="+mj-ea"/>
              </a:rPr>
              <a:t>optimizer</a:t>
            </a:r>
            <a:r>
              <a:rPr lang="en-US" altLang="ko-KR" sz="1600" b="1" dirty="0">
                <a:effectLst/>
                <a:latin typeface="Consolas" panose="020B0609020204030204" pitchFamily="49" charset="0"/>
              </a:rPr>
              <a:t>=Adam</a:t>
            </a:r>
            <a:r>
              <a:rPr lang="ko-KR" altLang="en-US" sz="1600" dirty="0">
                <a:effectLst/>
                <a:latin typeface="Consolas" panose="020B0609020204030204" pitchFamily="49" charset="0"/>
              </a:rPr>
              <a:t>으로 </a:t>
            </a:r>
            <a:r>
              <a:rPr lang="ko-KR" altLang="en-US" sz="1600" b="1" dirty="0">
                <a:effectLst/>
                <a:latin typeface="Consolas" panose="020B0609020204030204" pitchFamily="49" charset="0"/>
              </a:rPr>
              <a:t>컴파일</a:t>
            </a:r>
            <a:endParaRPr lang="en-US" altLang="ko-KR" sz="16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91" name="화살표: 오른쪽 90">
            <a:extLst>
              <a:ext uri="{FF2B5EF4-FFF2-40B4-BE49-F238E27FC236}">
                <a16:creationId xmlns:a16="http://schemas.microsoft.com/office/drawing/2014/main" id="{5C7984AA-A1A1-3A38-4DBE-9327904D621A}"/>
              </a:ext>
            </a:extLst>
          </p:cNvPr>
          <p:cNvSpPr/>
          <p:nvPr/>
        </p:nvSpPr>
        <p:spPr>
          <a:xfrm rot="10800000">
            <a:off x="7129430" y="2018860"/>
            <a:ext cx="360382" cy="374563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화살표: 오른쪽 91">
            <a:extLst>
              <a:ext uri="{FF2B5EF4-FFF2-40B4-BE49-F238E27FC236}">
                <a16:creationId xmlns:a16="http://schemas.microsoft.com/office/drawing/2014/main" id="{61DE6E00-C5BD-AEF8-1BBF-8572FE3E2D3B}"/>
              </a:ext>
            </a:extLst>
          </p:cNvPr>
          <p:cNvSpPr/>
          <p:nvPr/>
        </p:nvSpPr>
        <p:spPr>
          <a:xfrm>
            <a:off x="5006244" y="3714143"/>
            <a:ext cx="572615" cy="447768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화살표: 오른쪽 95">
            <a:extLst>
              <a:ext uri="{FF2B5EF4-FFF2-40B4-BE49-F238E27FC236}">
                <a16:creationId xmlns:a16="http://schemas.microsoft.com/office/drawing/2014/main" id="{BD669808-DD03-D348-0A8C-E934F8932571}"/>
              </a:ext>
            </a:extLst>
          </p:cNvPr>
          <p:cNvSpPr/>
          <p:nvPr/>
        </p:nvSpPr>
        <p:spPr>
          <a:xfrm rot="10800000">
            <a:off x="3720727" y="2057726"/>
            <a:ext cx="1447805" cy="245010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5697D4F-96C5-4407-AEC1-CDD3C9C3CD9B}"/>
              </a:ext>
            </a:extLst>
          </p:cNvPr>
          <p:cNvSpPr txBox="1"/>
          <p:nvPr/>
        </p:nvSpPr>
        <p:spPr>
          <a:xfrm>
            <a:off x="4170129" y="1305676"/>
            <a:ext cx="112242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/>
              <a:t>조정된 </a:t>
            </a:r>
            <a:endParaRPr lang="en-US" altLang="ko-KR" sz="1400" dirty="0"/>
          </a:p>
          <a:p>
            <a:pPr algn="ctr"/>
            <a:r>
              <a:rPr lang="ko-KR" altLang="en-US" sz="1400" dirty="0"/>
              <a:t>모델학습용</a:t>
            </a:r>
            <a:endParaRPr lang="en-US" altLang="ko-KR" sz="1400" dirty="0"/>
          </a:p>
          <a:p>
            <a:pPr algn="ctr"/>
            <a:r>
              <a:rPr lang="ko-KR" altLang="en-US" sz="1400" dirty="0"/>
              <a:t>이미지 사용</a:t>
            </a:r>
          </a:p>
        </p:txBody>
      </p:sp>
      <p:pic>
        <p:nvPicPr>
          <p:cNvPr id="25" name="그래픽 24" descr="배지 팔로우 단색으로 채워진">
            <a:extLst>
              <a:ext uri="{FF2B5EF4-FFF2-40B4-BE49-F238E27FC236}">
                <a16:creationId xmlns:a16="http://schemas.microsoft.com/office/drawing/2014/main" id="{6A9FDC5C-F25B-10B9-31C3-9056FBC999D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014830" y="757813"/>
            <a:ext cx="440291" cy="445306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83E46F86-373F-E4C9-623B-EEE2140E2397}"/>
              </a:ext>
            </a:extLst>
          </p:cNvPr>
          <p:cNvSpPr/>
          <p:nvPr/>
        </p:nvSpPr>
        <p:spPr>
          <a:xfrm>
            <a:off x="5250337" y="1302331"/>
            <a:ext cx="6531632" cy="1912240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화살표: 아래쪽 93">
            <a:extLst>
              <a:ext uri="{FF2B5EF4-FFF2-40B4-BE49-F238E27FC236}">
                <a16:creationId xmlns:a16="http://schemas.microsoft.com/office/drawing/2014/main" id="{FFC26469-DFB0-DABF-CFD1-4400B24ADBAA}"/>
              </a:ext>
            </a:extLst>
          </p:cNvPr>
          <p:cNvSpPr/>
          <p:nvPr/>
        </p:nvSpPr>
        <p:spPr>
          <a:xfrm>
            <a:off x="2268410" y="1074025"/>
            <a:ext cx="440291" cy="378257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100ACFD-118C-0BB6-7364-CCFA79ABA207}"/>
              </a:ext>
            </a:extLst>
          </p:cNvPr>
          <p:cNvSpPr txBox="1"/>
          <p:nvPr/>
        </p:nvSpPr>
        <p:spPr>
          <a:xfrm>
            <a:off x="9659492" y="1404514"/>
            <a:ext cx="18806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  <a:r>
              <a:rPr lang="ko-KR" altLang="en-US" sz="1400" dirty="0"/>
              <a:t>학습용 이미지 수집</a:t>
            </a: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09780D70-7E3F-4059-A18F-CF15988E6DCC}"/>
              </a:ext>
            </a:extLst>
          </p:cNvPr>
          <p:cNvSpPr txBox="1"/>
          <p:nvPr/>
        </p:nvSpPr>
        <p:spPr>
          <a:xfrm>
            <a:off x="9125201" y="1725932"/>
            <a:ext cx="290815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latin typeface="나눔고딕ET" panose="020D0604000000000000" pitchFamily="50" charset="-127"/>
                <a:ea typeface="나눔고딕ET" panose="020D0604000000000000" pitchFamily="50" charset="-127"/>
              </a:rPr>
              <a:t>AIHUB 1</a:t>
            </a:r>
            <a:r>
              <a:rPr lang="ko-KR" altLang="en-US" sz="1200" b="1" dirty="0">
                <a:latin typeface="나눔고딕ET" panose="020D0604000000000000" pitchFamily="50" charset="-127"/>
                <a:ea typeface="나눔고딕ET" panose="020D0604000000000000" pitchFamily="50" charset="-127"/>
              </a:rPr>
              <a:t>인칭 시점 보행영상</a:t>
            </a:r>
            <a:endParaRPr lang="en-US" altLang="ko-KR" sz="1200" b="1" dirty="0">
              <a:latin typeface="나눔고딕ET" panose="020D0604000000000000" pitchFamily="50" charset="-127"/>
              <a:ea typeface="나눔고딕ET" panose="020D0604000000000000" pitchFamily="50" charset="-127"/>
            </a:endParaRPr>
          </a:p>
          <a:p>
            <a:pPr algn="ctr"/>
            <a:r>
              <a:rPr lang="en-US" altLang="ko-KR" sz="1000" dirty="0">
                <a:latin typeface="나눔고딕ET" panose="020D0604000000000000" pitchFamily="50" charset="-127"/>
                <a:ea typeface="나눔고딕ET" panose="020D0604000000000000" pitchFamily="50" charset="-127"/>
              </a:rPr>
              <a:t>(</a:t>
            </a:r>
            <a:r>
              <a:rPr lang="ko-KR" altLang="en-US" sz="1000" dirty="0">
                <a:solidFill>
                  <a:srgbClr val="0563C1"/>
                </a:solidFill>
                <a:latin typeface="나눔고딕ET" panose="020D0604000000000000" pitchFamily="50" charset="-127"/>
                <a:ea typeface="나눔고딕ET" panose="020D0604000000000000" pitchFamily="50" charset="-127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https://</a:t>
            </a:r>
            <a:r>
              <a:rPr lang="ko-KR" altLang="en-US" sz="1000" u="sng" dirty="0">
                <a:solidFill>
                  <a:srgbClr val="0563C1"/>
                </a:solidFill>
                <a:latin typeface="나눔고딕ET" panose="020D0604000000000000" pitchFamily="50" charset="-127"/>
                <a:ea typeface="나눔고딕ET" panose="020D0604000000000000" pitchFamily="50" charset="-127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aihub</a:t>
            </a:r>
            <a:r>
              <a:rPr lang="ko-KR" altLang="en-US" sz="1000" dirty="0">
                <a:solidFill>
                  <a:srgbClr val="0563C1"/>
                </a:solidFill>
                <a:latin typeface="나눔고딕ET" panose="020D0604000000000000" pitchFamily="50" charset="-127"/>
                <a:ea typeface="나눔고딕ET" panose="020D0604000000000000" pitchFamily="50" charset="-127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.or.kr/aidata/34125</a:t>
            </a:r>
            <a:r>
              <a:rPr lang="en-US" altLang="ko-KR" sz="1000" dirty="0">
                <a:latin typeface="나눔고딕ET" panose="020D0604000000000000" pitchFamily="50" charset="-127"/>
                <a:ea typeface="나눔고딕ET" panose="020D0604000000000000" pitchFamily="50" charset="-127"/>
              </a:rPr>
              <a:t>)</a:t>
            </a:r>
          </a:p>
          <a:p>
            <a:pPr algn="ctr"/>
            <a:endParaRPr lang="en-US" altLang="ko-KR" sz="200" dirty="0">
              <a:latin typeface="나눔고딕ET" panose="020D0604000000000000" pitchFamily="50" charset="-127"/>
              <a:ea typeface="나눔고딕ET" panose="020D0604000000000000" pitchFamily="50" charset="-127"/>
            </a:endParaRPr>
          </a:p>
          <a:p>
            <a:pPr algn="ctr"/>
            <a:r>
              <a:rPr lang="ko-KR" altLang="en-US" sz="1100" dirty="0">
                <a:solidFill>
                  <a:srgbClr val="333333"/>
                </a:solidFill>
                <a:latin typeface="나눔고딕ET" panose="020D0604000000000000" pitchFamily="50" charset="-127"/>
                <a:ea typeface="나눔고딕ET" panose="020D0604000000000000" pitchFamily="50" charset="-127"/>
              </a:rPr>
              <a:t>비정형 데이터 </a:t>
            </a:r>
            <a:endParaRPr lang="en-US" altLang="ko-KR" sz="1100" dirty="0">
              <a:solidFill>
                <a:srgbClr val="333333"/>
              </a:solidFill>
              <a:latin typeface="나눔고딕ET" panose="020D0604000000000000" pitchFamily="50" charset="-127"/>
              <a:ea typeface="나눔고딕ET" panose="020D0604000000000000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F90F2E3-7DE2-FD25-6D80-50B6438414B2}"/>
              </a:ext>
            </a:extLst>
          </p:cNvPr>
          <p:cNvSpPr/>
          <p:nvPr/>
        </p:nvSpPr>
        <p:spPr>
          <a:xfrm>
            <a:off x="5349353" y="5114573"/>
            <a:ext cx="4549791" cy="1314747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" name="그림 101">
            <a:extLst>
              <a:ext uri="{FF2B5EF4-FFF2-40B4-BE49-F238E27FC236}">
                <a16:creationId xmlns:a16="http://schemas.microsoft.com/office/drawing/2014/main" id="{EB4A62A4-FF27-5315-BA24-C361795790C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98828" y="3374350"/>
            <a:ext cx="1068082" cy="400825"/>
          </a:xfrm>
          <a:prstGeom prst="rect">
            <a:avLst/>
          </a:prstGeom>
        </p:spPr>
      </p:pic>
      <p:pic>
        <p:nvPicPr>
          <p:cNvPr id="103" name="그림 102">
            <a:extLst>
              <a:ext uri="{FF2B5EF4-FFF2-40B4-BE49-F238E27FC236}">
                <a16:creationId xmlns:a16="http://schemas.microsoft.com/office/drawing/2014/main" id="{7AA80D59-A722-1CF0-1E2D-76C429B4E85C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335079" y="4705632"/>
            <a:ext cx="1068190" cy="326778"/>
          </a:xfrm>
          <a:prstGeom prst="rect">
            <a:avLst/>
          </a:prstGeom>
        </p:spPr>
      </p:pic>
      <p:grpSp>
        <p:nvGrpSpPr>
          <p:cNvPr id="104" name="그룹 13">
            <a:extLst>
              <a:ext uri="{FF2B5EF4-FFF2-40B4-BE49-F238E27FC236}">
                <a16:creationId xmlns:a16="http://schemas.microsoft.com/office/drawing/2014/main" id="{FFEF3345-7667-0786-9ADD-2E5193F027E0}"/>
              </a:ext>
            </a:extLst>
          </p:cNvPr>
          <p:cNvGrpSpPr/>
          <p:nvPr/>
        </p:nvGrpSpPr>
        <p:grpSpPr>
          <a:xfrm>
            <a:off x="1213049" y="2984493"/>
            <a:ext cx="888561" cy="371359"/>
            <a:chOff x="9345332" y="2127491"/>
            <a:chExt cx="4656842" cy="1562851"/>
          </a:xfrm>
        </p:grpSpPr>
        <p:pic>
          <p:nvPicPr>
            <p:cNvPr id="105" name="Picture 8" descr="GitHub - tensorflow/tensorflow: An Open Source Machine Learning Framework  for Everyone">
              <a:extLst>
                <a:ext uri="{FF2B5EF4-FFF2-40B4-BE49-F238E27FC236}">
                  <a16:creationId xmlns:a16="http://schemas.microsoft.com/office/drawing/2014/main" id="{11EA7BCC-87AC-FBA1-5A26-2D206326673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5"/>
            <a:srcRect/>
            <a:stretch>
              <a:fillRect/>
            </a:stretch>
          </p:blipFill>
          <p:spPr>
            <a:xfrm>
              <a:off x="9345332" y="2127491"/>
              <a:ext cx="4656842" cy="1562851"/>
            </a:xfrm>
            <a:prstGeom prst="rect">
              <a:avLst/>
            </a:prstGeom>
            <a:noFill/>
            <a:ln/>
          </p:spPr>
        </p:pic>
        <p:sp>
          <p:nvSpPr>
            <p:cNvPr id="106" name="TextBox 15">
              <a:extLst>
                <a:ext uri="{FF2B5EF4-FFF2-40B4-BE49-F238E27FC236}">
                  <a16:creationId xmlns:a16="http://schemas.microsoft.com/office/drawing/2014/main" id="{E355DBD3-DE0E-4029-4EB6-15977DCEDB48}"/>
                </a:ext>
              </a:extLst>
            </p:cNvPr>
            <p:cNvSpPr txBox="1"/>
            <p:nvPr/>
          </p:nvSpPr>
          <p:spPr>
            <a:xfrm>
              <a:off x="9829799" y="3271754"/>
              <a:ext cx="366677" cy="37239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lv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>
                  <a:latin typeface="+mn-lt"/>
                  <a:ea typeface="+mn-ea"/>
                  <a:cs typeface="+mn-cs"/>
                </a:defRPr>
              </a:pPr>
              <a:endParaRPr kumimoji="0" lang="en-US" altLang="ko-KR" sz="1200" b="0" i="0" u="none" strike="noStrike" kern="1200" cap="none" spc="0" normalizeH="0" baseline="0">
                <a:solidFill>
                  <a:srgbClr val="000000"/>
                </a:solidFill>
              </a:endParaRPr>
            </a:p>
          </p:txBody>
        </p:sp>
      </p:grpSp>
      <p:grpSp>
        <p:nvGrpSpPr>
          <p:cNvPr id="107" name="그룹 10">
            <a:extLst>
              <a:ext uri="{FF2B5EF4-FFF2-40B4-BE49-F238E27FC236}">
                <a16:creationId xmlns:a16="http://schemas.microsoft.com/office/drawing/2014/main" id="{7EDA9841-9A99-B1A3-0B1F-7327859EA37F}"/>
              </a:ext>
            </a:extLst>
          </p:cNvPr>
          <p:cNvGrpSpPr/>
          <p:nvPr/>
        </p:nvGrpSpPr>
        <p:grpSpPr>
          <a:xfrm>
            <a:off x="1364806" y="2635038"/>
            <a:ext cx="823392" cy="292433"/>
            <a:chOff x="1847625" y="6478294"/>
            <a:chExt cx="4541055" cy="1630323"/>
          </a:xfrm>
        </p:grpSpPr>
        <p:pic>
          <p:nvPicPr>
            <p:cNvPr id="108" name="Picture 6" descr="Keras Applications">
              <a:extLst>
                <a:ext uri="{FF2B5EF4-FFF2-40B4-BE49-F238E27FC236}">
                  <a16:creationId xmlns:a16="http://schemas.microsoft.com/office/drawing/2014/main" id="{3C96ACD5-8489-3AAF-9724-B00E309B915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6"/>
            <a:srcRect/>
            <a:stretch>
              <a:fillRect/>
            </a:stretch>
          </p:blipFill>
          <p:spPr>
            <a:xfrm>
              <a:off x="1879600" y="6478294"/>
              <a:ext cx="3683000" cy="1280010"/>
            </a:xfrm>
            <a:prstGeom prst="rect">
              <a:avLst/>
            </a:prstGeom>
            <a:noFill/>
            <a:ln/>
          </p:spPr>
        </p:pic>
        <p:sp>
          <p:nvSpPr>
            <p:cNvPr id="109" name="TextBox 12">
              <a:extLst>
                <a:ext uri="{FF2B5EF4-FFF2-40B4-BE49-F238E27FC236}">
                  <a16:creationId xmlns:a16="http://schemas.microsoft.com/office/drawing/2014/main" id="{DCFFB5D2-03C8-6CD9-8A0C-6D91053BFAC6}"/>
                </a:ext>
              </a:extLst>
            </p:cNvPr>
            <p:cNvSpPr txBox="1"/>
            <p:nvPr/>
          </p:nvSpPr>
          <p:spPr>
            <a:xfrm>
              <a:off x="1847625" y="7619800"/>
              <a:ext cx="4541055" cy="48881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lv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>
                  <a:latin typeface="+mn-lt"/>
                  <a:ea typeface="+mn-ea"/>
                  <a:cs typeface="+mn-cs"/>
                </a:defRPr>
              </a:pPr>
              <a:endParaRPr kumimoji="0" lang="en-US" altLang="ko-KR" sz="1200" b="0" i="0" u="none" strike="noStrike" kern="1200" cap="none" spc="0" normalizeH="0" baseline="0">
                <a:solidFill>
                  <a:srgbClr val="000000"/>
                </a:solidFill>
              </a:endParaRPr>
            </a:p>
          </p:txBody>
        </p:sp>
      </p:grp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77DB233C-9085-27C0-ED3C-F34760A16D68}"/>
              </a:ext>
            </a:extLst>
          </p:cNvPr>
          <p:cNvSpPr/>
          <p:nvPr/>
        </p:nvSpPr>
        <p:spPr>
          <a:xfrm>
            <a:off x="9569868" y="192836"/>
            <a:ext cx="507529" cy="130291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E942778-DF00-A012-5611-D24CD6204CC7}"/>
              </a:ext>
            </a:extLst>
          </p:cNvPr>
          <p:cNvSpPr txBox="1"/>
          <p:nvPr/>
        </p:nvSpPr>
        <p:spPr>
          <a:xfrm>
            <a:off x="10035703" y="143191"/>
            <a:ext cx="13420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모델 학습 과정</a:t>
            </a: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CF6CE6F7-17C2-969F-7D6C-E063661859D7}"/>
              </a:ext>
            </a:extLst>
          </p:cNvPr>
          <p:cNvSpPr/>
          <p:nvPr/>
        </p:nvSpPr>
        <p:spPr>
          <a:xfrm>
            <a:off x="9569868" y="449119"/>
            <a:ext cx="507529" cy="130291"/>
          </a:xfrm>
          <a:prstGeom prst="rect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B21F197F-25C2-44CA-B379-365EAACCD491}"/>
              </a:ext>
            </a:extLst>
          </p:cNvPr>
          <p:cNvSpPr txBox="1"/>
          <p:nvPr/>
        </p:nvSpPr>
        <p:spPr>
          <a:xfrm>
            <a:off x="10022373" y="375519"/>
            <a:ext cx="17411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이미지 수집 및 변환</a:t>
            </a: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EC677F42-0785-137F-59D7-6ADC7224093D}"/>
              </a:ext>
            </a:extLst>
          </p:cNvPr>
          <p:cNvSpPr/>
          <p:nvPr/>
        </p:nvSpPr>
        <p:spPr>
          <a:xfrm>
            <a:off x="9569868" y="746462"/>
            <a:ext cx="507529" cy="130291"/>
          </a:xfrm>
          <a:prstGeom prst="rect">
            <a:avLst/>
          </a:prstGeom>
          <a:solidFill>
            <a:schemeClr val="accent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27FB8B22-06C6-89E5-84AB-725199FF9400}"/>
              </a:ext>
            </a:extLst>
          </p:cNvPr>
          <p:cNvSpPr txBox="1"/>
          <p:nvPr/>
        </p:nvSpPr>
        <p:spPr>
          <a:xfrm>
            <a:off x="10022373" y="672862"/>
            <a:ext cx="18806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/>
              <a:t>라즈베리파이</a:t>
            </a:r>
            <a:r>
              <a:rPr lang="ko-KR" altLang="en-US" sz="1400" dirty="0"/>
              <a:t> 내 과정</a:t>
            </a:r>
          </a:p>
        </p:txBody>
      </p:sp>
      <p:pic>
        <p:nvPicPr>
          <p:cNvPr id="47" name="그림 46" descr="테이블이(가) 표시된 사진&#10;&#10;자동 생성된 설명">
            <a:extLst>
              <a:ext uri="{FF2B5EF4-FFF2-40B4-BE49-F238E27FC236}">
                <a16:creationId xmlns:a16="http://schemas.microsoft.com/office/drawing/2014/main" id="{20B04402-0B49-C44F-F516-D8100DAAF0CD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0661" y="3030548"/>
            <a:ext cx="2507697" cy="3674261"/>
          </a:xfrm>
          <a:prstGeom prst="rect">
            <a:avLst/>
          </a:prstGeom>
        </p:spPr>
      </p:pic>
      <p:sp>
        <p:nvSpPr>
          <p:cNvPr id="122" name="화살표: 아래쪽 121">
            <a:extLst>
              <a:ext uri="{FF2B5EF4-FFF2-40B4-BE49-F238E27FC236}">
                <a16:creationId xmlns:a16="http://schemas.microsoft.com/office/drawing/2014/main" id="{4B8B944B-E56F-9180-067B-93C291FC527D}"/>
              </a:ext>
            </a:extLst>
          </p:cNvPr>
          <p:cNvSpPr/>
          <p:nvPr/>
        </p:nvSpPr>
        <p:spPr>
          <a:xfrm>
            <a:off x="2574565" y="2239886"/>
            <a:ext cx="440291" cy="378257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직사각형 48">
            <a:extLst>
              <a:ext uri="{FF2B5EF4-FFF2-40B4-BE49-F238E27FC236}">
                <a16:creationId xmlns:a16="http://schemas.microsoft.com/office/drawing/2014/main" id="{E59DC011-AF06-E5D9-132A-7BEF44200C42}"/>
              </a:ext>
            </a:extLst>
          </p:cNvPr>
          <p:cNvSpPr/>
          <p:nvPr/>
        </p:nvSpPr>
        <p:spPr>
          <a:xfrm>
            <a:off x="7887733" y="4509691"/>
            <a:ext cx="3941484" cy="166709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2">
            <a:extLst>
              <a:ext uri="{FF2B5EF4-FFF2-40B4-BE49-F238E27FC236}">
                <a16:creationId xmlns:a16="http://schemas.microsoft.com/office/drawing/2014/main" id="{2565D92E-DBF9-4FB4-ACB4-283FF45ABA44}"/>
              </a:ext>
            </a:extLst>
          </p:cNvPr>
          <p:cNvSpPr txBox="1"/>
          <p:nvPr/>
        </p:nvSpPr>
        <p:spPr>
          <a:xfrm>
            <a:off x="261579" y="235116"/>
            <a:ext cx="6940170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>
                <a:latin typeface="+mn-lt"/>
                <a:ea typeface="+mn-ea"/>
                <a:cs typeface="+mn-cs"/>
              </a:defRPr>
            </a:pPr>
            <a:r>
              <a:rPr lang="ko-KR" altLang="en-US" sz="2400" b="1" dirty="0"/>
              <a:t>본론</a:t>
            </a:r>
            <a:r>
              <a:rPr lang="en-US" altLang="ko-KR" sz="2400" dirty="0"/>
              <a:t> – </a:t>
            </a:r>
            <a:r>
              <a:rPr lang="ko-KR" altLang="ko-KR" sz="2400" dirty="0"/>
              <a:t>CNN </a:t>
            </a:r>
            <a:r>
              <a:rPr lang="en-US" altLang="ko-KR" sz="2400" dirty="0"/>
              <a:t>D</a:t>
            </a:r>
            <a:r>
              <a:rPr lang="ko-KR" altLang="ko-KR" sz="2400" dirty="0" err="1"/>
              <a:t>etection</a:t>
            </a:r>
            <a:r>
              <a:rPr lang="ko-KR" altLang="ko-KR" sz="2400" dirty="0"/>
              <a:t> </a:t>
            </a:r>
            <a:r>
              <a:rPr lang="en-US" altLang="ko-KR" sz="2400" dirty="0"/>
              <a:t>C</a:t>
            </a:r>
            <a:r>
              <a:rPr lang="ko-KR" altLang="ko-KR" sz="2400" dirty="0" err="1"/>
              <a:t>am</a:t>
            </a:r>
            <a:r>
              <a:rPr lang="ko-KR" altLang="ko-KR" sz="2400" dirty="0"/>
              <a:t> 구현내용</a:t>
            </a:r>
            <a:r>
              <a:rPr lang="en-US" altLang="ko-KR" sz="2400" dirty="0"/>
              <a:t> : </a:t>
            </a:r>
            <a:r>
              <a:rPr lang="ko-KR" altLang="en-US" sz="2400" b="1" dirty="0"/>
              <a:t>인공지능 모델</a:t>
            </a:r>
            <a:endParaRPr lang="ko-KR" altLang="ko-KR" sz="2400" b="1" dirty="0"/>
          </a:p>
        </p:txBody>
      </p:sp>
      <p:sp>
        <p:nvSpPr>
          <p:cNvPr id="20" name="TextBox 9">
            <a:extLst>
              <a:ext uri="{FF2B5EF4-FFF2-40B4-BE49-F238E27FC236}">
                <a16:creationId xmlns:a16="http://schemas.microsoft.com/office/drawing/2014/main" id="{4C4C9EA3-2198-4B7F-B997-54DAE9740A76}"/>
              </a:ext>
            </a:extLst>
          </p:cNvPr>
          <p:cNvSpPr txBox="1"/>
          <p:nvPr/>
        </p:nvSpPr>
        <p:spPr>
          <a:xfrm>
            <a:off x="1332659" y="1000540"/>
            <a:ext cx="315614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pPr>
            <a:r>
              <a:rPr lang="en-US" altLang="ko-KR" sz="2000" b="1" dirty="0">
                <a:solidFill>
                  <a:srgbClr val="000000"/>
                </a:solidFill>
                <a:highlight>
                  <a:srgbClr val="FFFF00"/>
                </a:highlight>
                <a:latin typeface="+mn-ea"/>
              </a:rPr>
              <a:t>1. </a:t>
            </a:r>
            <a:r>
              <a:rPr lang="ko-KR" altLang="en-US" sz="2000" b="1" dirty="0">
                <a:solidFill>
                  <a:srgbClr val="000000"/>
                </a:solidFill>
                <a:highlight>
                  <a:srgbClr val="FFFF00"/>
                </a:highlight>
                <a:latin typeface="+mn-ea"/>
              </a:rPr>
              <a:t>학습 이미지 크기 조정</a:t>
            </a:r>
            <a:endParaRPr lang="en-US" altLang="ko-KR" sz="2000" b="1" dirty="0">
              <a:solidFill>
                <a:srgbClr val="000000"/>
              </a:solidFill>
              <a:highlight>
                <a:srgbClr val="FFFF00"/>
              </a:highlight>
              <a:latin typeface="+mn-ea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1021B30-C833-C84E-559E-7E1F91A6F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800C6A38-4290-41DD-B95C-4155372FD4AF}" type="slidenum">
              <a:rPr lang="ko-KR" altLang="en-US" smtClean="0"/>
              <a:pPr lvl="0">
                <a:defRPr/>
              </a:pPr>
              <a:t>12</a:t>
            </a:fld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BE4C6EC-E570-BC16-5718-F7B8E000D31E}"/>
              </a:ext>
            </a:extLst>
          </p:cNvPr>
          <p:cNvSpPr txBox="1"/>
          <p:nvPr/>
        </p:nvSpPr>
        <p:spPr>
          <a:xfrm>
            <a:off x="7529170" y="6431206"/>
            <a:ext cx="3941485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000" dirty="0" err="1">
                <a:latin typeface="+mn-ea"/>
              </a:rPr>
              <a:t>깃허브</a:t>
            </a:r>
            <a:r>
              <a:rPr lang="ko-KR" altLang="en-US" sz="1000" dirty="0">
                <a:latin typeface="+mn-ea"/>
              </a:rPr>
              <a:t> 주소 </a:t>
            </a:r>
            <a:r>
              <a:rPr lang="en-US" altLang="ko-KR" sz="1000" dirty="0">
                <a:latin typeface="+mn-ea"/>
              </a:rPr>
              <a:t>: </a:t>
            </a:r>
            <a:r>
              <a:rPr lang="en-US" altLang="ko-KR" sz="1000" dirty="0">
                <a:latin typeface="+mn-ea"/>
                <a:hlinkClick r:id="rId3"/>
              </a:rPr>
              <a:t>https://github.com/JEONEUNMIN/capstone_04</a:t>
            </a:r>
            <a:endParaRPr lang="en-US" altLang="ko-KR" sz="1000" dirty="0">
              <a:latin typeface="+mn-ea"/>
            </a:endParaRPr>
          </a:p>
        </p:txBody>
      </p:sp>
      <p:sp>
        <p:nvSpPr>
          <p:cNvPr id="35" name="슬라이드 번호 개체 틀 3">
            <a:extLst>
              <a:ext uri="{FF2B5EF4-FFF2-40B4-BE49-F238E27FC236}">
                <a16:creationId xmlns:a16="http://schemas.microsoft.com/office/drawing/2014/main" id="{53C5D5F1-3FBE-AE91-09B3-B1BFCDDB7E9B}"/>
              </a:ext>
            </a:extLst>
          </p:cNvPr>
          <p:cNvSpPr txBox="1">
            <a:spLocks/>
          </p:cNvSpPr>
          <p:nvPr/>
        </p:nvSpPr>
        <p:spPr>
          <a:xfrm>
            <a:off x="8737599" y="6356349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800C6A38-4290-41DD-B95C-4155372FD4AF}" type="slidenum">
              <a:rPr lang="ko-KR" altLang="en-US" smtClean="0"/>
              <a:pPr>
                <a:defRPr/>
              </a:pPr>
              <a:t>12</a:t>
            </a:fld>
            <a:endParaRPr lang="ko-KR" altLang="en-US" dirty="0"/>
          </a:p>
        </p:txBody>
      </p:sp>
      <p:pic>
        <p:nvPicPr>
          <p:cNvPr id="36" name="그래픽 35" descr="배지 체크 표시1 단색으로 채워진">
            <a:extLst>
              <a:ext uri="{FF2B5EF4-FFF2-40B4-BE49-F238E27FC236}">
                <a16:creationId xmlns:a16="http://schemas.microsoft.com/office/drawing/2014/main" id="{C96AF28B-6652-7D41-8111-73770E082A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6965" y="831873"/>
            <a:ext cx="675694" cy="675694"/>
          </a:xfrm>
          <a:prstGeom prst="rect">
            <a:avLst/>
          </a:prstGeom>
          <a:effectLst/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EC73B052-4B72-2104-F279-9F0D17413707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02" t="14864" r="26520" b="9331"/>
          <a:stretch/>
        </p:blipFill>
        <p:spPr>
          <a:xfrm>
            <a:off x="5969045" y="1681797"/>
            <a:ext cx="2569128" cy="225338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8601086-C0F6-9EB7-91D7-1A96855F69A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1625" y="1559695"/>
            <a:ext cx="4876699" cy="2715825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36DA17DE-3CD6-9DE2-8D6A-B99008A76FD6}"/>
              </a:ext>
            </a:extLst>
          </p:cNvPr>
          <p:cNvSpPr/>
          <p:nvPr/>
        </p:nvSpPr>
        <p:spPr>
          <a:xfrm>
            <a:off x="4149036" y="1666227"/>
            <a:ext cx="1410278" cy="216493"/>
          </a:xfrm>
          <a:prstGeom prst="rect">
            <a:avLst/>
          </a:prstGeom>
          <a:noFill/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4F85931-A850-32D9-D5F1-911B9286222E}"/>
              </a:ext>
            </a:extLst>
          </p:cNvPr>
          <p:cNvCxnSpPr>
            <a:cxnSpLocks/>
          </p:cNvCxnSpPr>
          <p:nvPr/>
        </p:nvCxnSpPr>
        <p:spPr>
          <a:xfrm flipV="1">
            <a:off x="3999409" y="3048789"/>
            <a:ext cx="2900033" cy="42537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4BD457C1-C293-AC49-27C6-7095A4F4A307}"/>
              </a:ext>
            </a:extLst>
          </p:cNvPr>
          <p:cNvCxnSpPr>
            <a:cxnSpLocks/>
          </p:cNvCxnSpPr>
          <p:nvPr/>
        </p:nvCxnSpPr>
        <p:spPr>
          <a:xfrm flipV="1">
            <a:off x="4718232" y="2483383"/>
            <a:ext cx="1585786" cy="1130812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CD887F9-F5D0-0BC4-30C0-381F8311A654}"/>
              </a:ext>
            </a:extLst>
          </p:cNvPr>
          <p:cNvSpPr/>
          <p:nvPr/>
        </p:nvSpPr>
        <p:spPr>
          <a:xfrm>
            <a:off x="918592" y="3365915"/>
            <a:ext cx="2232562" cy="447167"/>
          </a:xfrm>
          <a:prstGeom prst="rect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26D0768-ABD8-B560-E76B-2FC3E80112CE}"/>
              </a:ext>
            </a:extLst>
          </p:cNvPr>
          <p:cNvSpPr txBox="1"/>
          <p:nvPr/>
        </p:nvSpPr>
        <p:spPr>
          <a:xfrm>
            <a:off x="5969045" y="3977723"/>
            <a:ext cx="29241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나눔고딕ET" panose="020D0604000000000000" pitchFamily="50" charset="-127"/>
                <a:ea typeface="나눔고딕ET" panose="020D0604000000000000" pitchFamily="50" charset="-127"/>
              </a:rPr>
              <a:t>▲ LOSS </a:t>
            </a:r>
            <a:r>
              <a:rPr lang="ko-KR" altLang="en-US" sz="1400" dirty="0">
                <a:latin typeface="나눔고딕ET" panose="020D0604000000000000" pitchFamily="50" charset="-127"/>
                <a:ea typeface="나눔고딕ET" panose="020D0604000000000000" pitchFamily="50" charset="-127"/>
              </a:rPr>
              <a:t>비교</a:t>
            </a:r>
            <a:r>
              <a:rPr lang="en-US" altLang="ko-KR" sz="1400" dirty="0">
                <a:latin typeface="나눔고딕ET" panose="020D0604000000000000" pitchFamily="50" charset="-127"/>
                <a:ea typeface="나눔고딕ET" panose="020D0604000000000000" pitchFamily="50" charset="-127"/>
              </a:rPr>
              <a:t> (5</a:t>
            </a:r>
            <a:r>
              <a:rPr lang="ko-KR" altLang="en-US" sz="1400" dirty="0">
                <a:latin typeface="나눔고딕ET" panose="020D0604000000000000" pitchFamily="50" charset="-127"/>
                <a:ea typeface="나눔고딕ET" panose="020D0604000000000000" pitchFamily="50" charset="-127"/>
              </a:rPr>
              <a:t>월 </a:t>
            </a:r>
            <a:r>
              <a:rPr lang="en-US" altLang="ko-KR" sz="1400" dirty="0">
                <a:latin typeface="나눔고딕ET" panose="020D0604000000000000" pitchFamily="50" charset="-127"/>
                <a:ea typeface="나눔고딕ET" panose="020D0604000000000000" pitchFamily="50" charset="-127"/>
              </a:rPr>
              <a:t>11</a:t>
            </a:r>
            <a:r>
              <a:rPr lang="ko-KR" altLang="en-US" sz="1400" dirty="0">
                <a:latin typeface="나눔고딕ET" panose="020D0604000000000000" pitchFamily="50" charset="-127"/>
                <a:ea typeface="나눔고딕ET" panose="020D0604000000000000" pitchFamily="50" charset="-127"/>
              </a:rPr>
              <a:t>일</a:t>
            </a:r>
            <a:r>
              <a:rPr lang="en-US" altLang="ko-KR" sz="1400" dirty="0">
                <a:latin typeface="나눔고딕ET" panose="020D0604000000000000" pitchFamily="50" charset="-127"/>
                <a:ea typeface="나눔고딕ET" panose="020D0604000000000000" pitchFamily="50" charset="-127"/>
              </a:rPr>
              <a:t>, 5</a:t>
            </a:r>
            <a:r>
              <a:rPr lang="ko-KR" altLang="en-US" sz="1400" dirty="0">
                <a:latin typeface="나눔고딕ET" panose="020D0604000000000000" pitchFamily="50" charset="-127"/>
                <a:ea typeface="나눔고딕ET" panose="020D0604000000000000" pitchFamily="50" charset="-127"/>
              </a:rPr>
              <a:t>월 </a:t>
            </a:r>
            <a:r>
              <a:rPr lang="en-US" altLang="ko-KR" sz="1400" dirty="0">
                <a:latin typeface="나눔고딕ET" panose="020D0604000000000000" pitchFamily="50" charset="-127"/>
                <a:ea typeface="나눔고딕ET" panose="020D0604000000000000" pitchFamily="50" charset="-127"/>
              </a:rPr>
              <a:t>21</a:t>
            </a:r>
            <a:r>
              <a:rPr lang="ko-KR" altLang="en-US" sz="1400" dirty="0">
                <a:latin typeface="나눔고딕ET" panose="020D0604000000000000" pitchFamily="50" charset="-127"/>
                <a:ea typeface="나눔고딕ET" panose="020D0604000000000000" pitchFamily="50" charset="-127"/>
              </a:rPr>
              <a:t>일</a:t>
            </a:r>
            <a:r>
              <a:rPr lang="en-US" altLang="ko-KR" sz="1400" dirty="0">
                <a:latin typeface="나눔고딕ET" panose="020D0604000000000000" pitchFamily="50" charset="-127"/>
                <a:ea typeface="나눔고딕ET" panose="020D0604000000000000" pitchFamily="50" charset="-127"/>
              </a:rPr>
              <a:t>)</a:t>
            </a:r>
            <a:endParaRPr lang="ko-KR" altLang="en-US" sz="1400" dirty="0">
              <a:latin typeface="나눔고딕ET" panose="020D0604000000000000" pitchFamily="50" charset="-127"/>
              <a:ea typeface="나눔고딕ET" panose="020D0604000000000000" pitchFamily="50" charset="-127"/>
            </a:endParaRPr>
          </a:p>
        </p:txBody>
      </p:sp>
      <p:sp>
        <p:nvSpPr>
          <p:cNvPr id="39" name="화살표: 아래쪽 38">
            <a:extLst>
              <a:ext uri="{FF2B5EF4-FFF2-40B4-BE49-F238E27FC236}">
                <a16:creationId xmlns:a16="http://schemas.microsoft.com/office/drawing/2014/main" id="{B1929207-23E6-ABA9-6EBF-B5E4510B837C}"/>
              </a:ext>
            </a:extLst>
          </p:cNvPr>
          <p:cNvSpPr/>
          <p:nvPr/>
        </p:nvSpPr>
        <p:spPr>
          <a:xfrm>
            <a:off x="4737256" y="1882720"/>
            <a:ext cx="197054" cy="2715825"/>
          </a:xfrm>
          <a:prstGeom prst="downArrow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96ADCB3-9004-3919-A2EE-48D1671C0802}"/>
              </a:ext>
            </a:extLst>
          </p:cNvPr>
          <p:cNvSpPr txBox="1"/>
          <p:nvPr/>
        </p:nvSpPr>
        <p:spPr>
          <a:xfrm>
            <a:off x="1687443" y="4589053"/>
            <a:ext cx="7201010" cy="1854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고딕ET" panose="020D0604000000000000" pitchFamily="50" charset="-127"/>
                <a:ea typeface="나눔고딕ET" panose="020D0604000000000000" pitchFamily="50" charset="-127"/>
              </a:rPr>
              <a:t>[</a:t>
            </a:r>
            <a:r>
              <a:rPr lang="en-US" altLang="ko-KR" b="1" dirty="0">
                <a:latin typeface="나눔고딕ET" panose="020D0604000000000000" pitchFamily="50" charset="-127"/>
                <a:ea typeface="나눔고딕ET" panose="020D0604000000000000" pitchFamily="50" charset="-127"/>
              </a:rPr>
              <a:t>12</a:t>
            </a:r>
            <a:r>
              <a:rPr lang="ko-KR" altLang="en-US" b="1" dirty="0">
                <a:latin typeface="나눔고딕ET" panose="020D0604000000000000" pitchFamily="50" charset="-127"/>
                <a:ea typeface="나눔고딕ET" panose="020D0604000000000000" pitchFamily="50" charset="-127"/>
              </a:rPr>
              <a:t>주차 변경된 이미지 크기</a:t>
            </a:r>
            <a:r>
              <a:rPr lang="en-US" altLang="ko-KR" b="1" dirty="0">
                <a:latin typeface="나눔고딕ET" panose="020D0604000000000000" pitchFamily="50" charset="-127"/>
                <a:ea typeface="나눔고딕ET" panose="020D0604000000000000" pitchFamily="50" charset="-127"/>
              </a:rPr>
              <a:t>]</a:t>
            </a: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나눔고딕ET" panose="020D0604000000000000" pitchFamily="50" charset="-127"/>
                <a:ea typeface="나눔고딕ET" panose="020D0604000000000000" pitchFamily="50" charset="-127"/>
              </a:rPr>
              <a:t>5</a:t>
            </a:r>
            <a:r>
              <a:rPr lang="ko-KR" altLang="en-US" dirty="0">
                <a:latin typeface="나눔고딕ET" panose="020D0604000000000000" pitchFamily="50" charset="-127"/>
                <a:ea typeface="나눔고딕ET" panose="020D0604000000000000" pitchFamily="50" charset="-127"/>
              </a:rPr>
              <a:t>월 </a:t>
            </a:r>
            <a:r>
              <a:rPr lang="en-US" altLang="ko-KR" dirty="0">
                <a:latin typeface="나눔고딕ET" panose="020D0604000000000000" pitchFamily="50" charset="-127"/>
                <a:ea typeface="나눔고딕ET" panose="020D0604000000000000" pitchFamily="50" charset="-127"/>
              </a:rPr>
              <a:t>26</a:t>
            </a:r>
            <a:r>
              <a:rPr lang="ko-KR" altLang="en-US" dirty="0">
                <a:latin typeface="나눔고딕ET" panose="020D0604000000000000" pitchFamily="50" charset="-127"/>
                <a:ea typeface="나눔고딕ET" panose="020D0604000000000000" pitchFamily="50" charset="-127"/>
              </a:rPr>
              <a:t>일 학습 이미지 크기 </a:t>
            </a:r>
            <a:r>
              <a:rPr lang="en-US" altLang="ko-KR" dirty="0">
                <a:latin typeface="나눔고딕ET" panose="020D0604000000000000" pitchFamily="50" charset="-127"/>
                <a:ea typeface="나눔고딕ET" panose="020D0604000000000000" pitchFamily="50" charset="-127"/>
              </a:rPr>
              <a:t>= (224, 224)</a:t>
            </a:r>
          </a:p>
          <a:p>
            <a:pPr marL="285750" indent="-285750">
              <a:buFontTx/>
              <a:buChar char="-"/>
            </a:pPr>
            <a:endParaRPr lang="en-US" altLang="ko-KR" sz="1000" dirty="0">
              <a:latin typeface="나눔고딕ET" panose="020D0604000000000000" pitchFamily="50" charset="-127"/>
              <a:ea typeface="나눔고딕ET" panose="020D0604000000000000" pitchFamily="50" charset="-127"/>
            </a:endParaRPr>
          </a:p>
          <a:p>
            <a:r>
              <a:rPr lang="en-US" altLang="ko-KR" b="1" dirty="0">
                <a:latin typeface="나눔고딕ET" panose="020D0604000000000000" pitchFamily="50" charset="-127"/>
                <a:ea typeface="나눔고딕ET" panose="020D0604000000000000" pitchFamily="50" charset="-127"/>
              </a:rPr>
              <a:t>	</a:t>
            </a:r>
            <a:r>
              <a:rPr lang="ko-KR" altLang="en-US" b="1" dirty="0">
                <a:latin typeface="나눔고딕ET" panose="020D0604000000000000" pitchFamily="50" charset="-127"/>
                <a:ea typeface="나눔고딕ET" panose="020D0604000000000000" pitchFamily="50" charset="-127"/>
              </a:rPr>
              <a:t>정사각형 크기로 맞추는 만큼 </a:t>
            </a:r>
            <a:endParaRPr lang="en-US" altLang="ko-KR" b="1" dirty="0">
              <a:latin typeface="나눔고딕ET" panose="020D0604000000000000" pitchFamily="50" charset="-127"/>
              <a:ea typeface="나눔고딕ET" panose="020D0604000000000000" pitchFamily="50" charset="-127"/>
            </a:endParaRPr>
          </a:p>
          <a:p>
            <a:r>
              <a:rPr lang="en-US" altLang="ko-KR" b="1" dirty="0">
                <a:latin typeface="나눔고딕ET" panose="020D0604000000000000" pitchFamily="50" charset="-127"/>
                <a:ea typeface="나눔고딕ET" panose="020D0604000000000000" pitchFamily="50" charset="-127"/>
              </a:rPr>
              <a:t>           	</a:t>
            </a:r>
            <a:r>
              <a:rPr lang="ko-KR" altLang="en-US" b="1" dirty="0">
                <a:latin typeface="나눔고딕ET" panose="020D0604000000000000" pitchFamily="50" charset="-127"/>
                <a:ea typeface="나눔고딕ET" panose="020D0604000000000000" pitchFamily="50" charset="-127"/>
              </a:rPr>
              <a:t>이미지가 늘어나거나 줄어드는 현상 발생</a:t>
            </a:r>
            <a:r>
              <a:rPr lang="en-US" altLang="ko-KR" b="1" dirty="0">
                <a:latin typeface="나눔고딕ET" panose="020D0604000000000000" pitchFamily="50" charset="-127"/>
                <a:ea typeface="나눔고딕ET" panose="020D0604000000000000" pitchFamily="50" charset="-127"/>
              </a:rPr>
              <a:t>     </a:t>
            </a:r>
          </a:p>
          <a:p>
            <a:endParaRPr lang="en-US" altLang="ko-KR" sz="1000" dirty="0">
              <a:latin typeface="나눔고딕ET" panose="020D0604000000000000" pitchFamily="50" charset="-127"/>
              <a:ea typeface="나눔고딕ET" panose="020D0604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나눔고딕ET" panose="020D0604000000000000" pitchFamily="50" charset="-127"/>
                <a:ea typeface="나눔고딕ET" panose="020D0604000000000000" pitchFamily="50" charset="-127"/>
              </a:rPr>
              <a:t>5</a:t>
            </a:r>
            <a:r>
              <a:rPr lang="ko-KR" altLang="en-US" dirty="0">
                <a:latin typeface="나눔고딕ET" panose="020D0604000000000000" pitchFamily="50" charset="-127"/>
                <a:ea typeface="나눔고딕ET" panose="020D0604000000000000" pitchFamily="50" charset="-127"/>
              </a:rPr>
              <a:t>월 </a:t>
            </a:r>
            <a:r>
              <a:rPr lang="en-US" altLang="ko-KR" dirty="0">
                <a:latin typeface="나눔고딕ET" panose="020D0604000000000000" pitchFamily="50" charset="-127"/>
                <a:ea typeface="나눔고딕ET" panose="020D0604000000000000" pitchFamily="50" charset="-127"/>
              </a:rPr>
              <a:t>27</a:t>
            </a:r>
            <a:r>
              <a:rPr lang="ko-KR" altLang="en-US" dirty="0">
                <a:latin typeface="나눔고딕ET" panose="020D0604000000000000" pitchFamily="50" charset="-127"/>
                <a:ea typeface="나눔고딕ET" panose="020D0604000000000000" pitchFamily="50" charset="-127"/>
              </a:rPr>
              <a:t>일 학습 이미지 크기 </a:t>
            </a:r>
            <a:r>
              <a:rPr lang="en-US" altLang="ko-KR" dirty="0">
                <a:latin typeface="나눔고딕ET" panose="020D0604000000000000" pitchFamily="50" charset="-127"/>
                <a:ea typeface="나눔고딕ET" panose="020D0604000000000000" pitchFamily="50" charset="-127"/>
              </a:rPr>
              <a:t>= (126, 224) </a:t>
            </a:r>
            <a:r>
              <a:rPr lang="en-US" altLang="ko-KR" dirty="0">
                <a:latin typeface="나눔고딕ET" panose="020D0604000000000000" pitchFamily="50" charset="-127"/>
                <a:ea typeface="나눔고딕ET" panose="020D0604000000000000" pitchFamily="50" charset="-127"/>
                <a:sym typeface="Wingdings" panose="05000000000000000000" pitchFamily="2" charset="2"/>
              </a:rPr>
              <a:t> 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ET" panose="020D0604000000000000" pitchFamily="50" charset="-127"/>
                <a:ea typeface="나눔고딕ET" panose="020D0604000000000000" pitchFamily="50" charset="-127"/>
              </a:rPr>
              <a:t>(128, 256)</a:t>
            </a:r>
            <a:endParaRPr lang="en-US" altLang="ko-KR" dirty="0">
              <a:latin typeface="나눔고딕ET" panose="020D0604000000000000" pitchFamily="50" charset="-127"/>
              <a:ea typeface="나눔고딕ET" panose="020D0604000000000000" pitchFamily="50" charset="-127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D2155386-D3C9-2EF0-E5AB-756B352E91B5}"/>
              </a:ext>
            </a:extLst>
          </p:cNvPr>
          <p:cNvGrpSpPr/>
          <p:nvPr/>
        </p:nvGrpSpPr>
        <p:grpSpPr>
          <a:xfrm>
            <a:off x="1042906" y="5863210"/>
            <a:ext cx="872780" cy="651797"/>
            <a:chOff x="531563" y="5495661"/>
            <a:chExt cx="872780" cy="651797"/>
          </a:xfrm>
        </p:grpSpPr>
        <p:sp>
          <p:nvSpPr>
            <p:cNvPr id="22" name="화살표: 아래쪽 21">
              <a:extLst>
                <a:ext uri="{FF2B5EF4-FFF2-40B4-BE49-F238E27FC236}">
                  <a16:creationId xmlns:a16="http://schemas.microsoft.com/office/drawing/2014/main" id="{CA6196C3-16C7-FDD2-9FAF-A0BB75F7C89B}"/>
                </a:ext>
              </a:extLst>
            </p:cNvPr>
            <p:cNvSpPr/>
            <p:nvPr/>
          </p:nvSpPr>
          <p:spPr>
            <a:xfrm rot="16200000">
              <a:off x="1068139" y="5641442"/>
              <a:ext cx="329393" cy="343015"/>
            </a:xfrm>
            <a:prstGeom prst="downArrow">
              <a:avLst/>
            </a:prstGeom>
            <a:solidFill>
              <a:srgbClr val="EA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2" name="그래픽 41" descr="배지 체크 표시1 단색으로 채워진">
              <a:extLst>
                <a:ext uri="{FF2B5EF4-FFF2-40B4-BE49-F238E27FC236}">
                  <a16:creationId xmlns:a16="http://schemas.microsoft.com/office/drawing/2014/main" id="{9ACA5DC3-A81D-AC60-56CA-C62828DB809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31563" y="5495661"/>
              <a:ext cx="651797" cy="651797"/>
            </a:xfrm>
            <a:prstGeom prst="rect">
              <a:avLst/>
            </a:prstGeom>
            <a:effectLst/>
          </p:spPr>
        </p:pic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7D713DB1-A3AE-2F08-779B-401822AA27E4}"/>
              </a:ext>
            </a:extLst>
          </p:cNvPr>
          <p:cNvSpPr txBox="1"/>
          <p:nvPr/>
        </p:nvSpPr>
        <p:spPr>
          <a:xfrm>
            <a:off x="8603425" y="1906873"/>
            <a:ext cx="3087602" cy="1846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나눔고딕ET" panose="020D0604000000000000" pitchFamily="50" charset="-127"/>
                <a:ea typeface="나눔고딕ET" panose="020D0604000000000000" pitchFamily="50" charset="-127"/>
              </a:rPr>
              <a:t>&lt;5</a:t>
            </a:r>
            <a:r>
              <a:rPr lang="ko-KR" altLang="en-US" sz="1600" dirty="0">
                <a:latin typeface="나눔고딕ET" panose="020D0604000000000000" pitchFamily="50" charset="-127"/>
                <a:ea typeface="나눔고딕ET" panose="020D0604000000000000" pitchFamily="50" charset="-127"/>
              </a:rPr>
              <a:t>월 </a:t>
            </a:r>
            <a:r>
              <a:rPr lang="en-US" altLang="ko-KR" sz="1600" dirty="0">
                <a:latin typeface="나눔고딕ET" panose="020D0604000000000000" pitchFamily="50" charset="-127"/>
                <a:ea typeface="나눔고딕ET" panose="020D0604000000000000" pitchFamily="50" charset="-127"/>
              </a:rPr>
              <a:t>11</a:t>
            </a:r>
            <a:r>
              <a:rPr lang="ko-KR" altLang="en-US" sz="1600" dirty="0">
                <a:latin typeface="나눔고딕ET" panose="020D0604000000000000" pitchFamily="50" charset="-127"/>
                <a:ea typeface="나눔고딕ET" panose="020D0604000000000000" pitchFamily="50" charset="-127"/>
              </a:rPr>
              <a:t>일 </a:t>
            </a:r>
            <a:r>
              <a:rPr lang="en-US" altLang="ko-KR" sz="1600" dirty="0">
                <a:latin typeface="나눔고딕ET" panose="020D0604000000000000" pitchFamily="50" charset="-127"/>
                <a:ea typeface="나눔고딕ET" panose="020D0604000000000000" pitchFamily="50" charset="-127"/>
              </a:rPr>
              <a:t>&gt;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ko-KR" altLang="en-US" sz="1600" dirty="0">
                <a:latin typeface="나눔고딕ET" panose="020D0604000000000000" pitchFamily="50" charset="-127"/>
                <a:ea typeface="나눔고딕ET" panose="020D0604000000000000" pitchFamily="50" charset="-127"/>
              </a:rPr>
              <a:t>학습 이미지</a:t>
            </a:r>
            <a:r>
              <a:rPr lang="en-US" altLang="ko-KR" sz="1600" dirty="0">
                <a:latin typeface="나눔고딕ET" panose="020D0604000000000000" pitchFamily="50" charset="-127"/>
                <a:ea typeface="나눔고딕ET" panose="020D0604000000000000" pitchFamily="50" charset="-127"/>
              </a:rPr>
              <a:t> </a:t>
            </a:r>
            <a:r>
              <a:rPr lang="ko-KR" altLang="en-US" sz="1600" dirty="0">
                <a:latin typeface="나눔고딕ET" panose="020D0604000000000000" pitchFamily="50" charset="-127"/>
                <a:ea typeface="나눔고딕ET" panose="020D0604000000000000" pitchFamily="50" charset="-127"/>
              </a:rPr>
              <a:t>크기 </a:t>
            </a:r>
            <a:r>
              <a:rPr lang="en-US" altLang="ko-KR" sz="1600" dirty="0">
                <a:latin typeface="나눔고딕ET" panose="020D0604000000000000" pitchFamily="50" charset="-127"/>
                <a:ea typeface="나눔고딕ET" panose="020D0604000000000000" pitchFamily="50" charset="-127"/>
              </a:rPr>
              <a:t>: </a:t>
            </a:r>
            <a:r>
              <a:rPr lang="en-US" altLang="ko-KR" sz="1600" b="1" dirty="0">
                <a:latin typeface="나눔고딕ET" panose="020D0604000000000000" pitchFamily="50" charset="-127"/>
                <a:ea typeface="나눔고딕ET" panose="020D0604000000000000" pitchFamily="50" charset="-127"/>
              </a:rPr>
              <a:t>(128, 128)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en-US" altLang="ko-KR" sz="1600" dirty="0">
                <a:highlight>
                  <a:srgbClr val="FFFF00"/>
                </a:highlight>
                <a:latin typeface="나눔고딕ET" panose="020D0604000000000000" pitchFamily="50" charset="-127"/>
                <a:ea typeface="나눔고딕ET" panose="020D0604000000000000" pitchFamily="50" charset="-127"/>
              </a:rPr>
              <a:t>2</a:t>
            </a:r>
            <a:r>
              <a:rPr lang="ko-KR" altLang="en-US" sz="1600" dirty="0">
                <a:highlight>
                  <a:srgbClr val="FFFF00"/>
                </a:highlight>
                <a:latin typeface="나눔고딕ET" panose="020D0604000000000000" pitchFamily="50" charset="-127"/>
                <a:ea typeface="나눔고딕ET" panose="020D0604000000000000" pitchFamily="50" charset="-127"/>
              </a:rPr>
              <a:t>번째 </a:t>
            </a:r>
            <a:r>
              <a:rPr lang="en-US" altLang="ko-KR" sz="1600" dirty="0">
                <a:highlight>
                  <a:srgbClr val="FFFF00"/>
                </a:highlight>
                <a:latin typeface="나눔고딕ET" panose="020D0604000000000000" pitchFamily="50" charset="-127"/>
                <a:ea typeface="나눔고딕ET" panose="020D0604000000000000" pitchFamily="50" charset="-127"/>
              </a:rPr>
              <a:t>Dense</a:t>
            </a:r>
            <a:r>
              <a:rPr lang="ko-KR" altLang="en-US" sz="1600" dirty="0">
                <a:highlight>
                  <a:srgbClr val="FFFF00"/>
                </a:highlight>
                <a:latin typeface="나눔고딕ET" panose="020D0604000000000000" pitchFamily="50" charset="-127"/>
                <a:ea typeface="나눔고딕ET" panose="020D0604000000000000" pitchFamily="50" charset="-127"/>
              </a:rPr>
              <a:t>의 필터 수 </a:t>
            </a:r>
            <a:r>
              <a:rPr lang="en-US" altLang="ko-KR" sz="1600" b="1" dirty="0">
                <a:highlight>
                  <a:srgbClr val="FFFF00"/>
                </a:highlight>
                <a:latin typeface="나눔고딕ET" panose="020D0604000000000000" pitchFamily="50" charset="-127"/>
                <a:ea typeface="나눔고딕ET" panose="020D0604000000000000" pitchFamily="50" charset="-127"/>
              </a:rPr>
              <a:t>16</a:t>
            </a:r>
            <a:r>
              <a:rPr lang="ko-KR" altLang="en-US" sz="1600" dirty="0">
                <a:highlight>
                  <a:srgbClr val="FFFF00"/>
                </a:highlight>
                <a:latin typeface="나눔고딕ET" panose="020D0604000000000000" pitchFamily="50" charset="-127"/>
                <a:ea typeface="나눔고딕ET" panose="020D0604000000000000" pitchFamily="50" charset="-127"/>
              </a:rPr>
              <a:t>개</a:t>
            </a:r>
            <a:r>
              <a:rPr lang="en-US" altLang="ko-KR" sz="1600" dirty="0">
                <a:highlight>
                  <a:srgbClr val="FFFF00"/>
                </a:highlight>
                <a:latin typeface="나눔고딕ET" panose="020D0604000000000000" pitchFamily="50" charset="-127"/>
                <a:ea typeface="나눔고딕ET" panose="020D0604000000000000" pitchFamily="50" charset="-127"/>
              </a:rPr>
              <a:t>  </a:t>
            </a:r>
          </a:p>
          <a:p>
            <a:endParaRPr lang="en-US" altLang="ko-KR" sz="1600" dirty="0">
              <a:latin typeface="나눔고딕ET" panose="020D0604000000000000" pitchFamily="50" charset="-127"/>
              <a:ea typeface="나눔고딕ET" panose="020D0604000000000000" pitchFamily="50" charset="-127"/>
            </a:endParaRPr>
          </a:p>
          <a:p>
            <a:r>
              <a:rPr lang="en-US" altLang="ko-KR" sz="1600" dirty="0">
                <a:latin typeface="나눔고딕ET" panose="020D0604000000000000" pitchFamily="50" charset="-127"/>
                <a:ea typeface="나눔고딕ET" panose="020D0604000000000000" pitchFamily="50" charset="-127"/>
              </a:rPr>
              <a:t>&lt;5</a:t>
            </a:r>
            <a:r>
              <a:rPr lang="ko-KR" altLang="en-US" sz="1600" dirty="0">
                <a:latin typeface="나눔고딕ET" panose="020D0604000000000000" pitchFamily="50" charset="-127"/>
                <a:ea typeface="나눔고딕ET" panose="020D0604000000000000" pitchFamily="50" charset="-127"/>
              </a:rPr>
              <a:t>월 </a:t>
            </a:r>
            <a:r>
              <a:rPr lang="en-US" altLang="ko-KR" sz="1600" dirty="0">
                <a:latin typeface="나눔고딕ET" panose="020D0604000000000000" pitchFamily="50" charset="-127"/>
                <a:ea typeface="나눔고딕ET" panose="020D0604000000000000" pitchFamily="50" charset="-127"/>
              </a:rPr>
              <a:t>21</a:t>
            </a:r>
            <a:r>
              <a:rPr lang="ko-KR" altLang="en-US" sz="1600" dirty="0">
                <a:latin typeface="나눔고딕ET" panose="020D0604000000000000" pitchFamily="50" charset="-127"/>
                <a:ea typeface="나눔고딕ET" panose="020D0604000000000000" pitchFamily="50" charset="-127"/>
              </a:rPr>
              <a:t>일 </a:t>
            </a:r>
            <a:r>
              <a:rPr lang="en-US" altLang="ko-KR" sz="1600" dirty="0">
                <a:latin typeface="나눔고딕ET" panose="020D0604000000000000" pitchFamily="50" charset="-127"/>
                <a:ea typeface="나눔고딕ET" panose="020D0604000000000000" pitchFamily="50" charset="-127"/>
              </a:rPr>
              <a:t>&gt;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ko-KR" altLang="en-US" sz="1600" dirty="0">
                <a:latin typeface="나눔고딕ET" panose="020D0604000000000000" pitchFamily="50" charset="-127"/>
                <a:ea typeface="나눔고딕ET" panose="020D0604000000000000" pitchFamily="50" charset="-127"/>
              </a:rPr>
              <a:t>학습 이미지 크기 </a:t>
            </a:r>
            <a:r>
              <a:rPr lang="en-US" altLang="ko-KR" sz="1600" dirty="0">
                <a:latin typeface="나눔고딕ET" panose="020D0604000000000000" pitchFamily="50" charset="-127"/>
                <a:ea typeface="나눔고딕ET" panose="020D0604000000000000" pitchFamily="50" charset="-127"/>
              </a:rPr>
              <a:t>: </a:t>
            </a:r>
            <a:r>
              <a:rPr lang="en-US" altLang="ko-KR" sz="1600" b="1" dirty="0">
                <a:latin typeface="나눔고딕ET" panose="020D0604000000000000" pitchFamily="50" charset="-127"/>
                <a:ea typeface="나눔고딕ET" panose="020D0604000000000000" pitchFamily="50" charset="-127"/>
              </a:rPr>
              <a:t>(96, 96) 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en-US" altLang="ko-KR" sz="1600" dirty="0">
                <a:latin typeface="나눔고딕ET" panose="020D0604000000000000" pitchFamily="50" charset="-127"/>
                <a:ea typeface="나눔고딕ET" panose="020D0604000000000000" pitchFamily="50" charset="-127"/>
              </a:rPr>
              <a:t> </a:t>
            </a:r>
            <a:r>
              <a:rPr lang="en-US" altLang="ko-KR" sz="1600" dirty="0">
                <a:highlight>
                  <a:srgbClr val="FFFF00"/>
                </a:highlight>
                <a:latin typeface="나눔고딕ET" panose="020D0604000000000000" pitchFamily="50" charset="-127"/>
                <a:ea typeface="나눔고딕ET" panose="020D0604000000000000" pitchFamily="50" charset="-127"/>
              </a:rPr>
              <a:t>2</a:t>
            </a:r>
            <a:r>
              <a:rPr lang="ko-KR" altLang="en-US" sz="1600" dirty="0">
                <a:highlight>
                  <a:srgbClr val="FFFF00"/>
                </a:highlight>
                <a:latin typeface="나눔고딕ET" panose="020D0604000000000000" pitchFamily="50" charset="-127"/>
                <a:ea typeface="나눔고딕ET" panose="020D0604000000000000" pitchFamily="50" charset="-127"/>
              </a:rPr>
              <a:t>번째 </a:t>
            </a:r>
            <a:r>
              <a:rPr lang="en-US" altLang="ko-KR" sz="1600" dirty="0">
                <a:highlight>
                  <a:srgbClr val="FFFF00"/>
                </a:highlight>
                <a:latin typeface="나눔고딕ET" panose="020D0604000000000000" pitchFamily="50" charset="-127"/>
                <a:ea typeface="나눔고딕ET" panose="020D0604000000000000" pitchFamily="50" charset="-127"/>
              </a:rPr>
              <a:t>Dense</a:t>
            </a:r>
            <a:r>
              <a:rPr lang="ko-KR" altLang="en-US" sz="1600" dirty="0">
                <a:highlight>
                  <a:srgbClr val="FFFF00"/>
                </a:highlight>
                <a:latin typeface="나눔고딕ET" panose="020D0604000000000000" pitchFamily="50" charset="-127"/>
                <a:ea typeface="나눔고딕ET" panose="020D0604000000000000" pitchFamily="50" charset="-127"/>
              </a:rPr>
              <a:t>의 필터 수 </a:t>
            </a:r>
            <a:r>
              <a:rPr lang="en-US" altLang="ko-KR" sz="1600" b="1" dirty="0">
                <a:highlight>
                  <a:srgbClr val="FFFF00"/>
                </a:highlight>
                <a:latin typeface="나눔고딕ET" panose="020D0604000000000000" pitchFamily="50" charset="-127"/>
                <a:ea typeface="나눔고딕ET" panose="020D0604000000000000" pitchFamily="50" charset="-127"/>
              </a:rPr>
              <a:t>32</a:t>
            </a:r>
            <a:r>
              <a:rPr lang="ko-KR" altLang="en-US" sz="1600" dirty="0">
                <a:highlight>
                  <a:srgbClr val="FFFF00"/>
                </a:highlight>
                <a:latin typeface="나눔고딕ET" panose="020D0604000000000000" pitchFamily="50" charset="-127"/>
                <a:ea typeface="나눔고딕ET" panose="020D0604000000000000" pitchFamily="50" charset="-127"/>
              </a:rPr>
              <a:t>개</a:t>
            </a:r>
            <a:endParaRPr lang="en-US" altLang="ko-KR" sz="1600" dirty="0">
              <a:highlight>
                <a:srgbClr val="FFFF00"/>
              </a:highlight>
              <a:latin typeface="나눔고딕ET" panose="020D0604000000000000" pitchFamily="50" charset="-127"/>
              <a:ea typeface="나눔고딕ET" panose="020D0604000000000000" pitchFamily="50" charset="-127"/>
            </a:endParaRPr>
          </a:p>
        </p:txBody>
      </p:sp>
      <p:sp>
        <p:nvSpPr>
          <p:cNvPr id="46" name="화살표: 아래쪽 45">
            <a:extLst>
              <a:ext uri="{FF2B5EF4-FFF2-40B4-BE49-F238E27FC236}">
                <a16:creationId xmlns:a16="http://schemas.microsoft.com/office/drawing/2014/main" id="{81A5E003-DF71-14B8-013F-FDE13F54C587}"/>
              </a:ext>
            </a:extLst>
          </p:cNvPr>
          <p:cNvSpPr/>
          <p:nvPr/>
        </p:nvSpPr>
        <p:spPr>
          <a:xfrm>
            <a:off x="2355135" y="5280180"/>
            <a:ext cx="225167" cy="642859"/>
          </a:xfrm>
          <a:prstGeom prst="downArrow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7" name="그림 46">
            <a:extLst>
              <a:ext uri="{FF2B5EF4-FFF2-40B4-BE49-F238E27FC236}">
                <a16:creationId xmlns:a16="http://schemas.microsoft.com/office/drawing/2014/main" id="{4B82C687-11E8-69EB-62E7-412F1C06D5A7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0446" y="4594271"/>
            <a:ext cx="1902404" cy="1497935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DF9E0EFC-75D2-48A1-7DC5-0C96A6A6409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286" y="4612484"/>
            <a:ext cx="1902406" cy="1505857"/>
          </a:xfrm>
          <a:prstGeom prst="rect">
            <a:avLst/>
          </a:prstGeom>
        </p:spPr>
      </p:pic>
      <p:sp>
        <p:nvSpPr>
          <p:cNvPr id="31" name="화살표: 오른쪽 30">
            <a:extLst>
              <a:ext uri="{FF2B5EF4-FFF2-40B4-BE49-F238E27FC236}">
                <a16:creationId xmlns:a16="http://schemas.microsoft.com/office/drawing/2014/main" id="{418DF495-FEEC-F87A-A4CF-72CD78076AAE}"/>
              </a:ext>
            </a:extLst>
          </p:cNvPr>
          <p:cNvSpPr/>
          <p:nvPr/>
        </p:nvSpPr>
        <p:spPr>
          <a:xfrm>
            <a:off x="6185140" y="4981187"/>
            <a:ext cx="1604513" cy="14083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D96ADCB3-9004-3919-A2EE-48D1671C0802}"/>
              </a:ext>
            </a:extLst>
          </p:cNvPr>
          <p:cNvSpPr txBox="1"/>
          <p:nvPr/>
        </p:nvSpPr>
        <p:spPr>
          <a:xfrm>
            <a:off x="1266597" y="1528665"/>
            <a:ext cx="95446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고딕ET" panose="020D0604000000000000" pitchFamily="50" charset="-127"/>
                <a:ea typeface="나눔고딕ET" panose="020D0604000000000000" pitchFamily="50" charset="-127"/>
              </a:rPr>
              <a:t>[5</a:t>
            </a:r>
            <a:r>
              <a:rPr lang="ko-KR" altLang="en-US" dirty="0">
                <a:latin typeface="나눔고딕ET" panose="020D0604000000000000" pitchFamily="50" charset="-127"/>
                <a:ea typeface="나눔고딕ET" panose="020D0604000000000000" pitchFamily="50" charset="-127"/>
              </a:rPr>
              <a:t>월 </a:t>
            </a:r>
            <a:r>
              <a:rPr lang="en-US" altLang="ko-KR" dirty="0">
                <a:latin typeface="나눔고딕ET" panose="020D0604000000000000" pitchFamily="50" charset="-127"/>
                <a:ea typeface="나눔고딕ET" panose="020D0604000000000000" pitchFamily="50" charset="-127"/>
              </a:rPr>
              <a:t>27</a:t>
            </a:r>
            <a:r>
              <a:rPr lang="ko-KR" altLang="en-US" dirty="0">
                <a:latin typeface="나눔고딕ET" panose="020D0604000000000000" pitchFamily="50" charset="-127"/>
                <a:ea typeface="나눔고딕ET" panose="020D0604000000000000" pitchFamily="50" charset="-127"/>
              </a:rPr>
              <a:t>일</a:t>
            </a:r>
            <a:r>
              <a:rPr lang="en-US" altLang="ko-KR" dirty="0">
                <a:latin typeface="나눔고딕ET" panose="020D0604000000000000" pitchFamily="50" charset="-127"/>
                <a:ea typeface="나눔고딕ET" panose="020D0604000000000000" pitchFamily="50" charset="-127"/>
              </a:rPr>
              <a:t>]</a:t>
            </a:r>
            <a:r>
              <a:rPr lang="ko-KR" altLang="en-US" dirty="0">
                <a:latin typeface="나눔고딕ET" panose="020D0604000000000000" pitchFamily="50" charset="-127"/>
                <a:ea typeface="나눔고딕ET" panose="020D0604000000000000" pitchFamily="50" charset="-127"/>
              </a:rPr>
              <a:t> </a:t>
            </a:r>
            <a:r>
              <a:rPr lang="en-US" altLang="ko-KR" dirty="0">
                <a:latin typeface="나눔고딕ET" panose="020D0604000000000000" pitchFamily="50" charset="-127"/>
                <a:ea typeface="나눔고딕ET" panose="020D0604000000000000" pitchFamily="50" charset="-127"/>
              </a:rPr>
              <a:t>					[5</a:t>
            </a:r>
            <a:r>
              <a:rPr lang="ko-KR" altLang="en-US" dirty="0">
                <a:latin typeface="나눔고딕ET" panose="020D0604000000000000" pitchFamily="50" charset="-127"/>
                <a:ea typeface="나눔고딕ET" panose="020D0604000000000000" pitchFamily="50" charset="-127"/>
              </a:rPr>
              <a:t>월 </a:t>
            </a:r>
            <a:r>
              <a:rPr lang="en-US" altLang="ko-KR" dirty="0">
                <a:latin typeface="나눔고딕ET" panose="020D0604000000000000" pitchFamily="50" charset="-127"/>
                <a:ea typeface="나눔고딕ET" panose="020D0604000000000000" pitchFamily="50" charset="-127"/>
              </a:rPr>
              <a:t>28</a:t>
            </a:r>
            <a:r>
              <a:rPr lang="ko-KR" altLang="en-US" dirty="0">
                <a:latin typeface="나눔고딕ET" panose="020D0604000000000000" pitchFamily="50" charset="-127"/>
                <a:ea typeface="나눔고딕ET" panose="020D0604000000000000" pitchFamily="50" charset="-127"/>
              </a:rPr>
              <a:t>일</a:t>
            </a:r>
            <a:r>
              <a:rPr lang="en-US" altLang="ko-KR" dirty="0">
                <a:latin typeface="나눔고딕ET" panose="020D0604000000000000" pitchFamily="50" charset="-127"/>
                <a:ea typeface="나눔고딕ET" panose="020D0604000000000000" pitchFamily="50" charset="-127"/>
              </a:rPr>
              <a:t>]</a:t>
            </a:r>
          </a:p>
          <a:p>
            <a:r>
              <a:rPr lang="en-US" altLang="ko-KR" b="1" dirty="0">
                <a:latin typeface="나눔고딕ET" panose="020D0604000000000000" pitchFamily="50" charset="-127"/>
                <a:ea typeface="나눔고딕ET" panose="020D0604000000000000" pitchFamily="50" charset="-127"/>
              </a:rPr>
              <a:t>- 1</a:t>
            </a:r>
            <a:r>
              <a:rPr lang="ko-KR" altLang="en-US" b="1" dirty="0">
                <a:latin typeface="나눔고딕ET" panose="020D0604000000000000" pitchFamily="50" charset="-127"/>
                <a:ea typeface="나눔고딕ET" panose="020D0604000000000000" pitchFamily="50" charset="-127"/>
              </a:rPr>
              <a:t>번째</a:t>
            </a:r>
            <a:r>
              <a:rPr lang="ko-KR" altLang="en-US" dirty="0">
                <a:latin typeface="나눔고딕ET" panose="020D0604000000000000" pitchFamily="50" charset="-127"/>
                <a:ea typeface="나눔고딕ET" panose="020D0604000000000000" pitchFamily="50" charset="-127"/>
              </a:rPr>
              <a:t> 학습 이미지 크기 </a:t>
            </a:r>
            <a:r>
              <a:rPr lang="en-US" altLang="ko-KR" dirty="0">
                <a:latin typeface="나눔고딕ET" panose="020D0604000000000000" pitchFamily="50" charset="-127"/>
                <a:ea typeface="나눔고딕ET" panose="020D0604000000000000" pitchFamily="50" charset="-127"/>
              </a:rPr>
              <a:t>= (126, 224)		</a:t>
            </a:r>
            <a:r>
              <a:rPr lang="en-US" altLang="ko-KR" b="1" dirty="0">
                <a:latin typeface="나눔고딕ET" panose="020D0604000000000000" pitchFamily="50" charset="-127"/>
                <a:ea typeface="나눔고딕ET" panose="020D0604000000000000" pitchFamily="50" charset="-127"/>
              </a:rPr>
              <a:t>- 1</a:t>
            </a:r>
            <a:r>
              <a:rPr lang="ko-KR" altLang="en-US" b="1" dirty="0">
                <a:latin typeface="나눔고딕ET" panose="020D0604000000000000" pitchFamily="50" charset="-127"/>
                <a:ea typeface="나눔고딕ET" panose="020D0604000000000000" pitchFamily="50" charset="-127"/>
              </a:rPr>
              <a:t>번째</a:t>
            </a:r>
            <a:r>
              <a:rPr lang="ko-KR" altLang="en-US" dirty="0">
                <a:latin typeface="나눔고딕ET" panose="020D0604000000000000" pitchFamily="50" charset="-127"/>
                <a:ea typeface="나눔고딕ET" panose="020D0604000000000000" pitchFamily="50" charset="-127"/>
              </a:rPr>
              <a:t> 학습 이미지 크기 </a:t>
            </a:r>
            <a:r>
              <a:rPr lang="en-US" altLang="ko-KR" dirty="0">
                <a:latin typeface="나눔고딕ET" panose="020D0604000000000000" pitchFamily="50" charset="-127"/>
                <a:ea typeface="나눔고딕ET" panose="020D0604000000000000" pitchFamily="50" charset="-127"/>
              </a:rPr>
              <a:t>= 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ET" panose="020D0604000000000000" pitchFamily="50" charset="-127"/>
                <a:ea typeface="나눔고딕ET" panose="020D0604000000000000" pitchFamily="50" charset="-127"/>
              </a:rPr>
              <a:t>(128, 256)</a:t>
            </a:r>
          </a:p>
        </p:txBody>
      </p:sp>
      <p:sp>
        <p:nvSpPr>
          <p:cNvPr id="16" name="TextBox 2">
            <a:extLst>
              <a:ext uri="{FF2B5EF4-FFF2-40B4-BE49-F238E27FC236}">
                <a16:creationId xmlns:a16="http://schemas.microsoft.com/office/drawing/2014/main" id="{2565D92E-DBF9-4FB4-ACB4-283FF45ABA44}"/>
              </a:ext>
            </a:extLst>
          </p:cNvPr>
          <p:cNvSpPr txBox="1"/>
          <p:nvPr/>
        </p:nvSpPr>
        <p:spPr>
          <a:xfrm>
            <a:off x="261579" y="235116"/>
            <a:ext cx="6940170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>
                <a:latin typeface="+mn-lt"/>
                <a:ea typeface="+mn-ea"/>
                <a:cs typeface="+mn-cs"/>
              </a:defRPr>
            </a:pPr>
            <a:r>
              <a:rPr lang="ko-KR" altLang="en-US" sz="2400" b="1" dirty="0"/>
              <a:t>본론</a:t>
            </a:r>
            <a:r>
              <a:rPr lang="en-US" altLang="ko-KR" sz="2400" dirty="0"/>
              <a:t> – </a:t>
            </a:r>
            <a:r>
              <a:rPr lang="ko-KR" altLang="ko-KR" sz="2400" dirty="0"/>
              <a:t>CNN </a:t>
            </a:r>
            <a:r>
              <a:rPr lang="en-US" altLang="ko-KR" sz="2400" dirty="0"/>
              <a:t>D</a:t>
            </a:r>
            <a:r>
              <a:rPr lang="ko-KR" altLang="ko-KR" sz="2400" dirty="0" err="1"/>
              <a:t>etection</a:t>
            </a:r>
            <a:r>
              <a:rPr lang="ko-KR" altLang="ko-KR" sz="2400" dirty="0"/>
              <a:t> </a:t>
            </a:r>
            <a:r>
              <a:rPr lang="en-US" altLang="ko-KR" sz="2400" dirty="0"/>
              <a:t>C</a:t>
            </a:r>
            <a:r>
              <a:rPr lang="ko-KR" altLang="ko-KR" sz="2400" dirty="0" err="1"/>
              <a:t>am</a:t>
            </a:r>
            <a:r>
              <a:rPr lang="ko-KR" altLang="ko-KR" sz="2400" dirty="0"/>
              <a:t> 구현내용</a:t>
            </a:r>
            <a:r>
              <a:rPr lang="en-US" altLang="ko-KR" sz="2400" dirty="0"/>
              <a:t> : </a:t>
            </a:r>
            <a:r>
              <a:rPr lang="ko-KR" altLang="en-US" sz="2400" b="1" dirty="0"/>
              <a:t>인공지능 모델</a:t>
            </a:r>
            <a:endParaRPr lang="ko-KR" altLang="ko-KR" sz="2400" b="1" dirty="0"/>
          </a:p>
        </p:txBody>
      </p:sp>
      <p:sp>
        <p:nvSpPr>
          <p:cNvPr id="20" name="TextBox 9">
            <a:extLst>
              <a:ext uri="{FF2B5EF4-FFF2-40B4-BE49-F238E27FC236}">
                <a16:creationId xmlns:a16="http://schemas.microsoft.com/office/drawing/2014/main" id="{4C4C9EA3-2198-4B7F-B997-54DAE9740A76}"/>
              </a:ext>
            </a:extLst>
          </p:cNvPr>
          <p:cNvSpPr txBox="1"/>
          <p:nvPr/>
        </p:nvSpPr>
        <p:spPr>
          <a:xfrm>
            <a:off x="1332659" y="983149"/>
            <a:ext cx="315614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pPr>
            <a:r>
              <a:rPr lang="en-US" altLang="ko-KR" sz="2000" b="1" dirty="0">
                <a:solidFill>
                  <a:srgbClr val="000000"/>
                </a:solidFill>
                <a:highlight>
                  <a:srgbClr val="FFFF00"/>
                </a:highlight>
                <a:latin typeface="+mn-ea"/>
              </a:rPr>
              <a:t>1. </a:t>
            </a:r>
            <a:r>
              <a:rPr lang="ko-KR" altLang="en-US" sz="2000" b="1" dirty="0">
                <a:solidFill>
                  <a:srgbClr val="000000"/>
                </a:solidFill>
                <a:highlight>
                  <a:srgbClr val="FFFF00"/>
                </a:highlight>
                <a:latin typeface="+mn-ea"/>
              </a:rPr>
              <a:t>학습 이미지 크기 조정</a:t>
            </a:r>
            <a:endParaRPr lang="en-US" altLang="ko-KR" sz="2000" b="1" dirty="0">
              <a:solidFill>
                <a:srgbClr val="000000"/>
              </a:solidFill>
              <a:highlight>
                <a:srgbClr val="FFFF00"/>
              </a:highlight>
              <a:latin typeface="+mn-ea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1021B30-C833-C84E-559E-7E1F91A6F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800C6A38-4290-41DD-B95C-4155372FD4AF}" type="slidenum">
              <a:rPr lang="ko-KR" altLang="en-US" smtClean="0"/>
              <a:pPr lvl="0">
                <a:defRPr/>
              </a:pPr>
              <a:t>13</a:t>
            </a:fld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BE4C6EC-E570-BC16-5718-F7B8E000D31E}"/>
              </a:ext>
            </a:extLst>
          </p:cNvPr>
          <p:cNvSpPr txBox="1"/>
          <p:nvPr/>
        </p:nvSpPr>
        <p:spPr>
          <a:xfrm>
            <a:off x="7529170" y="6431206"/>
            <a:ext cx="3941485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000" dirty="0" err="1">
                <a:latin typeface="+mn-ea"/>
              </a:rPr>
              <a:t>깃허브</a:t>
            </a:r>
            <a:r>
              <a:rPr lang="ko-KR" altLang="en-US" sz="1000" dirty="0">
                <a:latin typeface="+mn-ea"/>
              </a:rPr>
              <a:t> 주소 </a:t>
            </a:r>
            <a:r>
              <a:rPr lang="en-US" altLang="ko-KR" sz="1000" dirty="0">
                <a:latin typeface="+mn-ea"/>
              </a:rPr>
              <a:t>: </a:t>
            </a:r>
            <a:r>
              <a:rPr lang="en-US" altLang="ko-KR" sz="1000" dirty="0">
                <a:latin typeface="+mn-ea"/>
                <a:hlinkClick r:id="rId3"/>
              </a:rPr>
              <a:t>https://github.com/JEONEUNMIN/capstone_04</a:t>
            </a:r>
            <a:endParaRPr lang="en-US" altLang="ko-KR" sz="1000" dirty="0">
              <a:latin typeface="+mn-ea"/>
            </a:endParaRPr>
          </a:p>
        </p:txBody>
      </p:sp>
      <p:sp>
        <p:nvSpPr>
          <p:cNvPr id="35" name="슬라이드 번호 개체 틀 3">
            <a:extLst>
              <a:ext uri="{FF2B5EF4-FFF2-40B4-BE49-F238E27FC236}">
                <a16:creationId xmlns:a16="http://schemas.microsoft.com/office/drawing/2014/main" id="{53C5D5F1-3FBE-AE91-09B3-B1BFCDDB7E9B}"/>
              </a:ext>
            </a:extLst>
          </p:cNvPr>
          <p:cNvSpPr txBox="1">
            <a:spLocks/>
          </p:cNvSpPr>
          <p:nvPr/>
        </p:nvSpPr>
        <p:spPr>
          <a:xfrm>
            <a:off x="8737599" y="6356349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800C6A38-4290-41DD-B95C-4155372FD4AF}" type="slidenum">
              <a:rPr lang="ko-KR" altLang="en-US" smtClean="0"/>
              <a:pPr>
                <a:defRPr/>
              </a:pPr>
              <a:t>13</a:t>
            </a:fld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8DECE5F-A5C2-807D-90A8-6BB67725D35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466" y="4748479"/>
            <a:ext cx="1830550" cy="143809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FDF4B68-FEF9-FDAA-8DD5-2F7A9903683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611" y="4749835"/>
            <a:ext cx="1876336" cy="144989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EA46D99B-10EA-1FEB-D549-DD3806A40E2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1802" y="4770223"/>
            <a:ext cx="1978505" cy="1524329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0B8E70B2-EB9D-4EE8-923E-E603FC258BE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3176" y="4806576"/>
            <a:ext cx="1922574" cy="1510796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F655C93F-22C6-850C-0923-E9550A247B1D}"/>
              </a:ext>
            </a:extLst>
          </p:cNvPr>
          <p:cNvSpPr/>
          <p:nvPr/>
        </p:nvSpPr>
        <p:spPr>
          <a:xfrm>
            <a:off x="1347573" y="4668931"/>
            <a:ext cx="3941484" cy="1666639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D65ECED5-D578-19D4-F6AA-BF736C642C54}"/>
              </a:ext>
            </a:extLst>
          </p:cNvPr>
          <p:cNvSpPr/>
          <p:nvPr/>
        </p:nvSpPr>
        <p:spPr>
          <a:xfrm>
            <a:off x="6751520" y="4668931"/>
            <a:ext cx="4092907" cy="1666639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9" name="그림 28" descr="텍스트이(가) 표시된 사진&#10;&#10;자동 생성된 설명">
            <a:extLst>
              <a:ext uri="{FF2B5EF4-FFF2-40B4-BE49-F238E27FC236}">
                <a16:creationId xmlns:a16="http://schemas.microsoft.com/office/drawing/2014/main" id="{98CC6D99-E554-7BE7-A635-51DFF55F3AB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922" y="2188149"/>
            <a:ext cx="3657363" cy="2344942"/>
          </a:xfrm>
          <a:prstGeom prst="rect">
            <a:avLst/>
          </a:prstGeom>
        </p:spPr>
      </p:pic>
      <p:pic>
        <p:nvPicPr>
          <p:cNvPr id="41" name="그래픽 40" descr="배지 체크 표시1 단색으로 채워진">
            <a:extLst>
              <a:ext uri="{FF2B5EF4-FFF2-40B4-BE49-F238E27FC236}">
                <a16:creationId xmlns:a16="http://schemas.microsoft.com/office/drawing/2014/main" id="{4A882F8F-6B2E-7D5D-406F-F5F86EB1D56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56965" y="831873"/>
            <a:ext cx="675694" cy="675694"/>
          </a:xfrm>
          <a:prstGeom prst="rect">
            <a:avLst/>
          </a:prstGeom>
          <a:effectLst/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D2AEF56-CB13-2EEC-0B1A-AC4EE72B698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964445" y="2174996"/>
            <a:ext cx="3670879" cy="2344942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9B6EF2D0-2FD2-132E-AA0B-DCED68B5DA58}"/>
              </a:ext>
            </a:extLst>
          </p:cNvPr>
          <p:cNvSpPr/>
          <p:nvPr/>
        </p:nvSpPr>
        <p:spPr>
          <a:xfrm>
            <a:off x="3502325" y="3312750"/>
            <a:ext cx="327803" cy="1128887"/>
          </a:xfrm>
          <a:prstGeom prst="rect">
            <a:avLst/>
          </a:prstGeom>
          <a:noFill/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FBC42E7-05D4-29BC-ABAE-2EBA7F240CE9}"/>
              </a:ext>
            </a:extLst>
          </p:cNvPr>
          <p:cNvSpPr/>
          <p:nvPr/>
        </p:nvSpPr>
        <p:spPr>
          <a:xfrm>
            <a:off x="8965074" y="3312749"/>
            <a:ext cx="282443" cy="1128887"/>
          </a:xfrm>
          <a:prstGeom prst="rect">
            <a:avLst/>
          </a:prstGeom>
          <a:noFill/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5E4D56EB-6708-1279-64A8-9C6095A6E468}"/>
              </a:ext>
            </a:extLst>
          </p:cNvPr>
          <p:cNvSpPr/>
          <p:nvPr/>
        </p:nvSpPr>
        <p:spPr>
          <a:xfrm>
            <a:off x="3899140" y="3744657"/>
            <a:ext cx="5026001" cy="197615"/>
          </a:xfrm>
          <a:prstGeom prst="rightArrow">
            <a:avLst/>
          </a:prstGeom>
          <a:solidFill>
            <a:schemeClr val="accent4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B3576B65-1D75-FC24-385D-F57A8DE9E0D9}"/>
              </a:ext>
            </a:extLst>
          </p:cNvPr>
          <p:cNvSpPr/>
          <p:nvPr/>
        </p:nvSpPr>
        <p:spPr>
          <a:xfrm>
            <a:off x="4862045" y="2493826"/>
            <a:ext cx="2353704" cy="1250831"/>
          </a:xfrm>
          <a:prstGeom prst="roundRect">
            <a:avLst/>
          </a:prstGeom>
          <a:solidFill>
            <a:schemeClr val="accent4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50AD33-6AE3-6E07-794E-E15814E95C73}"/>
              </a:ext>
            </a:extLst>
          </p:cNvPr>
          <p:cNvSpPr txBox="1"/>
          <p:nvPr/>
        </p:nvSpPr>
        <p:spPr>
          <a:xfrm>
            <a:off x="4851073" y="2523548"/>
            <a:ext cx="23646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Pooling </a:t>
            </a:r>
            <a:r>
              <a:rPr lang="ko-KR" altLang="en-US" dirty="0"/>
              <a:t>시 </a:t>
            </a:r>
            <a:r>
              <a:rPr lang="ko-KR" altLang="en-US" b="1" dirty="0"/>
              <a:t>절반</a:t>
            </a:r>
            <a:r>
              <a:rPr lang="ko-KR" altLang="en-US" dirty="0"/>
              <a:t>으로 줄어들어야 하지만 </a:t>
            </a:r>
            <a:endParaRPr lang="en-US" altLang="ko-KR" dirty="0"/>
          </a:p>
          <a:p>
            <a:pPr algn="ctr"/>
            <a:r>
              <a:rPr lang="en-US" altLang="ko-KR" b="1" dirty="0"/>
              <a:t>2</a:t>
            </a:r>
            <a:r>
              <a:rPr lang="ko-KR" altLang="en-US" b="1" dirty="0"/>
              <a:t>의 배수</a:t>
            </a:r>
            <a:r>
              <a:rPr lang="ko-KR" altLang="en-US" dirty="0"/>
              <a:t>가</a:t>
            </a:r>
            <a:r>
              <a:rPr lang="ko-KR" altLang="en-US" b="1" dirty="0"/>
              <a:t> </a:t>
            </a:r>
            <a:r>
              <a:rPr lang="ko-KR" altLang="en-US" dirty="0"/>
              <a:t>아니므로</a:t>
            </a:r>
            <a:endParaRPr lang="en-US" altLang="ko-KR" dirty="0"/>
          </a:p>
          <a:p>
            <a:pPr algn="ctr"/>
            <a:r>
              <a:rPr lang="ko-KR" altLang="en-US" dirty="0"/>
              <a:t>일부가 사라짐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03F10B2-46BD-3582-5480-B33BBF84B40C}"/>
              </a:ext>
            </a:extLst>
          </p:cNvPr>
          <p:cNvSpPr/>
          <p:nvPr/>
        </p:nvSpPr>
        <p:spPr>
          <a:xfrm>
            <a:off x="1266597" y="1465327"/>
            <a:ext cx="9652058" cy="4891021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3" name="표 8">
            <a:extLst>
              <a:ext uri="{FF2B5EF4-FFF2-40B4-BE49-F238E27FC236}">
                <a16:creationId xmlns:a16="http://schemas.microsoft.com/office/drawing/2014/main" id="{A31B46A8-2A51-1A91-37AC-547FF5B8B2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9088592"/>
              </p:ext>
            </p:extLst>
          </p:nvPr>
        </p:nvGraphicFramePr>
        <p:xfrm>
          <a:off x="3198583" y="3450537"/>
          <a:ext cx="2393350" cy="2058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8670">
                  <a:extLst>
                    <a:ext uri="{9D8B030D-6E8A-4147-A177-3AD203B41FA5}">
                      <a16:colId xmlns:a16="http://schemas.microsoft.com/office/drawing/2014/main" val="1839312273"/>
                    </a:ext>
                  </a:extLst>
                </a:gridCol>
                <a:gridCol w="478670">
                  <a:extLst>
                    <a:ext uri="{9D8B030D-6E8A-4147-A177-3AD203B41FA5}">
                      <a16:colId xmlns:a16="http://schemas.microsoft.com/office/drawing/2014/main" val="3672303570"/>
                    </a:ext>
                  </a:extLst>
                </a:gridCol>
                <a:gridCol w="478670">
                  <a:extLst>
                    <a:ext uri="{9D8B030D-6E8A-4147-A177-3AD203B41FA5}">
                      <a16:colId xmlns:a16="http://schemas.microsoft.com/office/drawing/2014/main" val="1602196093"/>
                    </a:ext>
                  </a:extLst>
                </a:gridCol>
                <a:gridCol w="478670">
                  <a:extLst>
                    <a:ext uri="{9D8B030D-6E8A-4147-A177-3AD203B41FA5}">
                      <a16:colId xmlns:a16="http://schemas.microsoft.com/office/drawing/2014/main" val="2859513456"/>
                    </a:ext>
                  </a:extLst>
                </a:gridCol>
                <a:gridCol w="478670">
                  <a:extLst>
                    <a:ext uri="{9D8B030D-6E8A-4147-A177-3AD203B41FA5}">
                      <a16:colId xmlns:a16="http://schemas.microsoft.com/office/drawing/2014/main" val="1579902931"/>
                    </a:ext>
                  </a:extLst>
                </a:gridCol>
              </a:tblGrid>
              <a:tr h="51451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7583380"/>
                  </a:ext>
                </a:extLst>
              </a:tr>
              <a:tr h="51451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4831522"/>
                  </a:ext>
                </a:extLst>
              </a:tr>
              <a:tr h="51451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4191535"/>
                  </a:ext>
                </a:extLst>
              </a:tr>
              <a:tr h="51451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7501520"/>
                  </a:ext>
                </a:extLst>
              </a:tr>
            </a:tbl>
          </a:graphicData>
        </a:graphic>
      </p:graphicFrame>
      <p:sp>
        <p:nvSpPr>
          <p:cNvPr id="25" name="직사각형 24">
            <a:extLst>
              <a:ext uri="{FF2B5EF4-FFF2-40B4-BE49-F238E27FC236}">
                <a16:creationId xmlns:a16="http://schemas.microsoft.com/office/drawing/2014/main" id="{A8B43CF5-C284-5B92-7995-8424CB8AFC26}"/>
              </a:ext>
            </a:extLst>
          </p:cNvPr>
          <p:cNvSpPr/>
          <p:nvPr/>
        </p:nvSpPr>
        <p:spPr>
          <a:xfrm>
            <a:off x="3198583" y="3450537"/>
            <a:ext cx="952740" cy="1031497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2E40B8C-9BEF-B20B-7993-EFC37D4C965E}"/>
              </a:ext>
            </a:extLst>
          </p:cNvPr>
          <p:cNvSpPr txBox="1"/>
          <p:nvPr/>
        </p:nvSpPr>
        <p:spPr>
          <a:xfrm>
            <a:off x="3128392" y="2157900"/>
            <a:ext cx="558669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1" i="0" dirty="0">
                <a:solidFill>
                  <a:srgbClr val="333333"/>
                </a:solidFill>
                <a:effectLst/>
                <a:latin typeface="Apple SD Gothic Neo"/>
              </a:rPr>
              <a:t>[Pooling]</a:t>
            </a:r>
          </a:p>
          <a:p>
            <a:pPr algn="l"/>
            <a:r>
              <a:rPr lang="en-US" altLang="ko-KR" b="1" i="0" dirty="0">
                <a:solidFill>
                  <a:srgbClr val="333333"/>
                </a:solidFill>
                <a:effectLst/>
                <a:latin typeface="Apple SD Gothic Neo"/>
              </a:rPr>
              <a:t>1.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 SD Gothic Neo"/>
              </a:rPr>
              <a:t> 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 SD Gothic Neo"/>
              </a:rPr>
              <a:t>parameter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 SD Gothic Neo"/>
              </a:rPr>
              <a:t>를 줄이기 때문에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 SD Gothic Neo"/>
              </a:rPr>
              <a:t>, 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Apple SD Gothic Neo"/>
              </a:rPr>
              <a:t>Overfitting</a:t>
            </a:r>
            <a:r>
              <a:rPr lang="ko-KR" altLang="en-US" b="1" i="0" dirty="0">
                <a:solidFill>
                  <a:srgbClr val="333333"/>
                </a:solidFill>
                <a:effectLst/>
                <a:latin typeface="Apple SD Gothic Neo"/>
              </a:rPr>
              <a:t>을 억제</a:t>
            </a:r>
            <a:endParaRPr lang="ko-KR" altLang="en-US" b="0" i="0" dirty="0">
              <a:solidFill>
                <a:srgbClr val="333333"/>
              </a:solidFill>
              <a:effectLst/>
              <a:latin typeface="Apple SD Gothic Neo"/>
            </a:endParaRPr>
          </a:p>
          <a:p>
            <a:pPr algn="l"/>
            <a:r>
              <a:rPr lang="en-US" altLang="ko-KR" sz="2000" b="1" i="0" dirty="0">
                <a:solidFill>
                  <a:srgbClr val="333333"/>
                </a:solidFill>
                <a:effectLst/>
                <a:latin typeface="Apple SD Gothic Neo"/>
              </a:rPr>
              <a:t>2.</a:t>
            </a:r>
            <a:r>
              <a:rPr lang="ko-KR" altLang="en-US" sz="2000" b="0" i="0" dirty="0">
                <a:solidFill>
                  <a:srgbClr val="333333"/>
                </a:solidFill>
                <a:effectLst/>
                <a:latin typeface="Apple SD Gothic Neo"/>
              </a:rPr>
              <a:t> 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Apple SD Gothic Neo"/>
              </a:rPr>
              <a:t>hardware resource(energy)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 SD Gothic Neo"/>
              </a:rPr>
              <a:t>를 절약하고</a:t>
            </a:r>
            <a:r>
              <a:rPr lang="ko-KR" altLang="en-US" b="1" i="0" dirty="0">
                <a:solidFill>
                  <a:srgbClr val="333333"/>
                </a:solidFill>
                <a:effectLst/>
                <a:latin typeface="Apple SD Gothic Neo"/>
              </a:rPr>
              <a:t> 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Apple SD Gothic Neo"/>
              </a:rPr>
              <a:t>speedup</a:t>
            </a:r>
            <a:endParaRPr lang="ko-KR" altLang="en-US" sz="2000" b="0" i="0" dirty="0">
              <a:solidFill>
                <a:srgbClr val="333333"/>
              </a:solidFill>
              <a:effectLst/>
              <a:latin typeface="Apple SD Gothic Neo"/>
            </a:endParaRPr>
          </a:p>
        </p:txBody>
      </p:sp>
      <p:graphicFrame>
        <p:nvGraphicFramePr>
          <p:cNvPr id="27" name="표 14">
            <a:extLst>
              <a:ext uri="{FF2B5EF4-FFF2-40B4-BE49-F238E27FC236}">
                <a16:creationId xmlns:a16="http://schemas.microsoft.com/office/drawing/2014/main" id="{3A67CB58-20BD-A54F-BEF8-CBCBF3BDA2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9737913"/>
              </p:ext>
            </p:extLst>
          </p:nvPr>
        </p:nvGraphicFramePr>
        <p:xfrm>
          <a:off x="7311776" y="3921887"/>
          <a:ext cx="1143820" cy="11202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1910">
                  <a:extLst>
                    <a:ext uri="{9D8B030D-6E8A-4147-A177-3AD203B41FA5}">
                      <a16:colId xmlns:a16="http://schemas.microsoft.com/office/drawing/2014/main" val="1227207297"/>
                    </a:ext>
                  </a:extLst>
                </a:gridCol>
                <a:gridCol w="571910">
                  <a:extLst>
                    <a:ext uri="{9D8B030D-6E8A-4147-A177-3AD203B41FA5}">
                      <a16:colId xmlns:a16="http://schemas.microsoft.com/office/drawing/2014/main" val="965402565"/>
                    </a:ext>
                  </a:extLst>
                </a:gridCol>
              </a:tblGrid>
              <a:tr h="56014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7042282"/>
                  </a:ext>
                </a:extLst>
              </a:tr>
              <a:tr h="56014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4832050"/>
                  </a:ext>
                </a:extLst>
              </a:tr>
            </a:tbl>
          </a:graphicData>
        </a:graphic>
      </p:graphicFrame>
      <p:sp>
        <p:nvSpPr>
          <p:cNvPr id="28" name="직사각형 27">
            <a:extLst>
              <a:ext uri="{FF2B5EF4-FFF2-40B4-BE49-F238E27FC236}">
                <a16:creationId xmlns:a16="http://schemas.microsoft.com/office/drawing/2014/main" id="{091D9AE3-8CF1-1EB7-3FFD-E33014483B0C}"/>
              </a:ext>
            </a:extLst>
          </p:cNvPr>
          <p:cNvSpPr/>
          <p:nvPr/>
        </p:nvSpPr>
        <p:spPr>
          <a:xfrm>
            <a:off x="7311776" y="3921887"/>
            <a:ext cx="570304" cy="560147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화살표: 오른쪽 29">
            <a:extLst>
              <a:ext uri="{FF2B5EF4-FFF2-40B4-BE49-F238E27FC236}">
                <a16:creationId xmlns:a16="http://schemas.microsoft.com/office/drawing/2014/main" id="{4B270CB7-95FC-48B6-2EFE-66030C55CB1E}"/>
              </a:ext>
            </a:extLst>
          </p:cNvPr>
          <p:cNvSpPr/>
          <p:nvPr/>
        </p:nvSpPr>
        <p:spPr>
          <a:xfrm>
            <a:off x="5965157" y="4297660"/>
            <a:ext cx="973394" cy="363794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799408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0.00116 L 0.07826 0.00023 L -3.125E-6 0.14792 L 0.07826 0.14792 L -3.125E-6 -0.00116 Z " pathEditMode="relative" rAng="0" ptsTypes="AAAAA">
                                      <p:cBhvr>
                                        <p:cTn id="29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06" y="7454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1.11111E-6 L 0.04674 0.0007 L 2.29167E-6 0.08171 L 0.04674 0.08171 L 2.29167E-6 -1.11111E-6 Z " pathEditMode="relative" rAng="0" ptsTypes="AAAAA">
                                      <p:cBhvr>
                                        <p:cTn id="31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31" y="40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25" grpId="0" animBg="1"/>
      <p:bldP spid="25" grpId="1" animBg="1"/>
      <p:bldP spid="25" grpId="2" animBg="1"/>
      <p:bldP spid="26" grpId="0"/>
      <p:bldP spid="26" grpId="1"/>
      <p:bldP spid="28" grpId="0" animBg="1"/>
      <p:bldP spid="28" grpId="1" animBg="1"/>
      <p:bldP spid="28" grpId="2" animBg="1"/>
      <p:bldP spid="30" grpId="0" animBg="1"/>
      <p:bldP spid="30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2">
            <a:extLst>
              <a:ext uri="{FF2B5EF4-FFF2-40B4-BE49-F238E27FC236}">
                <a16:creationId xmlns:a16="http://schemas.microsoft.com/office/drawing/2014/main" id="{2565D92E-DBF9-4FB4-ACB4-283FF45ABA44}"/>
              </a:ext>
            </a:extLst>
          </p:cNvPr>
          <p:cNvSpPr txBox="1"/>
          <p:nvPr/>
        </p:nvSpPr>
        <p:spPr>
          <a:xfrm>
            <a:off x="261579" y="235116"/>
            <a:ext cx="6934719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>
                <a:latin typeface="+mn-lt"/>
                <a:ea typeface="+mn-ea"/>
                <a:cs typeface="+mn-cs"/>
              </a:defRPr>
            </a:pPr>
            <a:r>
              <a:rPr lang="ko-KR" altLang="en-US" sz="2400" b="1" dirty="0"/>
              <a:t>본론</a:t>
            </a:r>
            <a:r>
              <a:rPr lang="en-US" altLang="ko-KR" sz="2400" dirty="0"/>
              <a:t> – </a:t>
            </a:r>
            <a:r>
              <a:rPr lang="ko-KR" altLang="ko-KR" sz="2400" dirty="0"/>
              <a:t>CNN </a:t>
            </a:r>
            <a:r>
              <a:rPr lang="en-US" altLang="ko-KR" sz="2400" dirty="0"/>
              <a:t>D</a:t>
            </a:r>
            <a:r>
              <a:rPr lang="ko-KR" altLang="ko-KR" sz="2400" dirty="0" err="1"/>
              <a:t>etection</a:t>
            </a:r>
            <a:r>
              <a:rPr lang="ko-KR" altLang="ko-KR" sz="2400" dirty="0"/>
              <a:t> </a:t>
            </a:r>
            <a:r>
              <a:rPr lang="en-US" altLang="ko-KR" sz="2400" dirty="0"/>
              <a:t>C</a:t>
            </a:r>
            <a:r>
              <a:rPr lang="ko-KR" altLang="ko-KR" sz="2400" dirty="0" err="1"/>
              <a:t>am</a:t>
            </a:r>
            <a:r>
              <a:rPr lang="ko-KR" altLang="ko-KR" sz="2400" dirty="0"/>
              <a:t> 구현내용</a:t>
            </a:r>
            <a:r>
              <a:rPr lang="en-US" altLang="ko-KR" sz="2400" dirty="0"/>
              <a:t> : </a:t>
            </a:r>
            <a:r>
              <a:rPr lang="ko-KR" altLang="en-US" sz="2400" b="1" dirty="0" err="1"/>
              <a:t>라즈베리파이</a:t>
            </a:r>
            <a:endParaRPr lang="ko-KR" altLang="ko-KR" sz="2400" b="1" dirty="0"/>
          </a:p>
        </p:txBody>
      </p:sp>
      <p:sp>
        <p:nvSpPr>
          <p:cNvPr id="20" name="TextBox 9">
            <a:extLst>
              <a:ext uri="{FF2B5EF4-FFF2-40B4-BE49-F238E27FC236}">
                <a16:creationId xmlns:a16="http://schemas.microsoft.com/office/drawing/2014/main" id="{4C4C9EA3-2198-4B7F-B997-54DAE9740A76}"/>
              </a:ext>
            </a:extLst>
          </p:cNvPr>
          <p:cNvSpPr txBox="1"/>
          <p:nvPr/>
        </p:nvSpPr>
        <p:spPr>
          <a:xfrm>
            <a:off x="2040176" y="1139016"/>
            <a:ext cx="751381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defRPr>
                <a:latin typeface="+mn-lt"/>
                <a:ea typeface="+mn-ea"/>
                <a:cs typeface="+mn-cs"/>
              </a:defRPr>
            </a:pPr>
            <a:r>
              <a:rPr lang="en-US" altLang="ko-KR" sz="2000" b="1" dirty="0">
                <a:solidFill>
                  <a:srgbClr val="000000"/>
                </a:solidFill>
                <a:highlight>
                  <a:srgbClr val="FFFF00"/>
                </a:highlight>
                <a:latin typeface="+mn-ea"/>
              </a:rPr>
              <a:t>2. </a:t>
            </a:r>
            <a:r>
              <a:rPr lang="ko-KR" altLang="en-US" sz="2000" b="1" dirty="0" err="1">
                <a:solidFill>
                  <a:srgbClr val="000000"/>
                </a:solidFill>
                <a:highlight>
                  <a:srgbClr val="FFFF00"/>
                </a:highlight>
                <a:latin typeface="+mn-ea"/>
              </a:rPr>
              <a:t>라즈베리파이로</a:t>
            </a:r>
            <a:r>
              <a:rPr lang="ko-KR" altLang="en-US" sz="2000" b="1" dirty="0">
                <a:solidFill>
                  <a:srgbClr val="000000"/>
                </a:solidFill>
                <a:highlight>
                  <a:srgbClr val="FFFF00"/>
                </a:highlight>
                <a:latin typeface="+mn-ea"/>
              </a:rPr>
              <a:t> 찍은 사진 판단 후 </a:t>
            </a:r>
            <a:r>
              <a:rPr lang="ko-KR" altLang="en-US" sz="2000" b="1" dirty="0" err="1">
                <a:solidFill>
                  <a:srgbClr val="000000"/>
                </a:solidFill>
                <a:highlight>
                  <a:srgbClr val="FFFF00"/>
                </a:highlight>
                <a:latin typeface="+mn-ea"/>
              </a:rPr>
              <a:t>부저음</a:t>
            </a:r>
            <a:r>
              <a:rPr lang="ko-KR" altLang="en-US" sz="2000" b="1" dirty="0">
                <a:solidFill>
                  <a:srgbClr val="000000"/>
                </a:solidFill>
                <a:highlight>
                  <a:srgbClr val="FFFF00"/>
                </a:highlight>
                <a:latin typeface="+mn-ea"/>
              </a:rPr>
              <a:t> 알림</a:t>
            </a:r>
            <a:endParaRPr kumimoji="0" lang="en-US" altLang="ko-KR" sz="2000" b="1" i="0" u="none" strike="noStrike" kern="1200" cap="none" spc="0" normalizeH="0" baseline="0" dirty="0">
              <a:solidFill>
                <a:srgbClr val="000000"/>
              </a:solidFill>
              <a:highlight>
                <a:srgbClr val="FFFF00"/>
              </a:highlight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1021B30-C833-C84E-559E-7E1F91A6F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800C6A38-4290-41DD-B95C-4155372FD4AF}" type="slidenum">
              <a:rPr lang="ko-KR" altLang="en-US" smtClean="0"/>
              <a:pPr lvl="0">
                <a:defRPr/>
              </a:pPr>
              <a:t>14</a:t>
            </a:fld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BE4C6EC-E570-BC16-5718-F7B8E000D31E}"/>
              </a:ext>
            </a:extLst>
          </p:cNvPr>
          <p:cNvSpPr txBox="1"/>
          <p:nvPr/>
        </p:nvSpPr>
        <p:spPr>
          <a:xfrm>
            <a:off x="7321771" y="6411954"/>
            <a:ext cx="3941485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050" dirty="0" err="1">
                <a:latin typeface="+mn-ea"/>
              </a:rPr>
              <a:t>깃허브</a:t>
            </a:r>
            <a:r>
              <a:rPr lang="ko-KR" altLang="en-US" sz="1050" dirty="0">
                <a:latin typeface="+mn-ea"/>
              </a:rPr>
              <a:t> 주소 </a:t>
            </a:r>
            <a:r>
              <a:rPr lang="en-US" altLang="ko-KR" sz="1050" dirty="0">
                <a:latin typeface="+mn-ea"/>
              </a:rPr>
              <a:t>: </a:t>
            </a:r>
            <a:r>
              <a:rPr lang="en-US" altLang="ko-KR" sz="1050" dirty="0">
                <a:latin typeface="+mn-ea"/>
                <a:hlinkClick r:id="rId3"/>
              </a:rPr>
              <a:t>https://github.com/JEONEUNMIN/capstone_04</a:t>
            </a:r>
            <a:endParaRPr lang="en-US" altLang="ko-KR" sz="1050" dirty="0">
              <a:latin typeface="+mn-ea"/>
            </a:endParaRPr>
          </a:p>
        </p:txBody>
      </p:sp>
      <p:pic>
        <p:nvPicPr>
          <p:cNvPr id="10" name="그래픽 9" descr="배지 체크 표시1 단색으로 채워진">
            <a:extLst>
              <a:ext uri="{FF2B5EF4-FFF2-40B4-BE49-F238E27FC236}">
                <a16:creationId xmlns:a16="http://schemas.microsoft.com/office/drawing/2014/main" id="{CC8EEB34-BF79-7AF7-9945-CFF75C380C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64482" y="1001224"/>
            <a:ext cx="675694" cy="675694"/>
          </a:xfrm>
          <a:prstGeom prst="rect">
            <a:avLst/>
          </a:prstGeom>
          <a:effectLst/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1833EB4B-03B8-108A-1190-E18C2442066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40176" y="1676918"/>
            <a:ext cx="2540450" cy="4512914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D7EA5C79-B035-3DDE-9B64-975CA54C291A}"/>
              </a:ext>
            </a:extLst>
          </p:cNvPr>
          <p:cNvSpPr/>
          <p:nvPr/>
        </p:nvSpPr>
        <p:spPr>
          <a:xfrm>
            <a:off x="2268746" y="3523512"/>
            <a:ext cx="1224951" cy="729311"/>
          </a:xfrm>
          <a:prstGeom prst="rect">
            <a:avLst/>
          </a:prstGeom>
          <a:noFill/>
          <a:ln w="38100">
            <a:solidFill>
              <a:srgbClr val="E412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FB1E73C-CC5C-731C-F40C-5951704916B6}"/>
              </a:ext>
            </a:extLst>
          </p:cNvPr>
          <p:cNvSpPr/>
          <p:nvPr/>
        </p:nvSpPr>
        <p:spPr>
          <a:xfrm>
            <a:off x="2268746" y="5460521"/>
            <a:ext cx="1224951" cy="729311"/>
          </a:xfrm>
          <a:prstGeom prst="rect">
            <a:avLst/>
          </a:prstGeom>
          <a:noFill/>
          <a:ln w="38100">
            <a:solidFill>
              <a:srgbClr val="E412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9">
            <a:extLst>
              <a:ext uri="{FF2B5EF4-FFF2-40B4-BE49-F238E27FC236}">
                <a16:creationId xmlns:a16="http://schemas.microsoft.com/office/drawing/2014/main" id="{89AFA1C0-65D2-22B0-1588-F487F7C79A30}"/>
              </a:ext>
            </a:extLst>
          </p:cNvPr>
          <p:cNvSpPr txBox="1"/>
          <p:nvPr/>
        </p:nvSpPr>
        <p:spPr>
          <a:xfrm>
            <a:off x="5704359" y="2005543"/>
            <a:ext cx="5244251" cy="8156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defRPr>
                <a:latin typeface="+mn-lt"/>
                <a:ea typeface="+mn-ea"/>
                <a:cs typeface="+mn-cs"/>
              </a:defRPr>
            </a:pPr>
            <a:r>
              <a:rPr kumimoji="0" lang="en-US" altLang="ko-KR" sz="2000" b="1" i="0" u="none" strike="noStrike" kern="1200" cap="none" spc="0" normalizeH="0" baseline="0" dirty="0">
                <a:solidFill>
                  <a:srgbClr val="000000"/>
                </a:solidFill>
                <a:latin typeface="+mn-ea"/>
              </a:rPr>
              <a:t>&lt;</a:t>
            </a:r>
            <a:r>
              <a:rPr kumimoji="0" lang="ko-KR" altLang="en-US" sz="2000" b="1" i="0" u="none" strike="noStrike" kern="1200" cap="none" spc="0" normalizeH="0" baseline="0" dirty="0">
                <a:solidFill>
                  <a:srgbClr val="000000"/>
                </a:solidFill>
                <a:latin typeface="+mn-ea"/>
              </a:rPr>
              <a:t>추가된 내용 시연</a:t>
            </a:r>
            <a:r>
              <a:rPr kumimoji="0" lang="en-US" altLang="ko-KR" sz="2000" b="1" i="0" u="none" strike="noStrike" kern="1200" cap="none" spc="0" normalizeH="0" baseline="0" dirty="0">
                <a:solidFill>
                  <a:srgbClr val="000000"/>
                </a:solidFill>
                <a:latin typeface="+mn-ea"/>
              </a:rPr>
              <a:t>&gt;</a:t>
            </a:r>
          </a:p>
          <a:p>
            <a:pPr>
              <a:spcBef>
                <a:spcPct val="0"/>
              </a:spcBef>
              <a:defRPr>
                <a:latin typeface="+mn-lt"/>
                <a:ea typeface="+mn-ea"/>
                <a:cs typeface="+mn-cs"/>
              </a:defRPr>
            </a:pPr>
            <a:endParaRPr lang="en-US" altLang="ko-KR" sz="700" b="1" dirty="0">
              <a:solidFill>
                <a:srgbClr val="000000"/>
              </a:solidFill>
              <a:highlight>
                <a:srgbClr val="FFFF00"/>
              </a:highlight>
              <a:latin typeface="+mn-ea"/>
            </a:endParaRPr>
          </a:p>
          <a:p>
            <a:pPr marL="285750" indent="-285750">
              <a:spcBef>
                <a:spcPct val="0"/>
              </a:spcBef>
              <a:buFont typeface="Symbol" panose="05050102010706020507" pitchFamily="18" charset="2"/>
              <a:buChar char="Þ"/>
              <a:defRPr>
                <a:latin typeface="+mn-lt"/>
                <a:ea typeface="+mn-ea"/>
                <a:cs typeface="+mn-cs"/>
              </a:defRPr>
            </a:pPr>
            <a:r>
              <a:rPr kumimoji="0" lang="ko-KR" altLang="en-US" i="0" u="none" strike="noStrike" kern="1200" cap="none" spc="0" normalizeH="0" baseline="0" dirty="0">
                <a:solidFill>
                  <a:srgbClr val="000000"/>
                </a:solidFill>
                <a:latin typeface="+mn-ea"/>
              </a:rPr>
              <a:t>라즈베리 파이 찍힌 사진 판단 후 </a:t>
            </a:r>
            <a:r>
              <a:rPr kumimoji="0" lang="ko-KR" altLang="en-US" i="0" u="none" strike="noStrike" kern="1200" cap="none" spc="0" normalizeH="0" baseline="0" dirty="0" err="1">
                <a:solidFill>
                  <a:srgbClr val="000000"/>
                </a:solidFill>
                <a:latin typeface="+mn-ea"/>
              </a:rPr>
              <a:t>부저음</a:t>
            </a:r>
            <a:r>
              <a:rPr kumimoji="0" lang="ko-KR" altLang="en-US" i="0" u="none" strike="noStrike" kern="1200" cap="none" spc="0" normalizeH="0" baseline="0" dirty="0">
                <a:solidFill>
                  <a:srgbClr val="000000"/>
                </a:solidFill>
                <a:latin typeface="+mn-ea"/>
              </a:rPr>
              <a:t> 알림</a:t>
            </a:r>
            <a:endParaRPr kumimoji="0" lang="en-US" altLang="ko-KR" i="0" u="none" strike="noStrike" kern="1200" cap="none" spc="0" normalizeH="0" baseline="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8" name="TextBox 9">
            <a:extLst>
              <a:ext uri="{FF2B5EF4-FFF2-40B4-BE49-F238E27FC236}">
                <a16:creationId xmlns:a16="http://schemas.microsoft.com/office/drawing/2014/main" id="{2AFF07FC-9A27-5CBF-D2AA-57F9DA1E0B1D}"/>
              </a:ext>
            </a:extLst>
          </p:cNvPr>
          <p:cNvSpPr txBox="1"/>
          <p:nvPr/>
        </p:nvSpPr>
        <p:spPr>
          <a:xfrm>
            <a:off x="5704359" y="3209313"/>
            <a:ext cx="4126173" cy="10618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defRPr>
                <a:latin typeface="+mn-lt"/>
                <a:ea typeface="+mn-ea"/>
                <a:cs typeface="+mn-cs"/>
              </a:defRPr>
            </a:pPr>
            <a:r>
              <a:rPr kumimoji="0" lang="en-US" altLang="ko-KR" sz="2000" b="1" i="0" u="none" strike="noStrike" kern="1200" cap="none" spc="0" normalizeH="0" baseline="0" dirty="0">
                <a:solidFill>
                  <a:srgbClr val="000000"/>
                </a:solidFill>
                <a:latin typeface="+mn-ea"/>
              </a:rPr>
              <a:t>&lt;</a:t>
            </a:r>
            <a:r>
              <a:rPr kumimoji="0" lang="ko-KR" altLang="en-US" sz="2000" b="1" i="0" u="none" strike="noStrike" kern="1200" cap="none" spc="0" normalizeH="0" baseline="0" dirty="0">
                <a:solidFill>
                  <a:srgbClr val="000000"/>
                </a:solidFill>
                <a:latin typeface="+mn-ea"/>
              </a:rPr>
              <a:t>데모 영상</a:t>
            </a:r>
            <a:r>
              <a:rPr kumimoji="0" lang="en-US" altLang="ko-KR" sz="2000" b="1" i="0" u="none" strike="noStrike" kern="1200" cap="none" spc="0" normalizeH="0" baseline="0" dirty="0">
                <a:solidFill>
                  <a:srgbClr val="000000"/>
                </a:solidFill>
                <a:latin typeface="+mn-ea"/>
              </a:rPr>
              <a:t>&gt;</a:t>
            </a:r>
          </a:p>
          <a:p>
            <a:pPr>
              <a:spcBef>
                <a:spcPct val="0"/>
              </a:spcBef>
              <a:defRPr>
                <a:latin typeface="+mn-lt"/>
                <a:ea typeface="+mn-ea"/>
                <a:cs typeface="+mn-cs"/>
              </a:defRPr>
            </a:pPr>
            <a:endParaRPr lang="en-US" altLang="ko-KR" sz="700" b="1" dirty="0">
              <a:solidFill>
                <a:srgbClr val="000000"/>
              </a:solidFill>
              <a:highlight>
                <a:srgbClr val="FFFF00"/>
              </a:highlight>
              <a:latin typeface="+mn-ea"/>
            </a:endParaRPr>
          </a:p>
          <a:p>
            <a:pPr marL="285750" indent="-285750">
              <a:spcBef>
                <a:spcPct val="0"/>
              </a:spcBef>
              <a:buFont typeface="Symbol" panose="05050102010706020507" pitchFamily="18" charset="2"/>
              <a:buChar char="Þ"/>
              <a:defRPr>
                <a:latin typeface="+mn-lt"/>
                <a:ea typeface="+mn-ea"/>
                <a:cs typeface="+mn-cs"/>
              </a:defRPr>
            </a:pPr>
            <a:r>
              <a:rPr kumimoji="0" lang="ko-KR" altLang="en-US" i="0" u="none" strike="noStrike" kern="1200" cap="none" spc="0" normalizeH="0" baseline="0" dirty="0">
                <a:solidFill>
                  <a:srgbClr val="000000"/>
                </a:solidFill>
                <a:latin typeface="+mn-ea"/>
              </a:rPr>
              <a:t>조선대학교 내 </a:t>
            </a:r>
            <a:endParaRPr kumimoji="0" lang="en-US" altLang="ko-KR" i="0" u="none" strike="noStrike" kern="1200" cap="none" spc="0" normalizeH="0" baseline="0" dirty="0">
              <a:solidFill>
                <a:srgbClr val="000000"/>
              </a:solidFill>
              <a:latin typeface="+mn-ea"/>
            </a:endParaRPr>
          </a:p>
          <a:p>
            <a:pPr>
              <a:spcBef>
                <a:spcPct val="0"/>
              </a:spcBef>
              <a:defRPr>
                <a:latin typeface="+mn-lt"/>
                <a:ea typeface="+mn-ea"/>
                <a:cs typeface="+mn-cs"/>
              </a:defRPr>
            </a:pPr>
            <a:r>
              <a:rPr kumimoji="0" lang="ko-KR" altLang="en-US" i="0" u="none" strike="noStrike" kern="1200" cap="none" spc="0" normalizeH="0" baseline="0" dirty="0">
                <a:solidFill>
                  <a:srgbClr val="000000"/>
                </a:solidFill>
                <a:latin typeface="+mn-ea"/>
              </a:rPr>
              <a:t>   도로 판단 데모 영상</a:t>
            </a:r>
            <a:endParaRPr kumimoji="0" lang="en-US" altLang="ko-KR" i="0" u="none" strike="noStrike" kern="1200" cap="none" spc="0" normalizeH="0" baseline="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46E6CFE-6ED8-C184-7AC1-B9B6CD9403B5}"/>
              </a:ext>
            </a:extLst>
          </p:cNvPr>
          <p:cNvSpPr/>
          <p:nvPr/>
        </p:nvSpPr>
        <p:spPr>
          <a:xfrm>
            <a:off x="3552096" y="3866710"/>
            <a:ext cx="353683" cy="666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5B9BB18-64B9-A91D-A065-E966A2488D60}"/>
              </a:ext>
            </a:extLst>
          </p:cNvPr>
          <p:cNvSpPr/>
          <p:nvPr/>
        </p:nvSpPr>
        <p:spPr>
          <a:xfrm flipV="1">
            <a:off x="3545425" y="5791843"/>
            <a:ext cx="353683" cy="666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810DF85-271E-C41B-AF88-046BA2631899}"/>
              </a:ext>
            </a:extLst>
          </p:cNvPr>
          <p:cNvSpPr/>
          <p:nvPr/>
        </p:nvSpPr>
        <p:spPr>
          <a:xfrm>
            <a:off x="3838756" y="3867221"/>
            <a:ext cx="80831" cy="19808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4DCF1824-9ED9-754D-DD42-7F9900FC288A}"/>
              </a:ext>
            </a:extLst>
          </p:cNvPr>
          <p:cNvSpPr/>
          <p:nvPr/>
        </p:nvSpPr>
        <p:spPr>
          <a:xfrm>
            <a:off x="3881886" y="4373120"/>
            <a:ext cx="1328107" cy="103517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6117AAE-8D8B-ABB5-45C2-8DE432AAD5B4}"/>
              </a:ext>
            </a:extLst>
          </p:cNvPr>
          <p:cNvSpPr txBox="1"/>
          <p:nvPr/>
        </p:nvSpPr>
        <p:spPr>
          <a:xfrm>
            <a:off x="3867513" y="4439274"/>
            <a:ext cx="13281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고딕ET" panose="020D0604000000000000" pitchFamily="50" charset="-127"/>
                <a:ea typeface="나눔고딕ET" panose="020D0604000000000000" pitchFamily="50" charset="-127"/>
              </a:rPr>
              <a:t>주행 불가능 </a:t>
            </a:r>
            <a:endParaRPr lang="en-US" altLang="ko-KR" dirty="0">
              <a:latin typeface="나눔고딕ET" panose="020D0604000000000000" pitchFamily="50" charset="-127"/>
              <a:ea typeface="나눔고딕ET" panose="020D0604000000000000" pitchFamily="50" charset="-127"/>
            </a:endParaRPr>
          </a:p>
          <a:p>
            <a:r>
              <a:rPr lang="ko-KR" altLang="en-US" dirty="0">
                <a:latin typeface="나눔고딕ET" panose="020D0604000000000000" pitchFamily="50" charset="-127"/>
                <a:ea typeface="나눔고딕ET" panose="020D0604000000000000" pitchFamily="50" charset="-127"/>
              </a:rPr>
              <a:t>판단 시</a:t>
            </a:r>
            <a:r>
              <a:rPr lang="en-US" altLang="ko-KR" dirty="0">
                <a:latin typeface="나눔고딕ET" panose="020D0604000000000000" pitchFamily="50" charset="-127"/>
                <a:ea typeface="나눔고딕ET" panose="020D0604000000000000" pitchFamily="50" charset="-127"/>
              </a:rPr>
              <a:t>,</a:t>
            </a:r>
          </a:p>
          <a:p>
            <a:r>
              <a:rPr lang="ko-KR" altLang="en-US" dirty="0" err="1">
                <a:latin typeface="나눔고딕ET" panose="020D0604000000000000" pitchFamily="50" charset="-127"/>
                <a:ea typeface="나눔고딕ET" panose="020D0604000000000000" pitchFamily="50" charset="-127"/>
              </a:rPr>
              <a:t>부저음</a:t>
            </a:r>
            <a:r>
              <a:rPr lang="ko-KR" altLang="en-US" dirty="0">
                <a:latin typeface="나눔고딕ET" panose="020D0604000000000000" pitchFamily="50" charset="-127"/>
                <a:ea typeface="나눔고딕ET" panose="020D0604000000000000" pitchFamily="50" charset="-127"/>
              </a:rPr>
              <a:t> 알림</a:t>
            </a:r>
          </a:p>
        </p:txBody>
      </p:sp>
      <p:pic>
        <p:nvPicPr>
          <p:cNvPr id="6" name="그림 5" descr="실외, 대지, 도로, 사람이(가) 표시된 사진&#10;&#10;자동 생성된 설명">
            <a:extLst>
              <a:ext uri="{FF2B5EF4-FFF2-40B4-BE49-F238E27FC236}">
                <a16:creationId xmlns:a16="http://schemas.microsoft.com/office/drawing/2014/main" id="{190A16C9-05B1-78E3-FF05-F4B85F436B9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2582" y="3277373"/>
            <a:ext cx="1273631" cy="2251170"/>
          </a:xfrm>
          <a:prstGeom prst="rect">
            <a:avLst/>
          </a:prstGeom>
        </p:spPr>
      </p:pic>
      <p:pic>
        <p:nvPicPr>
          <p:cNvPr id="8" name="그림 7" descr="도로, 실외, 사람, 거리이(가) 표시된 사진&#10;&#10;자동 생성된 설명">
            <a:extLst>
              <a:ext uri="{FF2B5EF4-FFF2-40B4-BE49-F238E27FC236}">
                <a16:creationId xmlns:a16="http://schemas.microsoft.com/office/drawing/2014/main" id="{525762BB-2AA8-CE13-9B33-6E16569DA6A4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4532" y="3271717"/>
            <a:ext cx="1267503" cy="2251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366502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36884" y="222789"/>
            <a:ext cx="2375971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400" b="1" dirty="0">
                <a:latin typeface="+mn-ea"/>
              </a:rPr>
              <a:t>결론</a:t>
            </a:r>
            <a:r>
              <a:rPr lang="ko-KR" altLang="en-US" sz="2400" dirty="0">
                <a:latin typeface="+mn-ea"/>
              </a:rPr>
              <a:t> </a:t>
            </a:r>
            <a:r>
              <a:rPr lang="en-US" altLang="ko-KR" sz="2400" dirty="0">
                <a:latin typeface="+mn-ea"/>
              </a:rPr>
              <a:t>- </a:t>
            </a:r>
            <a:r>
              <a:rPr lang="ko-KR" altLang="en-US" sz="2400" dirty="0">
                <a:highlight>
                  <a:srgbClr val="FFFF00"/>
                </a:highlight>
                <a:latin typeface="+mn-ea"/>
              </a:rPr>
              <a:t>주간보고</a:t>
            </a:r>
            <a:endParaRPr lang="en-US" altLang="ko-KR" sz="2400" dirty="0">
              <a:highlight>
                <a:srgbClr val="FFFF00"/>
              </a:highlight>
              <a:latin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665932" y="1169703"/>
            <a:ext cx="7263527" cy="138499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000" b="1" dirty="0">
                <a:latin typeface="+mn-ea"/>
              </a:rPr>
              <a:t>5</a:t>
            </a:r>
            <a:r>
              <a:rPr lang="ko-KR" altLang="en-US" sz="2000" b="1" dirty="0">
                <a:latin typeface="+mn-ea"/>
              </a:rPr>
              <a:t>월 </a:t>
            </a:r>
            <a:r>
              <a:rPr lang="en-US" altLang="ko-KR" sz="2000" b="1" dirty="0">
                <a:latin typeface="+mn-ea"/>
              </a:rPr>
              <a:t>23</a:t>
            </a:r>
            <a:r>
              <a:rPr lang="ko-KR" altLang="en-US" sz="2000" b="1" dirty="0">
                <a:latin typeface="+mn-ea"/>
              </a:rPr>
              <a:t>일 월요일</a:t>
            </a:r>
            <a:endParaRPr lang="en-US" altLang="ko-KR" sz="2000" b="1" dirty="0">
              <a:latin typeface="+mn-ea"/>
            </a:endParaRPr>
          </a:p>
          <a:p>
            <a:pPr lvl="0">
              <a:defRPr/>
            </a:pPr>
            <a:endParaRPr lang="en-US" altLang="ko-KR" sz="1600" b="1" dirty="0">
              <a:latin typeface="+mn-ea"/>
            </a:endParaRPr>
          </a:p>
          <a:p>
            <a:pPr>
              <a:defRPr/>
            </a:pPr>
            <a:r>
              <a:rPr lang="en-US" altLang="ko-KR" sz="1600" b="1" dirty="0">
                <a:latin typeface="나눔고딕ET" panose="020D0604000000000000" pitchFamily="50" charset="-127"/>
                <a:ea typeface="나눔고딕ET" panose="020D0604000000000000" pitchFamily="50" charset="-127"/>
              </a:rPr>
              <a:t>=&gt; </a:t>
            </a:r>
            <a:r>
              <a:rPr lang="ko-KR" altLang="en-US" sz="1600" b="1" dirty="0">
                <a:latin typeface="나눔고딕ET" panose="020D0604000000000000" pitchFamily="50" charset="-127"/>
                <a:ea typeface="나눔고딕ET" panose="020D0604000000000000" pitchFamily="50" charset="-127"/>
              </a:rPr>
              <a:t>라즈베리 파이</a:t>
            </a:r>
            <a:endParaRPr lang="en-US" altLang="ko-KR" sz="1600" b="1" dirty="0">
              <a:latin typeface="나눔고딕ET" panose="020D0604000000000000" pitchFamily="50" charset="-127"/>
              <a:ea typeface="나눔고딕ET" panose="020D0604000000000000" pitchFamily="50" charset="-127"/>
            </a:endParaRPr>
          </a:p>
          <a:p>
            <a:pPr marL="285750" lvl="0" indent="-285750">
              <a:buFontTx/>
              <a:buChar char="-"/>
              <a:defRPr/>
            </a:pPr>
            <a:r>
              <a:rPr lang="en-US" altLang="ko-KR" sz="1600" dirty="0">
                <a:latin typeface="나눔고딕ET" panose="020D0604000000000000" pitchFamily="50" charset="-127"/>
                <a:ea typeface="나눔고딕ET" panose="020D0604000000000000" pitchFamily="50" charset="-127"/>
              </a:rPr>
              <a:t>h5 </a:t>
            </a:r>
            <a:r>
              <a:rPr lang="ko-KR" altLang="en-US" sz="1600" dirty="0">
                <a:latin typeface="나눔고딕ET" panose="020D0604000000000000" pitchFamily="50" charset="-127"/>
                <a:ea typeface="나눔고딕ET" panose="020D0604000000000000" pitchFamily="50" charset="-127"/>
              </a:rPr>
              <a:t>파일 적용 후 촬영한 사진을 판단한 결과를 바탕으로</a:t>
            </a:r>
            <a:r>
              <a:rPr lang="en-US" altLang="ko-KR" sz="1600" dirty="0">
                <a:latin typeface="나눔고딕ET" panose="020D0604000000000000" pitchFamily="50" charset="-127"/>
                <a:ea typeface="나눔고딕ET" panose="020D0604000000000000" pitchFamily="50" charset="-127"/>
              </a:rPr>
              <a:t> </a:t>
            </a:r>
            <a:r>
              <a:rPr lang="ko-KR" altLang="en-US" sz="1600" dirty="0" err="1">
                <a:latin typeface="나눔고딕ET" panose="020D0604000000000000" pitchFamily="50" charset="-127"/>
                <a:ea typeface="나눔고딕ET" panose="020D0604000000000000" pitchFamily="50" charset="-127"/>
              </a:rPr>
              <a:t>부저음</a:t>
            </a:r>
            <a:r>
              <a:rPr lang="ko-KR" altLang="en-US" sz="1600" dirty="0">
                <a:latin typeface="나눔고딕ET" panose="020D0604000000000000" pitchFamily="50" charset="-127"/>
                <a:ea typeface="나눔고딕ET" panose="020D0604000000000000" pitchFamily="50" charset="-127"/>
              </a:rPr>
              <a:t> </a:t>
            </a:r>
            <a:r>
              <a:rPr lang="ko-KR" altLang="en-US" sz="1600" dirty="0" err="1">
                <a:latin typeface="나눔고딕ET" panose="020D0604000000000000" pitchFamily="50" charset="-127"/>
                <a:ea typeface="나눔고딕ET" panose="020D0604000000000000" pitchFamily="50" charset="-127"/>
              </a:rPr>
              <a:t>알림하도록</a:t>
            </a:r>
            <a:r>
              <a:rPr lang="ko-KR" altLang="en-US" sz="1600" dirty="0">
                <a:latin typeface="나눔고딕ET" panose="020D0604000000000000" pitchFamily="50" charset="-127"/>
                <a:ea typeface="나눔고딕ET" panose="020D0604000000000000" pitchFamily="50" charset="-127"/>
              </a:rPr>
              <a:t> 설정</a:t>
            </a:r>
            <a:endParaRPr lang="en-US" altLang="ko-KR" sz="1600" dirty="0">
              <a:latin typeface="나눔고딕ET" panose="020D0604000000000000" pitchFamily="50" charset="-127"/>
              <a:ea typeface="나눔고딕ET" panose="020D0604000000000000" pitchFamily="50" charset="-127"/>
            </a:endParaRPr>
          </a:p>
          <a:p>
            <a:pPr lvl="0">
              <a:defRPr/>
            </a:pPr>
            <a:endParaRPr lang="en-US" altLang="ko-KR" sz="1600" b="1" dirty="0">
              <a:latin typeface="+mn-ea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6282423-0802-8AAC-715A-9FAEF30BC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800C6A38-4290-41DD-B95C-4155372FD4AF}" type="slidenum">
              <a:rPr lang="ko-KR" altLang="en-US" smtClean="0"/>
              <a:pPr lvl="0">
                <a:defRPr/>
              </a:pPr>
              <a:t>15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869C26-437E-B0FB-CC8A-2D6550BDBB64}"/>
              </a:ext>
            </a:extLst>
          </p:cNvPr>
          <p:cNvSpPr txBox="1"/>
          <p:nvPr/>
        </p:nvSpPr>
        <p:spPr>
          <a:xfrm>
            <a:off x="1665932" y="2554698"/>
            <a:ext cx="6906058" cy="14465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000" b="1" dirty="0">
                <a:latin typeface="+mn-ea"/>
              </a:rPr>
              <a:t>5</a:t>
            </a:r>
            <a:r>
              <a:rPr lang="ko-KR" altLang="en-US" sz="2000" b="1" dirty="0">
                <a:latin typeface="+mn-ea"/>
              </a:rPr>
              <a:t>월 </a:t>
            </a:r>
            <a:r>
              <a:rPr lang="en-US" altLang="ko-KR" sz="2000" b="1" dirty="0">
                <a:latin typeface="+mn-ea"/>
              </a:rPr>
              <a:t>26</a:t>
            </a:r>
            <a:r>
              <a:rPr lang="ko-KR" altLang="en-US" sz="2000" b="1" dirty="0">
                <a:latin typeface="+mn-ea"/>
              </a:rPr>
              <a:t>일 목요일</a:t>
            </a:r>
            <a:endParaRPr lang="en-US" altLang="ko-KR" sz="2000" b="1" dirty="0">
              <a:latin typeface="+mn-ea"/>
            </a:endParaRPr>
          </a:p>
          <a:p>
            <a:pPr marL="285750" lvl="0" indent="-285750">
              <a:buFontTx/>
              <a:buChar char="-"/>
              <a:defRPr/>
            </a:pPr>
            <a:endParaRPr lang="en-US" altLang="ko-KR" sz="2000" dirty="0">
              <a:latin typeface="나눔고딕ET" panose="020D0604000000000000" pitchFamily="50" charset="-127"/>
              <a:ea typeface="나눔고딕ET" panose="020D0604000000000000" pitchFamily="50" charset="-127"/>
            </a:endParaRPr>
          </a:p>
          <a:p>
            <a:pPr lvl="0">
              <a:defRPr/>
            </a:pPr>
            <a:r>
              <a:rPr lang="en-US" altLang="ko-KR" sz="1600" b="1" dirty="0">
                <a:latin typeface="나눔고딕ET" panose="020D0604000000000000" pitchFamily="50" charset="-127"/>
                <a:ea typeface="나눔고딕ET" panose="020D0604000000000000" pitchFamily="50" charset="-127"/>
              </a:rPr>
              <a:t>=&gt; </a:t>
            </a:r>
            <a:r>
              <a:rPr lang="ko-KR" altLang="en-US" sz="1600" b="1" dirty="0">
                <a:latin typeface="나눔고딕ET" panose="020D0604000000000000" pitchFamily="50" charset="-127"/>
                <a:ea typeface="나눔고딕ET" panose="020D0604000000000000" pitchFamily="50" charset="-127"/>
              </a:rPr>
              <a:t>모델 학습</a:t>
            </a:r>
            <a:endParaRPr lang="en-US" altLang="ko-KR" sz="1600" b="1" dirty="0">
              <a:latin typeface="나눔고딕ET" panose="020D0604000000000000" pitchFamily="50" charset="-127"/>
              <a:ea typeface="나눔고딕ET" panose="020D0604000000000000" pitchFamily="50" charset="-127"/>
            </a:endParaRPr>
          </a:p>
          <a:p>
            <a:pPr marL="285750" lvl="0" indent="-285750">
              <a:buFontTx/>
              <a:buChar char="-"/>
              <a:defRPr/>
            </a:pPr>
            <a:r>
              <a:rPr lang="ko-KR" altLang="en-US" sz="1600" dirty="0">
                <a:latin typeface="나눔고딕ET" panose="020D0604000000000000" pitchFamily="50" charset="-127"/>
                <a:ea typeface="나눔고딕ET" panose="020D0604000000000000" pitchFamily="50" charset="-127"/>
              </a:rPr>
              <a:t>학습 이미지 크기 조정 </a:t>
            </a:r>
            <a:endParaRPr lang="en-US" altLang="ko-KR" sz="1600" dirty="0">
              <a:latin typeface="나눔고딕ET" panose="020D0604000000000000" pitchFamily="50" charset="-127"/>
              <a:ea typeface="나눔고딕ET" panose="020D0604000000000000" pitchFamily="50" charset="-127"/>
            </a:endParaRPr>
          </a:p>
          <a:p>
            <a:pPr lvl="0">
              <a:defRPr/>
            </a:pPr>
            <a:r>
              <a:rPr lang="en-US" altLang="ko-KR" sz="1600" dirty="0">
                <a:latin typeface="나눔고딕ET" panose="020D0604000000000000" pitchFamily="50" charset="-127"/>
                <a:ea typeface="나눔고딕ET" panose="020D0604000000000000" pitchFamily="50" charset="-127"/>
              </a:rPr>
              <a:t>    5</a:t>
            </a:r>
            <a:r>
              <a:rPr lang="ko-KR" altLang="en-US" sz="1600" dirty="0">
                <a:latin typeface="나눔고딕ET" panose="020D0604000000000000" pitchFamily="50" charset="-127"/>
                <a:ea typeface="나눔고딕ET" panose="020D0604000000000000" pitchFamily="50" charset="-127"/>
              </a:rPr>
              <a:t>월 </a:t>
            </a:r>
            <a:r>
              <a:rPr lang="en-US" altLang="ko-KR" sz="1600" dirty="0">
                <a:latin typeface="나눔고딕ET" panose="020D0604000000000000" pitchFamily="50" charset="-127"/>
                <a:ea typeface="나눔고딕ET" panose="020D0604000000000000" pitchFamily="50" charset="-127"/>
              </a:rPr>
              <a:t>11</a:t>
            </a:r>
            <a:r>
              <a:rPr lang="ko-KR" altLang="en-US" sz="1600" dirty="0">
                <a:latin typeface="나눔고딕ET" panose="020D0604000000000000" pitchFamily="50" charset="-127"/>
                <a:ea typeface="나눔고딕ET" panose="020D0604000000000000" pitchFamily="50" charset="-127"/>
              </a:rPr>
              <a:t>일 </a:t>
            </a:r>
            <a:r>
              <a:rPr lang="en-US" altLang="ko-KR" sz="1600" dirty="0">
                <a:latin typeface="나눔고딕ET" panose="020D0604000000000000" pitchFamily="50" charset="-127"/>
                <a:ea typeface="나눔고딕ET" panose="020D0604000000000000" pitchFamily="50" charset="-127"/>
              </a:rPr>
              <a:t>= (128, 128) -&gt; 5</a:t>
            </a:r>
            <a:r>
              <a:rPr lang="ko-KR" altLang="en-US" sz="1600" dirty="0">
                <a:latin typeface="나눔고딕ET" panose="020D0604000000000000" pitchFamily="50" charset="-127"/>
                <a:ea typeface="나눔고딕ET" panose="020D0604000000000000" pitchFamily="50" charset="-127"/>
              </a:rPr>
              <a:t>월 </a:t>
            </a:r>
            <a:r>
              <a:rPr lang="en-US" altLang="ko-KR" sz="1600" dirty="0">
                <a:latin typeface="나눔고딕ET" panose="020D0604000000000000" pitchFamily="50" charset="-127"/>
                <a:ea typeface="나눔고딕ET" panose="020D0604000000000000" pitchFamily="50" charset="-127"/>
              </a:rPr>
              <a:t>21</a:t>
            </a:r>
            <a:r>
              <a:rPr lang="ko-KR" altLang="en-US" sz="1600" dirty="0">
                <a:latin typeface="나눔고딕ET" panose="020D0604000000000000" pitchFamily="50" charset="-127"/>
                <a:ea typeface="나눔고딕ET" panose="020D0604000000000000" pitchFamily="50" charset="-127"/>
              </a:rPr>
              <a:t>일 </a:t>
            </a:r>
            <a:r>
              <a:rPr lang="en-US" altLang="ko-KR" sz="1600" dirty="0">
                <a:latin typeface="나눔고딕ET" panose="020D0604000000000000" pitchFamily="50" charset="-127"/>
                <a:ea typeface="나눔고딕ET" panose="020D0604000000000000" pitchFamily="50" charset="-127"/>
              </a:rPr>
              <a:t>= (96, 96) -&gt; </a:t>
            </a:r>
            <a:r>
              <a:rPr lang="en-US" altLang="ko-KR" sz="1600" b="1" dirty="0">
                <a:latin typeface="나눔고딕ET" panose="020D0604000000000000" pitchFamily="50" charset="-127"/>
                <a:ea typeface="나눔고딕ET" panose="020D0604000000000000" pitchFamily="50" charset="-127"/>
              </a:rPr>
              <a:t>5</a:t>
            </a:r>
            <a:r>
              <a:rPr lang="ko-KR" altLang="en-US" sz="1600" b="1" dirty="0">
                <a:latin typeface="나눔고딕ET" panose="020D0604000000000000" pitchFamily="50" charset="-127"/>
                <a:ea typeface="나눔고딕ET" panose="020D0604000000000000" pitchFamily="50" charset="-127"/>
              </a:rPr>
              <a:t>월 </a:t>
            </a:r>
            <a:r>
              <a:rPr lang="en-US" altLang="ko-KR" sz="1600" b="1" dirty="0">
                <a:latin typeface="나눔고딕ET" panose="020D0604000000000000" pitchFamily="50" charset="-127"/>
                <a:ea typeface="나눔고딕ET" panose="020D0604000000000000" pitchFamily="50" charset="-127"/>
              </a:rPr>
              <a:t>26</a:t>
            </a:r>
            <a:r>
              <a:rPr lang="ko-KR" altLang="en-US" sz="1600" b="1" dirty="0">
                <a:latin typeface="나눔고딕ET" panose="020D0604000000000000" pitchFamily="50" charset="-127"/>
                <a:ea typeface="나눔고딕ET" panose="020D0604000000000000" pitchFamily="50" charset="-127"/>
              </a:rPr>
              <a:t>일 </a:t>
            </a:r>
            <a:r>
              <a:rPr lang="en-US" altLang="ko-KR" sz="1600" b="1" dirty="0">
                <a:latin typeface="나눔고딕ET" panose="020D0604000000000000" pitchFamily="50" charset="-127"/>
                <a:ea typeface="나눔고딕ET" panose="020D0604000000000000" pitchFamily="50" charset="-127"/>
              </a:rPr>
              <a:t>=(224, 224)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C27166-4772-6010-C833-236524F44048}"/>
              </a:ext>
            </a:extLst>
          </p:cNvPr>
          <p:cNvSpPr txBox="1"/>
          <p:nvPr/>
        </p:nvSpPr>
        <p:spPr>
          <a:xfrm>
            <a:off x="1665932" y="4223660"/>
            <a:ext cx="4887877" cy="14465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000" b="1" dirty="0">
                <a:latin typeface="+mn-ea"/>
              </a:rPr>
              <a:t>5</a:t>
            </a:r>
            <a:r>
              <a:rPr lang="ko-KR" altLang="en-US" sz="2000" b="1" dirty="0">
                <a:latin typeface="+mn-ea"/>
              </a:rPr>
              <a:t>월 </a:t>
            </a:r>
            <a:r>
              <a:rPr lang="en-US" altLang="ko-KR" sz="2000" b="1" dirty="0">
                <a:latin typeface="+mn-ea"/>
              </a:rPr>
              <a:t>27</a:t>
            </a:r>
            <a:r>
              <a:rPr lang="ko-KR" altLang="en-US" sz="2000" b="1" dirty="0">
                <a:latin typeface="+mn-ea"/>
              </a:rPr>
              <a:t>일 금요일</a:t>
            </a:r>
            <a:endParaRPr lang="en-US" altLang="ko-KR" sz="2000" b="1" dirty="0">
              <a:latin typeface="+mn-ea"/>
            </a:endParaRPr>
          </a:p>
          <a:p>
            <a:pPr marL="285750" lvl="0" indent="-285750">
              <a:buFontTx/>
              <a:buChar char="-"/>
              <a:defRPr/>
            </a:pPr>
            <a:endParaRPr lang="en-US" altLang="ko-KR" sz="2000" dirty="0">
              <a:latin typeface="나눔고딕ET" panose="020D0604000000000000" pitchFamily="50" charset="-127"/>
              <a:ea typeface="나눔고딕ET" panose="020D0604000000000000" pitchFamily="50" charset="-127"/>
            </a:endParaRPr>
          </a:p>
          <a:p>
            <a:pPr lvl="0">
              <a:defRPr/>
            </a:pPr>
            <a:r>
              <a:rPr lang="en-US" altLang="ko-KR" sz="1600" b="1" dirty="0">
                <a:latin typeface="나눔고딕ET" panose="020D0604000000000000" pitchFamily="50" charset="-127"/>
                <a:ea typeface="나눔고딕ET" panose="020D0604000000000000" pitchFamily="50" charset="-127"/>
              </a:rPr>
              <a:t>=&gt; </a:t>
            </a:r>
            <a:r>
              <a:rPr lang="ko-KR" altLang="en-US" sz="1600" b="1" dirty="0">
                <a:latin typeface="나눔고딕ET" panose="020D0604000000000000" pitchFamily="50" charset="-127"/>
                <a:ea typeface="나눔고딕ET" panose="020D0604000000000000" pitchFamily="50" charset="-127"/>
              </a:rPr>
              <a:t>모델 학습</a:t>
            </a:r>
            <a:endParaRPr lang="en-US" altLang="ko-KR" sz="1600" b="1" dirty="0">
              <a:latin typeface="나눔고딕ET" panose="020D0604000000000000" pitchFamily="50" charset="-127"/>
              <a:ea typeface="나눔고딕ET" panose="020D0604000000000000" pitchFamily="50" charset="-127"/>
            </a:endParaRPr>
          </a:p>
          <a:p>
            <a:pPr marL="285750" lvl="0" indent="-285750">
              <a:buFontTx/>
              <a:buChar char="-"/>
              <a:defRPr/>
            </a:pPr>
            <a:r>
              <a:rPr lang="ko-KR" altLang="en-US" sz="1600" dirty="0">
                <a:latin typeface="나눔고딕ET" panose="020D0604000000000000" pitchFamily="50" charset="-127"/>
                <a:ea typeface="나눔고딕ET" panose="020D0604000000000000" pitchFamily="50" charset="-127"/>
              </a:rPr>
              <a:t>학습 이미지 크기 조정 </a:t>
            </a:r>
            <a:endParaRPr lang="en-US" altLang="ko-KR" sz="1600" dirty="0">
              <a:latin typeface="나눔고딕ET" panose="020D0604000000000000" pitchFamily="50" charset="-127"/>
              <a:ea typeface="나눔고딕ET" panose="020D0604000000000000" pitchFamily="50" charset="-127"/>
            </a:endParaRPr>
          </a:p>
          <a:p>
            <a:pPr lvl="0">
              <a:defRPr/>
            </a:pPr>
            <a:r>
              <a:rPr lang="en-US" altLang="ko-KR" sz="1600" dirty="0">
                <a:latin typeface="나눔고딕ET" panose="020D0604000000000000" pitchFamily="50" charset="-127"/>
                <a:ea typeface="나눔고딕ET" panose="020D0604000000000000" pitchFamily="50" charset="-127"/>
              </a:rPr>
              <a:t>    </a:t>
            </a:r>
            <a:r>
              <a:rPr lang="en-US" altLang="ko-KR" sz="1600" b="1" dirty="0">
                <a:latin typeface="나눔고딕ET" panose="020D0604000000000000" pitchFamily="50" charset="-127"/>
                <a:ea typeface="나눔고딕ET" panose="020D0604000000000000" pitchFamily="50" charset="-127"/>
              </a:rPr>
              <a:t>5</a:t>
            </a:r>
            <a:r>
              <a:rPr lang="ko-KR" altLang="en-US" sz="1600" b="1" dirty="0">
                <a:latin typeface="나눔고딕ET" panose="020D0604000000000000" pitchFamily="50" charset="-127"/>
                <a:ea typeface="나눔고딕ET" panose="020D0604000000000000" pitchFamily="50" charset="-127"/>
              </a:rPr>
              <a:t>월 </a:t>
            </a:r>
            <a:r>
              <a:rPr lang="en-US" altLang="ko-KR" sz="1600" b="1" dirty="0">
                <a:latin typeface="나눔고딕ET" panose="020D0604000000000000" pitchFamily="50" charset="-127"/>
                <a:ea typeface="나눔고딕ET" panose="020D0604000000000000" pitchFamily="50" charset="-127"/>
              </a:rPr>
              <a:t>27</a:t>
            </a:r>
            <a:r>
              <a:rPr lang="ko-KR" altLang="en-US" sz="1600" b="1" dirty="0">
                <a:latin typeface="나눔고딕ET" panose="020D0604000000000000" pitchFamily="50" charset="-127"/>
                <a:ea typeface="나눔고딕ET" panose="020D0604000000000000" pitchFamily="50" charset="-127"/>
              </a:rPr>
              <a:t>일 </a:t>
            </a:r>
            <a:r>
              <a:rPr lang="en-US" altLang="ko-KR" sz="1600" b="1" dirty="0">
                <a:latin typeface="나눔고딕ET" panose="020D0604000000000000" pitchFamily="50" charset="-127"/>
                <a:ea typeface="나눔고딕ET" panose="020D0604000000000000" pitchFamily="50" charset="-127"/>
              </a:rPr>
              <a:t>= (224, 224) -&gt; 5</a:t>
            </a:r>
            <a:r>
              <a:rPr lang="ko-KR" altLang="en-US" sz="1600" b="1" dirty="0">
                <a:latin typeface="나눔고딕ET" panose="020D0604000000000000" pitchFamily="50" charset="-127"/>
                <a:ea typeface="나눔고딕ET" panose="020D0604000000000000" pitchFamily="50" charset="-127"/>
              </a:rPr>
              <a:t>월 </a:t>
            </a:r>
            <a:r>
              <a:rPr lang="en-US" altLang="ko-KR" sz="1600" b="1" dirty="0">
                <a:latin typeface="나눔고딕ET" panose="020D0604000000000000" pitchFamily="50" charset="-127"/>
                <a:ea typeface="나눔고딕ET" panose="020D0604000000000000" pitchFamily="50" charset="-127"/>
              </a:rPr>
              <a:t>28</a:t>
            </a:r>
            <a:r>
              <a:rPr lang="ko-KR" altLang="en-US" sz="1600" b="1" dirty="0">
                <a:latin typeface="나눔고딕ET" panose="020D0604000000000000" pitchFamily="50" charset="-127"/>
                <a:ea typeface="나눔고딕ET" panose="020D0604000000000000" pitchFamily="50" charset="-127"/>
              </a:rPr>
              <a:t>일 </a:t>
            </a:r>
            <a:r>
              <a:rPr lang="en-US" altLang="ko-KR" sz="1600" b="1" dirty="0">
                <a:latin typeface="나눔고딕ET" panose="020D0604000000000000" pitchFamily="50" charset="-127"/>
                <a:ea typeface="나눔고딕ET" panose="020D0604000000000000" pitchFamily="50" charset="-127"/>
              </a:rPr>
              <a:t>= (128, 256)</a:t>
            </a:r>
          </a:p>
        </p:txBody>
      </p:sp>
    </p:spTree>
    <p:extLst>
      <p:ext uri="{BB962C8B-B14F-4D97-AF65-F5344CB8AC3E}">
        <p14:creationId xmlns:p14="http://schemas.microsoft.com/office/powerpoint/2010/main" val="1779391364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96655" y="326698"/>
            <a:ext cx="2923784" cy="4524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 b="1"/>
              <a:t>결론</a:t>
            </a:r>
            <a:r>
              <a:rPr lang="en-US" altLang="ko-KR"/>
              <a:t> </a:t>
            </a:r>
            <a:r>
              <a:rPr lang="en-US" altLang="ko-KR" sz="2400"/>
              <a:t>– </a:t>
            </a:r>
            <a:r>
              <a:rPr lang="ko-KR" altLang="en-US" sz="2400"/>
              <a:t>향후연구계획</a:t>
            </a:r>
          </a:p>
        </p:txBody>
      </p:sp>
      <p:sp>
        <p:nvSpPr>
          <p:cNvPr id="2067" name="TextBox 2066"/>
          <p:cNvSpPr txBox="1"/>
          <p:nvPr/>
        </p:nvSpPr>
        <p:spPr>
          <a:xfrm>
            <a:off x="1174214" y="1135547"/>
            <a:ext cx="3795820" cy="4142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100" b="1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[ </a:t>
            </a:r>
            <a:r>
              <a:rPr kumimoji="0" lang="ko-KR" altLang="en-US" sz="2100" b="1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인공지능 개발 이후 앱 개발 </a:t>
            </a:r>
            <a:r>
              <a:rPr kumimoji="0" lang="en-US" altLang="ko-KR" sz="2100" b="1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] </a:t>
            </a:r>
            <a:endParaRPr kumimoji="0" lang="ko-KR" altLang="en-US" sz="2100" b="1" i="0" u="none" strike="noStrike" kern="1200" cap="none" spc="0" normalizeH="0" baseline="0" dirty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grpSp>
        <p:nvGrpSpPr>
          <p:cNvPr id="2068" name="그룹 1002"/>
          <p:cNvGrpSpPr/>
          <p:nvPr/>
        </p:nvGrpSpPr>
        <p:grpSpPr>
          <a:xfrm>
            <a:off x="5144067" y="1838982"/>
            <a:ext cx="1903865" cy="2564272"/>
            <a:chOff x="7887781" y="2607566"/>
            <a:chExt cx="2952798" cy="4477557"/>
          </a:xfrm>
        </p:grpSpPr>
        <p:pic>
          <p:nvPicPr>
            <p:cNvPr id="2069" name="Object 8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7887781" y="2607566"/>
              <a:ext cx="2952798" cy="4477557"/>
            </a:xfrm>
            <a:prstGeom prst="rect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</p:pic>
      </p:grpSp>
      <p:grpSp>
        <p:nvGrpSpPr>
          <p:cNvPr id="2070" name="그룹 1003"/>
          <p:cNvGrpSpPr/>
          <p:nvPr/>
        </p:nvGrpSpPr>
        <p:grpSpPr>
          <a:xfrm>
            <a:off x="3212929" y="1838984"/>
            <a:ext cx="1858999" cy="2564272"/>
            <a:chOff x="4449319" y="2607566"/>
            <a:chExt cx="2653142" cy="4421903"/>
          </a:xfrm>
        </p:grpSpPr>
        <p:pic>
          <p:nvPicPr>
            <p:cNvPr id="2071" name="Object 11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4449319" y="2607566"/>
              <a:ext cx="2653142" cy="4421903"/>
            </a:xfrm>
            <a:prstGeom prst="rect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</p:pic>
      </p:grpSp>
      <p:grpSp>
        <p:nvGrpSpPr>
          <p:cNvPr id="2072" name="그룹 1004"/>
          <p:cNvGrpSpPr/>
          <p:nvPr/>
        </p:nvGrpSpPr>
        <p:grpSpPr>
          <a:xfrm>
            <a:off x="7120071" y="1838981"/>
            <a:ext cx="1858999" cy="2564271"/>
            <a:chOff x="11553270" y="2607566"/>
            <a:chExt cx="2653142" cy="4421903"/>
          </a:xfrm>
        </p:grpSpPr>
        <p:pic>
          <p:nvPicPr>
            <p:cNvPr id="2073" name="Object 14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11553270" y="2607566"/>
              <a:ext cx="2653142" cy="4421903"/>
            </a:xfrm>
            <a:prstGeom prst="rect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</p:pic>
      </p:grpSp>
      <p:grpSp>
        <p:nvGrpSpPr>
          <p:cNvPr id="2074" name="그룹 1005"/>
          <p:cNvGrpSpPr/>
          <p:nvPr/>
        </p:nvGrpSpPr>
        <p:grpSpPr>
          <a:xfrm>
            <a:off x="1281790" y="1838981"/>
            <a:ext cx="1859000" cy="2564273"/>
            <a:chOff x="994884" y="2587862"/>
            <a:chExt cx="2653142" cy="4421903"/>
          </a:xfrm>
        </p:grpSpPr>
        <p:pic>
          <p:nvPicPr>
            <p:cNvPr id="2075" name="Object 17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994884" y="2587862"/>
              <a:ext cx="2653142" cy="4421903"/>
            </a:xfrm>
            <a:prstGeom prst="rect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</p:pic>
      </p:grpSp>
      <p:grpSp>
        <p:nvGrpSpPr>
          <p:cNvPr id="2076" name="그룹 1006"/>
          <p:cNvGrpSpPr/>
          <p:nvPr/>
        </p:nvGrpSpPr>
        <p:grpSpPr>
          <a:xfrm>
            <a:off x="9051209" y="1838981"/>
            <a:ext cx="1858999" cy="2564270"/>
            <a:chOff x="14743651" y="2607566"/>
            <a:chExt cx="2653142" cy="4421903"/>
          </a:xfrm>
        </p:grpSpPr>
        <p:pic>
          <p:nvPicPr>
            <p:cNvPr id="2077" name="Object 20"/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14743651" y="2607566"/>
              <a:ext cx="2653142" cy="4421903"/>
            </a:xfrm>
            <a:prstGeom prst="rect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</p:pic>
      </p:grpSp>
      <p:sp>
        <p:nvSpPr>
          <p:cNvPr id="2078" name="TextBox 2077"/>
          <p:cNvSpPr txBox="1"/>
          <p:nvPr/>
        </p:nvSpPr>
        <p:spPr>
          <a:xfrm>
            <a:off x="1146080" y="4848101"/>
            <a:ext cx="764790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b="0" i="0" u="none" strike="noStrike" kern="1200" cap="none" spc="0" normalizeH="0" baseline="0" dirty="0">
                <a:solidFill>
                  <a:srgbClr val="000000"/>
                </a:solidFill>
                <a:latin typeface="+mj-ea"/>
                <a:ea typeface="+mj-ea"/>
              </a:rPr>
              <a:t>▶ </a:t>
            </a:r>
            <a:r>
              <a:rPr kumimoji="0" lang="ko-KR" altLang="en-US" b="1" i="0" u="none" strike="noStrike" kern="1200" cap="none" spc="0" normalizeH="0" baseline="0" dirty="0">
                <a:solidFill>
                  <a:srgbClr val="000000"/>
                </a:solidFill>
                <a:latin typeface="+mj-ea"/>
                <a:ea typeface="+mj-ea"/>
                <a:cs typeface="맑은 고딕"/>
              </a:rPr>
              <a:t>카메라 모듈과 앱을 블루투스로 연동</a:t>
            </a: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b="0" i="0" u="none" strike="noStrike" kern="1200" cap="none" spc="0" normalizeH="0" baseline="0" dirty="0">
                <a:solidFill>
                  <a:srgbClr val="000000"/>
                </a:solidFill>
                <a:latin typeface="+mj-ea"/>
                <a:ea typeface="+mj-ea"/>
              </a:rPr>
              <a:t>▶ </a:t>
            </a:r>
            <a:r>
              <a:rPr kumimoji="0" lang="ko-KR" altLang="en-US" b="1" i="0" u="none" strike="noStrike" kern="1200" cap="none" spc="0" normalizeH="0" baseline="0" dirty="0">
                <a:solidFill>
                  <a:srgbClr val="000000"/>
                </a:solidFill>
                <a:latin typeface="+mj-ea"/>
                <a:ea typeface="+mj-ea"/>
                <a:cs typeface="맑은 고딕"/>
              </a:rPr>
              <a:t>주행 중 카메라를 통해 일정시간마다 주행 가능/불가능 인지</a:t>
            </a: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b="0" i="0" u="none" strike="noStrike" kern="1200" cap="none" spc="0" normalizeH="0" baseline="0" dirty="0">
                <a:solidFill>
                  <a:srgbClr val="000000"/>
                </a:solidFill>
                <a:latin typeface="+mj-ea"/>
                <a:ea typeface="+mj-ea"/>
              </a:rPr>
              <a:t>▶ </a:t>
            </a:r>
            <a:r>
              <a:rPr kumimoji="0" lang="ko-KR" altLang="en-US" b="1" i="0" u="none" strike="noStrike" kern="1200" cap="none" spc="0" normalizeH="0" baseline="0" dirty="0">
                <a:solidFill>
                  <a:srgbClr val="000000"/>
                </a:solidFill>
                <a:latin typeface="+mj-ea"/>
                <a:ea typeface="+mj-ea"/>
                <a:cs typeface="맑은 고딕"/>
              </a:rPr>
              <a:t>주행이 끝난 후 가능/불가능 비율에 따라 점수를 산정해 </a:t>
            </a:r>
            <a:r>
              <a:rPr kumimoji="0" lang="ko-KR" altLang="en-US" b="1" i="0" u="none" strike="noStrike" kern="1200" cap="none" spc="0" normalizeH="0" baseline="0" dirty="0" err="1">
                <a:solidFill>
                  <a:srgbClr val="000000"/>
                </a:solidFill>
                <a:latin typeface="+mj-ea"/>
                <a:ea typeface="+mj-ea"/>
                <a:cs typeface="맑은 고딕"/>
              </a:rPr>
              <a:t>point</a:t>
            </a:r>
            <a:r>
              <a:rPr kumimoji="0" lang="ko-KR" altLang="en-US" b="1" i="0" u="none" strike="noStrike" kern="1200" cap="none" spc="0" normalizeH="0" baseline="0" dirty="0">
                <a:solidFill>
                  <a:srgbClr val="000000"/>
                </a:solidFill>
                <a:latin typeface="+mj-ea"/>
                <a:ea typeface="+mj-ea"/>
                <a:cs typeface="맑은 고딕"/>
              </a:rPr>
              <a:t> 부여</a:t>
            </a: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b="0" i="0" u="none" strike="noStrike" kern="1200" cap="none" spc="0" normalizeH="0" baseline="0" dirty="0">
                <a:solidFill>
                  <a:srgbClr val="000000"/>
                </a:solidFill>
                <a:latin typeface="+mj-ea"/>
                <a:ea typeface="+mj-ea"/>
              </a:rPr>
              <a:t>▶ </a:t>
            </a:r>
            <a:r>
              <a:rPr kumimoji="0" lang="ko-KR" altLang="en-US" b="1" i="0" u="none" strike="noStrike" kern="1200" cap="none" spc="0" normalizeH="0" baseline="0" dirty="0" err="1">
                <a:solidFill>
                  <a:srgbClr val="000000"/>
                </a:solidFill>
                <a:latin typeface="+mj-ea"/>
                <a:ea typeface="+mj-ea"/>
                <a:cs typeface="맑은 고딕"/>
              </a:rPr>
              <a:t>point에</a:t>
            </a:r>
            <a:r>
              <a:rPr kumimoji="0" lang="ko-KR" altLang="en-US" b="1" i="0" u="none" strike="noStrike" kern="1200" cap="none" spc="0" normalizeH="0" baseline="0" dirty="0">
                <a:solidFill>
                  <a:srgbClr val="000000"/>
                </a:solidFill>
                <a:latin typeface="+mj-ea"/>
                <a:ea typeface="+mj-ea"/>
                <a:cs typeface="맑은 고딕"/>
              </a:rPr>
              <a:t> 따라 식물이 성장하는 컨텐츠로 성취감, 동기부여 효과 </a:t>
            </a:r>
            <a:endParaRPr kumimoji="0" lang="en-US" altLang="ko-KR" b="1" i="0" u="none" strike="noStrike" kern="1200" cap="none" spc="0" normalizeH="0" baseline="0" dirty="0">
              <a:solidFill>
                <a:srgbClr val="000000"/>
              </a:solidFill>
              <a:latin typeface="+mj-ea"/>
              <a:ea typeface="+mj-ea"/>
              <a:cs typeface="맑은 고딕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EFEEE45-60FE-4657-0EB6-B9F09AA66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800C6A38-4290-41DD-B95C-4155372FD4AF}" type="slidenum">
              <a:rPr lang="ko-KR" altLang="en-US" smtClean="0"/>
              <a:pPr lvl="0">
                <a:defRPr/>
              </a:pPr>
              <a:t>16</a:t>
            </a:fld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36884" y="222789"/>
            <a:ext cx="3535981" cy="45158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400" b="1"/>
              <a:t>결론</a:t>
            </a:r>
            <a:r>
              <a:rPr lang="en-US" altLang="ko-KR"/>
              <a:t> </a:t>
            </a:r>
            <a:r>
              <a:rPr lang="en-US" altLang="ko-KR" sz="2400"/>
              <a:t>– </a:t>
            </a:r>
            <a:r>
              <a:rPr lang="ko-KR" altLang="en-US" sz="2400"/>
              <a:t>관련기업 취업분야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757530" y="6281378"/>
            <a:ext cx="463954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800" dirty="0">
                <a:latin typeface="+mn-lt"/>
                <a:ea typeface="+mn-ea"/>
                <a:cs typeface="+mn-cs"/>
              </a:rPr>
              <a:t>네이버 </a:t>
            </a:r>
            <a:r>
              <a:rPr lang="ko-KR" altLang="en-US" sz="800" dirty="0" err="1">
                <a:latin typeface="+mn-lt"/>
                <a:ea typeface="+mn-ea"/>
                <a:cs typeface="+mn-cs"/>
              </a:rPr>
              <a:t>클로바</a:t>
            </a:r>
            <a:r>
              <a:rPr lang="ko-KR" altLang="en-US" sz="800" dirty="0">
                <a:latin typeface="+mn-lt"/>
                <a:ea typeface="+mn-ea"/>
                <a:cs typeface="+mn-cs"/>
              </a:rPr>
              <a:t> </a:t>
            </a:r>
            <a:r>
              <a:rPr lang="en-US" altLang="ko-KR" sz="800" dirty="0">
                <a:latin typeface="+mn-lt"/>
                <a:ea typeface="+mn-ea"/>
                <a:cs typeface="+mn-cs"/>
              </a:rPr>
              <a:t>: </a:t>
            </a:r>
            <a:r>
              <a:rPr lang="en-US" altLang="ko-KR" sz="800" dirty="0">
                <a:latin typeface="+mn-lt"/>
                <a:ea typeface="+mn-ea"/>
                <a:cs typeface="+mn-cs"/>
                <a:hlinkClick r:id="rId3"/>
              </a:rPr>
              <a:t>https://www.robotstory.co.kr/bunker/?vid=5</a:t>
            </a:r>
            <a:r>
              <a:rPr lang="en-US" altLang="ko-KR" sz="800" dirty="0">
                <a:latin typeface="+mn-lt"/>
                <a:ea typeface="+mn-ea"/>
                <a:cs typeface="+mn-cs"/>
              </a:rPr>
              <a:t> </a:t>
            </a:r>
          </a:p>
          <a:p>
            <a:pPr lvl="0">
              <a:defRPr/>
            </a:pPr>
            <a:r>
              <a:rPr lang="ko-KR" altLang="en-US" sz="800" dirty="0">
                <a:latin typeface="+mn-lt"/>
                <a:ea typeface="+mn-ea"/>
                <a:cs typeface="+mn-cs"/>
              </a:rPr>
              <a:t>삼성 리서치 </a:t>
            </a:r>
            <a:r>
              <a:rPr lang="en-US" altLang="ko-KR" sz="800" dirty="0">
                <a:latin typeface="+mn-lt"/>
                <a:ea typeface="+mn-ea"/>
                <a:cs typeface="+mn-cs"/>
              </a:rPr>
              <a:t>: </a:t>
            </a:r>
            <a:r>
              <a:rPr lang="en-US" altLang="ko-KR" sz="800" dirty="0">
                <a:latin typeface="+mn-lt"/>
                <a:ea typeface="+mn-ea"/>
                <a:cs typeface="+mn-cs"/>
                <a:hlinkClick r:id="rId4"/>
              </a:rPr>
              <a:t>https://mobile.twitter.com/samsungresearch</a:t>
            </a:r>
            <a:endParaRPr lang="en-US" altLang="ko-KR" sz="800" dirty="0">
              <a:latin typeface="+mn-lt"/>
              <a:ea typeface="+mn-ea"/>
              <a:cs typeface="+mn-cs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378935" y="6281378"/>
            <a:ext cx="550950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800" dirty="0">
                <a:latin typeface="+mn-lt"/>
                <a:ea typeface="+mn-ea"/>
                <a:cs typeface="+mn-cs"/>
              </a:rPr>
              <a:t>카카오 브레인 </a:t>
            </a:r>
            <a:r>
              <a:rPr lang="en-US" altLang="ko-KR" sz="800" dirty="0">
                <a:latin typeface="+mn-lt"/>
                <a:ea typeface="+mn-ea"/>
                <a:cs typeface="+mn-cs"/>
              </a:rPr>
              <a:t>: </a:t>
            </a:r>
            <a:r>
              <a:rPr lang="en-US" altLang="ko-KR" sz="800" dirty="0">
                <a:latin typeface="+mn-lt"/>
                <a:ea typeface="+mn-ea"/>
                <a:cs typeface="+mn-cs"/>
                <a:hlinkClick r:id="rId5"/>
              </a:rPr>
              <a:t>https://www.kakaocorp.com/page/detail/9607</a:t>
            </a:r>
            <a:endParaRPr lang="en-US" altLang="ko-KR" sz="800" dirty="0"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ko-KR" altLang="en-US" sz="800" dirty="0">
                <a:latin typeface="+mn-lt"/>
                <a:ea typeface="+mn-ea"/>
                <a:cs typeface="+mn-cs"/>
              </a:rPr>
              <a:t>업스테이지 </a:t>
            </a:r>
            <a:r>
              <a:rPr lang="en-US" altLang="ko-KR" sz="800" dirty="0">
                <a:latin typeface="+mn-lt"/>
                <a:ea typeface="+mn-ea"/>
                <a:cs typeface="+mn-cs"/>
              </a:rPr>
              <a:t>: </a:t>
            </a:r>
            <a:r>
              <a:rPr lang="en-US" altLang="ko-KR" sz="800" dirty="0">
                <a:latin typeface="+mn-lt"/>
                <a:ea typeface="+mn-ea"/>
                <a:cs typeface="+mn-cs"/>
                <a:hlinkClick r:id="rId6"/>
              </a:rPr>
              <a:t>https://www.mk.co.kr/news/business/view/2020/12/1311539/</a:t>
            </a:r>
            <a:endParaRPr lang="en-US" altLang="ko-KR" sz="800" dirty="0">
              <a:latin typeface="+mn-lt"/>
              <a:ea typeface="+mn-ea"/>
              <a:cs typeface="+mn-cs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615440" y="1077765"/>
            <a:ext cx="9011921" cy="4965172"/>
          </a:xfrm>
          <a:prstGeom prst="rect">
            <a:avLst/>
          </a:prstGeom>
          <a:ln>
            <a:headEnd w="med" len="med"/>
            <a:tailEnd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3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1028459" y="768194"/>
            <a:ext cx="1173962" cy="707886"/>
          </a:xfrm>
          <a:prstGeom prst="ellipse">
            <a:avLst/>
          </a:prstGeom>
          <a:ln>
            <a:headEnd w="med" len="med"/>
            <a:tailEnd w="med" len="med"/>
          </a:ln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b="1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국내</a:t>
            </a:r>
            <a:endParaRPr lang="ko-KR" altLang="en-US" b="1"/>
          </a:p>
        </p:txBody>
      </p:sp>
      <p:graphicFrame>
        <p:nvGraphicFramePr>
          <p:cNvPr id="2070" name="표 20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495828"/>
              </p:ext>
            </p:extLst>
          </p:nvPr>
        </p:nvGraphicFramePr>
        <p:xfrm>
          <a:off x="2057400" y="1402003"/>
          <a:ext cx="8127999" cy="4316696"/>
        </p:xfrm>
        <a:graphic>
          <a:graphicData uri="http://schemas.openxmlformats.org/drawingml/2006/table">
            <a:tbl>
              <a:tblPr firstRow="1" bandRow="1">
                <a:tableStyleId>{729D6073-5DEC-478E-BFBB-120F47F47B7E}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420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dirty="0"/>
                        <a:t>기업 마크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dirty="0"/>
                        <a:t>기업 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dirty="0"/>
                        <a:t>취업 분야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03263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600" b="1" dirty="0">
                          <a:latin typeface="+mj-ea"/>
                          <a:ea typeface="+mj-ea"/>
                        </a:rPr>
                        <a:t>네이버</a:t>
                      </a:r>
                      <a:r>
                        <a:rPr lang="en-US" altLang="ko-KR" sz="1600" b="1" dirty="0"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600" b="1" dirty="0" err="1">
                          <a:latin typeface="+mj-ea"/>
                          <a:ea typeface="+mj-ea"/>
                        </a:rPr>
                        <a:t>클로바</a:t>
                      </a:r>
                      <a:endParaRPr lang="ko-KR" altLang="en-US" sz="1600" b="1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en-US" sz="1600" b="0" i="0" u="none" strike="noStrike" kern="1200" cap="none" spc="0" normalizeH="0" baseline="0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맑은 고딕"/>
                        </a:rPr>
                        <a:t>중장기</a:t>
                      </a:r>
                      <a:r>
                        <a:rPr kumimoji="0" lang="en-US" altLang="en-US" sz="1600" b="0" i="0" u="none" strike="noStrike" kern="1200" cap="none" spc="0" normalizeH="0" baseline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맑은 고딕"/>
                        </a:rPr>
                        <a:t> </a:t>
                      </a:r>
                      <a:r>
                        <a:rPr kumimoji="0" lang="en-US" altLang="en-US" sz="1600" b="0" i="0" u="none" strike="noStrike" kern="1200" cap="none" spc="0" normalizeH="0" baseline="0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맑은 고딕"/>
                        </a:rPr>
                        <a:t>선행</a:t>
                      </a:r>
                      <a:r>
                        <a:rPr kumimoji="0" lang="en-US" altLang="en-US" sz="1600" b="0" i="0" u="none" strike="noStrike" kern="1200" cap="none" spc="0" normalizeH="0" baseline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맑은 고딕"/>
                        </a:rPr>
                        <a:t> </a:t>
                      </a:r>
                      <a:r>
                        <a:rPr kumimoji="0" lang="en-US" altLang="en-US" sz="1600" b="0" i="0" u="none" strike="noStrike" kern="1200" cap="none" spc="0" normalizeH="0" baseline="0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맑은 고딕"/>
                        </a:rPr>
                        <a:t>연구</a:t>
                      </a:r>
                      <a:r>
                        <a:rPr kumimoji="0" lang="en-US" altLang="en-US" sz="1600" b="0" i="0" u="none" strike="noStrike" kern="1200" cap="none" spc="0" normalizeH="0" baseline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맑은 고딕"/>
                        </a:rPr>
                        <a:t> </a:t>
                      </a:r>
                    </a:p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en-US" sz="1600" b="0" i="0" u="none" strike="noStrike" kern="1200" cap="none" spc="0" normalizeH="0" baseline="0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맑은 고딕"/>
                        </a:rPr>
                        <a:t>조직인</a:t>
                      </a:r>
                      <a:r>
                        <a:rPr kumimoji="0" lang="en-US" altLang="en-US" sz="1600" b="0" i="0" u="none" strike="noStrike" kern="1200" cap="none" spc="0" normalizeH="0" baseline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맑은 고딕"/>
                        </a:rPr>
                        <a:t> AI Lab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36411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600" b="1" dirty="0">
                          <a:latin typeface="+mj-ea"/>
                          <a:ea typeface="+mj-ea"/>
                        </a:rPr>
                        <a:t>삼성리서치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600" dirty="0">
                          <a:latin typeface="+mj-ea"/>
                          <a:ea typeface="+mj-ea"/>
                        </a:rPr>
                        <a:t>모든 연구개발</a:t>
                      </a:r>
                      <a:r>
                        <a:rPr lang="en-US" altLang="en-US" sz="1600" dirty="0">
                          <a:latin typeface="+mj-ea"/>
                          <a:ea typeface="+mj-ea"/>
                        </a:rPr>
                        <a:t>(R&amp;D) </a:t>
                      </a:r>
                    </a:p>
                    <a:p>
                      <a:pPr algn="ctr">
                        <a:defRPr/>
                      </a:pPr>
                      <a:r>
                        <a:rPr lang="ko-KR" altLang="en-US" sz="1600" dirty="0">
                          <a:latin typeface="+mj-ea"/>
                          <a:ea typeface="+mj-ea"/>
                        </a:rPr>
                        <a:t>영역의</a:t>
                      </a:r>
                      <a:r>
                        <a:rPr lang="en-US" altLang="en-US" sz="1600" dirty="0">
                          <a:latin typeface="+mj-ea"/>
                          <a:ea typeface="+mj-ea"/>
                        </a:rPr>
                        <a:t> AI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36411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600" b="1" dirty="0">
                          <a:latin typeface="+mj-ea"/>
                          <a:ea typeface="+mj-ea"/>
                        </a:rPr>
                        <a:t>카카오 브레인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600" dirty="0">
                          <a:latin typeface="+mj-ea"/>
                          <a:ea typeface="+mj-ea"/>
                        </a:rPr>
                        <a:t>딥러닝 </a:t>
                      </a:r>
                      <a:r>
                        <a:rPr lang="en-US" altLang="en-US" sz="1600" dirty="0">
                          <a:latin typeface="+mj-ea"/>
                          <a:ea typeface="+mj-ea"/>
                        </a:rPr>
                        <a:t>Engineer</a:t>
                      </a:r>
                    </a:p>
                    <a:p>
                      <a:pPr algn="ctr">
                        <a:defRPr/>
                      </a:pPr>
                      <a:r>
                        <a:rPr lang="en-US" altLang="en-US" sz="1600" dirty="0">
                          <a:latin typeface="+mj-ea"/>
                          <a:ea typeface="+mj-ea"/>
                        </a:rPr>
                        <a:t>Unity Engineer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36411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600" b="1" dirty="0">
                          <a:latin typeface="+mj-ea"/>
                          <a:ea typeface="+mj-ea"/>
                        </a:rPr>
                        <a:t>업스테이지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en-US" sz="1600" dirty="0">
                          <a:latin typeface="+mj-ea"/>
                          <a:ea typeface="+mj-ea"/>
                        </a:rPr>
                        <a:t>AI Research Engineer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2052" name="Picture 4" descr="Samsung Research (@samsungresearch) / Twitter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1000">
                        <a14:foregroundMark x1="9500" y1="48500" x2="21500" y2="49000"/>
                        <a14:foregroundMark x1="21500" y1="49000" x2="82000" y2="45500"/>
                        <a14:foregroundMark x1="82000" y1="45500" x2="91000" y2="50000"/>
                      </a14:backgroundRemoval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2147934" y="2419824"/>
            <a:ext cx="2798136" cy="20183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4" name="Picture 6" descr="카카오브레인, 국내 최대 수준 딥러닝 전용 슈퍼컴퓨팅 인프라 도입 | 카카오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7778" b="80635" l="24034" r="76389">
                        <a14:foregroundMark x1="24094" y1="46190" x2="24094" y2="55635"/>
                        <a14:foregroundMark x1="27295" y1="49286" x2="27295" y2="49286"/>
                        <a14:foregroundMark x1="27295" y1="55317" x2="27295" y2="55317"/>
                        <a14:foregroundMark x1="32790" y1="51508" x2="32790" y2="51508"/>
                        <a14:foregroundMark x1="29469" y1="53413" x2="29469" y2="53413"/>
                        <a14:foregroundMark x1="32790" y1="54683" x2="32790" y2="54683"/>
                        <a14:foregroundMark x1="26570" y1="53413" x2="26570" y2="53413"/>
                        <a14:foregroundMark x1="32790" y1="54365" x2="32790" y2="54365"/>
                        <a14:foregroundMark x1="35447" y1="51825" x2="35447" y2="51825"/>
                        <a14:foregroundMark x1="38164" y1="50238" x2="38164" y2="50238"/>
                        <a14:foregroundMark x1="35447" y1="47381" x2="35447" y2="55635"/>
                        <a14:foregroundMark x1="38285" y1="55000" x2="36594" y2="52143"/>
                        <a14:foregroundMark x1="43901" y1="50238" x2="44022" y2="55317"/>
                        <a14:foregroundMark x1="40882" y1="53095" x2="41002" y2="56270"/>
                        <a14:foregroundMark x1="50483" y1="50873" x2="50483" y2="54365"/>
                        <a14:foregroundMark x1="46377" y1="52460" x2="46498" y2="54365"/>
                        <a14:foregroundMark x1="53804" y1="49921" x2="53804" y2="55952"/>
                        <a14:foregroundMark x1="55135" y1="55031" x2="54650" y2="56270"/>
                        <a14:foregroundMark x1="55012" y1="49286" x2="54287" y2="49603"/>
                        <a14:foregroundMark x1="59541" y1="49603" x2="60145" y2="54683"/>
                        <a14:foregroundMark x1="66161" y1="52143" x2="67391" y2="55000"/>
                        <a14:foregroundMark x1="64795" y1="48968" x2="65341" y2="50238"/>
                        <a14:foregroundMark x1="63587" y1="49603" x2="64553" y2="49603"/>
                        <a14:foregroundMark x1="69686" y1="50556" x2="69686" y2="55952"/>
                        <a14:foregroundMark x1="69324" y1="45873" x2="69807" y2="47063"/>
                        <a14:foregroundMark x1="72283" y1="50238" x2="72524" y2="55000"/>
                        <a14:foregroundMark x1="75302" y1="49921" x2="76389" y2="54683"/>
                        <a14:foregroundMark x1="74819" y1="49286" x2="73370" y2="49921"/>
                        <a14:foregroundMark x1="72283" y1="49603" x2="72645" y2="53095"/>
                        <a14:foregroundMark x1="72886" y1="51508" x2="72886" y2="51508"/>
                        <a14:foregroundMark x1="72524" y1="53095" x2="72524" y2="53095"/>
                        <a14:foregroundMark x1="69807" y1="49921" x2="69444" y2="49921"/>
                        <a14:foregroundMark x1="65278" y1="51825" x2="63345" y2="52778"/>
                        <a14:foregroundMark x1="47588" y1="54471" x2="46256" y2="54683"/>
                        <a14:foregroundMark x1="50242" y1="54048" x2="49493" y2="54167"/>
                        <a14:foregroundMark x1="69807" y1="49603" x2="69444" y2="49603"/>
                        <a14:foregroundMark x1="70048" y1="51190" x2="68961" y2="49603"/>
                        <a14:foregroundMark x1="69686" y1="50238" x2="70411" y2="49603"/>
                        <a14:backgroundMark x1="30676" y1="41429" x2="30676" y2="41429"/>
                        <a14:backgroundMark x1="25302" y1="54683" x2="25604" y2="58095"/>
                        <a14:backgroundMark x1="27923" y1="53413" x2="28019" y2="54683"/>
                        <a14:backgroundMark x1="27778" y1="51508" x2="27923" y2="53413"/>
                        <a14:backgroundMark x1="42207" y1="54133" x2="45199" y2="54200"/>
                        <a14:backgroundMark x1="37990" y1="54038" x2="39633" y2="54075"/>
                        <a14:backgroundMark x1="36731" y1="54010" x2="37260" y2="54022"/>
                        <a14:backgroundMark x1="25378" y1="53756" x2="34163" y2="53953"/>
                        <a14:backgroundMark x1="74706" y1="49102" x2="78200" y2="48492"/>
                        <a14:backgroundMark x1="70317" y1="49867" x2="71001" y2="49748"/>
                        <a14:backgroundMark x1="66912" y1="50462" x2="69489" y2="50012"/>
                        <a14:backgroundMark x1="61064" y1="51483" x2="62388" y2="51252"/>
                        <a14:backgroundMark x1="51767" y1="53107" x2="52521" y2="52975"/>
                        <a14:backgroundMark x1="45471" y1="54206" x2="45961" y2="54120"/>
                        <a14:backgroundMark x1="63772" y1="49222" x2="62500" y2="49286"/>
                        <a14:backgroundMark x1="68979" y1="48959" x2="66322" y2="49093"/>
                        <a14:backgroundMark x1="72670" y1="48772" x2="69332" y2="48941"/>
                        <a14:backgroundMark x1="78200" y1="48492" x2="74450" y2="48682"/>
                        <a14:backgroundMark x1="61051" y1="51368" x2="64392" y2="51457"/>
                        <a14:backgroundMark x1="51767" y1="51121" x2="52521" y2="51141"/>
                        <a14:backgroundMark x1="42452" y1="50873" x2="49199" y2="51053"/>
                        <a14:backgroundMark x1="42737" y1="55269" x2="42331" y2="55317"/>
                        <a14:backgroundMark x1="46339" y1="54842" x2="45298" y2="54965"/>
                        <a14:backgroundMark x1="52521" y1="54109" x2="51767" y2="54198"/>
                        <a14:backgroundMark x1="58690" y1="53377" x2="58397" y2="53412"/>
                        <a14:backgroundMark x1="63373" y1="52822" x2="61253" y2="53073"/>
                        <a14:backgroundMark x1="68402" y1="52226" x2="67706" y2="52308"/>
                        <a14:backgroundMark x1="74457" y1="51508" x2="70970" y2="51921"/>
                        <a14:backgroundMark x1="36731" y1="51016" x2="39616" y2="53633"/>
                        <a14:backgroundMark x1="28261" y1="43333" x2="34163" y2="48687"/>
                        <a14:backgroundMark x1="33688" y1="54683" x2="34964" y2="69127"/>
                        <a14:backgroundMark x1="33408" y1="51508" x2="33688" y2="54683"/>
                        <a14:backgroundMark x1="32911" y1="45873" x2="33408" y2="51508"/>
                        <a14:backgroundMark x1="40943" y1="56274" x2="41002" y2="64762"/>
                        <a14:backgroundMark x1="40882" y1="47381" x2="40921" y2="53092"/>
                        <a14:backgroundMark x1="36641" y1="51825" x2="36111" y2="64444"/>
                        <a14:backgroundMark x1="36957" y1="44286" x2="36641" y2="51825"/>
                        <a14:backgroundMark x1="35521" y1="55635" x2="36353" y2="71667"/>
                        <a14:backgroundMark x1="34964" y1="44921" x2="35092" y2="47381"/>
                        <a14:backgroundMark x1="54071" y1="55952" x2="53080" y2="65397"/>
                        <a14:backgroundMark x1="55495" y1="42381" x2="54806" y2="48948"/>
                        <a14:backgroundMark x1="65278" y1="55000" x2="65278" y2="55000"/>
                        <a14:backgroundMark x1="65761" y1="51190" x2="65761" y2="51190"/>
                        <a14:backgroundMark x1="65519" y1="50556" x2="65519" y2="50556"/>
                        <a14:backgroundMark x1="55737" y1="54048" x2="55737" y2="54048"/>
                        <a14:backgroundMark x1="55374" y1="52143" x2="55495" y2="53413"/>
                        <a14:backgroundMark x1="55978" y1="53730" x2="55495" y2="53730"/>
                        <a14:backgroundMark x1="55857" y1="51190" x2="56280" y2="53730"/>
                        <a14:backgroundMark x1="55254" y1="53413" x2="55374" y2="55000"/>
                        <a14:backgroundMark x1="65519" y1="50238" x2="65519" y2="52143"/>
                        <a14:backgroundMark x1="47947" y1="53730" x2="48913" y2="53730"/>
                        <a14:backgroundMark x1="49155" y1="53730" x2="48068" y2="54683"/>
                      </a14:backgroundRemoval>
                    </a14:imgEffect>
                  </a14:imgLayer>
                </a14:imgProps>
              </a:ext>
            </a:extLst>
          </a:blip>
          <a:srcRect l="19000" t="9980" r="19000" b="11460"/>
          <a:stretch>
            <a:fillRect/>
          </a:stretch>
        </p:blipFill>
        <p:spPr>
          <a:xfrm>
            <a:off x="2251002" y="3645503"/>
            <a:ext cx="2491118" cy="119606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6" name="Picture 8" descr="업스테이지 &quot;AI 기술 온라인 무료 상담&quot; - 매일경제"/>
          <p:cNvPicPr>
            <a:picLocks noChangeAspect="1" noChangeArrowheads="1"/>
          </p:cNvPicPr>
          <p:nvPr/>
        </p:nvPicPr>
        <p:blipFill rotWithShape="1">
          <a:blip r:embed="rId11"/>
          <a:srcRect l="12770" t="-2890" r="10520"/>
          <a:stretch>
            <a:fillRect/>
          </a:stretch>
        </p:blipFill>
        <p:spPr>
          <a:xfrm>
            <a:off x="2626040" y="4808687"/>
            <a:ext cx="1741042" cy="87255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6" name="Picture 18"/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9677" b="89813" l="5809" r="96176">
                        <a14:foregroundMark x1="5809" y1="66044" x2="8676" y2="73514"/>
                        <a14:foregroundMark x1="25294" y1="57555" x2="25809" y2="62988"/>
                        <a14:foregroundMark x1="55588" y1="67233" x2="56765" y2="73514"/>
                        <a14:foregroundMark x1="74485" y1="62988" x2="76176" y2="62988"/>
                        <a14:foregroundMark x1="87647" y1="46859" x2="87647" y2="46859"/>
                        <a14:foregroundMark x1="96176" y1="40407" x2="96176" y2="40407"/>
                        <a14:foregroundMark x1="43015" y1="49066" x2="45882" y2="53311"/>
                      </a14:backgroundRemoval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2673199" y="1902591"/>
            <a:ext cx="1693883" cy="906395"/>
          </a:xfrm>
          <a:prstGeom prst="rect">
            <a:avLst/>
          </a:prstGeom>
          <a:noFill/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C0DFD05-97B0-0328-26FC-88FF8AF56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800C6A38-4290-41DD-B95C-4155372FD4AF}" type="slidenum">
              <a:rPr lang="ko-KR" altLang="en-US" smtClean="0"/>
              <a:pPr lvl="0">
                <a:defRPr/>
              </a:pPr>
              <a:t>17</a:t>
            </a:fld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36884" y="222789"/>
            <a:ext cx="3535981" cy="45158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400" b="1"/>
              <a:t>결론</a:t>
            </a:r>
            <a:r>
              <a:rPr lang="en-US" altLang="ko-KR"/>
              <a:t> </a:t>
            </a:r>
            <a:r>
              <a:rPr lang="en-US" altLang="ko-KR" sz="2400"/>
              <a:t>– </a:t>
            </a:r>
            <a:r>
              <a:rPr lang="ko-KR" altLang="en-US" sz="2400"/>
              <a:t>관련기업 취업분야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102923" y="5995485"/>
            <a:ext cx="550950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800" dirty="0">
                <a:latin typeface="+mn-lt"/>
                <a:ea typeface="+mn-ea"/>
                <a:cs typeface="+mn-cs"/>
              </a:rPr>
              <a:t>구글 </a:t>
            </a:r>
            <a:r>
              <a:rPr lang="en-US" altLang="ko-KR" sz="800" dirty="0">
                <a:latin typeface="+mn-lt"/>
                <a:ea typeface="+mn-ea"/>
                <a:cs typeface="+mn-cs"/>
              </a:rPr>
              <a:t>: </a:t>
            </a:r>
            <a:r>
              <a:rPr lang="en-US" altLang="ko-KR" sz="800" dirty="0">
                <a:latin typeface="+mn-lt"/>
                <a:ea typeface="+mn-ea"/>
                <a:cs typeface="+mn-cs"/>
                <a:hlinkClick r:id="rId2"/>
              </a:rPr>
              <a:t>https://ko.wikipedia.org/wiki/%EA%B5%AC%EA%B8%80_%EB%A1%9C%EA%B3%A0</a:t>
            </a:r>
            <a:r>
              <a:rPr lang="en-US" altLang="ko-KR" sz="800" dirty="0">
                <a:latin typeface="+mn-lt"/>
                <a:ea typeface="+mn-ea"/>
                <a:cs typeface="+mn-cs"/>
              </a:rPr>
              <a:t> </a:t>
            </a:r>
          </a:p>
          <a:p>
            <a:pPr lvl="0">
              <a:defRPr/>
            </a:pPr>
            <a:r>
              <a:rPr lang="ko-KR" altLang="en-US" sz="800" dirty="0">
                <a:latin typeface="+mn-lt"/>
                <a:ea typeface="+mn-ea"/>
                <a:cs typeface="+mn-cs"/>
              </a:rPr>
              <a:t>아마존 </a:t>
            </a:r>
            <a:r>
              <a:rPr lang="en-US" altLang="ko-KR" sz="800" dirty="0">
                <a:latin typeface="+mn-lt"/>
                <a:ea typeface="+mn-ea"/>
                <a:cs typeface="+mn-cs"/>
              </a:rPr>
              <a:t>: </a:t>
            </a:r>
            <a:r>
              <a:rPr lang="en-US" altLang="ko-KR" sz="800" dirty="0">
                <a:latin typeface="+mn-lt"/>
                <a:ea typeface="+mn-ea"/>
                <a:cs typeface="+mn-cs"/>
                <a:hlinkClick r:id="rId3"/>
              </a:rPr>
              <a:t>https://rogorogo.tistory.com/434</a:t>
            </a:r>
            <a:r>
              <a:rPr lang="en-US" altLang="ko-KR" sz="800" dirty="0">
                <a:latin typeface="+mn-lt"/>
                <a:ea typeface="+mn-ea"/>
                <a:cs typeface="+mn-cs"/>
              </a:rPr>
              <a:t> </a:t>
            </a:r>
          </a:p>
          <a:p>
            <a:pPr lvl="0">
              <a:defRPr/>
            </a:pPr>
            <a:r>
              <a:rPr lang="ko-KR" altLang="en-US" sz="800" dirty="0">
                <a:latin typeface="+mn-lt"/>
                <a:ea typeface="+mn-ea"/>
                <a:cs typeface="+mn-cs"/>
              </a:rPr>
              <a:t>마이크로소프트 </a:t>
            </a:r>
            <a:r>
              <a:rPr lang="en-US" altLang="ko-KR" sz="800" dirty="0">
                <a:latin typeface="+mn-lt"/>
                <a:ea typeface="+mn-ea"/>
                <a:cs typeface="+mn-cs"/>
              </a:rPr>
              <a:t>: </a:t>
            </a:r>
            <a:r>
              <a:rPr lang="en-US" altLang="ko-KR" sz="800" dirty="0">
                <a:latin typeface="+mn-lt"/>
                <a:ea typeface="+mn-ea"/>
                <a:cs typeface="+mn-cs"/>
                <a:hlinkClick r:id="rId4"/>
              </a:rPr>
              <a:t>https://www.rocketpunch.com/companies/microsoft</a:t>
            </a:r>
            <a:r>
              <a:rPr lang="en-US" altLang="ko-KR" sz="800" dirty="0">
                <a:latin typeface="+mn-lt"/>
                <a:ea typeface="+mn-ea"/>
                <a:cs typeface="+mn-cs"/>
              </a:rPr>
              <a:t> 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1615440" y="1301675"/>
            <a:ext cx="9011921" cy="4410636"/>
          </a:xfrm>
          <a:prstGeom prst="rect">
            <a:avLst/>
          </a:prstGeom>
          <a:ln>
            <a:headEnd w="med" len="med"/>
            <a:tailEnd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3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1028459" y="944176"/>
            <a:ext cx="1173962" cy="707886"/>
          </a:xfrm>
          <a:prstGeom prst="ellipse">
            <a:avLst/>
          </a:prstGeom>
          <a:ln>
            <a:headEnd w="med" len="med"/>
            <a:tailEnd w="med" len="med"/>
          </a:ln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국외</a:t>
            </a:r>
          </a:p>
        </p:txBody>
      </p:sp>
      <p:graphicFrame>
        <p:nvGraphicFramePr>
          <p:cNvPr id="2070" name="표 20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7007394"/>
              </p:ext>
            </p:extLst>
          </p:nvPr>
        </p:nvGraphicFramePr>
        <p:xfrm>
          <a:off x="2104874" y="1704752"/>
          <a:ext cx="8127999" cy="3722442"/>
        </p:xfrm>
        <a:graphic>
          <a:graphicData uri="http://schemas.openxmlformats.org/drawingml/2006/table">
            <a:tbl>
              <a:tblPr firstRow="1" bandRow="1">
                <a:tableStyleId>{729D6073-5DEC-478E-BFBB-120F47F47B7E}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9033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dirty="0"/>
                        <a:t>기업 마크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dirty="0"/>
                        <a:t>기업 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/>
                        <a:t>취업 분야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584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b="1" dirty="0"/>
                        <a:t>구글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ko-KR" altLang="en-US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맑은 고딕"/>
                        </a:rPr>
                        <a:t>웹/마케팅 데이터 분석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03131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b="1" dirty="0"/>
                        <a:t>아마존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dirty="0"/>
                        <a:t>Digital </a:t>
                      </a:r>
                      <a:r>
                        <a:rPr lang="ko-KR" altLang="en-US" dirty="0" err="1"/>
                        <a:t>Innovation</a:t>
                      </a:r>
                      <a:r>
                        <a:rPr lang="ko-KR" altLang="en-US" dirty="0"/>
                        <a:t> </a:t>
                      </a:r>
                      <a:endParaRPr lang="en-US" altLang="ko-KR" dirty="0"/>
                    </a:p>
                    <a:p>
                      <a:pPr algn="ctr">
                        <a:defRPr/>
                      </a:pPr>
                      <a:r>
                        <a:rPr lang="ko-KR" altLang="en-US" dirty="0" err="1"/>
                        <a:t>Lead</a:t>
                      </a:r>
                      <a:r>
                        <a:rPr lang="ko-KR" altLang="en-US" dirty="0"/>
                        <a:t> </a:t>
                      </a:r>
                      <a:r>
                        <a:rPr lang="ko-KR" altLang="en-US" dirty="0" err="1"/>
                        <a:t>Korea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03131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b="1" dirty="0"/>
                        <a:t>마이크로소프트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dirty="0"/>
                        <a:t>엔지니어링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설계 </a:t>
                      </a:r>
                      <a:r>
                        <a:rPr lang="en-US" altLang="ko-KR" dirty="0"/>
                        <a:t>: </a:t>
                      </a:r>
                    </a:p>
                    <a:p>
                      <a:pPr algn="ctr">
                        <a:defRPr/>
                      </a:pPr>
                      <a:r>
                        <a:rPr lang="en-US" altLang="en-US" dirty="0"/>
                        <a:t>Solutions Architect </a:t>
                      </a:r>
                    </a:p>
                    <a:p>
                      <a:pPr algn="ctr">
                        <a:defRPr/>
                      </a:pPr>
                      <a:r>
                        <a:rPr lang="en-US" altLang="en-US" dirty="0"/>
                        <a:t>- Data &amp; AI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2071" name="Picture 10"/>
          <p:cNvPicPr>
            <a:picLocks noChangeAspect="1" noChangeArrowheads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2820701" y="2736585"/>
            <a:ext cx="1309237" cy="466355"/>
          </a:xfrm>
          <a:prstGeom prst="rect">
            <a:avLst/>
          </a:prstGeom>
          <a:noFill/>
          <a:ln/>
        </p:spPr>
      </p:pic>
      <p:pic>
        <p:nvPicPr>
          <p:cNvPr id="2072" name="Picture 12" descr="아마존 로고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2606276" y="3645401"/>
            <a:ext cx="1737862" cy="669665"/>
          </a:xfrm>
          <a:prstGeom prst="rect">
            <a:avLst/>
          </a:prstGeom>
          <a:noFill/>
          <a:ln/>
        </p:spPr>
      </p:pic>
      <p:pic>
        <p:nvPicPr>
          <p:cNvPr id="2074" name="Picture 16" descr="마이크로소프트 기업, 채용, 투자, 뉴스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foregroundMark x1="33333" y1="34000" x2="33333" y2="34000"/>
                        <a14:foregroundMark x1="65432" y1="31500" x2="65432" y2="31500"/>
                        <a14:foregroundMark x1="58951" y1="72500" x2="58951" y2="72500"/>
                        <a14:foregroundMark x1="74383" y1="31500" x2="74383" y2="31500"/>
                        <a14:foregroundMark x1="74383" y1="52750" x2="74383" y2="52750"/>
                        <a14:foregroundMark x1="68827" y1="16000" x2="69136" y2="28750"/>
                        <a14:foregroundMark x1="69136" y1="28750" x2="75617" y2="26000"/>
                        <a14:foregroundMark x1="74691" y1="18000" x2="63580" y2="22750"/>
                        <a14:foregroundMark x1="63580" y1="22750" x2="74074" y2="29750"/>
                        <a14:foregroundMark x1="30864" y1="22500" x2="39198" y2="29750"/>
                        <a14:foregroundMark x1="67593" y1="49000" x2="76543" y2="57000"/>
                        <a14:foregroundMark x1="58333" y1="21000" x2="70062" y2="38250"/>
                        <a14:foregroundMark x1="78704" y1="17500" x2="82407" y2="33750"/>
                        <a14:foregroundMark x1="14815" y1="80500" x2="14815" y2="85750"/>
                        <a14:foregroundMark x1="31173" y1="84500" x2="31481" y2="89500"/>
                        <a14:foregroundMark x1="31481" y1="80500" x2="31481" y2="80500"/>
                        <a14:foregroundMark x1="35185" y1="85250" x2="35494" y2="87500"/>
                        <a14:foregroundMark x1="43210" y1="85000" x2="44136" y2="86500"/>
                        <a14:foregroundMark x1="48148" y1="85000" x2="50000" y2="88250"/>
                        <a14:foregroundMark x1="46296" y1="83750" x2="46296" y2="83750"/>
                        <a14:foregroundMark x1="60185" y1="85250" x2="62037" y2="87250"/>
                        <a14:foregroundMark x1="67593" y1="85250" x2="67284" y2="89000"/>
                        <a14:foregroundMark x1="77469" y1="84000" x2="77469" y2="87750"/>
                        <a14:foregroundMark x1="26852" y1="22000" x2="29321" y2="32750"/>
                        <a14:backgroundMark x1="95370" y1="41500" x2="95988" y2="62500"/>
                      </a14:backgroundRemoval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2820701" y="4419552"/>
            <a:ext cx="1309237" cy="1060332"/>
          </a:xfrm>
          <a:prstGeom prst="rect">
            <a:avLst/>
          </a:prstGeom>
          <a:noFill/>
          <a:ln/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B2090E5-158F-8A92-546E-C24313B19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800C6A38-4290-41DD-B95C-4155372FD4AF}" type="slidenum">
              <a:rPr lang="ko-KR" altLang="en-US" smtClean="0"/>
              <a:pPr lvl="0">
                <a:defRPr/>
              </a:pPr>
              <a:t>18</a:t>
            </a:fld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36884" y="222789"/>
            <a:ext cx="2270173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400" b="1"/>
              <a:t>결론</a:t>
            </a:r>
            <a:r>
              <a:rPr lang="en-US" altLang="ko-KR"/>
              <a:t> </a:t>
            </a:r>
            <a:r>
              <a:rPr lang="en-US" altLang="ko-KR" sz="2400"/>
              <a:t>– </a:t>
            </a:r>
            <a:r>
              <a:rPr lang="ko-KR" altLang="en-US" sz="2400"/>
              <a:t>참고 서적</a:t>
            </a:r>
            <a:endParaRPr lang="en-US" altLang="ko-KR" sz="2400"/>
          </a:p>
        </p:txBody>
      </p:sp>
      <p:sp>
        <p:nvSpPr>
          <p:cNvPr id="4" name="TextBox 3"/>
          <p:cNvSpPr txBox="1"/>
          <p:nvPr/>
        </p:nvSpPr>
        <p:spPr>
          <a:xfrm>
            <a:off x="711105" y="1186547"/>
            <a:ext cx="11480895" cy="4999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400"/>
              <a:t>비전공자를 위한 책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400"/>
              <a:t>Do it! </a:t>
            </a:r>
            <a:r>
              <a:rPr lang="ko-KR" altLang="en-US" sz="1400"/>
              <a:t>점프 투 파이썬 이미 </a:t>
            </a:r>
            <a:r>
              <a:rPr lang="en-US" altLang="ko-KR" sz="1400"/>
              <a:t>200</a:t>
            </a:r>
            <a:r>
              <a:rPr lang="ko-KR" altLang="en-US" sz="1400"/>
              <a:t>만명이 이 책으로 프로그래밍을 시작했다</a:t>
            </a:r>
            <a:r>
              <a:rPr lang="en-US" altLang="ko-KR" sz="1400"/>
              <a:t>! | </a:t>
            </a:r>
            <a:r>
              <a:rPr lang="ko-KR" altLang="en-US" sz="1400"/>
              <a:t>중학생도</a:t>
            </a:r>
            <a:r>
              <a:rPr lang="en-US" altLang="ko-KR" sz="1400"/>
              <a:t>, </a:t>
            </a:r>
            <a:r>
              <a:rPr lang="ko-KR" altLang="en-US" sz="1400"/>
              <a:t>문과생도 쉽게 배운다</a:t>
            </a:r>
            <a:r>
              <a:rPr lang="en-US" altLang="ko-KR" sz="1400"/>
              <a:t>!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400"/>
              <a:t> (</a:t>
            </a:r>
            <a:r>
              <a:rPr lang="ko-KR" altLang="en-US" sz="1400"/>
              <a:t>박응용 지음 </a:t>
            </a:r>
            <a:r>
              <a:rPr lang="en-US" altLang="ko-KR" sz="1400"/>
              <a:t>| </a:t>
            </a:r>
            <a:r>
              <a:rPr lang="ko-KR" altLang="en-US" sz="1400"/>
              <a:t>이지스퍼블리싱 </a:t>
            </a:r>
            <a:r>
              <a:rPr lang="en-US" altLang="ko-KR" sz="1400"/>
              <a:t>| 2019</a:t>
            </a:r>
            <a:r>
              <a:rPr lang="ko-KR" altLang="en-US" sz="1400"/>
              <a:t>년 </a:t>
            </a:r>
            <a:r>
              <a:rPr lang="en-US" altLang="ko-KR" sz="1400"/>
              <a:t>06</a:t>
            </a:r>
            <a:r>
              <a:rPr lang="ko-KR" altLang="en-US" sz="1400"/>
              <a:t>월 </a:t>
            </a:r>
            <a:r>
              <a:rPr lang="en-US" altLang="ko-KR" sz="1400"/>
              <a:t>20</a:t>
            </a:r>
            <a:r>
              <a:rPr lang="ko-KR" altLang="en-US" sz="1400"/>
              <a:t>일 출간</a:t>
            </a:r>
            <a:r>
              <a:rPr lang="en-US" altLang="ko-KR" sz="1400"/>
              <a:t>)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200">
                <a:hlinkClick r:id="rId2"/>
              </a:rPr>
              <a:t>http://www.kyobobook.co.kr/product/detailViewKor.laf?mallGb=KOR&amp;ejkGb=KOR&amp;barcode=9791163030911</a:t>
            </a:r>
            <a:endParaRPr lang="en-US" altLang="ko-KR" sz="1200"/>
          </a:p>
          <a:p>
            <a:pPr>
              <a:lnSpc>
                <a:spcPct val="150000"/>
              </a:lnSpc>
              <a:defRPr/>
            </a:pPr>
            <a:endParaRPr lang="en-US" altLang="ko-KR" sz="1400"/>
          </a:p>
          <a:p>
            <a:pPr>
              <a:lnSpc>
                <a:spcPct val="150000"/>
              </a:lnSpc>
              <a:defRPr/>
            </a:pPr>
            <a:r>
              <a:rPr lang="ko-KR" altLang="en-US" sz="1400"/>
              <a:t>전공자를 위한 책 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400"/>
              <a:t>파이썬 머신러닝 완벽 가이드 </a:t>
            </a:r>
            <a:r>
              <a:rPr lang="en-US" altLang="ko-KR" sz="1400"/>
              <a:t>: </a:t>
            </a:r>
            <a:r>
              <a:rPr lang="ko-KR" altLang="en-US" sz="1400"/>
              <a:t>다양한 캐글 예제와 함께 기초 알고리즘부터 최신 기법까지 배우는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400"/>
              <a:t> </a:t>
            </a:r>
            <a:r>
              <a:rPr lang="en-US" altLang="ko-KR" sz="1400"/>
              <a:t>(</a:t>
            </a:r>
            <a:r>
              <a:rPr lang="ko-KR" altLang="en-US" sz="1400"/>
              <a:t>권철민 </a:t>
            </a:r>
            <a:r>
              <a:rPr lang="en-US" altLang="ko-KR" sz="1400"/>
              <a:t>| </a:t>
            </a:r>
            <a:r>
              <a:rPr lang="ko-KR" altLang="en-US" sz="1400"/>
              <a:t>위키북스 </a:t>
            </a:r>
            <a:r>
              <a:rPr lang="en-US" altLang="ko-KR" sz="1400"/>
              <a:t>| 2019</a:t>
            </a:r>
            <a:r>
              <a:rPr lang="ko-KR" altLang="en-US" sz="1400"/>
              <a:t>년 </a:t>
            </a:r>
            <a:r>
              <a:rPr lang="en-US" altLang="ko-KR" sz="1400"/>
              <a:t>02</a:t>
            </a:r>
            <a:r>
              <a:rPr lang="ko-KR" altLang="en-US" sz="1400"/>
              <a:t>월 </a:t>
            </a:r>
            <a:r>
              <a:rPr lang="en-US" altLang="ko-KR" sz="1400"/>
              <a:t>28</a:t>
            </a:r>
            <a:r>
              <a:rPr lang="ko-KR" altLang="en-US" sz="1400"/>
              <a:t>일 </a:t>
            </a:r>
            <a:r>
              <a:rPr lang="en-US" altLang="ko-KR" sz="1400"/>
              <a:t>)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200">
                <a:hlinkClick r:id="rId3"/>
              </a:rPr>
              <a:t>https://www.aladin.co.kr/shop/wproduct.aspx?ItemId=183898040</a:t>
            </a:r>
            <a:endParaRPr lang="en-US" altLang="ko-KR" sz="1200"/>
          </a:p>
          <a:p>
            <a:pPr>
              <a:lnSpc>
                <a:spcPct val="150000"/>
              </a:lnSpc>
              <a:defRPr/>
            </a:pPr>
            <a:endParaRPr lang="en-US" altLang="ko-KR" sz="1400"/>
          </a:p>
          <a:p>
            <a:pPr>
              <a:lnSpc>
                <a:spcPct val="150000"/>
              </a:lnSpc>
              <a:defRPr/>
            </a:pPr>
            <a:r>
              <a:rPr lang="en-US" altLang="ko-KR" sz="1400"/>
              <a:t>OpenCV</a:t>
            </a:r>
            <a:r>
              <a:rPr lang="ko-KR" altLang="en-US" sz="1400"/>
              <a:t>로 배우는 영상 처리 및 응용  </a:t>
            </a:r>
            <a:r>
              <a:rPr lang="en-US" altLang="ko-KR" sz="1400"/>
              <a:t>(</a:t>
            </a:r>
            <a:r>
              <a:rPr lang="ko-KR" altLang="en-US" sz="1400"/>
              <a:t>정성환 </a:t>
            </a:r>
            <a:r>
              <a:rPr lang="en-US" altLang="ko-KR" sz="1400"/>
              <a:t>, </a:t>
            </a:r>
            <a:r>
              <a:rPr lang="ko-KR" altLang="en-US" sz="1400"/>
              <a:t>배종욱 지음 </a:t>
            </a:r>
            <a:r>
              <a:rPr lang="en-US" altLang="ko-KR" sz="1400"/>
              <a:t>| </a:t>
            </a:r>
            <a:r>
              <a:rPr lang="ko-KR" altLang="en-US" sz="1400"/>
              <a:t>생능출판 </a:t>
            </a:r>
            <a:r>
              <a:rPr lang="en-US" altLang="ko-KR" sz="1400"/>
              <a:t>| 2017</a:t>
            </a:r>
            <a:r>
              <a:rPr lang="ko-KR" altLang="en-US" sz="1400"/>
              <a:t>년 </a:t>
            </a:r>
            <a:r>
              <a:rPr lang="en-US" altLang="ko-KR" sz="1400"/>
              <a:t>03</a:t>
            </a:r>
            <a:r>
              <a:rPr lang="ko-KR" altLang="en-US" sz="1400"/>
              <a:t>월 </a:t>
            </a:r>
            <a:r>
              <a:rPr lang="en-US" altLang="ko-KR" sz="1400"/>
              <a:t>03</a:t>
            </a:r>
            <a:r>
              <a:rPr lang="ko-KR" altLang="en-US" sz="1400"/>
              <a:t>일 출간</a:t>
            </a:r>
            <a:r>
              <a:rPr lang="en-US" altLang="ko-KR" sz="1400"/>
              <a:t>)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200">
                <a:hlinkClick r:id="rId4"/>
              </a:rPr>
              <a:t>http://www.kyobobook.co.kr/product/detailViewKor.laf?ejkGb=KOR&amp;mallGb=KOR&amp;barcode=9788970508948&amp;orderClick=LAG&amp;Kc</a:t>
            </a:r>
            <a:r>
              <a:rPr lang="en-US" altLang="ko-KR" sz="1200"/>
              <a:t>=</a:t>
            </a:r>
          </a:p>
          <a:p>
            <a:pPr>
              <a:lnSpc>
                <a:spcPct val="150000"/>
              </a:lnSpc>
              <a:defRPr/>
            </a:pPr>
            <a:endParaRPr lang="en-US" altLang="ko-KR" sz="1400"/>
          </a:p>
          <a:p>
            <a:pPr>
              <a:lnSpc>
                <a:spcPct val="150000"/>
              </a:lnSpc>
              <a:defRPr/>
            </a:pPr>
            <a:r>
              <a:rPr lang="ko-KR" altLang="en-US" sz="1400"/>
              <a:t>데이터 과학 기반의 파이썬 빅데이터 분석 </a:t>
            </a:r>
            <a:r>
              <a:rPr lang="en-US" altLang="ko-KR" sz="1400"/>
              <a:t>(</a:t>
            </a:r>
            <a:r>
              <a:rPr lang="ko-KR" altLang="en-US" sz="1400"/>
              <a:t>이지영 지음 </a:t>
            </a:r>
            <a:r>
              <a:rPr lang="en-US" altLang="ko-KR" sz="1400"/>
              <a:t>| </a:t>
            </a:r>
            <a:r>
              <a:rPr lang="ko-KR" altLang="en-US" sz="1400"/>
              <a:t>한빛아카데미 </a:t>
            </a:r>
            <a:r>
              <a:rPr lang="en-US" altLang="ko-KR" sz="1400"/>
              <a:t>| 2020</a:t>
            </a:r>
            <a:r>
              <a:rPr lang="ko-KR" altLang="en-US" sz="1400"/>
              <a:t>년 </a:t>
            </a:r>
            <a:r>
              <a:rPr lang="en-US" altLang="ko-KR" sz="1400"/>
              <a:t>12</a:t>
            </a:r>
            <a:r>
              <a:rPr lang="ko-KR" altLang="en-US" sz="1400"/>
              <a:t>월 </a:t>
            </a:r>
            <a:r>
              <a:rPr lang="en-US" altLang="ko-KR" sz="1400"/>
              <a:t>30</a:t>
            </a:r>
            <a:r>
              <a:rPr lang="ko-KR" altLang="en-US" sz="1400"/>
              <a:t>일 출간</a:t>
            </a:r>
            <a:r>
              <a:rPr lang="en-US" altLang="ko-KR" sz="1400"/>
              <a:t>)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200">
                <a:hlinkClick r:id="rId5"/>
              </a:rPr>
              <a:t>http://www.kyobobook.co.kr/product/detailViewKor.laf?ejkGb=KOR&amp;mallGb=KOR&amp;barcode=9791156645078&amp;orderClick=LAG&amp;Kc=</a:t>
            </a:r>
            <a:endParaRPr lang="en-US" altLang="ko-KR" sz="1200"/>
          </a:p>
          <a:p>
            <a:pPr>
              <a:lnSpc>
                <a:spcPct val="150000"/>
              </a:lnSpc>
              <a:defRPr/>
            </a:pPr>
            <a:endParaRPr lang="en-US" altLang="ko-KR" sz="120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EE29452-C1F5-1E2B-B1D0-469BBDC46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800C6A38-4290-41DD-B95C-4155372FD4AF}" type="slidenum">
              <a:rPr lang="ko-KR" altLang="en-US" smtClean="0"/>
              <a:pPr lvl="0">
                <a:defRPr/>
              </a:pPr>
              <a:t>19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DB6F6B62-2B56-809B-D2F8-B3855081784F}"/>
              </a:ext>
            </a:extLst>
          </p:cNvPr>
          <p:cNvSpPr txBox="1"/>
          <p:nvPr/>
        </p:nvSpPr>
        <p:spPr>
          <a:xfrm>
            <a:off x="1210073" y="465512"/>
            <a:ext cx="18121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latin typeface="+mn-ea"/>
              </a:rPr>
              <a:t>변경사항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D702A8B-F4FC-F13B-E12D-BEEA70422AA5}"/>
              </a:ext>
            </a:extLst>
          </p:cNvPr>
          <p:cNvSpPr txBox="1"/>
          <p:nvPr/>
        </p:nvSpPr>
        <p:spPr>
          <a:xfrm>
            <a:off x="2116159" y="3103741"/>
            <a:ext cx="464903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ko-KR" sz="2400" b="1" dirty="0">
                <a:latin typeface="+mn-ea"/>
              </a:rPr>
              <a:t>CNN </a:t>
            </a:r>
            <a:r>
              <a:rPr lang="ko-KR" altLang="en-US" sz="2400" b="1" dirty="0">
                <a:latin typeface="+mn-ea"/>
              </a:rPr>
              <a:t>학습 이미지 크기 조정 </a:t>
            </a:r>
            <a:endParaRPr lang="en-US" altLang="ko-KR" sz="2400" b="1" dirty="0">
              <a:latin typeface="+mn-ea"/>
            </a:endParaRPr>
          </a:p>
          <a:p>
            <a:pPr marL="457200" indent="-457200">
              <a:buAutoNum type="arabicPeriod"/>
            </a:pPr>
            <a:endParaRPr lang="en-US" altLang="ko-KR" sz="2400" b="1" dirty="0">
              <a:latin typeface="+mn-ea"/>
            </a:endParaRPr>
          </a:p>
          <a:p>
            <a:r>
              <a:rPr lang="en-US" altLang="ko-KR" sz="2400" b="1" dirty="0">
                <a:latin typeface="+mn-ea"/>
              </a:rPr>
              <a:t>2.  </a:t>
            </a:r>
            <a:r>
              <a:rPr lang="ko-KR" altLang="en-US" sz="2400" b="1" dirty="0" err="1">
                <a:latin typeface="+mn-ea"/>
              </a:rPr>
              <a:t>라즈베리파이</a:t>
            </a:r>
            <a:r>
              <a:rPr lang="ko-KR" altLang="en-US" sz="2400" b="1" dirty="0">
                <a:latin typeface="+mn-ea"/>
              </a:rPr>
              <a:t> </a:t>
            </a:r>
            <a:r>
              <a:rPr lang="ko-KR" altLang="en-US" sz="2400" b="1" dirty="0" err="1">
                <a:latin typeface="+mn-ea"/>
              </a:rPr>
              <a:t>부저음</a:t>
            </a:r>
            <a:r>
              <a:rPr lang="ko-KR" altLang="en-US" sz="2400" b="1" dirty="0">
                <a:latin typeface="+mn-ea"/>
              </a:rPr>
              <a:t> 설정</a:t>
            </a:r>
            <a:endParaRPr lang="en-US" altLang="ko-KR" sz="2400" b="1" dirty="0">
              <a:latin typeface="+mn-ea"/>
            </a:endParaRPr>
          </a:p>
          <a:p>
            <a:endParaRPr lang="en-US" altLang="ko-KR" sz="2400" b="1" dirty="0">
              <a:latin typeface="+mn-ea"/>
            </a:endParaRPr>
          </a:p>
          <a:p>
            <a:r>
              <a:rPr lang="en-US" altLang="ko-KR" sz="2400" b="1" dirty="0">
                <a:latin typeface="+mn-ea"/>
              </a:rPr>
              <a:t>3.  </a:t>
            </a:r>
            <a:r>
              <a:rPr lang="ko-KR" altLang="en-US" sz="2400" b="1" dirty="0">
                <a:latin typeface="+mn-ea"/>
              </a:rPr>
              <a:t>전체 시스템 구성도 변경</a:t>
            </a:r>
            <a:endParaRPr lang="en-US" altLang="ko-KR" sz="2400" b="1" dirty="0">
              <a:latin typeface="+mn-ea"/>
            </a:endParaRPr>
          </a:p>
        </p:txBody>
      </p:sp>
      <p:pic>
        <p:nvPicPr>
          <p:cNvPr id="5" name="그래픽 4" descr="배지 체크 표시1 단색으로 채워진">
            <a:extLst>
              <a:ext uri="{FF2B5EF4-FFF2-40B4-BE49-F238E27FC236}">
                <a16:creationId xmlns:a16="http://schemas.microsoft.com/office/drawing/2014/main" id="{CCFD3E5B-9DF1-D8E5-F462-A084FF2D10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4379" y="420052"/>
            <a:ext cx="675694" cy="675694"/>
          </a:xfrm>
          <a:prstGeom prst="rect">
            <a:avLst/>
          </a:prstGeom>
          <a:effectLst/>
        </p:spPr>
      </p:pic>
      <p:sp>
        <p:nvSpPr>
          <p:cNvPr id="6" name="슬라이드 번호 개체 틀 6">
            <a:extLst>
              <a:ext uri="{FF2B5EF4-FFF2-40B4-BE49-F238E27FC236}">
                <a16:creationId xmlns:a16="http://schemas.microsoft.com/office/drawing/2014/main" id="{422F266C-EACF-B53D-D4FF-0D8B0B8E0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28268" y="6367884"/>
            <a:ext cx="2844799" cy="365125"/>
          </a:xfrm>
        </p:spPr>
        <p:txBody>
          <a:bodyPr/>
          <a:lstStyle/>
          <a:p>
            <a:pPr lvl="0">
              <a:defRPr/>
            </a:pPr>
            <a:fld id="{800C6A38-4290-41DD-B95C-4155372FD4AF}" type="slidenum">
              <a:rPr lang="ko-KR" altLang="en-US" smtClean="0"/>
              <a:pPr lvl="0">
                <a:defRPr/>
              </a:pPr>
              <a:t>2</a:t>
            </a:fld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2313E7-BFD1-BDB0-BB3A-75AD30570B3B}"/>
              </a:ext>
            </a:extLst>
          </p:cNvPr>
          <p:cNvSpPr txBox="1"/>
          <p:nvPr/>
        </p:nvSpPr>
        <p:spPr>
          <a:xfrm>
            <a:off x="2116160" y="1776606"/>
            <a:ext cx="661210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dirty="0">
                <a:latin typeface="+mj-ea"/>
                <a:ea typeface="+mj-ea"/>
              </a:rPr>
              <a:t>CNN</a:t>
            </a:r>
            <a:r>
              <a:rPr lang="ko-KR" altLang="en-US" sz="2800" dirty="0">
                <a:latin typeface="+mj-ea"/>
                <a:ea typeface="+mj-ea"/>
              </a:rPr>
              <a:t> 알고리즘을 이용한 조선대학교 내 </a:t>
            </a:r>
            <a:endParaRPr lang="en-US" altLang="ko-KR" sz="2800" dirty="0">
              <a:latin typeface="+mj-ea"/>
              <a:ea typeface="+mj-ea"/>
            </a:endParaRPr>
          </a:p>
          <a:p>
            <a:r>
              <a:rPr lang="ko-KR" altLang="en-US" sz="2800" dirty="0">
                <a:latin typeface="+mj-ea"/>
                <a:ea typeface="+mj-ea"/>
              </a:rPr>
              <a:t>전동 </a:t>
            </a:r>
            <a:r>
              <a:rPr lang="ko-KR" altLang="en-US" sz="2800" dirty="0" err="1">
                <a:latin typeface="+mj-ea"/>
                <a:ea typeface="+mj-ea"/>
              </a:rPr>
              <a:t>킥보드</a:t>
            </a:r>
            <a:r>
              <a:rPr lang="en-US" altLang="ko-KR" sz="2800" dirty="0">
                <a:latin typeface="+mj-ea"/>
                <a:ea typeface="+mj-ea"/>
              </a:rPr>
              <a:t> </a:t>
            </a:r>
            <a:r>
              <a:rPr lang="ko-KR" altLang="en-US" sz="2800" dirty="0">
                <a:latin typeface="+mj-ea"/>
                <a:ea typeface="+mj-ea"/>
              </a:rPr>
              <a:t>불법</a:t>
            </a:r>
            <a:r>
              <a:rPr lang="en-US" altLang="ko-KR" sz="2800" dirty="0">
                <a:latin typeface="+mj-ea"/>
                <a:ea typeface="+mj-ea"/>
              </a:rPr>
              <a:t> </a:t>
            </a:r>
            <a:r>
              <a:rPr lang="ko-KR" altLang="en-US" sz="2800" dirty="0">
                <a:latin typeface="+mj-ea"/>
                <a:ea typeface="+mj-ea"/>
              </a:rPr>
              <a:t>주행 인식</a:t>
            </a:r>
            <a:r>
              <a:rPr lang="en-US" altLang="ko-KR" sz="2800" dirty="0">
                <a:latin typeface="+mj-ea"/>
                <a:ea typeface="+mj-ea"/>
              </a:rPr>
              <a:t> </a:t>
            </a:r>
            <a:r>
              <a:rPr lang="ko-KR" altLang="en-US" sz="2800" dirty="0">
                <a:latin typeface="+mj-ea"/>
                <a:ea typeface="+mj-ea"/>
              </a:rPr>
              <a:t>인공지능 </a:t>
            </a:r>
          </a:p>
        </p:txBody>
      </p:sp>
    </p:spTree>
    <p:extLst>
      <p:ext uri="{BB962C8B-B14F-4D97-AF65-F5344CB8AC3E}">
        <p14:creationId xmlns:p14="http://schemas.microsoft.com/office/powerpoint/2010/main" val="1035691780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36884" y="222789"/>
            <a:ext cx="2558714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400" b="1"/>
              <a:t>결론</a:t>
            </a:r>
            <a:r>
              <a:rPr lang="en-US" altLang="ko-KR"/>
              <a:t> </a:t>
            </a:r>
            <a:r>
              <a:rPr lang="en-US" altLang="ko-KR" sz="2400"/>
              <a:t>– </a:t>
            </a:r>
            <a:r>
              <a:rPr lang="ko-KR" altLang="en-US" sz="2400"/>
              <a:t>참고 사이트</a:t>
            </a:r>
            <a:endParaRPr lang="en-US" altLang="ko-KR" sz="2400"/>
          </a:p>
        </p:txBody>
      </p:sp>
      <p:sp>
        <p:nvSpPr>
          <p:cNvPr id="4" name="TextBox 3"/>
          <p:cNvSpPr txBox="1"/>
          <p:nvPr/>
        </p:nvSpPr>
        <p:spPr>
          <a:xfrm>
            <a:off x="657316" y="539363"/>
            <a:ext cx="10485215" cy="57792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endParaRPr lang="en-US" altLang="ko-KR" sz="1200"/>
          </a:p>
          <a:p>
            <a:pPr>
              <a:lnSpc>
                <a:spcPct val="150000"/>
              </a:lnSpc>
              <a:defRPr/>
            </a:pPr>
            <a:r>
              <a:rPr lang="en-US" altLang="ko-KR" sz="1400"/>
              <a:t>RNN</a:t>
            </a:r>
            <a:r>
              <a:rPr lang="ko-KR" altLang="en-US" sz="1400"/>
              <a:t> 참고 사이트 </a:t>
            </a:r>
            <a:r>
              <a:rPr lang="en-US" altLang="ko-KR" sz="1200"/>
              <a:t>(</a:t>
            </a:r>
            <a:r>
              <a:rPr lang="en-US" altLang="ko-KR" sz="1200" b="0" i="0">
                <a:effectLst/>
              </a:rPr>
              <a:t>07-1.</a:t>
            </a:r>
            <a:r>
              <a:rPr lang="ko-KR" altLang="en-US" sz="1200" b="0" i="0">
                <a:effectLst/>
              </a:rPr>
              <a:t>순환 신경망</a:t>
            </a:r>
            <a:r>
              <a:rPr lang="en-US" altLang="ko-KR" sz="1200" b="0" i="0">
                <a:effectLst/>
              </a:rPr>
              <a:t>(RNN, Recurrent Neural Network) - (1))</a:t>
            </a:r>
            <a:r>
              <a:rPr lang="en-US" altLang="ko-KR" sz="1200"/>
              <a:t>	</a:t>
            </a:r>
            <a:r>
              <a:rPr lang="en-US" altLang="ko-KR" sz="1400"/>
              <a:t>			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200">
                <a:hlinkClick r:id="rId2"/>
              </a:rPr>
              <a:t>https://excelsior-cjh.tistory.com/183</a:t>
            </a:r>
            <a:r>
              <a:rPr lang="ko-KR" altLang="en-US" sz="1200"/>
              <a:t> </a:t>
            </a:r>
            <a:r>
              <a:rPr lang="en-US" altLang="ko-KR" sz="1200"/>
              <a:t>			</a:t>
            </a:r>
          </a:p>
          <a:p>
            <a:pPr>
              <a:lnSpc>
                <a:spcPct val="150000"/>
              </a:lnSpc>
              <a:defRPr/>
            </a:pPr>
            <a:endParaRPr lang="en-US" altLang="ko-KR" sz="1200">
              <a:solidFill>
                <a:srgbClr val="000000"/>
              </a:solidFill>
              <a:effectLst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400"/>
              <a:t>GAN </a:t>
            </a:r>
            <a:r>
              <a:rPr lang="ko-KR" altLang="en-US" sz="1400"/>
              <a:t>참고 사이트 </a:t>
            </a:r>
            <a:r>
              <a:rPr lang="en-US" altLang="ko-KR" sz="1200"/>
              <a:t>(</a:t>
            </a:r>
            <a:r>
              <a:rPr lang="en-US" altLang="ko-KR" sz="1200">
                <a:solidFill>
                  <a:srgbClr val="111111"/>
                </a:solidFill>
              </a:rPr>
              <a:t>[GAN] </a:t>
            </a:r>
            <a:r>
              <a:rPr lang="ko-KR" altLang="en-US" sz="1200">
                <a:solidFill>
                  <a:srgbClr val="111111"/>
                </a:solidFill>
              </a:rPr>
              <a:t>생성적 적대 신경망</a:t>
            </a:r>
            <a:r>
              <a:rPr lang="en-US" altLang="ko-KR" sz="1200">
                <a:solidFill>
                  <a:srgbClr val="111111"/>
                </a:solidFill>
              </a:rPr>
              <a:t>(GAN) </a:t>
            </a:r>
            <a:r>
              <a:rPr lang="ko-KR" altLang="en-US" sz="1200">
                <a:solidFill>
                  <a:srgbClr val="111111"/>
                </a:solidFill>
              </a:rPr>
              <a:t>쉽게 알아보기</a:t>
            </a:r>
            <a:r>
              <a:rPr lang="en-US" altLang="ko-KR" sz="1200"/>
              <a:t>)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200">
                <a:solidFill>
                  <a:srgbClr val="000000"/>
                </a:solidFill>
                <a:effectLst/>
                <a:hlinkClick r:id="rId3"/>
              </a:rPr>
              <a:t>https://ebbnflow.tistory.com/167</a:t>
            </a:r>
            <a:r>
              <a:rPr lang="en-US" altLang="ko-KR" sz="1200">
                <a:solidFill>
                  <a:srgbClr val="000000"/>
                </a:solidFill>
                <a:effectLst/>
              </a:rPr>
              <a:t> </a:t>
            </a:r>
            <a:r>
              <a:rPr lang="en-US" altLang="ko-KR" sz="1200"/>
              <a:t>  </a:t>
            </a:r>
          </a:p>
          <a:p>
            <a:pPr>
              <a:lnSpc>
                <a:spcPct val="150000"/>
              </a:lnSpc>
              <a:defRPr/>
            </a:pPr>
            <a:endParaRPr lang="en-US" altLang="ko-KR" sz="1200"/>
          </a:p>
          <a:p>
            <a:pPr>
              <a:lnSpc>
                <a:spcPct val="150000"/>
              </a:lnSpc>
              <a:defRPr/>
            </a:pPr>
            <a:r>
              <a:rPr lang="en-US" altLang="ko-KR" sz="1400"/>
              <a:t>CNN </a:t>
            </a:r>
            <a:r>
              <a:rPr lang="ko-KR" altLang="en-US" sz="1400"/>
              <a:t>참고 사이트</a:t>
            </a:r>
            <a:r>
              <a:rPr lang="en-US" altLang="ko-KR" sz="1200"/>
              <a:t>(</a:t>
            </a:r>
            <a:r>
              <a:rPr lang="ko-KR" altLang="en-US" sz="1200"/>
              <a:t>딥러닝</a:t>
            </a:r>
            <a:r>
              <a:rPr lang="en-US" altLang="ko-KR" sz="1200"/>
              <a:t>-</a:t>
            </a:r>
            <a:r>
              <a:rPr lang="ko-KR" altLang="en-US" sz="1200"/>
              <a:t>모델</a:t>
            </a:r>
            <a:r>
              <a:rPr lang="en-US" altLang="ko-KR" sz="1200"/>
              <a:t>-CNN-Convolutional-Neural-Network-</a:t>
            </a:r>
            <a:r>
              <a:rPr lang="ko-KR" altLang="en-US" sz="1200"/>
              <a:t>설명</a:t>
            </a:r>
            <a:r>
              <a:rPr lang="en-US" altLang="ko-KR" sz="1200"/>
              <a:t>)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200">
                <a:hlinkClick r:id="rId4"/>
              </a:rPr>
              <a:t>https://rubber-tree.tistory.com/entry/%EB%94%A5%EB%9F%AC%EB%8B%9D-%EB%AA%A8%EB%8D%B8-CNN-Convolutional-Neural-Network-%EC%84%A4%EB%AA%85</a:t>
            </a:r>
            <a:r>
              <a:rPr lang="en-US" altLang="ko-KR" sz="1200"/>
              <a:t> </a:t>
            </a:r>
          </a:p>
          <a:p>
            <a:pPr>
              <a:lnSpc>
                <a:spcPct val="150000"/>
              </a:lnSpc>
              <a:defRPr/>
            </a:pPr>
            <a:endParaRPr lang="en-US" altLang="ko-KR" sz="1200"/>
          </a:p>
          <a:p>
            <a:pPr>
              <a:lnSpc>
                <a:spcPct val="150000"/>
              </a:lnSpc>
              <a:defRPr/>
            </a:pPr>
            <a:r>
              <a:rPr lang="ko-KR" altLang="en-US" sz="1400"/>
              <a:t>해외 </a:t>
            </a:r>
            <a:r>
              <a:rPr lang="en-US" altLang="ko-KR" sz="1400"/>
              <a:t>AI </a:t>
            </a:r>
            <a:r>
              <a:rPr lang="ko-KR" altLang="en-US" sz="1400"/>
              <a:t>기업 참고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200">
                <a:hlinkClick r:id="rId5"/>
              </a:rPr>
              <a:t>https://www.codingworldnews.com/news/articleView.html?idxno=5872</a:t>
            </a:r>
            <a:r>
              <a:rPr lang="en-US" altLang="ko-KR" sz="1200"/>
              <a:t> </a:t>
            </a:r>
          </a:p>
          <a:p>
            <a:pPr>
              <a:lnSpc>
                <a:spcPct val="150000"/>
              </a:lnSpc>
              <a:defRPr/>
            </a:pPr>
            <a:endParaRPr lang="en-US" altLang="ko-KR" sz="1400"/>
          </a:p>
          <a:p>
            <a:pPr>
              <a:lnSpc>
                <a:spcPct val="150000"/>
              </a:lnSpc>
              <a:defRPr/>
            </a:pPr>
            <a:r>
              <a:rPr lang="ko-KR" altLang="en-US" sz="1400"/>
              <a:t>데이터 경로 참고 소스 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400">
                <a:hlinkClick r:id="rId6"/>
              </a:rPr>
              <a:t>https://www.kaggle.com/code/taldanko/pytorch-cats-vs-dogs-cnn</a:t>
            </a:r>
            <a:endParaRPr lang="en-US" altLang="ko-KR" sz="1400"/>
          </a:p>
          <a:p>
            <a:pPr>
              <a:lnSpc>
                <a:spcPct val="150000"/>
              </a:lnSpc>
              <a:defRPr/>
            </a:pPr>
            <a:endParaRPr lang="en-US" altLang="ko-KR" sz="1400"/>
          </a:p>
          <a:p>
            <a:pPr>
              <a:lnSpc>
                <a:spcPct val="150000"/>
              </a:lnSpc>
              <a:defRPr/>
            </a:pPr>
            <a:r>
              <a:rPr lang="ko-KR" altLang="en-US" sz="1400"/>
              <a:t>모델 컴파일</a:t>
            </a:r>
            <a:r>
              <a:rPr lang="en-US" altLang="ko-KR" sz="1400"/>
              <a:t>, train, validation generator </a:t>
            </a:r>
            <a:r>
              <a:rPr lang="ko-KR" altLang="en-US" sz="1400"/>
              <a:t>참고 소스 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400">
                <a:hlinkClick r:id="rId7"/>
              </a:rPr>
              <a:t>https://www.kaggle.com/code/dmitirycherezov/chollet-c-5-3-2</a:t>
            </a:r>
            <a:r>
              <a:rPr lang="en-US" altLang="ko-KR" sz="1400"/>
              <a:t> 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37337FD-7982-E2DD-7806-2977BD7B1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800C6A38-4290-41DD-B95C-4155372FD4AF}" type="slidenum">
              <a:rPr lang="ko-KR" altLang="en-US" smtClean="0"/>
              <a:pPr lvl="0">
                <a:defRPr/>
              </a:pPr>
              <a:t>20</a:t>
            </a:fld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36884" y="222789"/>
            <a:ext cx="2645276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400" b="1"/>
              <a:t>결론</a:t>
            </a:r>
            <a:r>
              <a:rPr lang="en-US" altLang="ko-KR"/>
              <a:t> </a:t>
            </a:r>
            <a:r>
              <a:rPr lang="en-US" altLang="ko-KR" sz="2400"/>
              <a:t>– </a:t>
            </a:r>
            <a:r>
              <a:rPr lang="ko-KR" altLang="en-US" sz="2400"/>
              <a:t>책 대여 목록</a:t>
            </a:r>
            <a:endParaRPr lang="en-US" altLang="ko-KR" sz="2400"/>
          </a:p>
        </p:txBody>
      </p:sp>
      <p:sp>
        <p:nvSpPr>
          <p:cNvPr id="6" name="TextBox 5"/>
          <p:cNvSpPr txBox="1"/>
          <p:nvPr/>
        </p:nvSpPr>
        <p:spPr>
          <a:xfrm>
            <a:off x="3016262" y="1841757"/>
            <a:ext cx="454634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100"/>
              <a:t>https://book.naver.com/bookdb/book_detail.nhn?bid=9344780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956556" y="1210529"/>
            <a:ext cx="5292229" cy="359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ko-KR" altLang="en-US" b="1" i="0" u="none" strike="noStrike">
                <a:solidFill>
                  <a:srgbClr val="000000"/>
                </a:solidFill>
                <a:effectLst/>
              </a:rPr>
              <a:t>인터랙티브 디벨로퍼 </a:t>
            </a:r>
            <a:r>
              <a:rPr lang="ko-KR" altLang="en-US" b="0" i="0" u="none" strike="noStrike">
                <a:solidFill>
                  <a:srgbClr val="61696C"/>
                </a:solidFill>
                <a:effectLst/>
              </a:rPr>
              <a:t>구글 엔지니어의 포트폴리오</a:t>
            </a:r>
            <a:endParaRPr lang="ko-KR" altLang="en-US" b="1" i="0">
              <a:solidFill>
                <a:srgbClr val="000000"/>
              </a:solidFill>
              <a:effectLst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307208" y="4075176"/>
            <a:ext cx="327271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100"/>
              <a:t>http://www.yes24.com/Product/Goods/40211354</a:t>
            </a:r>
          </a:p>
        </p:txBody>
      </p:sp>
      <p:pic>
        <p:nvPicPr>
          <p:cNvPr id="3074" name="Picture 2" descr="보고서 마스터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9639624" y="2109492"/>
            <a:ext cx="1473135" cy="2263138"/>
          </a:xfrm>
          <a:prstGeom prst="rect">
            <a:avLst/>
          </a:prstGeom>
          <a:noFill/>
        </p:spPr>
      </p:pic>
      <p:sp>
        <p:nvSpPr>
          <p:cNvPr id="26" name="TextBox 25"/>
          <p:cNvSpPr txBox="1"/>
          <p:nvPr/>
        </p:nvSpPr>
        <p:spPr>
          <a:xfrm>
            <a:off x="6012026" y="3429000"/>
            <a:ext cx="35678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ko-KR" altLang="en-US" b="1" i="0">
                <a:solidFill>
                  <a:srgbClr val="333333"/>
                </a:solidFill>
                <a:effectLst/>
              </a:rPr>
              <a:t>보고서 마스터 </a:t>
            </a:r>
            <a:r>
              <a:rPr lang="en-US" altLang="ko-KR" b="0" i="0">
                <a:solidFill>
                  <a:srgbClr val="666666"/>
                </a:solidFill>
                <a:effectLst/>
              </a:rPr>
              <a:t>1PAGE</a:t>
            </a:r>
            <a:r>
              <a:rPr lang="ko-KR" altLang="en-US" b="0" i="0">
                <a:solidFill>
                  <a:srgbClr val="666666"/>
                </a:solidFill>
                <a:effectLst/>
              </a:rPr>
              <a:t>로 설득하라</a:t>
            </a:r>
            <a:endParaRPr lang="ko-KR" altLang="en-US" b="0" i="0">
              <a:solidFill>
                <a:srgbClr val="666666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467178" y="3798332"/>
            <a:ext cx="325843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100" b="0" i="0" u="none" strike="noStrike">
                <a:solidFill>
                  <a:srgbClr val="333333"/>
                </a:solidFill>
                <a:effectLst/>
                <a:hlinkClick r:id="rId3"/>
              </a:rPr>
              <a:t>이병주</a:t>
            </a:r>
            <a:r>
              <a:rPr lang="en-US" altLang="ko-KR" sz="1100" b="0" i="0">
                <a:solidFill>
                  <a:srgbClr val="666666"/>
                </a:solidFill>
                <a:effectLst/>
              </a:rPr>
              <a:t>, </a:t>
            </a:r>
            <a:r>
              <a:rPr lang="ko-KR" altLang="en-US" sz="1100" b="0" i="0" u="none" strike="noStrike">
                <a:solidFill>
                  <a:srgbClr val="333333"/>
                </a:solidFill>
                <a:effectLst/>
                <a:hlinkClick r:id="rId4"/>
              </a:rPr>
              <a:t>윤영돈</a:t>
            </a:r>
            <a:r>
              <a:rPr lang="ko-KR" altLang="en-US" sz="1100" b="0" i="0">
                <a:solidFill>
                  <a:srgbClr val="666666"/>
                </a:solidFill>
                <a:effectLst/>
              </a:rPr>
              <a:t> 저 </a:t>
            </a:r>
            <a:r>
              <a:rPr lang="en-US" altLang="ko-KR" sz="1100" b="0" i="0">
                <a:solidFill>
                  <a:srgbClr val="666666"/>
                </a:solidFill>
                <a:effectLst/>
              </a:rPr>
              <a:t>| </a:t>
            </a:r>
            <a:r>
              <a:rPr lang="ko-KR" altLang="en-US" sz="1100" b="0" i="0" u="none" strike="noStrike">
                <a:solidFill>
                  <a:srgbClr val="333333"/>
                </a:solidFill>
                <a:effectLst/>
              </a:rPr>
              <a:t>가디언</a:t>
            </a:r>
            <a:r>
              <a:rPr lang="ko-KR" altLang="en-US" sz="1100" b="0" i="0">
                <a:solidFill>
                  <a:srgbClr val="666666"/>
                </a:solidFill>
                <a:effectLst/>
              </a:rPr>
              <a:t> </a:t>
            </a:r>
            <a:r>
              <a:rPr lang="en-US" altLang="ko-KR" sz="1100" b="0" i="0">
                <a:solidFill>
                  <a:srgbClr val="666666"/>
                </a:solidFill>
                <a:effectLst/>
              </a:rPr>
              <a:t>| 2017</a:t>
            </a:r>
            <a:r>
              <a:rPr lang="ko-KR" altLang="en-US" sz="1100" b="0" i="0">
                <a:solidFill>
                  <a:srgbClr val="666666"/>
                </a:solidFill>
                <a:effectLst/>
              </a:rPr>
              <a:t>년 </a:t>
            </a:r>
            <a:r>
              <a:rPr lang="en-US" altLang="ko-KR" sz="1100" b="0" i="0">
                <a:solidFill>
                  <a:srgbClr val="666666"/>
                </a:solidFill>
                <a:effectLst/>
              </a:rPr>
              <a:t>05</a:t>
            </a:r>
            <a:r>
              <a:rPr lang="ko-KR" altLang="en-US" sz="1100" b="0" i="0">
                <a:solidFill>
                  <a:srgbClr val="666666"/>
                </a:solidFill>
                <a:effectLst/>
              </a:rPr>
              <a:t>월 </a:t>
            </a:r>
            <a:r>
              <a:rPr lang="en-US" altLang="ko-KR" sz="1100" b="0" i="0">
                <a:solidFill>
                  <a:srgbClr val="666666"/>
                </a:solidFill>
                <a:effectLst/>
              </a:rPr>
              <a:t>18</a:t>
            </a:r>
            <a:r>
              <a:rPr lang="ko-KR" altLang="en-US" sz="1100" b="0" i="0">
                <a:solidFill>
                  <a:srgbClr val="666666"/>
                </a:solidFill>
                <a:effectLst/>
              </a:rPr>
              <a:t>일</a:t>
            </a:r>
            <a:endParaRPr lang="ko-KR" altLang="en-US" sz="1100"/>
          </a:p>
        </p:txBody>
      </p:sp>
      <p:pic>
        <p:nvPicPr>
          <p:cNvPr id="3076" name="Picture 4" descr="인터랙티브 디벨로퍼"/>
          <p:cNvPicPr>
            <a:picLocks noChangeAspect="1" noChangeArrowheads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1079241" y="1150194"/>
            <a:ext cx="1819348" cy="2115521"/>
          </a:xfrm>
          <a:prstGeom prst="rect">
            <a:avLst/>
          </a:prstGeom>
          <a:noFill/>
        </p:spPr>
      </p:pic>
      <p:sp>
        <p:nvSpPr>
          <p:cNvPr id="31" name="TextBox 30"/>
          <p:cNvSpPr txBox="1"/>
          <p:nvPr/>
        </p:nvSpPr>
        <p:spPr>
          <a:xfrm>
            <a:off x="3016262" y="1579861"/>
            <a:ext cx="296324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100" b="0" i="0" u="none" strike="noStrike">
                <a:solidFill>
                  <a:srgbClr val="333333"/>
                </a:solidFill>
                <a:effectLst/>
                <a:hlinkClick r:id="rId6"/>
              </a:rPr>
              <a:t>김종민</a:t>
            </a:r>
            <a:r>
              <a:rPr lang="ko-KR" altLang="en-US" sz="1100" b="0" i="0">
                <a:solidFill>
                  <a:srgbClr val="666666"/>
                </a:solidFill>
                <a:effectLst/>
              </a:rPr>
              <a:t> 저 </a:t>
            </a:r>
            <a:r>
              <a:rPr lang="en-US" altLang="ko-KR" sz="1100" b="0" i="0">
                <a:solidFill>
                  <a:srgbClr val="666666"/>
                </a:solidFill>
                <a:effectLst/>
              </a:rPr>
              <a:t>| </a:t>
            </a:r>
            <a:r>
              <a:rPr lang="ko-KR" altLang="en-US" sz="1100" b="0" i="0" u="none" strike="noStrike">
                <a:solidFill>
                  <a:srgbClr val="333333"/>
                </a:solidFill>
                <a:effectLst/>
              </a:rPr>
              <a:t>한빛미디어</a:t>
            </a:r>
            <a:r>
              <a:rPr lang="ko-KR" altLang="en-US" sz="1100" b="0" i="0">
                <a:solidFill>
                  <a:srgbClr val="666666"/>
                </a:solidFill>
                <a:effectLst/>
              </a:rPr>
              <a:t> </a:t>
            </a:r>
            <a:r>
              <a:rPr lang="en-US" altLang="ko-KR" sz="1100" b="0" i="0">
                <a:solidFill>
                  <a:srgbClr val="666666"/>
                </a:solidFill>
                <a:effectLst/>
              </a:rPr>
              <a:t>| 2015</a:t>
            </a:r>
            <a:r>
              <a:rPr lang="ko-KR" altLang="en-US" sz="1100" b="0" i="0">
                <a:solidFill>
                  <a:srgbClr val="666666"/>
                </a:solidFill>
                <a:effectLst/>
              </a:rPr>
              <a:t>년 </a:t>
            </a:r>
            <a:r>
              <a:rPr lang="en-US" altLang="ko-KR" sz="1100" b="0" i="0">
                <a:solidFill>
                  <a:srgbClr val="666666"/>
                </a:solidFill>
                <a:effectLst/>
              </a:rPr>
              <a:t>08</a:t>
            </a:r>
            <a:r>
              <a:rPr lang="ko-KR" altLang="en-US" sz="1100" b="0" i="0">
                <a:solidFill>
                  <a:srgbClr val="666666"/>
                </a:solidFill>
                <a:effectLst/>
              </a:rPr>
              <a:t>월 </a:t>
            </a:r>
            <a:r>
              <a:rPr lang="en-US" altLang="ko-KR" sz="1100" b="0" i="0">
                <a:solidFill>
                  <a:srgbClr val="666666"/>
                </a:solidFill>
                <a:effectLst/>
              </a:rPr>
              <a:t>01</a:t>
            </a:r>
            <a:r>
              <a:rPr lang="ko-KR" altLang="en-US" sz="1100" b="0" i="0">
                <a:solidFill>
                  <a:srgbClr val="666666"/>
                </a:solidFill>
                <a:effectLst/>
              </a:rPr>
              <a:t>일</a:t>
            </a:r>
            <a:endParaRPr lang="ko-KR" altLang="en-US" sz="1100"/>
          </a:p>
        </p:txBody>
      </p:sp>
      <p:pic>
        <p:nvPicPr>
          <p:cNvPr id="1026" name="Picture 2" descr="컨설턴트가 알려주는 보고서 작성의 기술 with 파워포인트"/>
          <p:cNvPicPr>
            <a:picLocks noChangeAspect="1" noChangeArrowheads="1"/>
          </p:cNvPicPr>
          <p:nvPr/>
        </p:nvPicPr>
        <p:blipFill rotWithShape="1">
          <a:blip r:embed="rId7"/>
          <a:srcRect/>
          <a:stretch>
            <a:fillRect/>
          </a:stretch>
        </p:blipFill>
        <p:spPr>
          <a:xfrm>
            <a:off x="1079241" y="4205981"/>
            <a:ext cx="1819348" cy="2153075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2982160" y="4939299"/>
            <a:ext cx="60942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b="1" i="0">
                <a:solidFill>
                  <a:srgbClr val="333333"/>
                </a:solidFill>
                <a:effectLst/>
              </a:rPr>
              <a:t>컨설턴트가 알려주는 보고서 작성의 기술 </a:t>
            </a:r>
            <a:r>
              <a:rPr lang="en-US" altLang="ko-KR" b="1" i="0">
                <a:solidFill>
                  <a:srgbClr val="333333"/>
                </a:solidFill>
                <a:effectLst/>
              </a:rPr>
              <a:t>with </a:t>
            </a:r>
            <a:r>
              <a:rPr lang="ko-KR" altLang="en-US" b="1" i="0">
                <a:solidFill>
                  <a:srgbClr val="333333"/>
                </a:solidFill>
                <a:effectLst/>
              </a:rPr>
              <a:t>파워포인트</a:t>
            </a:r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3016262" y="5260816"/>
            <a:ext cx="609420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200" b="0" i="0" u="none" strike="noStrike">
                <a:solidFill>
                  <a:srgbClr val="333333"/>
                </a:solidFill>
                <a:effectLst/>
                <a:hlinkClick r:id="rId8"/>
              </a:rPr>
              <a:t>홍장표</a:t>
            </a:r>
            <a:r>
              <a:rPr lang="ko-KR" altLang="en-US" sz="1200" b="0" i="0">
                <a:solidFill>
                  <a:srgbClr val="666666"/>
                </a:solidFill>
                <a:effectLst/>
              </a:rPr>
              <a:t> 저 </a:t>
            </a:r>
            <a:r>
              <a:rPr lang="en-US" altLang="ko-KR" sz="1200" b="0" i="0">
                <a:solidFill>
                  <a:srgbClr val="666666"/>
                </a:solidFill>
                <a:effectLst/>
              </a:rPr>
              <a:t>| </a:t>
            </a:r>
            <a:r>
              <a:rPr lang="ko-KR" altLang="en-US" sz="1200" b="0" i="0" u="none" strike="noStrike">
                <a:solidFill>
                  <a:srgbClr val="333333"/>
                </a:solidFill>
                <a:effectLst/>
              </a:rPr>
              <a:t>한빛미디어</a:t>
            </a:r>
            <a:r>
              <a:rPr lang="ko-KR" altLang="en-US" sz="1200" b="0" i="0">
                <a:solidFill>
                  <a:srgbClr val="666666"/>
                </a:solidFill>
                <a:effectLst/>
              </a:rPr>
              <a:t> </a:t>
            </a:r>
            <a:r>
              <a:rPr lang="en-US" altLang="ko-KR" sz="1200" b="0" i="0">
                <a:solidFill>
                  <a:srgbClr val="666666"/>
                </a:solidFill>
                <a:effectLst/>
              </a:rPr>
              <a:t>| 2015</a:t>
            </a:r>
            <a:r>
              <a:rPr lang="ko-KR" altLang="en-US" sz="1200" b="0" i="0">
                <a:solidFill>
                  <a:srgbClr val="666666"/>
                </a:solidFill>
                <a:effectLst/>
              </a:rPr>
              <a:t>년 </a:t>
            </a:r>
            <a:r>
              <a:rPr lang="en-US" altLang="ko-KR" sz="1200" b="0" i="0">
                <a:solidFill>
                  <a:srgbClr val="666666"/>
                </a:solidFill>
                <a:effectLst/>
              </a:rPr>
              <a:t>07</a:t>
            </a:r>
            <a:r>
              <a:rPr lang="ko-KR" altLang="en-US" sz="1200" b="0" i="0">
                <a:solidFill>
                  <a:srgbClr val="666666"/>
                </a:solidFill>
                <a:effectLst/>
              </a:rPr>
              <a:t>월 </a:t>
            </a:r>
            <a:r>
              <a:rPr lang="en-US" altLang="ko-KR" sz="1200" b="0" i="0">
                <a:solidFill>
                  <a:srgbClr val="666666"/>
                </a:solidFill>
                <a:effectLst/>
              </a:rPr>
              <a:t>20</a:t>
            </a:r>
            <a:r>
              <a:rPr lang="ko-KR" altLang="en-US" sz="1200" b="0" i="0">
                <a:solidFill>
                  <a:srgbClr val="666666"/>
                </a:solidFill>
                <a:effectLst/>
              </a:rPr>
              <a:t>일</a:t>
            </a:r>
            <a:endParaRPr lang="ko-KR" altLang="en-US" sz="1200"/>
          </a:p>
        </p:txBody>
      </p:sp>
      <p:sp>
        <p:nvSpPr>
          <p:cNvPr id="18" name="TextBox 17"/>
          <p:cNvSpPr txBox="1"/>
          <p:nvPr/>
        </p:nvSpPr>
        <p:spPr>
          <a:xfrm>
            <a:off x="3016262" y="5537815"/>
            <a:ext cx="609420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100"/>
              <a:t>http://www.yes24.com/Product/Goods/19297760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CF2915D-2449-1D2A-CF13-032207207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800C6A38-4290-41DD-B95C-4155372FD4AF}" type="slidenum">
              <a:rPr lang="ko-KR" altLang="en-US" smtClean="0"/>
              <a:pPr lvl="0">
                <a:defRPr/>
              </a:pPr>
              <a:t>21</a:t>
            </a:fld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811260" y="2727556"/>
            <a:ext cx="2569480" cy="1402888"/>
          </a:xfrm>
          <a:prstGeom prst="rect">
            <a:avLst/>
          </a:prstGeom>
        </p:spPr>
      </p:pic>
      <p:grpSp>
        <p:nvGrpSpPr>
          <p:cNvPr id="5" name="그룹 1002"/>
          <p:cNvGrpSpPr/>
          <p:nvPr/>
        </p:nvGrpSpPr>
        <p:grpSpPr>
          <a:xfrm>
            <a:off x="8488959" y="3290196"/>
            <a:ext cx="3250019" cy="2874036"/>
            <a:chOff x="11304181" y="4061341"/>
            <a:chExt cx="6171429" cy="4923935"/>
          </a:xfrm>
        </p:grpSpPr>
        <p:pic>
          <p:nvPicPr>
            <p:cNvPr id="6" name="Object 7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11304181" y="4061341"/>
              <a:ext cx="6171429" cy="4923935"/>
            </a:xfrm>
            <a:prstGeom prst="rect">
              <a:avLst/>
            </a:prstGeom>
          </p:spPr>
        </p:pic>
      </p:grpSp>
      <p:pic>
        <p:nvPicPr>
          <p:cNvPr id="7" name="Object 9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53022" y="5185967"/>
            <a:ext cx="3972296" cy="1354783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431A272-F2A9-AFA5-47BF-28A2D9EA3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 smtClean="0"/>
              <a:pPr lvl="0">
                <a:defRPr/>
              </a:pPr>
              <a:t>22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460834" y="272921"/>
            <a:ext cx="5183806" cy="664984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200" b="1" dirty="0"/>
              <a:t>[</a:t>
            </a:r>
            <a:r>
              <a:rPr lang="ko-KR" altLang="en-US" sz="3200" b="1" dirty="0"/>
              <a:t>목차</a:t>
            </a:r>
            <a:r>
              <a:rPr lang="en-US" altLang="ko-KR" sz="3200" b="1" dirty="0"/>
              <a:t>]</a:t>
            </a:r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r>
              <a:rPr lang="en-US" altLang="ko-KR" dirty="0">
                <a:latin typeface="+mj-ea"/>
                <a:ea typeface="+mj-ea"/>
              </a:rPr>
              <a:t>0. </a:t>
            </a:r>
            <a:r>
              <a:rPr lang="en-US" altLang="ko-KR" sz="2000" dirty="0">
                <a:latin typeface="+mj-ea"/>
                <a:ea typeface="+mj-ea"/>
              </a:rPr>
              <a:t>CNN</a:t>
            </a:r>
            <a:r>
              <a:rPr lang="ko-KR" altLang="en-US" sz="2000" dirty="0">
                <a:latin typeface="+mj-ea"/>
                <a:ea typeface="+mj-ea"/>
              </a:rPr>
              <a:t> </a:t>
            </a:r>
            <a:r>
              <a:rPr lang="en-US" altLang="ko-KR" sz="2000" dirty="0">
                <a:latin typeface="+mj-ea"/>
                <a:ea typeface="+mj-ea"/>
              </a:rPr>
              <a:t>detection cam </a:t>
            </a:r>
            <a:r>
              <a:rPr lang="ko-KR" altLang="en-US" sz="2000" dirty="0">
                <a:latin typeface="+mj-ea"/>
                <a:ea typeface="+mj-ea"/>
              </a:rPr>
              <a:t>진행상황</a:t>
            </a:r>
            <a:endParaRPr lang="en-US" altLang="ko-KR" sz="2000" dirty="0">
              <a:latin typeface="+mj-ea"/>
              <a:ea typeface="+mj-ea"/>
            </a:endParaRPr>
          </a:p>
          <a:p>
            <a:pPr lvl="0">
              <a:defRPr/>
            </a:pPr>
            <a:endParaRPr lang="en-US" altLang="ko-KR" sz="800" dirty="0"/>
          </a:p>
          <a:p>
            <a:pPr marL="342900" indent="-342900">
              <a:buAutoNum type="arabicPeriod"/>
              <a:defRPr/>
            </a:pPr>
            <a:r>
              <a:rPr lang="ko-KR" altLang="en-US" sz="2000" dirty="0"/>
              <a:t>서론</a:t>
            </a:r>
          </a:p>
          <a:p>
            <a:pPr marL="800100" lvl="1" indent="-342900">
              <a:buAutoNum type="arabicPeriod"/>
              <a:defRPr/>
            </a:pPr>
            <a:r>
              <a:rPr lang="ko-KR" altLang="en-US" sz="2000" dirty="0"/>
              <a:t>조원소개</a:t>
            </a:r>
          </a:p>
          <a:p>
            <a:pPr marL="800100" lvl="1" indent="-342900">
              <a:buAutoNum type="arabicPeriod"/>
              <a:defRPr/>
            </a:pPr>
            <a:r>
              <a:rPr lang="en-US" altLang="ko-KR" sz="2000" dirty="0"/>
              <a:t>CNN detection cam </a:t>
            </a:r>
            <a:r>
              <a:rPr lang="ko-KR" altLang="en-US" sz="2000" dirty="0"/>
              <a:t>개발동기 및 목적</a:t>
            </a:r>
          </a:p>
          <a:p>
            <a:pPr marL="800100" lvl="1" indent="-342900">
              <a:buAutoNum type="arabicPeriod"/>
              <a:defRPr/>
            </a:pPr>
            <a:r>
              <a:rPr lang="ko-KR" altLang="en-US" sz="2000" dirty="0"/>
              <a:t>국내 연구 현황</a:t>
            </a:r>
          </a:p>
          <a:p>
            <a:pPr marL="800100" lvl="1" indent="-342900">
              <a:buAutoNum type="arabicPeriod"/>
              <a:defRPr/>
            </a:pPr>
            <a:r>
              <a:rPr lang="ko-KR" altLang="en-US" sz="2000" dirty="0"/>
              <a:t>문제점</a:t>
            </a:r>
            <a:r>
              <a:rPr lang="en-US" altLang="ko-KR" sz="2000" dirty="0"/>
              <a:t>,</a:t>
            </a:r>
            <a:r>
              <a:rPr lang="ko-KR" altLang="en-US" sz="2000" dirty="0"/>
              <a:t> 해결방안</a:t>
            </a:r>
          </a:p>
          <a:p>
            <a:pPr marL="342900" indent="-342900">
              <a:buAutoNum type="arabicPeriod"/>
              <a:defRPr/>
            </a:pPr>
            <a:r>
              <a:rPr lang="ko-KR" altLang="en-US" sz="2000" dirty="0"/>
              <a:t>본론 </a:t>
            </a:r>
          </a:p>
          <a:p>
            <a:pPr marL="800100" lvl="1" indent="-342900">
              <a:buAutoNum type="arabicPeriod"/>
              <a:defRPr/>
            </a:pPr>
            <a:r>
              <a:rPr lang="en-US" altLang="ko-KR" sz="2000" dirty="0"/>
              <a:t>CNN detection cam </a:t>
            </a:r>
            <a:r>
              <a:rPr lang="ko-KR" altLang="en-US" sz="2000" dirty="0"/>
              <a:t>구현환경</a:t>
            </a:r>
          </a:p>
          <a:p>
            <a:pPr marL="800100" lvl="1" indent="-342900">
              <a:buAutoNum type="arabicPeriod"/>
              <a:defRPr/>
            </a:pPr>
            <a:r>
              <a:rPr lang="en-US" altLang="ko-KR" sz="2000" dirty="0"/>
              <a:t>CNN detection cam </a:t>
            </a:r>
            <a:r>
              <a:rPr lang="ko-KR" altLang="en-US" sz="2000" dirty="0"/>
              <a:t>전체 시스템 구성도</a:t>
            </a:r>
          </a:p>
          <a:p>
            <a:pPr marL="800100" lvl="1" indent="-342900">
              <a:buAutoNum type="arabicPeriod"/>
              <a:defRPr/>
            </a:pPr>
            <a:r>
              <a:rPr lang="en-US" altLang="ko-KR" sz="2400" b="1" dirty="0">
                <a:highlight>
                  <a:srgbClr val="FFFF00"/>
                </a:highlight>
              </a:rPr>
              <a:t>CNN detection cam </a:t>
            </a:r>
            <a:r>
              <a:rPr lang="ko-KR" altLang="en-US" sz="2400" b="1" dirty="0">
                <a:highlight>
                  <a:srgbClr val="FFFF00"/>
                </a:highlight>
              </a:rPr>
              <a:t>구현내용</a:t>
            </a:r>
          </a:p>
          <a:p>
            <a:pPr marL="342900" indent="-342900">
              <a:buAutoNum type="arabicPeriod"/>
              <a:defRPr/>
            </a:pPr>
            <a:r>
              <a:rPr lang="ko-KR" altLang="en-US" sz="2000" dirty="0"/>
              <a:t>결론 및 향후 연구계획</a:t>
            </a:r>
          </a:p>
          <a:p>
            <a:pPr marL="800100" lvl="1" indent="-342900">
              <a:buAutoNum type="arabicPeriod"/>
              <a:defRPr/>
            </a:pPr>
            <a:r>
              <a:rPr lang="ko-KR" altLang="en-US" sz="2000" dirty="0"/>
              <a:t>주간보고</a:t>
            </a:r>
          </a:p>
          <a:p>
            <a:pPr marL="800100" lvl="1" indent="-342900">
              <a:buAutoNum type="arabicPeriod"/>
              <a:defRPr/>
            </a:pPr>
            <a:r>
              <a:rPr lang="ko-KR" altLang="en-US" sz="2000" dirty="0"/>
              <a:t>향후연구계획</a:t>
            </a:r>
          </a:p>
          <a:p>
            <a:pPr marL="800100" lvl="1" indent="-342900">
              <a:buAutoNum type="arabicPeriod"/>
              <a:defRPr/>
            </a:pPr>
            <a:r>
              <a:rPr lang="ko-KR" altLang="en-US" sz="2000" dirty="0"/>
              <a:t>관련 기업 취업분야</a:t>
            </a:r>
          </a:p>
          <a:p>
            <a:pPr marL="800100" lvl="1" indent="-342900">
              <a:buAutoNum type="arabicPeriod"/>
              <a:defRPr/>
            </a:pPr>
            <a:r>
              <a:rPr lang="ko-KR" altLang="en-US" sz="2000" dirty="0"/>
              <a:t>참고서적</a:t>
            </a:r>
          </a:p>
          <a:p>
            <a:pPr marL="914400" lvl="2" indent="0">
              <a:buNone/>
              <a:defRPr/>
            </a:pPr>
            <a:r>
              <a:rPr lang="en-US" altLang="ko-KR" sz="2000" dirty="0"/>
              <a:t>-</a:t>
            </a:r>
            <a:r>
              <a:rPr lang="ko-KR" altLang="en-US" sz="2000" dirty="0"/>
              <a:t>관련 사이트</a:t>
            </a:r>
            <a:r>
              <a:rPr lang="en-US" altLang="ko-KR" sz="2000" dirty="0"/>
              <a:t>,</a:t>
            </a:r>
            <a:r>
              <a:rPr lang="ko-KR" altLang="en-US" sz="2000" dirty="0"/>
              <a:t> 책</a:t>
            </a:r>
          </a:p>
          <a:p>
            <a:pPr marL="914400" lvl="2" indent="0">
              <a:buNone/>
              <a:defRPr/>
            </a:pPr>
            <a:r>
              <a:rPr lang="en-US" altLang="ko-KR" sz="2000" dirty="0"/>
              <a:t>-</a:t>
            </a:r>
            <a:r>
              <a:rPr lang="ko-KR" altLang="en-US" sz="2000" dirty="0"/>
              <a:t>책 대여 목록</a:t>
            </a:r>
          </a:p>
          <a:p>
            <a:pPr marL="457200" lvl="1" indent="0">
              <a:buNone/>
              <a:defRPr/>
            </a:pPr>
            <a:r>
              <a:rPr lang="ko-KR" altLang="en-US" sz="2000" dirty="0"/>
              <a:t>	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ED61FF-EB56-2E8D-503E-18F4C8729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800C6A38-4290-41DD-B95C-4155372FD4AF}" type="slidenum">
              <a:rPr lang="ko-KR" altLang="en-US" smtClean="0"/>
              <a:pPr lvl="0">
                <a:defRPr/>
              </a:pPr>
              <a:t>3</a:t>
            </a:fld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그림 32" descr="테이블이(가) 표시된 사진  자동 생성된 설명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005229" y="4343774"/>
            <a:ext cx="1154568" cy="1633575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pic>
        <p:nvPicPr>
          <p:cNvPr id="31" name="그림 30" descr="텍스트, 영수증, 스크린샷이(가) 표시된 사진  자동 생성된 설명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844029" y="4343774"/>
            <a:ext cx="1154568" cy="1633575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pic>
        <p:nvPicPr>
          <p:cNvPr id="29" name="그림 28" descr="테이블이(가) 표시된 사진  자동 생성된 설명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2852223" y="790787"/>
            <a:ext cx="1118897" cy="1583107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pic>
        <p:nvPicPr>
          <p:cNvPr id="27" name="그림 26" descr="텍스트, 영수증, 스크린샷이(가) 표시된 사진  자동 생성된 설명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724791" y="792513"/>
            <a:ext cx="1118897" cy="1583107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pic>
        <p:nvPicPr>
          <p:cNvPr id="22" name="그림 21" descr="테이블이(가) 표시된 사진  자동 생성된 설명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776592" y="4343773"/>
            <a:ext cx="1154568" cy="1633575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336884" y="222789"/>
            <a:ext cx="4345606" cy="45158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400" dirty="0"/>
              <a:t>0.CNN</a:t>
            </a:r>
            <a:r>
              <a:rPr lang="ko-KR" altLang="en-US" sz="2400" dirty="0"/>
              <a:t> </a:t>
            </a:r>
            <a:r>
              <a:rPr lang="en-US" altLang="ko-KR" sz="2400" dirty="0"/>
              <a:t>detection cam </a:t>
            </a:r>
            <a:r>
              <a:rPr lang="ko-KR" altLang="en-US" sz="2400" dirty="0"/>
              <a:t>진행상황</a:t>
            </a:r>
          </a:p>
        </p:txBody>
      </p:sp>
      <p:sp>
        <p:nvSpPr>
          <p:cNvPr id="2" name="화살표: 오른쪽 1"/>
          <p:cNvSpPr/>
          <p:nvPr/>
        </p:nvSpPr>
        <p:spPr>
          <a:xfrm>
            <a:off x="153829" y="3104147"/>
            <a:ext cx="11852209" cy="461665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55114" y="3506550"/>
            <a:ext cx="2494181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400" b="1" dirty="0">
                <a:latin typeface="+mn-ea"/>
              </a:rPr>
              <a:t>[2</a:t>
            </a:r>
            <a:r>
              <a:rPr lang="ko-KR" altLang="en-US" sz="1400" b="1" dirty="0">
                <a:latin typeface="+mn-ea"/>
              </a:rPr>
              <a:t>주차</a:t>
            </a:r>
            <a:r>
              <a:rPr lang="en-US" altLang="ko-KR" sz="1400" b="1" dirty="0">
                <a:latin typeface="+mn-ea"/>
              </a:rPr>
              <a:t>] 3/14~3/20  </a:t>
            </a: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400" b="0" i="0" u="none" strike="noStrike" kern="1200" cap="none" spc="0" normalizeH="0" baseline="0" dirty="0">
                <a:solidFill>
                  <a:srgbClr val="000000"/>
                </a:solidFill>
                <a:latin typeface="+mn-ea"/>
              </a:rPr>
              <a:t>▶</a:t>
            </a:r>
            <a:r>
              <a:rPr lang="en-US" altLang="ko-KR" sz="1400" dirty="0">
                <a:latin typeface="+mn-ea"/>
              </a:rPr>
              <a:t>1</a:t>
            </a:r>
            <a:r>
              <a:rPr lang="ko-KR" altLang="en-US" sz="1400" dirty="0">
                <a:latin typeface="+mn-ea"/>
              </a:rPr>
              <a:t>인 가구를 위한 이상행동 </a:t>
            </a:r>
          </a:p>
          <a:p>
            <a:pPr lvl="0">
              <a:defRPr/>
            </a:pPr>
            <a:r>
              <a:rPr lang="ko-KR" altLang="en-US" sz="1400" dirty="0">
                <a:latin typeface="+mn-ea"/>
              </a:rPr>
              <a:t>    감지 </a:t>
            </a:r>
            <a:r>
              <a:rPr lang="en-US" altLang="ko-KR" sz="1400" dirty="0">
                <a:latin typeface="+mn-ea"/>
              </a:rPr>
              <a:t>CCTV </a:t>
            </a:r>
            <a:r>
              <a:rPr lang="ko-KR" altLang="en-US" sz="1400" dirty="0">
                <a:latin typeface="+mn-ea"/>
              </a:rPr>
              <a:t>프로그램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828888" y="2447448"/>
            <a:ext cx="2581569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400" b="1" dirty="0">
                <a:latin typeface="+mn-ea"/>
              </a:rPr>
              <a:t>[3</a:t>
            </a:r>
            <a:r>
              <a:rPr lang="ko-KR" altLang="en-US" sz="1400" b="1" dirty="0">
                <a:latin typeface="+mn-ea"/>
              </a:rPr>
              <a:t>주차</a:t>
            </a:r>
            <a:r>
              <a:rPr lang="en-US" altLang="ko-KR" sz="1400" b="1" dirty="0">
                <a:latin typeface="+mn-ea"/>
              </a:rPr>
              <a:t>] 3/21~3/27 </a:t>
            </a: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400" b="0" i="0" u="none" strike="noStrike" kern="1200" cap="none" spc="0" normalizeH="0" baseline="0" dirty="0">
                <a:solidFill>
                  <a:srgbClr val="000000"/>
                </a:solidFill>
                <a:latin typeface="+mn-ea"/>
              </a:rPr>
              <a:t>▶</a:t>
            </a:r>
            <a:r>
              <a:rPr kumimoji="0" lang="ko-KR" altLang="en-US" sz="1400" b="0" i="0" u="none" strike="noStrike" kern="1200" cap="none" spc="0" normalizeH="0" baseline="0" dirty="0">
                <a:solidFill>
                  <a:srgbClr val="000000"/>
                </a:solidFill>
                <a:latin typeface="+mn-ea"/>
              </a:rPr>
              <a:t> </a:t>
            </a:r>
            <a:r>
              <a:rPr lang="ko-KR" altLang="en-US" sz="1400" dirty="0" err="1">
                <a:latin typeface="+mn-ea"/>
              </a:rPr>
              <a:t>전동킥보드</a:t>
            </a:r>
            <a:r>
              <a:rPr lang="ko-KR" altLang="en-US" sz="1400" dirty="0">
                <a:latin typeface="+mn-ea"/>
              </a:rPr>
              <a:t> 불법 주행 감지 </a:t>
            </a: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400" b="0" i="0" u="none" strike="noStrike" kern="1200" cap="none" spc="0" normalizeH="0" baseline="0" dirty="0">
                <a:solidFill>
                  <a:srgbClr val="000000"/>
                </a:solidFill>
                <a:latin typeface="+mn-ea"/>
              </a:rPr>
              <a:t>▶ </a:t>
            </a:r>
            <a:r>
              <a:rPr lang="ko-KR" altLang="en-US" sz="1400" dirty="0">
                <a:latin typeface="+mn-ea"/>
              </a:rPr>
              <a:t>프로그램으로 주제변경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944208" y="3473667"/>
            <a:ext cx="2376211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400" b="1" dirty="0">
                <a:latin typeface="+mn-ea"/>
              </a:rPr>
              <a:t>[4</a:t>
            </a:r>
            <a:r>
              <a:rPr lang="ko-KR" altLang="en-US" sz="1400" b="1" dirty="0">
                <a:latin typeface="+mn-ea"/>
              </a:rPr>
              <a:t>주차</a:t>
            </a:r>
            <a:r>
              <a:rPr lang="en-US" altLang="ko-KR" sz="1400" b="1" dirty="0">
                <a:latin typeface="+mn-ea"/>
              </a:rPr>
              <a:t>] 3/28~4/3</a:t>
            </a: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400" b="0" i="0" u="none" strike="noStrike" kern="1200" cap="none" spc="0" normalizeH="0" baseline="0" dirty="0">
                <a:solidFill>
                  <a:srgbClr val="000000"/>
                </a:solidFill>
                <a:latin typeface="+mn-ea"/>
              </a:rPr>
              <a:t>▶</a:t>
            </a:r>
            <a:r>
              <a:rPr lang="ko-KR" altLang="en-US" sz="1400" dirty="0">
                <a:latin typeface="+mn-ea"/>
              </a:rPr>
              <a:t>데이터셋 수집 방법 회의 </a:t>
            </a: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400" b="0" i="0" u="none" strike="noStrike" kern="1200" cap="none" spc="0" normalizeH="0" baseline="0" dirty="0">
                <a:solidFill>
                  <a:srgbClr val="000000"/>
                </a:solidFill>
                <a:latin typeface="+mn-ea"/>
              </a:rPr>
              <a:t>▶</a:t>
            </a:r>
            <a:r>
              <a:rPr lang="ko-KR" altLang="en-US" sz="1400" dirty="0" err="1">
                <a:latin typeface="+mn-ea"/>
              </a:rPr>
              <a:t>간트차트</a:t>
            </a:r>
            <a:r>
              <a:rPr lang="ko-KR" altLang="en-US" sz="1400" dirty="0">
                <a:latin typeface="+mn-ea"/>
              </a:rPr>
              <a:t> 작성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776592" y="3457257"/>
            <a:ext cx="96313" cy="77230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+mn-ea"/>
              <a:cs typeface="+mn-cs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745795" y="2440399"/>
            <a:ext cx="83093" cy="77230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+mn-ea"/>
              <a:cs typeface="+mn-cs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844029" y="3452887"/>
            <a:ext cx="96313" cy="77230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+mn-ea"/>
              <a:cs typeface="+mn-cs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4545413" y="2431344"/>
            <a:ext cx="96313" cy="77230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+mn-ea"/>
              <a:cs typeface="+mn-cs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641726" y="2442071"/>
            <a:ext cx="4211801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400" b="1" dirty="0">
                <a:latin typeface="+mn-ea"/>
              </a:rPr>
              <a:t>[5</a:t>
            </a:r>
            <a:r>
              <a:rPr lang="ko-KR" altLang="en-US" sz="1400" b="1" dirty="0">
                <a:latin typeface="+mn-ea"/>
              </a:rPr>
              <a:t>주차</a:t>
            </a:r>
            <a:r>
              <a:rPr lang="en-US" altLang="ko-KR" sz="1400" b="1" dirty="0">
                <a:latin typeface="+mn-ea"/>
              </a:rPr>
              <a:t>] 4/4~4/10</a:t>
            </a: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400" b="0" i="0" u="none" strike="noStrike" kern="1200" cap="none" spc="0" normalizeH="0" baseline="0" dirty="0">
                <a:solidFill>
                  <a:srgbClr val="000000"/>
                </a:solidFill>
                <a:latin typeface="+mn-ea"/>
              </a:rPr>
              <a:t>▶</a:t>
            </a:r>
            <a:r>
              <a:rPr lang="ko-KR" altLang="en-US" sz="1400" dirty="0">
                <a:latin typeface="+mn-ea"/>
              </a:rPr>
              <a:t>알고리즘 회의</a:t>
            </a: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400" b="0" i="0" u="none" strike="noStrike" kern="1200" cap="none" spc="0" normalizeH="0" baseline="0" dirty="0">
                <a:solidFill>
                  <a:srgbClr val="000000"/>
                </a:solidFill>
                <a:latin typeface="+mn-ea"/>
              </a:rPr>
              <a:t>▶</a:t>
            </a:r>
            <a:r>
              <a:rPr lang="ko-KR" altLang="en-US" sz="1400" dirty="0">
                <a:latin typeface="+mn-ea"/>
              </a:rPr>
              <a:t>데이터 수집 시작</a:t>
            </a:r>
            <a:r>
              <a:rPr lang="en-US" altLang="ko-KR" sz="1400" dirty="0">
                <a:latin typeface="+mn-ea"/>
              </a:rPr>
              <a:t>(</a:t>
            </a:r>
            <a:r>
              <a:rPr lang="ko-KR" altLang="en-US" sz="1400" dirty="0" err="1">
                <a:latin typeface="+mn-ea"/>
              </a:rPr>
              <a:t>웹크롤링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데이터셋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직접 촬영</a:t>
            </a:r>
            <a:r>
              <a:rPr lang="en-US" altLang="ko-KR" sz="1400" dirty="0">
                <a:latin typeface="+mn-ea"/>
              </a:rPr>
              <a:t>)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544401" y="3438805"/>
            <a:ext cx="464759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400" b="1" dirty="0">
                <a:latin typeface="+mn-ea"/>
              </a:rPr>
              <a:t>[6</a:t>
            </a:r>
            <a:r>
              <a:rPr lang="ko-KR" altLang="en-US" sz="1400" b="1" dirty="0">
                <a:latin typeface="+mn-ea"/>
              </a:rPr>
              <a:t>주차</a:t>
            </a:r>
            <a:r>
              <a:rPr lang="en-US" altLang="ko-KR" sz="1400" b="1" dirty="0">
                <a:latin typeface="+mn-ea"/>
              </a:rPr>
              <a:t>] 4/11~4/17</a:t>
            </a: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400" b="0" i="0" u="none" strike="noStrike" kern="1200" cap="none" spc="0" normalizeH="0" baseline="0" dirty="0">
                <a:solidFill>
                  <a:srgbClr val="000000"/>
                </a:solidFill>
                <a:latin typeface="+mn-ea"/>
              </a:rPr>
              <a:t>▶</a:t>
            </a:r>
            <a:r>
              <a:rPr lang="ko-KR" altLang="en-US" sz="1400" dirty="0">
                <a:latin typeface="+mn-ea"/>
              </a:rPr>
              <a:t>데이터 수집 방법 변경 후 데이터 수집 시작 </a:t>
            </a:r>
            <a:r>
              <a:rPr lang="en-US" altLang="ko-KR" sz="1400" dirty="0">
                <a:latin typeface="+mn-ea"/>
              </a:rPr>
              <a:t>(</a:t>
            </a:r>
            <a:r>
              <a:rPr lang="ko-KR" altLang="en-US" sz="1400" dirty="0">
                <a:latin typeface="+mn-ea"/>
              </a:rPr>
              <a:t>데이터셋</a:t>
            </a:r>
            <a:r>
              <a:rPr lang="en-US" altLang="ko-KR" sz="1400" dirty="0">
                <a:latin typeface="+mn-ea"/>
              </a:rPr>
              <a:t>)</a:t>
            </a: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400" b="0" i="0" u="none" strike="noStrike" kern="1200" cap="none" spc="0" normalizeH="0" baseline="0" dirty="0">
                <a:solidFill>
                  <a:srgbClr val="000000"/>
                </a:solidFill>
                <a:latin typeface="+mn-ea"/>
              </a:rPr>
              <a:t>▶</a:t>
            </a:r>
            <a:r>
              <a:rPr lang="ko-KR" altLang="en-US" sz="1400" dirty="0">
                <a:latin typeface="+mn-ea"/>
              </a:rPr>
              <a:t>인공지능 알고리즘 구현 시작</a:t>
            </a: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400" b="0" i="0" u="none" strike="noStrike" kern="1200" cap="none" spc="0" normalizeH="0" baseline="0" dirty="0">
                <a:solidFill>
                  <a:srgbClr val="000000"/>
                </a:solidFill>
                <a:latin typeface="+mn-ea"/>
              </a:rPr>
              <a:t>▶</a:t>
            </a:r>
            <a:r>
              <a:rPr lang="ko-KR" altLang="en-US" sz="1400" dirty="0">
                <a:latin typeface="+mn-ea"/>
              </a:rPr>
              <a:t>필요 물품 구매 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7448088" y="3440329"/>
            <a:ext cx="96313" cy="91477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+mn-ea"/>
              <a:cs typeface="+mn-cs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53830" y="6449758"/>
            <a:ext cx="421358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100">
                <a:latin typeface="+mn-ea"/>
              </a:rPr>
              <a:t>깃허브 주소 </a:t>
            </a:r>
            <a:r>
              <a:rPr lang="en-US" altLang="ko-KR" sz="1100">
                <a:latin typeface="+mn-ea"/>
              </a:rPr>
              <a:t>: </a:t>
            </a:r>
            <a:r>
              <a:rPr lang="ko-KR" altLang="en-US" sz="1100">
                <a:latin typeface="+mn-ea"/>
                <a:hlinkClick r:id="rId8"/>
              </a:rPr>
              <a:t>https://github.com/JEONEUNMIN/capstone_04</a:t>
            </a:r>
            <a:r>
              <a:rPr lang="ko-KR" altLang="en-US" sz="1100">
                <a:latin typeface="+mn-ea"/>
              </a:rPr>
              <a:t> </a:t>
            </a:r>
          </a:p>
        </p:txBody>
      </p:sp>
      <p:pic>
        <p:nvPicPr>
          <p:cNvPr id="7" name="그림 6" descr="테이블이(가) 표시된 사진  자동 생성된 설명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4545413" y="793804"/>
            <a:ext cx="1118897" cy="1583105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pic>
        <p:nvPicPr>
          <p:cNvPr id="9" name="그림 8" descr="테이블이(가) 표시된 사진  자동 생성된 설명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>
            <a:off x="5672845" y="793804"/>
            <a:ext cx="1118897" cy="1583105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pic>
        <p:nvPicPr>
          <p:cNvPr id="11" name="그림 10" descr="테이블이(가) 표시된 사진  자동 생성된 설명"/>
          <p:cNvPicPr>
            <a:picLocks noChangeAspect="1"/>
          </p:cNvPicPr>
          <p:nvPr/>
        </p:nvPicPr>
        <p:blipFill rotWithShape="1">
          <a:blip r:embed="rId11"/>
          <a:stretch>
            <a:fillRect/>
          </a:stretch>
        </p:blipFill>
        <p:spPr>
          <a:xfrm>
            <a:off x="7448088" y="4513553"/>
            <a:ext cx="1154567" cy="1633574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pic>
        <p:nvPicPr>
          <p:cNvPr id="13" name="그림 12" descr="테이블이(가) 표시된 사진  자동 생성된 설명"/>
          <p:cNvPicPr>
            <a:picLocks noChangeAspect="1"/>
          </p:cNvPicPr>
          <p:nvPr/>
        </p:nvPicPr>
        <p:blipFill rotWithShape="1">
          <a:blip r:embed="rId12"/>
          <a:stretch>
            <a:fillRect/>
          </a:stretch>
        </p:blipFill>
        <p:spPr>
          <a:xfrm>
            <a:off x="8620215" y="4513553"/>
            <a:ext cx="1154567" cy="1633574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pic>
        <p:nvPicPr>
          <p:cNvPr id="17" name="그림 16" descr="테이블이(가) 표시된 사진  자동 생성된 설명"/>
          <p:cNvPicPr>
            <a:picLocks noChangeAspect="1"/>
          </p:cNvPicPr>
          <p:nvPr/>
        </p:nvPicPr>
        <p:blipFill rotWithShape="1">
          <a:blip r:embed="rId13"/>
          <a:stretch>
            <a:fillRect/>
          </a:stretch>
        </p:blipFill>
        <p:spPr>
          <a:xfrm>
            <a:off x="9792342" y="4513552"/>
            <a:ext cx="1154567" cy="1633575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sp>
        <p:nvSpPr>
          <p:cNvPr id="41" name="TextBox 35"/>
          <p:cNvSpPr txBox="1"/>
          <p:nvPr/>
        </p:nvSpPr>
        <p:spPr>
          <a:xfrm>
            <a:off x="9036897" y="2256259"/>
            <a:ext cx="273787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>
                <a:latin typeface="+mn-lt"/>
                <a:ea typeface="+mn-ea"/>
                <a:cs typeface="+mn-cs"/>
              </a:defRPr>
            </a:pPr>
            <a:r>
              <a:rPr kumimoji="0" lang="en-US" altLang="ko-KR" sz="1400" b="1" i="0" u="none" strike="noStrike" kern="1200" cap="none" spc="0" normalizeH="0" baseline="0" dirty="0">
                <a:solidFill>
                  <a:srgbClr val="000000"/>
                </a:solidFill>
                <a:latin typeface="+mn-ea"/>
                <a:cs typeface="Malgun Gothic Semilight" panose="020B0502040204020203" pitchFamily="50" charset="-127"/>
              </a:rPr>
              <a:t>[7</a:t>
            </a:r>
            <a:r>
              <a:rPr kumimoji="0" lang="ko-KR" altLang="en-US" sz="1400" b="1" i="0" u="none" strike="noStrike" kern="1200" cap="none" spc="0" normalizeH="0" baseline="0" dirty="0">
                <a:solidFill>
                  <a:srgbClr val="000000"/>
                </a:solidFill>
                <a:latin typeface="+mn-ea"/>
                <a:cs typeface="Malgun Gothic Semilight" panose="020B0502040204020203" pitchFamily="50" charset="-127"/>
              </a:rPr>
              <a:t>주차</a:t>
            </a:r>
            <a:r>
              <a:rPr kumimoji="0" lang="en-US" altLang="ko-KR" sz="1400" b="1" i="0" u="none" strike="noStrike" kern="1200" cap="none" spc="0" normalizeH="0" baseline="0" dirty="0">
                <a:solidFill>
                  <a:srgbClr val="000000"/>
                </a:solidFill>
                <a:latin typeface="+mn-ea"/>
                <a:cs typeface="Malgun Gothic Semilight" panose="020B0502040204020203" pitchFamily="50" charset="-127"/>
              </a:rPr>
              <a:t>] 4/18</a:t>
            </a:r>
            <a:r>
              <a:rPr kumimoji="0" lang="ko-KR" altLang="en-US" sz="1400" b="1" i="0" u="none" strike="noStrike" kern="1200" cap="none" spc="0" normalizeH="0" baseline="0" dirty="0">
                <a:solidFill>
                  <a:srgbClr val="000000"/>
                </a:solidFill>
                <a:latin typeface="+mn-ea"/>
                <a:cs typeface="Malgun Gothic Semilight" panose="020B0502040204020203" pitchFamily="50" charset="-127"/>
              </a:rPr>
              <a:t> </a:t>
            </a:r>
            <a:r>
              <a:rPr kumimoji="0" lang="en-US" altLang="ko-KR" sz="1400" b="1" i="0" u="none" strike="noStrike" kern="1200" cap="none" spc="0" normalizeH="0" baseline="0" dirty="0">
                <a:solidFill>
                  <a:srgbClr val="000000"/>
                </a:solidFill>
                <a:latin typeface="+mn-ea"/>
                <a:cs typeface="Malgun Gothic Semilight" panose="020B0502040204020203" pitchFamily="50" charset="-127"/>
              </a:rPr>
              <a:t>~</a:t>
            </a:r>
            <a:r>
              <a:rPr kumimoji="0" lang="ko-KR" altLang="en-US" sz="1400" b="1" i="0" u="none" strike="noStrike" kern="1200" cap="none" spc="0" normalizeH="0" baseline="0" dirty="0">
                <a:solidFill>
                  <a:srgbClr val="000000"/>
                </a:solidFill>
                <a:latin typeface="+mn-ea"/>
                <a:cs typeface="Malgun Gothic Semilight" panose="020B0502040204020203" pitchFamily="50" charset="-127"/>
              </a:rPr>
              <a:t> </a:t>
            </a:r>
            <a:r>
              <a:rPr kumimoji="0" lang="en-US" altLang="ko-KR" sz="1400" b="1" i="0" u="none" strike="noStrike" kern="1200" cap="none" spc="0" normalizeH="0" baseline="0" dirty="0">
                <a:solidFill>
                  <a:srgbClr val="000000"/>
                </a:solidFill>
                <a:latin typeface="+mn-ea"/>
                <a:cs typeface="Malgun Gothic Semilight" panose="020B0502040204020203" pitchFamily="50" charset="-127"/>
              </a:rPr>
              <a:t>4/24</a:t>
            </a:r>
            <a:endParaRPr lang="en-US" altLang="ko-KR" sz="1400" dirty="0">
              <a:latin typeface="+mn-ea"/>
              <a:cs typeface="Malgun Gothic Semilight" panose="020B0502040204020203" pitchFamily="50" charset="-127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>
                <a:latin typeface="+mn-lt"/>
                <a:ea typeface="+mn-ea"/>
                <a:cs typeface="+mn-cs"/>
              </a:defRPr>
            </a:pPr>
            <a:r>
              <a:rPr kumimoji="0" lang="en-US" altLang="ko-KR" sz="1400" b="0" i="0" u="none" strike="noStrike" kern="1200" cap="none" spc="0" normalizeH="0" baseline="0" dirty="0">
                <a:solidFill>
                  <a:srgbClr val="000000"/>
                </a:solidFill>
                <a:latin typeface="+mn-ea"/>
                <a:cs typeface="Malgun Gothic Semilight" panose="020B0502040204020203" pitchFamily="50" charset="-127"/>
              </a:rPr>
              <a:t>▶ </a:t>
            </a:r>
            <a:r>
              <a:rPr kumimoji="0" lang="ko-KR" altLang="en-US" sz="1400" b="0" i="0" u="none" strike="noStrike" kern="1200" cap="none" spc="0" normalizeH="0" baseline="0" dirty="0">
                <a:solidFill>
                  <a:srgbClr val="000000"/>
                </a:solidFill>
                <a:latin typeface="+mn-ea"/>
                <a:cs typeface="Malgun Gothic Semilight" panose="020B0502040204020203" pitchFamily="50" charset="-127"/>
              </a:rPr>
              <a:t>인공지능 모델 정확도 수정</a:t>
            </a:r>
            <a:endParaRPr kumimoji="0" lang="en-US" altLang="ko-KR" sz="1400" b="0" i="0" u="none" strike="noStrike" kern="1200" cap="none" spc="0" normalizeH="0" baseline="0" dirty="0">
              <a:solidFill>
                <a:srgbClr val="000000"/>
              </a:solidFill>
              <a:latin typeface="+mn-ea"/>
              <a:cs typeface="Malgun Gothic Semilight" panose="020B0502040204020203" pitchFamily="50" charset="-127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>
                <a:latin typeface="+mn-lt"/>
                <a:ea typeface="+mn-ea"/>
                <a:cs typeface="+mn-cs"/>
              </a:defRPr>
            </a:pPr>
            <a:r>
              <a:rPr kumimoji="0" lang="en-US" altLang="ko-KR" sz="1400" b="0" i="0" u="none" strike="noStrike" kern="1200" cap="none" spc="0" normalizeH="0" baseline="0" dirty="0">
                <a:solidFill>
                  <a:srgbClr val="000000"/>
                </a:solidFill>
                <a:latin typeface="+mn-ea"/>
                <a:cs typeface="Malgun Gothic Semilight" panose="020B0502040204020203" pitchFamily="50" charset="-127"/>
              </a:rPr>
              <a:t>▶</a:t>
            </a:r>
            <a:r>
              <a:rPr lang="en-US" altLang="ko-KR" sz="1400" dirty="0">
                <a:solidFill>
                  <a:srgbClr val="000000"/>
                </a:solidFill>
                <a:latin typeface="+mn-ea"/>
                <a:cs typeface="Malgun Gothic Semilight" panose="020B0502040204020203" pitchFamily="50" charset="-127"/>
              </a:rPr>
              <a:t> </a:t>
            </a:r>
            <a:r>
              <a:rPr lang="ko-KR" altLang="en-US" sz="1400" dirty="0" err="1">
                <a:solidFill>
                  <a:srgbClr val="000000"/>
                </a:solidFill>
                <a:latin typeface="+mn-ea"/>
                <a:cs typeface="Malgun Gothic Semilight" panose="020B0502040204020203" pitchFamily="50" charset="-127"/>
              </a:rPr>
              <a:t>라즈베리파이</a:t>
            </a:r>
            <a:r>
              <a:rPr lang="ko-KR" altLang="en-US" sz="1400" dirty="0">
                <a:solidFill>
                  <a:srgbClr val="000000"/>
                </a:solidFill>
                <a:latin typeface="+mn-ea"/>
                <a:cs typeface="Malgun Gothic Semilight" panose="020B0502040204020203" pitchFamily="50" charset="-127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+mn-ea"/>
                <a:cs typeface="Malgun Gothic Semilight" panose="020B0502040204020203" pitchFamily="50" charset="-127"/>
              </a:rPr>
              <a:t>OS </a:t>
            </a:r>
            <a:r>
              <a:rPr lang="ko-KR" altLang="en-US" sz="1400" dirty="0">
                <a:solidFill>
                  <a:srgbClr val="000000"/>
                </a:solidFill>
                <a:latin typeface="+mn-ea"/>
                <a:cs typeface="Malgun Gothic Semilight" panose="020B0502040204020203" pitchFamily="50" charset="-127"/>
              </a:rPr>
              <a:t>설치</a:t>
            </a:r>
            <a:endParaRPr lang="en-US" altLang="ko-KR" sz="1400" dirty="0">
              <a:solidFill>
                <a:srgbClr val="000000"/>
              </a:solidFill>
              <a:latin typeface="+mn-ea"/>
              <a:cs typeface="Malgun Gothic Semilight" panose="020B0502040204020203" pitchFamily="50" charset="-127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>
                <a:latin typeface="+mn-lt"/>
                <a:ea typeface="+mn-ea"/>
                <a:cs typeface="+mn-cs"/>
              </a:defRPr>
            </a:pPr>
            <a:r>
              <a:rPr lang="en-US" altLang="ko-KR" sz="1400" b="0" i="0" u="none" strike="noStrike" dirty="0">
                <a:solidFill>
                  <a:srgbClr val="000000"/>
                </a:solidFill>
                <a:latin typeface="+mn-ea"/>
                <a:cs typeface="Malgun Gothic Semilight" panose="020B0502040204020203" pitchFamily="50" charset="-127"/>
              </a:rPr>
              <a:t>    ( </a:t>
            </a:r>
            <a:r>
              <a:rPr lang="en-US" altLang="ko-KR" sz="1400" b="0" i="0" u="none" strike="noStrike" dirty="0" err="1">
                <a:solidFill>
                  <a:srgbClr val="000000"/>
                </a:solidFill>
                <a:latin typeface="+mn-ea"/>
                <a:cs typeface="Malgun Gothic Semilight" panose="020B0502040204020203" pitchFamily="50" charset="-127"/>
              </a:rPr>
              <a:t>Jupyter</a:t>
            </a:r>
            <a:r>
              <a:rPr lang="en-US" altLang="ko-KR" sz="1400" b="0" i="0" u="none" strike="noStrike" dirty="0">
                <a:solidFill>
                  <a:srgbClr val="000000"/>
                </a:solidFill>
                <a:latin typeface="+mn-ea"/>
                <a:cs typeface="Malgun Gothic Semilight" panose="020B0502040204020203" pitchFamily="50" charset="-127"/>
              </a:rPr>
              <a:t> Notebook </a:t>
            </a:r>
            <a:r>
              <a:rPr lang="ko-KR" altLang="en-US" sz="1400" b="0" i="0" u="none" strike="noStrike" dirty="0">
                <a:solidFill>
                  <a:srgbClr val="000000"/>
                </a:solidFill>
                <a:latin typeface="+mn-ea"/>
                <a:cs typeface="Malgun Gothic Semilight" panose="020B0502040204020203" pitchFamily="50" charset="-127"/>
              </a:rPr>
              <a:t>연동</a:t>
            </a:r>
            <a:r>
              <a:rPr lang="en-US" altLang="ko-KR" sz="1400" b="0" i="0" u="none" strike="noStrike" dirty="0">
                <a:solidFill>
                  <a:srgbClr val="000000"/>
                </a:solidFill>
                <a:latin typeface="+mn-ea"/>
                <a:cs typeface="Malgun Gothic Semilight" panose="020B0502040204020203" pitchFamily="50" charset="-127"/>
              </a:rPr>
              <a:t>)</a:t>
            </a:r>
            <a:endParaRPr lang="en-US" altLang="ko-KR" sz="1400" b="0" i="0" u="none" strike="noStrike" dirty="0">
              <a:latin typeface="+mn-ea"/>
              <a:cs typeface="Malgun Gothic Semilight" panose="020B0502040204020203" pitchFamily="50" charset="-127"/>
            </a:endParaRPr>
          </a:p>
        </p:txBody>
      </p:sp>
      <p:pic>
        <p:nvPicPr>
          <p:cNvPr id="42" name="그림 41"/>
          <p:cNvPicPr>
            <a:picLocks noChangeAspect="1"/>
          </p:cNvPicPr>
          <p:nvPr/>
        </p:nvPicPr>
        <p:blipFill rotWithShape="1">
          <a:blip r:embed="rId14"/>
          <a:stretch>
            <a:fillRect/>
          </a:stretch>
        </p:blipFill>
        <p:spPr>
          <a:xfrm>
            <a:off x="7661538" y="500669"/>
            <a:ext cx="1263852" cy="1583107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pic>
        <p:nvPicPr>
          <p:cNvPr id="43" name="그림 42"/>
          <p:cNvPicPr>
            <a:picLocks noChangeAspect="1"/>
          </p:cNvPicPr>
          <p:nvPr/>
        </p:nvPicPr>
        <p:blipFill rotWithShape="1">
          <a:blip r:embed="rId15"/>
          <a:stretch>
            <a:fillRect/>
          </a:stretch>
        </p:blipFill>
        <p:spPr>
          <a:xfrm>
            <a:off x="8925390" y="502186"/>
            <a:ext cx="1221853" cy="1581590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pic>
        <p:nvPicPr>
          <p:cNvPr id="44" name="그림 43"/>
          <p:cNvPicPr>
            <a:picLocks noChangeAspect="1"/>
          </p:cNvPicPr>
          <p:nvPr/>
        </p:nvPicPr>
        <p:blipFill rotWithShape="1">
          <a:blip r:embed="rId16"/>
          <a:stretch>
            <a:fillRect/>
          </a:stretch>
        </p:blipFill>
        <p:spPr>
          <a:xfrm>
            <a:off x="10159998" y="500669"/>
            <a:ext cx="1221853" cy="1590958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id="{4B89B7EF-56BC-4A06-C362-BE2E6980B130}"/>
              </a:ext>
            </a:extLst>
          </p:cNvPr>
          <p:cNvSpPr/>
          <p:nvPr/>
        </p:nvSpPr>
        <p:spPr>
          <a:xfrm>
            <a:off x="8932049" y="2326185"/>
            <a:ext cx="96313" cy="88418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+mn-ea"/>
              <a:cs typeface="+mn-cs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5413B30-A89F-7787-BAD5-1C9DA50C7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800C6A38-4290-41DD-B95C-4155372FD4AF}" type="slidenum">
              <a:rPr lang="ko-KR" altLang="en-US" smtClean="0">
                <a:latin typeface="+mn-ea"/>
              </a:rPr>
              <a:pPr lvl="0">
                <a:defRPr/>
              </a:pPr>
              <a:t>4</a:t>
            </a:fld>
            <a:endParaRPr lang="ko-KR" altLang="en-US" dirty="0"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36884" y="222789"/>
            <a:ext cx="4345606" cy="45158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400" dirty="0"/>
              <a:t>0.CNN</a:t>
            </a:r>
            <a:r>
              <a:rPr lang="ko-KR" altLang="en-US" sz="2400" dirty="0"/>
              <a:t> </a:t>
            </a:r>
            <a:r>
              <a:rPr lang="en-US" altLang="ko-KR" sz="2400" dirty="0"/>
              <a:t>detection cam </a:t>
            </a:r>
            <a:r>
              <a:rPr lang="ko-KR" altLang="en-US" sz="2400" dirty="0"/>
              <a:t>진행상황</a:t>
            </a:r>
          </a:p>
        </p:txBody>
      </p:sp>
      <p:sp>
        <p:nvSpPr>
          <p:cNvPr id="2" name="화살표: 오른쪽 1"/>
          <p:cNvSpPr/>
          <p:nvPr/>
        </p:nvSpPr>
        <p:spPr>
          <a:xfrm>
            <a:off x="153829" y="3104147"/>
            <a:ext cx="11852209" cy="461665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53830" y="6449758"/>
            <a:ext cx="421358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100"/>
              <a:t>깃허브 주소 </a:t>
            </a:r>
            <a:r>
              <a:rPr lang="en-US" altLang="ko-KR" sz="1100"/>
              <a:t>: </a:t>
            </a:r>
            <a:r>
              <a:rPr lang="ko-KR" altLang="en-US" sz="1100">
                <a:hlinkClick r:id="rId3"/>
              </a:rPr>
              <a:t>https://github.com/JEONEUNMIN/capstone_04</a:t>
            </a:r>
            <a:r>
              <a:rPr lang="ko-KR" altLang="en-US" sz="1100"/>
              <a:t> </a:t>
            </a:r>
          </a:p>
        </p:txBody>
      </p:sp>
      <p:sp>
        <p:nvSpPr>
          <p:cNvPr id="46" name="TextBox 35"/>
          <p:cNvSpPr txBox="1"/>
          <p:nvPr/>
        </p:nvSpPr>
        <p:spPr>
          <a:xfrm>
            <a:off x="373720" y="3519016"/>
            <a:ext cx="202979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400" b="1" i="0" u="none" strike="noStrike" kern="1200" cap="none" spc="0" normalizeH="0" baseline="0" dirty="0">
                <a:solidFill>
                  <a:srgbClr val="000000"/>
                </a:solidFill>
                <a:latin typeface="+mn-ea"/>
                <a:cs typeface="Times New Roman"/>
              </a:rPr>
              <a:t>[8</a:t>
            </a:r>
            <a:r>
              <a:rPr kumimoji="0" lang="ko-KR" altLang="en-US" sz="1400" b="1" i="0" u="none" strike="noStrike" kern="1200" cap="none" spc="0" normalizeH="0" baseline="0" dirty="0">
                <a:solidFill>
                  <a:srgbClr val="000000"/>
                </a:solidFill>
                <a:latin typeface="+mn-ea"/>
                <a:cs typeface="맑은 고딕"/>
              </a:rPr>
              <a:t>주차</a:t>
            </a:r>
            <a:r>
              <a:rPr kumimoji="0" lang="en-US" altLang="ko-KR" sz="1400" b="1" i="0" u="none" strike="noStrike" kern="1200" cap="none" spc="0" normalizeH="0" baseline="0" dirty="0">
                <a:solidFill>
                  <a:srgbClr val="000000"/>
                </a:solidFill>
                <a:latin typeface="+mn-ea"/>
                <a:cs typeface="Times New Roman"/>
              </a:rPr>
              <a:t>] 4/25</a:t>
            </a:r>
            <a:r>
              <a:rPr kumimoji="0" lang="ko-KR" altLang="en-US" sz="1400" b="1" i="0" u="none" strike="noStrike" kern="1200" cap="none" spc="0" normalizeH="0" baseline="0" dirty="0">
                <a:solidFill>
                  <a:srgbClr val="000000"/>
                </a:solidFill>
                <a:latin typeface="+mn-ea"/>
                <a:cs typeface="Times New Roman"/>
              </a:rPr>
              <a:t> </a:t>
            </a:r>
            <a:r>
              <a:rPr kumimoji="0" lang="en-US" altLang="ko-KR" sz="1400" b="1" i="0" u="none" strike="noStrike" kern="1200" cap="none" spc="0" normalizeH="0" baseline="0" dirty="0">
                <a:solidFill>
                  <a:srgbClr val="000000"/>
                </a:solidFill>
                <a:latin typeface="+mn-ea"/>
                <a:cs typeface="Times New Roman"/>
              </a:rPr>
              <a:t>~</a:t>
            </a:r>
            <a:r>
              <a:rPr kumimoji="0" lang="ko-KR" altLang="en-US" sz="1400" b="1" i="0" u="none" strike="noStrike" kern="1200" cap="none" spc="0" normalizeH="0" baseline="0" dirty="0">
                <a:solidFill>
                  <a:srgbClr val="000000"/>
                </a:solidFill>
                <a:latin typeface="+mn-ea"/>
                <a:cs typeface="Times New Roman"/>
              </a:rPr>
              <a:t> </a:t>
            </a:r>
            <a:r>
              <a:rPr kumimoji="0" lang="en-US" altLang="ko-KR" sz="1400" b="1" i="0" u="none" strike="noStrike" kern="1200" cap="none" spc="0" normalizeH="0" baseline="0" dirty="0">
                <a:solidFill>
                  <a:srgbClr val="000000"/>
                </a:solidFill>
                <a:latin typeface="+mn-ea"/>
                <a:cs typeface="Times New Roman"/>
              </a:rPr>
              <a:t>5/1</a:t>
            </a: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400" b="0" i="0" u="none" strike="noStrike" kern="1200" cap="none" spc="0" normalizeH="0" baseline="0" dirty="0">
                <a:solidFill>
                  <a:srgbClr val="000000"/>
                </a:solidFill>
                <a:latin typeface="+mn-ea"/>
              </a:rPr>
              <a:t>▶</a:t>
            </a:r>
            <a:r>
              <a:rPr kumimoji="0" lang="ko-KR" altLang="en-US" sz="1400" b="0" i="0" u="none" strike="noStrike" kern="1200" cap="none" spc="0" normalizeH="0" baseline="0" dirty="0">
                <a:solidFill>
                  <a:srgbClr val="000000"/>
                </a:solidFill>
                <a:latin typeface="+mn-ea"/>
              </a:rPr>
              <a:t> </a:t>
            </a:r>
            <a:r>
              <a:rPr kumimoji="0" lang="ko-KR" altLang="en-US" sz="1400" b="0" i="0" u="none" strike="noStrike" kern="1200" cap="none" spc="0" normalizeH="0" baseline="0" dirty="0">
                <a:solidFill>
                  <a:srgbClr val="000000"/>
                </a:solidFill>
                <a:latin typeface="+mn-ea"/>
                <a:cs typeface="맑은 고딕"/>
              </a:rPr>
              <a:t>중간고사 준비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B3757930-92CF-1B32-C683-D378A4AF5700}"/>
              </a:ext>
            </a:extLst>
          </p:cNvPr>
          <p:cNvSpPr/>
          <p:nvPr/>
        </p:nvSpPr>
        <p:spPr>
          <a:xfrm>
            <a:off x="277407" y="3456016"/>
            <a:ext cx="96313" cy="58622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+mn-ea"/>
              <a:cs typeface="+mn-cs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8D6D7585-0B41-BD00-D402-1A2ED5F9FCCE}"/>
              </a:ext>
            </a:extLst>
          </p:cNvPr>
          <p:cNvSpPr/>
          <p:nvPr/>
        </p:nvSpPr>
        <p:spPr>
          <a:xfrm>
            <a:off x="1340206" y="2148851"/>
            <a:ext cx="96313" cy="106705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+mn-ea"/>
              <a:cs typeface="+mn-cs"/>
            </a:endParaRPr>
          </a:p>
        </p:txBody>
      </p:sp>
      <p:sp>
        <p:nvSpPr>
          <p:cNvPr id="49" name="TextBox 35">
            <a:extLst>
              <a:ext uri="{FF2B5EF4-FFF2-40B4-BE49-F238E27FC236}">
                <a16:creationId xmlns:a16="http://schemas.microsoft.com/office/drawing/2014/main" id="{0C88C2A1-E3E7-0079-DF3F-8B130B500489}"/>
              </a:ext>
            </a:extLst>
          </p:cNvPr>
          <p:cNvSpPr txBox="1"/>
          <p:nvPr/>
        </p:nvSpPr>
        <p:spPr>
          <a:xfrm>
            <a:off x="1436519" y="2069830"/>
            <a:ext cx="3837864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400" b="1" i="0" u="none" strike="noStrike" kern="1200" cap="none" spc="0" normalizeH="0" baseline="0" dirty="0">
                <a:solidFill>
                  <a:srgbClr val="000000"/>
                </a:solidFill>
                <a:latin typeface="+mn-ea"/>
                <a:cs typeface="Times New Roman"/>
              </a:rPr>
              <a:t>[9</a:t>
            </a:r>
            <a:r>
              <a:rPr kumimoji="0" lang="ko-KR" altLang="en-US" sz="1400" b="1" i="0" u="none" strike="noStrike" kern="1200" cap="none" spc="0" normalizeH="0" baseline="0" dirty="0">
                <a:solidFill>
                  <a:srgbClr val="000000"/>
                </a:solidFill>
                <a:latin typeface="+mn-ea"/>
                <a:cs typeface="맑은 고딕"/>
              </a:rPr>
              <a:t>주차</a:t>
            </a:r>
            <a:r>
              <a:rPr kumimoji="0" lang="en-US" altLang="ko-KR" sz="1400" b="1" i="0" u="none" strike="noStrike" kern="1200" cap="none" spc="0" normalizeH="0" baseline="0" dirty="0">
                <a:solidFill>
                  <a:srgbClr val="000000"/>
                </a:solidFill>
                <a:latin typeface="+mn-ea"/>
                <a:cs typeface="Times New Roman"/>
              </a:rPr>
              <a:t>]  5/2 ~ 5/8</a:t>
            </a: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400" b="0" i="0" u="none" strike="noStrike" kern="1200" cap="none" spc="0" normalizeH="0" baseline="0" dirty="0">
                <a:solidFill>
                  <a:srgbClr val="000000"/>
                </a:solidFill>
                <a:latin typeface="+mn-ea"/>
              </a:rPr>
              <a:t>▶</a:t>
            </a:r>
            <a:r>
              <a:rPr kumimoji="0" lang="ko-KR" altLang="en-US" sz="1400" b="0" i="0" u="none" strike="noStrike" kern="1200" cap="none" spc="0" normalizeH="0" baseline="0" dirty="0">
                <a:solidFill>
                  <a:srgbClr val="000000"/>
                </a:solidFill>
                <a:latin typeface="+mn-ea"/>
              </a:rPr>
              <a:t> </a:t>
            </a:r>
            <a:r>
              <a:rPr lang="ko-KR" altLang="en-US" sz="1400" dirty="0" err="1">
                <a:solidFill>
                  <a:srgbClr val="000000"/>
                </a:solidFill>
                <a:latin typeface="+mn-ea"/>
              </a:rPr>
              <a:t>라즈베리파이</a:t>
            </a:r>
            <a:r>
              <a:rPr lang="ko-KR" altLang="en-US" sz="1400" dirty="0">
                <a:solidFill>
                  <a:srgbClr val="000000"/>
                </a:solidFill>
                <a:latin typeface="+mn-ea"/>
              </a:rPr>
              <a:t> 개발환경 구축</a:t>
            </a:r>
            <a:endParaRPr lang="en-US" altLang="ko-KR" sz="1400" dirty="0">
              <a:solidFill>
                <a:srgbClr val="000000"/>
              </a:solidFill>
              <a:latin typeface="+mn-ea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400" b="0" i="0" u="none" strike="noStrike" kern="1200" cap="none" spc="0" normalizeH="0" baseline="0" dirty="0">
                <a:solidFill>
                  <a:srgbClr val="000000"/>
                </a:solidFill>
                <a:latin typeface="+mn-ea"/>
              </a:rPr>
              <a:t>▶ </a:t>
            </a:r>
            <a:r>
              <a:rPr kumimoji="0" lang="ko-KR" altLang="en-US" sz="1400" b="0" i="0" u="none" strike="noStrike" kern="1200" cap="none" spc="0" normalizeH="0" baseline="0" dirty="0">
                <a:solidFill>
                  <a:srgbClr val="000000"/>
                </a:solidFill>
                <a:latin typeface="+mn-ea"/>
                <a:cs typeface="맑은 고딕"/>
              </a:rPr>
              <a:t>카메라 모듈 부착</a:t>
            </a:r>
            <a:endParaRPr kumimoji="0" lang="en-US" altLang="ko-KR" sz="1400" b="0" i="0" u="none" strike="noStrike" kern="1200" cap="none" spc="0" normalizeH="0" baseline="0" dirty="0">
              <a:solidFill>
                <a:srgbClr val="000000"/>
              </a:solidFill>
              <a:latin typeface="+mn-ea"/>
              <a:cs typeface="맑은 고딕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400" b="0" i="0" u="none" strike="noStrike" kern="1200" cap="none" spc="0" normalizeH="0" baseline="0" dirty="0">
                <a:solidFill>
                  <a:srgbClr val="000000"/>
                </a:solidFill>
                <a:latin typeface="+mn-ea"/>
              </a:rPr>
              <a:t>▶</a:t>
            </a: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+mn-ea"/>
              </a:rPr>
              <a:t>학습 데이터 셋 정제</a:t>
            </a:r>
            <a:endParaRPr lang="en-US" altLang="ko-KR" sz="1400" dirty="0">
              <a:solidFill>
                <a:srgbClr val="000000"/>
              </a:solidFill>
              <a:latin typeface="+mn-ea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400" b="0" i="0" u="none" strike="noStrike" kern="1200" cap="none" spc="0" normalizeH="0" baseline="0" dirty="0">
                <a:solidFill>
                  <a:srgbClr val="000000"/>
                </a:solidFill>
                <a:latin typeface="+mn-ea"/>
              </a:rPr>
              <a:t>▶ </a:t>
            </a:r>
            <a:r>
              <a:rPr kumimoji="0" lang="ko-KR" altLang="en-US" sz="1400" b="0" i="0" u="none" strike="noStrike" kern="1200" cap="none" spc="0" normalizeH="0" baseline="0" dirty="0" err="1">
                <a:solidFill>
                  <a:srgbClr val="000000"/>
                </a:solidFill>
                <a:latin typeface="+mn-ea"/>
              </a:rPr>
              <a:t>과제비</a:t>
            </a:r>
            <a:r>
              <a:rPr kumimoji="0" lang="ko-KR" altLang="en-US" sz="1400" b="0" i="0" u="none" strike="noStrike" kern="1200" cap="none" spc="0" normalizeH="0" baseline="0" dirty="0">
                <a:solidFill>
                  <a:srgbClr val="000000"/>
                </a:solidFill>
                <a:latin typeface="+mn-ea"/>
              </a:rPr>
              <a:t> 정산서 제출</a:t>
            </a:r>
            <a:endParaRPr kumimoji="0" lang="ko-KR" altLang="en-US" sz="1400" b="0" i="0" u="none" strike="noStrike" kern="1200" cap="none" spc="0" normalizeH="0" baseline="0" dirty="0">
              <a:solidFill>
                <a:srgbClr val="000000"/>
              </a:solidFill>
              <a:latin typeface="+mn-ea"/>
              <a:cs typeface="맑은 고딕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400" b="0" i="0" u="none" strike="noStrike" kern="1200" cap="none" spc="0" normalizeH="0" baseline="0" dirty="0">
              <a:solidFill>
                <a:srgbClr val="000000"/>
              </a:solidFill>
              <a:latin typeface="+mn-ea"/>
              <a:cs typeface="맑은 고딕"/>
            </a:endParaRPr>
          </a:p>
        </p:txBody>
      </p:sp>
      <p:pic>
        <p:nvPicPr>
          <p:cNvPr id="8" name="그림 7" descr="테이블이(가) 표시된 사진&#10;&#10;자동 생성된 설명">
            <a:extLst>
              <a:ext uri="{FF2B5EF4-FFF2-40B4-BE49-F238E27FC236}">
                <a16:creationId xmlns:a16="http://schemas.microsoft.com/office/drawing/2014/main" id="{D3FEE102-117B-8159-05E9-1D5AE2D2081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0206" y="747746"/>
            <a:ext cx="909700" cy="1286601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pic>
        <p:nvPicPr>
          <p:cNvPr id="12" name="그림 11" descr="테이블이(가) 표시된 사진&#10;&#10;자동 생성된 설명">
            <a:extLst>
              <a:ext uri="{FF2B5EF4-FFF2-40B4-BE49-F238E27FC236}">
                <a16:creationId xmlns:a16="http://schemas.microsoft.com/office/drawing/2014/main" id="{F84886C0-59BA-1C91-D109-7902569BA91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9906" y="747746"/>
            <a:ext cx="909700" cy="1286601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pic>
        <p:nvPicPr>
          <p:cNvPr id="21" name="그림 20" descr="테이블이(가) 표시된 사진&#10;&#10;자동 생성된 설명">
            <a:extLst>
              <a:ext uri="{FF2B5EF4-FFF2-40B4-BE49-F238E27FC236}">
                <a16:creationId xmlns:a16="http://schemas.microsoft.com/office/drawing/2014/main" id="{E072D379-A0F9-84DA-3018-F4B7997BB4D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9606" y="747742"/>
            <a:ext cx="909700" cy="1286605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sp>
        <p:nvSpPr>
          <p:cNvPr id="40" name="직사각형 39">
            <a:extLst>
              <a:ext uri="{FF2B5EF4-FFF2-40B4-BE49-F238E27FC236}">
                <a16:creationId xmlns:a16="http://schemas.microsoft.com/office/drawing/2014/main" id="{EC88F354-FDD1-B3DD-856E-783EABEA9363}"/>
              </a:ext>
            </a:extLst>
          </p:cNvPr>
          <p:cNvSpPr/>
          <p:nvPr/>
        </p:nvSpPr>
        <p:spPr>
          <a:xfrm>
            <a:off x="2869847" y="3461472"/>
            <a:ext cx="96313" cy="106919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+mn-ea"/>
              <a:cs typeface="+mn-cs"/>
            </a:endParaRPr>
          </a:p>
        </p:txBody>
      </p:sp>
      <p:sp>
        <p:nvSpPr>
          <p:cNvPr id="45" name="TextBox 35">
            <a:extLst>
              <a:ext uri="{FF2B5EF4-FFF2-40B4-BE49-F238E27FC236}">
                <a16:creationId xmlns:a16="http://schemas.microsoft.com/office/drawing/2014/main" id="{190D1648-5FF3-C84A-AFBF-FA0974F6462D}"/>
              </a:ext>
            </a:extLst>
          </p:cNvPr>
          <p:cNvSpPr txBox="1"/>
          <p:nvPr/>
        </p:nvSpPr>
        <p:spPr>
          <a:xfrm>
            <a:off x="2966160" y="3519016"/>
            <a:ext cx="307896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400" b="1" i="0" u="none" strike="noStrike" kern="1200" cap="none" spc="0" normalizeH="0" baseline="0" dirty="0">
                <a:solidFill>
                  <a:srgbClr val="000000"/>
                </a:solidFill>
                <a:latin typeface="+mn-ea"/>
                <a:cs typeface="Times New Roman"/>
              </a:rPr>
              <a:t>[10</a:t>
            </a:r>
            <a:r>
              <a:rPr kumimoji="0" lang="ko-KR" altLang="en-US" sz="1400" b="1" i="0" u="none" strike="noStrike" kern="1200" cap="none" spc="0" normalizeH="0" baseline="0" dirty="0">
                <a:solidFill>
                  <a:srgbClr val="000000"/>
                </a:solidFill>
                <a:latin typeface="+mn-ea"/>
                <a:cs typeface="맑은 고딕"/>
              </a:rPr>
              <a:t>주차</a:t>
            </a:r>
            <a:r>
              <a:rPr kumimoji="0" lang="en-US" altLang="ko-KR" sz="1400" b="1" i="0" u="none" strike="noStrike" kern="1200" cap="none" spc="0" normalizeH="0" baseline="0" dirty="0">
                <a:solidFill>
                  <a:srgbClr val="000000"/>
                </a:solidFill>
                <a:latin typeface="+mn-ea"/>
                <a:cs typeface="Times New Roman"/>
              </a:rPr>
              <a:t>]  5/9 ~ 5/15</a:t>
            </a: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400" b="0" i="0" u="none" strike="noStrike" kern="1200" cap="none" spc="0" normalizeH="0" baseline="0" dirty="0">
                <a:solidFill>
                  <a:srgbClr val="000000"/>
                </a:solidFill>
                <a:latin typeface="+mn-ea"/>
              </a:rPr>
              <a:t>▶</a:t>
            </a:r>
            <a:r>
              <a:rPr kumimoji="0" lang="ko-KR" altLang="en-US" sz="1400" b="0" i="0" u="none" strike="noStrike" kern="1200" cap="none" spc="0" normalizeH="0" baseline="0" dirty="0">
                <a:solidFill>
                  <a:srgbClr val="000000"/>
                </a:solidFill>
                <a:latin typeface="+mn-ea"/>
              </a:rPr>
              <a:t> </a:t>
            </a:r>
            <a:r>
              <a:rPr lang="ko-KR" altLang="en-US" sz="1400" dirty="0" err="1">
                <a:solidFill>
                  <a:srgbClr val="000000"/>
                </a:solidFill>
                <a:latin typeface="+mn-ea"/>
              </a:rPr>
              <a:t>라즈베리파이</a:t>
            </a:r>
            <a:r>
              <a:rPr lang="ko-KR" altLang="en-US" sz="1400" dirty="0">
                <a:solidFill>
                  <a:srgbClr val="000000"/>
                </a:solidFill>
                <a:latin typeface="+mn-ea"/>
              </a:rPr>
              <a:t> 개발환경 재구축 </a:t>
            </a:r>
            <a:endParaRPr lang="en-US" altLang="ko-KR" sz="1400" dirty="0">
              <a:solidFill>
                <a:srgbClr val="000000"/>
              </a:solidFill>
              <a:latin typeface="+mn-ea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400" b="0" i="0" u="none" strike="noStrike" kern="1200" cap="none" spc="0" normalizeH="0" baseline="0" dirty="0">
                <a:solidFill>
                  <a:srgbClr val="000000"/>
                </a:solidFill>
                <a:latin typeface="+mn-ea"/>
              </a:rPr>
              <a:t>▶ CNN</a:t>
            </a:r>
            <a:r>
              <a:rPr kumimoji="0" lang="ko-KR" altLang="en-US" sz="1400" b="0" i="0" u="none" strike="noStrike" kern="1200" cap="none" spc="0" normalizeH="0" baseline="0" dirty="0">
                <a:solidFill>
                  <a:srgbClr val="000000"/>
                </a:solidFill>
                <a:latin typeface="+mn-ea"/>
              </a:rPr>
              <a:t>모델 전체적 수정</a:t>
            </a: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400" b="0" i="0" u="none" strike="noStrike" kern="1200" cap="none" spc="0" normalizeH="0" baseline="0" dirty="0">
                <a:solidFill>
                  <a:srgbClr val="000000"/>
                </a:solidFill>
                <a:latin typeface="+mn-ea"/>
              </a:rPr>
              <a:t>▶</a:t>
            </a: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 </a:t>
            </a:r>
            <a:r>
              <a:rPr lang="ko-KR" altLang="en-US" sz="1400" dirty="0" err="1">
                <a:solidFill>
                  <a:srgbClr val="000000"/>
                </a:solidFill>
                <a:latin typeface="+mn-ea"/>
              </a:rPr>
              <a:t>라즈베리파이</a:t>
            </a:r>
            <a:r>
              <a:rPr lang="ko-KR" altLang="en-US" sz="140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+mn-ea"/>
              </a:rPr>
              <a:t>sd</a:t>
            </a:r>
            <a:r>
              <a:rPr lang="ko-KR" altLang="en-US" sz="1400" dirty="0">
                <a:solidFill>
                  <a:srgbClr val="000000"/>
                </a:solidFill>
                <a:latin typeface="+mn-ea"/>
              </a:rPr>
              <a:t>카드 교체</a:t>
            </a:r>
            <a:endParaRPr lang="en-US" altLang="ko-KR" sz="14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5413B30-A89F-7787-BAD5-1C9DA50C7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800C6A38-4290-41DD-B95C-4155372FD4AF}" type="slidenum">
              <a:rPr lang="ko-KR" altLang="en-US" smtClean="0"/>
              <a:pPr lvl="0">
                <a:defRPr/>
              </a:pPr>
              <a:t>5</a:t>
            </a:fld>
            <a:endParaRPr lang="ko-KR" altLang="en-US" dirty="0"/>
          </a:p>
        </p:txBody>
      </p:sp>
      <p:pic>
        <p:nvPicPr>
          <p:cNvPr id="23" name="그림 22" descr="테이블이(가) 표시된 사진&#10;&#10;자동 생성된 설명">
            <a:extLst>
              <a:ext uri="{FF2B5EF4-FFF2-40B4-BE49-F238E27FC236}">
                <a16:creationId xmlns:a16="http://schemas.microsoft.com/office/drawing/2014/main" id="{5B011261-35D4-230A-AD3E-1095A37D7AD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9847" y="4610467"/>
            <a:ext cx="1023635" cy="1447742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pic>
        <p:nvPicPr>
          <p:cNvPr id="25" name="그림 24" descr="테이블이(가) 표시된 사진&#10;&#10;자동 생성된 설명">
            <a:extLst>
              <a:ext uri="{FF2B5EF4-FFF2-40B4-BE49-F238E27FC236}">
                <a16:creationId xmlns:a16="http://schemas.microsoft.com/office/drawing/2014/main" id="{0B6E27C5-75E6-027A-394D-82698BAC1A9E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3482" y="4609689"/>
            <a:ext cx="1024049" cy="1448328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pic>
        <p:nvPicPr>
          <p:cNvPr id="28" name="그림 27" descr="테이블이(가) 표시된 사진&#10;&#10;자동 생성된 설명">
            <a:extLst>
              <a:ext uri="{FF2B5EF4-FFF2-40B4-BE49-F238E27FC236}">
                <a16:creationId xmlns:a16="http://schemas.microsoft.com/office/drawing/2014/main" id="{8924316A-EA5E-54D8-24FB-AF03B8DE3BD3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7117" y="4609689"/>
            <a:ext cx="1024050" cy="1448328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sp>
        <p:nvSpPr>
          <p:cNvPr id="22" name="TextBox 35">
            <a:extLst>
              <a:ext uri="{FF2B5EF4-FFF2-40B4-BE49-F238E27FC236}">
                <a16:creationId xmlns:a16="http://schemas.microsoft.com/office/drawing/2014/main" id="{A7EBE845-AAAD-AFAB-569B-5EA59ABBAF6F}"/>
              </a:ext>
            </a:extLst>
          </p:cNvPr>
          <p:cNvSpPr txBox="1"/>
          <p:nvPr/>
        </p:nvSpPr>
        <p:spPr>
          <a:xfrm>
            <a:off x="6917619" y="3500547"/>
            <a:ext cx="529496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b="1" i="0" u="none" strike="noStrike" kern="1200" cap="none" spc="0" normalizeH="0" baseline="0" dirty="0">
                <a:solidFill>
                  <a:srgbClr val="000000"/>
                </a:solidFill>
                <a:highlight>
                  <a:srgbClr val="FFFF00"/>
                </a:highlight>
                <a:latin typeface="+mn-ea"/>
                <a:cs typeface="Times New Roman"/>
              </a:rPr>
              <a:t>[12</a:t>
            </a:r>
            <a:r>
              <a:rPr kumimoji="0" lang="ko-KR" altLang="en-US" b="1" i="0" u="none" strike="noStrike" kern="1200" cap="none" spc="0" normalizeH="0" baseline="0" dirty="0">
                <a:solidFill>
                  <a:srgbClr val="000000"/>
                </a:solidFill>
                <a:highlight>
                  <a:srgbClr val="FFFF00"/>
                </a:highlight>
                <a:latin typeface="+mn-ea"/>
                <a:cs typeface="맑은 고딕"/>
              </a:rPr>
              <a:t>주차</a:t>
            </a:r>
            <a:r>
              <a:rPr kumimoji="0" lang="en-US" altLang="ko-KR" b="1" i="0" u="none" strike="noStrike" kern="1200" cap="none" spc="0" normalizeH="0" baseline="0" dirty="0">
                <a:solidFill>
                  <a:srgbClr val="000000"/>
                </a:solidFill>
                <a:highlight>
                  <a:srgbClr val="FFFF00"/>
                </a:highlight>
                <a:latin typeface="+mn-ea"/>
                <a:cs typeface="Times New Roman"/>
              </a:rPr>
              <a:t>]  5/23 ~ 5/29</a:t>
            </a:r>
          </a:p>
          <a:p>
            <a:r>
              <a:rPr kumimoji="0" lang="en-US" altLang="ko-KR" sz="1800" b="0" i="0" u="none" strike="noStrike" kern="1200" cap="none" spc="0" normalizeH="0" baseline="0" dirty="0">
                <a:solidFill>
                  <a:srgbClr val="000000"/>
                </a:solidFill>
                <a:latin typeface="+mn-ea"/>
              </a:rPr>
              <a:t>▶ </a:t>
            </a:r>
            <a:r>
              <a:rPr lang="en-US" altLang="ko-KR" sz="1800" b="1" dirty="0">
                <a:latin typeface="+mn-ea"/>
              </a:rPr>
              <a:t>CNN </a:t>
            </a:r>
            <a:r>
              <a:rPr lang="ko-KR" altLang="en-US" sz="1800" b="1" dirty="0">
                <a:latin typeface="+mn-ea"/>
              </a:rPr>
              <a:t>학습 이미지 크기 조정 </a:t>
            </a:r>
            <a:endParaRPr lang="en-US" altLang="ko-KR" sz="1800" b="1" dirty="0">
              <a:latin typeface="+mn-ea"/>
            </a:endParaRPr>
          </a:p>
          <a:p>
            <a:r>
              <a:rPr kumimoji="0" lang="en-US" altLang="ko-KR" sz="1800" b="0" i="0" u="none" strike="noStrike" kern="1200" cap="none" spc="0" normalizeH="0" baseline="0" dirty="0">
                <a:solidFill>
                  <a:srgbClr val="000000"/>
                </a:solidFill>
                <a:latin typeface="+mn-ea"/>
              </a:rPr>
              <a:t>▶ </a:t>
            </a:r>
            <a:r>
              <a:rPr lang="ko-KR" altLang="en-US" sz="1800" b="1" dirty="0">
                <a:latin typeface="+mn-ea"/>
              </a:rPr>
              <a:t>전체 시스템 구성도 변경</a:t>
            </a:r>
            <a:endParaRPr lang="en-US" altLang="ko-KR" sz="1800" b="1" dirty="0">
              <a:latin typeface="+mn-ea"/>
            </a:endParaRPr>
          </a:p>
          <a:p>
            <a:r>
              <a:rPr kumimoji="0" lang="en-US" altLang="ko-KR" sz="1800" b="0" i="0" u="none" strike="noStrike" kern="1200" cap="none" spc="0" normalizeH="0" baseline="0" dirty="0">
                <a:solidFill>
                  <a:srgbClr val="000000"/>
                </a:solidFill>
                <a:latin typeface="+mn-ea"/>
              </a:rPr>
              <a:t>▶ </a:t>
            </a:r>
            <a:r>
              <a:rPr lang="ko-KR" altLang="en-US" sz="1800" b="1" dirty="0" err="1">
                <a:latin typeface="+mn-ea"/>
              </a:rPr>
              <a:t>라즈베리파이</a:t>
            </a:r>
            <a:r>
              <a:rPr lang="ko-KR" altLang="en-US" sz="1800" b="1" dirty="0">
                <a:latin typeface="+mn-ea"/>
              </a:rPr>
              <a:t> </a:t>
            </a:r>
            <a:r>
              <a:rPr lang="ko-KR" altLang="en-US" sz="1800" b="1" dirty="0" err="1">
                <a:latin typeface="+mn-ea"/>
              </a:rPr>
              <a:t>부저음</a:t>
            </a:r>
            <a:r>
              <a:rPr lang="ko-KR" altLang="en-US" sz="1800" b="1" dirty="0">
                <a:latin typeface="+mn-ea"/>
              </a:rPr>
              <a:t> 설정</a:t>
            </a:r>
            <a:endParaRPr lang="en-US" altLang="ko-KR" sz="1800" b="1" dirty="0">
              <a:latin typeface="+mn-ea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235870F-3760-FB8A-B164-837051DA625D}"/>
              </a:ext>
            </a:extLst>
          </p:cNvPr>
          <p:cNvSpPr/>
          <p:nvPr/>
        </p:nvSpPr>
        <p:spPr>
          <a:xfrm>
            <a:off x="6765908" y="3451134"/>
            <a:ext cx="139783" cy="114899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+mn-ea"/>
              <a:cs typeface="+mn-cs"/>
            </a:endParaRPr>
          </a:p>
        </p:txBody>
      </p:sp>
      <p:pic>
        <p:nvPicPr>
          <p:cNvPr id="26" name="그래픽 25" descr="배지 체크 표시1 단색으로 채워진">
            <a:extLst>
              <a:ext uri="{FF2B5EF4-FFF2-40B4-BE49-F238E27FC236}">
                <a16:creationId xmlns:a16="http://schemas.microsoft.com/office/drawing/2014/main" id="{7F475A7D-88EB-30F9-BA43-326F9D4F582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497952" y="3019606"/>
            <a:ext cx="675694" cy="675694"/>
          </a:xfrm>
          <a:prstGeom prst="rect">
            <a:avLst/>
          </a:prstGeom>
          <a:effectLst/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4661C2F6-6A92-E145-8DD7-A41E8A7D0525}"/>
              </a:ext>
            </a:extLst>
          </p:cNvPr>
          <p:cNvSpPr/>
          <p:nvPr/>
        </p:nvSpPr>
        <p:spPr>
          <a:xfrm>
            <a:off x="4710233" y="2144968"/>
            <a:ext cx="96313" cy="106705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+mn-ea"/>
              <a:cs typeface="+mn-cs"/>
            </a:endParaRPr>
          </a:p>
        </p:txBody>
      </p:sp>
      <p:sp>
        <p:nvSpPr>
          <p:cNvPr id="29" name="TextBox 35">
            <a:extLst>
              <a:ext uri="{FF2B5EF4-FFF2-40B4-BE49-F238E27FC236}">
                <a16:creationId xmlns:a16="http://schemas.microsoft.com/office/drawing/2014/main" id="{A30C5D1B-89B0-DC78-9AB8-1A0C9B9BC469}"/>
              </a:ext>
            </a:extLst>
          </p:cNvPr>
          <p:cNvSpPr txBox="1"/>
          <p:nvPr/>
        </p:nvSpPr>
        <p:spPr>
          <a:xfrm>
            <a:off x="4806546" y="2130658"/>
            <a:ext cx="451229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400" b="1" i="0" u="none" strike="noStrike" kern="1200" cap="none" spc="0" normalizeH="0" baseline="0" dirty="0">
                <a:solidFill>
                  <a:srgbClr val="000000"/>
                </a:solidFill>
                <a:latin typeface="+mn-ea"/>
                <a:cs typeface="Times New Roman"/>
              </a:rPr>
              <a:t>[1</a:t>
            </a:r>
            <a:r>
              <a:rPr kumimoji="0" lang="ko-KR" altLang="en-US" sz="1400" b="1" i="0" u="none" strike="noStrike" kern="1200" cap="none" spc="0" normalizeH="0" baseline="0" dirty="0">
                <a:solidFill>
                  <a:srgbClr val="000000"/>
                </a:solidFill>
                <a:latin typeface="+mn-ea"/>
                <a:cs typeface="맑은 고딕"/>
              </a:rPr>
              <a:t>주차</a:t>
            </a:r>
            <a:r>
              <a:rPr kumimoji="0" lang="en-US" altLang="ko-KR" sz="1400" b="1" i="0" u="none" strike="noStrike" kern="1200" cap="none" spc="0" normalizeH="0" baseline="0" dirty="0">
                <a:solidFill>
                  <a:srgbClr val="000000"/>
                </a:solidFill>
                <a:latin typeface="+mn-ea"/>
                <a:cs typeface="Times New Roman"/>
              </a:rPr>
              <a:t>]  5/16 ~ 5/22</a:t>
            </a: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400" b="0" i="0" u="none" strike="noStrike" kern="1200" cap="none" spc="0" normalizeH="0" baseline="0" dirty="0">
                <a:solidFill>
                  <a:srgbClr val="000000"/>
                </a:solidFill>
                <a:latin typeface="+mn-ea"/>
              </a:rPr>
              <a:t>▶</a:t>
            </a:r>
            <a:r>
              <a:rPr kumimoji="0" lang="ko-KR" altLang="en-US" sz="1400" b="0" i="0" u="none" strike="noStrike" kern="1200" cap="none" spc="0" normalizeH="0" baseline="0" dirty="0">
                <a:solidFill>
                  <a:srgbClr val="000000"/>
                </a:solidFill>
                <a:latin typeface="+mn-ea"/>
              </a:rPr>
              <a:t> </a:t>
            </a:r>
            <a:r>
              <a:rPr kumimoji="0" lang="en-US" altLang="ko-KR" sz="1400" b="0" i="0" u="none" strike="noStrike" kern="1200" cap="none" spc="0" normalizeH="0" baseline="0" dirty="0">
                <a:solidFill>
                  <a:srgbClr val="000000"/>
                </a:solidFill>
                <a:latin typeface="+mn-ea"/>
              </a:rPr>
              <a:t>SD </a:t>
            </a:r>
            <a:r>
              <a:rPr kumimoji="0" lang="ko-KR" altLang="en-US" sz="1400" b="0" i="0" u="none" strike="noStrike" kern="1200" cap="none" spc="0" normalizeH="0" baseline="0" dirty="0">
                <a:solidFill>
                  <a:srgbClr val="000000"/>
                </a:solidFill>
                <a:latin typeface="+mn-ea"/>
              </a:rPr>
              <a:t>카드 교체 및 </a:t>
            </a:r>
            <a:r>
              <a:rPr kumimoji="0" lang="ko-KR" altLang="en-US" sz="1400" b="0" i="0" u="none" strike="noStrike" kern="1200" cap="none" spc="0" normalizeH="0" baseline="0" dirty="0" err="1">
                <a:solidFill>
                  <a:srgbClr val="000000"/>
                </a:solidFill>
                <a:latin typeface="+mn-ea"/>
              </a:rPr>
              <a:t>라즈베리파이</a:t>
            </a:r>
            <a:r>
              <a:rPr kumimoji="0" lang="ko-KR" altLang="en-US" sz="1400" b="0" i="0" u="none" strike="noStrike" kern="1200" cap="none" spc="0" normalizeH="0" baseline="0" dirty="0">
                <a:solidFill>
                  <a:srgbClr val="000000"/>
                </a:solidFill>
                <a:latin typeface="+mn-ea"/>
              </a:rPr>
              <a:t> 환경 재설정</a:t>
            </a:r>
            <a:endParaRPr lang="en-US" altLang="ko-KR" sz="1400" dirty="0">
              <a:solidFill>
                <a:srgbClr val="000000"/>
              </a:solidFill>
              <a:latin typeface="+mn-ea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400" b="0" i="0" u="none" strike="noStrike" kern="1200" cap="none" spc="0" normalizeH="0" baseline="0" dirty="0">
                <a:solidFill>
                  <a:srgbClr val="000000"/>
                </a:solidFill>
                <a:latin typeface="+mn-ea"/>
              </a:rPr>
              <a:t>▶ </a:t>
            </a:r>
            <a:r>
              <a:rPr lang="ko-KR" altLang="en-US" sz="1400" dirty="0">
                <a:solidFill>
                  <a:srgbClr val="000000"/>
                </a:solidFill>
                <a:latin typeface="+mn-ea"/>
              </a:rPr>
              <a:t>도로 이미지 데이터셋 변경</a:t>
            </a:r>
            <a:endParaRPr lang="en-US" altLang="ko-KR" sz="1400" dirty="0">
              <a:solidFill>
                <a:srgbClr val="000000"/>
              </a:solidFill>
              <a:latin typeface="+mn-ea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400" b="0" i="0" u="none" strike="noStrike" kern="1200" cap="none" spc="0" normalizeH="0" baseline="0" dirty="0">
                <a:solidFill>
                  <a:srgbClr val="000000"/>
                </a:solidFill>
                <a:latin typeface="+mn-ea"/>
              </a:rPr>
              <a:t>▶ </a:t>
            </a:r>
            <a:r>
              <a:rPr kumimoji="0" lang="ko-KR" altLang="en-US" sz="1400" b="0" i="0" u="none" strike="noStrike" kern="1200" cap="none" spc="0" normalizeH="0" baseline="0" dirty="0" err="1">
                <a:solidFill>
                  <a:srgbClr val="000000"/>
                </a:solidFill>
                <a:latin typeface="+mn-ea"/>
              </a:rPr>
              <a:t>라즈베리파이</a:t>
            </a:r>
            <a:r>
              <a:rPr kumimoji="0" lang="ko-KR" altLang="en-US" sz="1400" b="0" i="0" u="none" strike="noStrike" kern="1200" cap="none" spc="0" normalizeH="0" baseline="0" dirty="0">
                <a:solidFill>
                  <a:srgbClr val="000000"/>
                </a:solidFill>
                <a:latin typeface="+mn-ea"/>
              </a:rPr>
              <a:t> 촬영 이미지로 </a:t>
            </a:r>
            <a:r>
              <a:rPr lang="ko-KR" altLang="en-US" sz="1400" dirty="0">
                <a:solidFill>
                  <a:srgbClr val="000000"/>
                </a:solidFill>
                <a:latin typeface="+mn-ea"/>
              </a:rPr>
              <a:t>이미지 구분 가능</a:t>
            </a:r>
            <a:endParaRPr lang="en-US" altLang="ko-KR" sz="1400" dirty="0">
              <a:solidFill>
                <a:srgbClr val="000000"/>
              </a:solidFill>
              <a:latin typeface="+mn-ea"/>
            </a:endParaRPr>
          </a:p>
        </p:txBody>
      </p:sp>
      <p:pic>
        <p:nvPicPr>
          <p:cNvPr id="6" name="그림 5" descr="테이블이(가) 표시된 사진&#10;&#10;자동 생성된 설명">
            <a:extLst>
              <a:ext uri="{FF2B5EF4-FFF2-40B4-BE49-F238E27FC236}">
                <a16:creationId xmlns:a16="http://schemas.microsoft.com/office/drawing/2014/main" id="{8420E8E0-40B0-8E14-C8F2-029D4BB0F5E9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7225" y="577937"/>
            <a:ext cx="1046799" cy="148109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9" name="그림 8" descr="테이블이(가) 표시된 사진&#10;&#10;자동 생성된 설명">
            <a:extLst>
              <a:ext uri="{FF2B5EF4-FFF2-40B4-BE49-F238E27FC236}">
                <a16:creationId xmlns:a16="http://schemas.microsoft.com/office/drawing/2014/main" id="{263A0A3A-BC52-EA33-2E73-87AA9E23BE31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7997" y="577937"/>
            <a:ext cx="1046799" cy="148109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1" name="그림 10" descr="테이블이(가) 표시된 사진&#10;&#10;자동 생성된 설명">
            <a:extLst>
              <a:ext uri="{FF2B5EF4-FFF2-40B4-BE49-F238E27FC236}">
                <a16:creationId xmlns:a16="http://schemas.microsoft.com/office/drawing/2014/main" id="{0B2B48CC-5C3D-966F-8B09-878E316D23CF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007" y="575699"/>
            <a:ext cx="1048380" cy="148333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4" name="그림 13" descr="테이블이(가) 표시된 사진&#10;&#10;자동 생성된 설명">
            <a:extLst>
              <a:ext uri="{FF2B5EF4-FFF2-40B4-BE49-F238E27FC236}">
                <a16:creationId xmlns:a16="http://schemas.microsoft.com/office/drawing/2014/main" id="{864C7E04-C70F-7BF4-3ED3-5D8CD6CF2E11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5285" y="575241"/>
            <a:ext cx="1049029" cy="148425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6" name="그림 15" descr="테이블이(가) 표시된 사진&#10;&#10;자동 생성된 설명">
            <a:extLst>
              <a:ext uri="{FF2B5EF4-FFF2-40B4-BE49-F238E27FC236}">
                <a16:creationId xmlns:a16="http://schemas.microsoft.com/office/drawing/2014/main" id="{4BB9D91F-2E3D-81A6-3739-0449A83E3EEE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3065" y="575241"/>
            <a:ext cx="1049029" cy="148425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8" name="그림 17" descr="테이블이(가) 표시된 사진&#10;&#10;자동 생성된 설명">
            <a:extLst>
              <a:ext uri="{FF2B5EF4-FFF2-40B4-BE49-F238E27FC236}">
                <a16:creationId xmlns:a16="http://schemas.microsoft.com/office/drawing/2014/main" id="{51B0800D-BA1B-9530-6B2F-96538DFA7980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1441" y="4734171"/>
            <a:ext cx="1262147" cy="178578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20" name="그림 19" descr="테이블이(가) 표시된 사진&#10;&#10;자동 생성된 설명">
            <a:extLst>
              <a:ext uri="{FF2B5EF4-FFF2-40B4-BE49-F238E27FC236}">
                <a16:creationId xmlns:a16="http://schemas.microsoft.com/office/drawing/2014/main" id="{22E4A32A-4EAF-636E-DF59-A439C7A8320F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1781" y="4734171"/>
            <a:ext cx="1262147" cy="178578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31" name="그림 30" descr="테이블이(가) 표시된 사진&#10;&#10;자동 생성된 설명">
            <a:extLst>
              <a:ext uri="{FF2B5EF4-FFF2-40B4-BE49-F238E27FC236}">
                <a16:creationId xmlns:a16="http://schemas.microsoft.com/office/drawing/2014/main" id="{A3D8F594-0C3D-6A7A-BFD2-101B733657B6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3593" y="4734171"/>
            <a:ext cx="1262147" cy="178578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00064392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36884" y="222789"/>
            <a:ext cx="2169184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400" b="1"/>
              <a:t>서론</a:t>
            </a:r>
            <a:r>
              <a:rPr lang="en-US" altLang="ko-KR"/>
              <a:t> </a:t>
            </a:r>
            <a:r>
              <a:rPr lang="en-US" altLang="ko-KR" sz="2400"/>
              <a:t>- </a:t>
            </a:r>
            <a:r>
              <a:rPr lang="ko-KR" altLang="en-US" sz="2400"/>
              <a:t>조원소개</a:t>
            </a:r>
            <a:endParaRPr lang="en-US" altLang="ko-KR" sz="2400"/>
          </a:p>
        </p:txBody>
      </p:sp>
      <p:grpSp>
        <p:nvGrpSpPr>
          <p:cNvPr id="7" name="그룹 1004"/>
          <p:cNvGrpSpPr/>
          <p:nvPr/>
        </p:nvGrpSpPr>
        <p:grpSpPr>
          <a:xfrm>
            <a:off x="1163168" y="1474229"/>
            <a:ext cx="1620000" cy="1620000"/>
            <a:chOff x="5189923" y="3058555"/>
            <a:chExt cx="2110880" cy="2110880"/>
          </a:xfrm>
        </p:grpSpPr>
        <p:grpSp>
          <p:nvGrpSpPr>
            <p:cNvPr id="8" name="그룹 1005"/>
            <p:cNvGrpSpPr/>
            <p:nvPr/>
          </p:nvGrpSpPr>
          <p:grpSpPr>
            <a:xfrm>
              <a:off x="5189923" y="3058555"/>
              <a:ext cx="2110880" cy="2110880"/>
              <a:chOff x="5189923" y="3058555"/>
              <a:chExt cx="2110880" cy="2110880"/>
            </a:xfrm>
          </p:grpSpPr>
          <p:pic>
            <p:nvPicPr>
              <p:cNvPr id="11" name="Object 12"/>
              <p:cNvPicPr>
                <a:picLocks noChangeAspect="1"/>
              </p:cNvPicPr>
              <p:nvPr/>
            </p:nvPicPr>
            <p:blipFill rotWithShape="1">
              <a:blip r:embed="rId2"/>
              <a:stretch>
                <a:fillRect/>
              </a:stretch>
            </p:blipFill>
            <p:spPr>
              <a:xfrm>
                <a:off x="5189923" y="3058555"/>
                <a:ext cx="2110880" cy="2110880"/>
              </a:xfrm>
              <a:prstGeom prst="rect">
                <a:avLst/>
              </a:prstGeom>
            </p:spPr>
          </p:pic>
        </p:grpSp>
        <p:grpSp>
          <p:nvGrpSpPr>
            <p:cNvPr id="9" name="그룹 1006"/>
            <p:cNvGrpSpPr/>
            <p:nvPr/>
          </p:nvGrpSpPr>
          <p:grpSpPr>
            <a:xfrm>
              <a:off x="5218974" y="3087606"/>
              <a:ext cx="2052779" cy="2052779"/>
              <a:chOff x="5218974" y="3087606"/>
              <a:chExt cx="2052779" cy="2052779"/>
            </a:xfrm>
          </p:grpSpPr>
          <p:pic>
            <p:nvPicPr>
              <p:cNvPr id="10" name="Object 15"/>
              <p:cNvPicPr>
                <a:picLocks noChangeAspect="1"/>
              </p:cNvPicPr>
              <p:nvPr/>
            </p:nvPicPr>
            <p:blipFill rotWithShape="1">
              <a:blip r:embed="rId3"/>
              <a:stretch>
                <a:fillRect/>
              </a:stretch>
            </p:blipFill>
            <p:spPr>
              <a:xfrm>
                <a:off x="5218974" y="3087606"/>
                <a:ext cx="2052779" cy="2052779"/>
              </a:xfrm>
              <a:prstGeom prst="rect">
                <a:avLst/>
              </a:prstGeom>
            </p:spPr>
          </p:pic>
        </p:grpSp>
      </p:grpSp>
      <p:pic>
        <p:nvPicPr>
          <p:cNvPr id="12" name="Object 18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95576" y="3205152"/>
            <a:ext cx="2234327" cy="994721"/>
          </a:xfrm>
          <a:prstGeom prst="rect">
            <a:avLst/>
          </a:prstGeom>
        </p:spPr>
      </p:pic>
      <p:pic>
        <p:nvPicPr>
          <p:cNvPr id="13" name="Object 19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059375" y="3818151"/>
            <a:ext cx="2058175" cy="439837"/>
          </a:xfrm>
          <a:prstGeom prst="rect">
            <a:avLst/>
          </a:prstGeom>
        </p:spPr>
      </p:pic>
      <p:pic>
        <p:nvPicPr>
          <p:cNvPr id="14" name="Object 20"/>
          <p:cNvPicPr>
            <a:picLocks noChangeAspect="1"/>
          </p:cNvPicPr>
          <p:nvPr/>
        </p:nvPicPr>
        <p:blipFill rotWithShape="1">
          <a:blip r:embed="rId6"/>
          <a:srcRect r="3010" b="59580"/>
          <a:stretch>
            <a:fillRect/>
          </a:stretch>
        </p:blipFill>
        <p:spPr>
          <a:xfrm>
            <a:off x="747169" y="4489266"/>
            <a:ext cx="2455036" cy="689120"/>
          </a:xfrm>
          <a:prstGeom prst="rect">
            <a:avLst/>
          </a:prstGeom>
        </p:spPr>
      </p:pic>
      <p:grpSp>
        <p:nvGrpSpPr>
          <p:cNvPr id="15" name="그룹 1008"/>
          <p:cNvGrpSpPr/>
          <p:nvPr/>
        </p:nvGrpSpPr>
        <p:grpSpPr>
          <a:xfrm>
            <a:off x="3801628" y="1474229"/>
            <a:ext cx="1620000" cy="1620000"/>
            <a:chOff x="8494529" y="3058555"/>
            <a:chExt cx="2245977" cy="2245977"/>
          </a:xfrm>
        </p:grpSpPr>
        <p:grpSp>
          <p:nvGrpSpPr>
            <p:cNvPr id="16" name="그룹 1009"/>
            <p:cNvGrpSpPr/>
            <p:nvPr/>
          </p:nvGrpSpPr>
          <p:grpSpPr>
            <a:xfrm>
              <a:off x="8494529" y="3058555"/>
              <a:ext cx="2245977" cy="2245977"/>
              <a:chOff x="8494529" y="3058555"/>
              <a:chExt cx="2245977" cy="2245977"/>
            </a:xfrm>
          </p:grpSpPr>
          <p:pic>
            <p:nvPicPr>
              <p:cNvPr id="19" name="Object 26"/>
              <p:cNvPicPr>
                <a:picLocks noChangeAspect="1"/>
              </p:cNvPicPr>
              <p:nvPr/>
            </p:nvPicPr>
            <p:blipFill rotWithShape="1">
              <a:blip r:embed="rId7"/>
              <a:stretch>
                <a:fillRect/>
              </a:stretch>
            </p:blipFill>
            <p:spPr>
              <a:xfrm>
                <a:off x="8494529" y="3058555"/>
                <a:ext cx="2245977" cy="2245977"/>
              </a:xfrm>
              <a:prstGeom prst="rect">
                <a:avLst/>
              </a:prstGeom>
            </p:spPr>
          </p:pic>
        </p:grpSp>
        <p:grpSp>
          <p:nvGrpSpPr>
            <p:cNvPr id="17" name="그룹 1010"/>
            <p:cNvGrpSpPr/>
            <p:nvPr/>
          </p:nvGrpSpPr>
          <p:grpSpPr>
            <a:xfrm>
              <a:off x="8525439" y="3089465"/>
              <a:ext cx="2184156" cy="2184156"/>
              <a:chOff x="8525439" y="3089465"/>
              <a:chExt cx="2184156" cy="2184156"/>
            </a:xfrm>
          </p:grpSpPr>
          <p:pic>
            <p:nvPicPr>
              <p:cNvPr id="18" name="Object 29"/>
              <p:cNvPicPr>
                <a:picLocks noChangeAspect="1"/>
              </p:cNvPicPr>
              <p:nvPr/>
            </p:nvPicPr>
            <p:blipFill rotWithShape="1">
              <a:blip r:embed="rId8"/>
              <a:stretch>
                <a:fillRect/>
              </a:stretch>
            </p:blipFill>
            <p:spPr>
              <a:xfrm>
                <a:off x="8525439" y="3089465"/>
                <a:ext cx="2184156" cy="2184156"/>
              </a:xfrm>
              <a:prstGeom prst="rect">
                <a:avLst/>
              </a:prstGeom>
            </p:spPr>
          </p:pic>
        </p:grpSp>
      </p:grpSp>
      <p:pic>
        <p:nvPicPr>
          <p:cNvPr id="20" name="Object 32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3449093" y="3211749"/>
            <a:ext cx="2325070" cy="1036291"/>
          </a:xfrm>
          <a:prstGeom prst="rect">
            <a:avLst/>
          </a:prstGeom>
        </p:spPr>
      </p:pic>
      <p:pic>
        <p:nvPicPr>
          <p:cNvPr id="21" name="Object 33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3678430" y="3799116"/>
            <a:ext cx="2058175" cy="439837"/>
          </a:xfrm>
          <a:prstGeom prst="rect">
            <a:avLst/>
          </a:prstGeom>
        </p:spPr>
      </p:pic>
      <p:pic>
        <p:nvPicPr>
          <p:cNvPr id="22" name="Object 34"/>
          <p:cNvPicPr>
            <a:picLocks noChangeAspect="1"/>
          </p:cNvPicPr>
          <p:nvPr/>
        </p:nvPicPr>
        <p:blipFill rotWithShape="1">
          <a:blip r:embed="rId10"/>
          <a:srcRect r="310" b="50510"/>
          <a:stretch>
            <a:fillRect/>
          </a:stretch>
        </p:blipFill>
        <p:spPr>
          <a:xfrm>
            <a:off x="3308298" y="4517150"/>
            <a:ext cx="2776961" cy="608232"/>
          </a:xfrm>
          <a:prstGeom prst="rect">
            <a:avLst/>
          </a:prstGeom>
        </p:spPr>
      </p:pic>
      <p:grpSp>
        <p:nvGrpSpPr>
          <p:cNvPr id="23" name="그룹 1012"/>
          <p:cNvGrpSpPr/>
          <p:nvPr/>
        </p:nvGrpSpPr>
        <p:grpSpPr>
          <a:xfrm>
            <a:off x="6715256" y="1474228"/>
            <a:ext cx="1620000" cy="1620000"/>
            <a:chOff x="11968637" y="3066212"/>
            <a:chExt cx="2253415" cy="2253415"/>
          </a:xfrm>
        </p:grpSpPr>
        <p:grpSp>
          <p:nvGrpSpPr>
            <p:cNvPr id="24" name="그룹 1013"/>
            <p:cNvGrpSpPr/>
            <p:nvPr/>
          </p:nvGrpSpPr>
          <p:grpSpPr>
            <a:xfrm>
              <a:off x="11968637" y="3066212"/>
              <a:ext cx="2253415" cy="2253415"/>
              <a:chOff x="11968637" y="3066212"/>
              <a:chExt cx="2253415" cy="2253415"/>
            </a:xfrm>
          </p:grpSpPr>
          <p:pic>
            <p:nvPicPr>
              <p:cNvPr id="27" name="Object 40"/>
              <p:cNvPicPr>
                <a:picLocks noChangeAspect="1"/>
              </p:cNvPicPr>
              <p:nvPr/>
            </p:nvPicPr>
            <p:blipFill rotWithShape="1">
              <a:blip r:embed="rId11"/>
              <a:stretch>
                <a:fillRect/>
              </a:stretch>
            </p:blipFill>
            <p:spPr>
              <a:xfrm>
                <a:off x="11968637" y="3066212"/>
                <a:ext cx="2253415" cy="2253415"/>
              </a:xfrm>
              <a:prstGeom prst="rect">
                <a:avLst/>
              </a:prstGeom>
            </p:spPr>
          </p:pic>
        </p:grpSp>
        <p:grpSp>
          <p:nvGrpSpPr>
            <p:cNvPr id="25" name="그룹 1014"/>
            <p:cNvGrpSpPr/>
            <p:nvPr/>
          </p:nvGrpSpPr>
          <p:grpSpPr>
            <a:xfrm>
              <a:off x="11999650" y="3097225"/>
              <a:ext cx="2191390" cy="2191390"/>
              <a:chOff x="11999650" y="3097225"/>
              <a:chExt cx="2191390" cy="2191390"/>
            </a:xfrm>
          </p:grpSpPr>
          <p:pic>
            <p:nvPicPr>
              <p:cNvPr id="26" name="Object 43"/>
              <p:cNvPicPr>
                <a:picLocks noChangeAspect="1"/>
              </p:cNvPicPr>
              <p:nvPr/>
            </p:nvPicPr>
            <p:blipFill rotWithShape="1">
              <a:blip r:embed="rId12"/>
              <a:stretch>
                <a:fillRect/>
              </a:stretch>
            </p:blipFill>
            <p:spPr>
              <a:xfrm>
                <a:off x="11999650" y="3097225"/>
                <a:ext cx="2191390" cy="2191390"/>
              </a:xfrm>
              <a:prstGeom prst="rect">
                <a:avLst/>
              </a:prstGeom>
            </p:spPr>
          </p:pic>
        </p:grpSp>
      </p:grpSp>
      <p:pic>
        <p:nvPicPr>
          <p:cNvPr id="28" name="Object 46"/>
          <p:cNvPicPr>
            <a:picLocks noChangeAspect="1"/>
          </p:cNvPicPr>
          <p:nvPr/>
        </p:nvPicPr>
        <p:blipFill rotWithShape="1">
          <a:blip r:embed="rId13"/>
          <a:stretch>
            <a:fillRect/>
          </a:stretch>
        </p:blipFill>
        <p:spPr>
          <a:xfrm>
            <a:off x="6183515" y="3212398"/>
            <a:ext cx="2364377" cy="1057261"/>
          </a:xfrm>
          <a:prstGeom prst="rect">
            <a:avLst/>
          </a:prstGeom>
        </p:spPr>
      </p:pic>
      <p:pic>
        <p:nvPicPr>
          <p:cNvPr id="29" name="Object 47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463442" y="3799116"/>
            <a:ext cx="2058175" cy="439837"/>
          </a:xfrm>
          <a:prstGeom prst="rect">
            <a:avLst/>
          </a:prstGeom>
        </p:spPr>
      </p:pic>
      <p:pic>
        <p:nvPicPr>
          <p:cNvPr id="30" name="Object 48"/>
          <p:cNvPicPr>
            <a:picLocks noChangeAspect="1"/>
          </p:cNvPicPr>
          <p:nvPr/>
        </p:nvPicPr>
        <p:blipFill rotWithShape="1">
          <a:blip r:embed="rId14"/>
          <a:srcRect r="-530" b="35490"/>
          <a:stretch>
            <a:fillRect/>
          </a:stretch>
        </p:blipFill>
        <p:spPr>
          <a:xfrm>
            <a:off x="6236148" y="4512262"/>
            <a:ext cx="2689661" cy="819568"/>
          </a:xfrm>
          <a:prstGeom prst="rect">
            <a:avLst/>
          </a:prstGeom>
        </p:spPr>
      </p:pic>
      <p:pic>
        <p:nvPicPr>
          <p:cNvPr id="31" name="Object 54"/>
          <p:cNvPicPr>
            <a:picLocks noChangeAspect="1"/>
          </p:cNvPicPr>
          <p:nvPr/>
        </p:nvPicPr>
        <p:blipFill rotWithShape="1">
          <a:blip r:embed="rId15"/>
          <a:stretch>
            <a:fillRect/>
          </a:stretch>
        </p:blipFill>
        <p:spPr>
          <a:xfrm rot="20880000">
            <a:off x="2518798" y="704625"/>
            <a:ext cx="702219" cy="691537"/>
          </a:xfrm>
          <a:prstGeom prst="rect">
            <a:avLst/>
          </a:prstGeom>
        </p:spPr>
      </p:pic>
      <p:grpSp>
        <p:nvGrpSpPr>
          <p:cNvPr id="32" name="그룹 1016"/>
          <p:cNvGrpSpPr/>
          <p:nvPr/>
        </p:nvGrpSpPr>
        <p:grpSpPr>
          <a:xfrm>
            <a:off x="2518677" y="1368857"/>
            <a:ext cx="462619" cy="250462"/>
            <a:chOff x="7206561" y="3600853"/>
            <a:chExt cx="657007" cy="340622"/>
          </a:xfrm>
        </p:grpSpPr>
        <p:pic>
          <p:nvPicPr>
            <p:cNvPr id="33" name="Object 56"/>
            <p:cNvPicPr>
              <a:picLocks noChangeAspect="1"/>
            </p:cNvPicPr>
            <p:nvPr/>
          </p:nvPicPr>
          <p:blipFill rotWithShape="1">
            <a:blip r:embed="rId16"/>
            <a:stretch>
              <a:fillRect/>
            </a:stretch>
          </p:blipFill>
          <p:spPr>
            <a:xfrm rot="16200000">
              <a:off x="7206561" y="3600853"/>
              <a:ext cx="657007" cy="340622"/>
            </a:xfrm>
            <a:prstGeom prst="rect">
              <a:avLst/>
            </a:prstGeom>
          </p:spPr>
        </p:pic>
      </p:grpSp>
      <p:pic>
        <p:nvPicPr>
          <p:cNvPr id="34" name="Object 58"/>
          <p:cNvPicPr>
            <a:picLocks noChangeAspect="1"/>
          </p:cNvPicPr>
          <p:nvPr/>
        </p:nvPicPr>
        <p:blipFill rotWithShape="1">
          <a:blip r:embed="rId17"/>
          <a:stretch>
            <a:fillRect/>
          </a:stretch>
        </p:blipFill>
        <p:spPr>
          <a:xfrm>
            <a:off x="5540358" y="2284228"/>
            <a:ext cx="720675" cy="669030"/>
          </a:xfrm>
          <a:prstGeom prst="rect">
            <a:avLst/>
          </a:prstGeom>
        </p:spPr>
      </p:pic>
      <p:grpSp>
        <p:nvGrpSpPr>
          <p:cNvPr id="35" name="그룹 1017"/>
          <p:cNvGrpSpPr/>
          <p:nvPr/>
        </p:nvGrpSpPr>
        <p:grpSpPr>
          <a:xfrm>
            <a:off x="5427652" y="2004504"/>
            <a:ext cx="462619" cy="250462"/>
            <a:chOff x="10737200" y="4380167"/>
            <a:chExt cx="657007" cy="340622"/>
          </a:xfrm>
        </p:grpSpPr>
        <p:pic>
          <p:nvPicPr>
            <p:cNvPr id="36" name="Object 60"/>
            <p:cNvPicPr>
              <a:picLocks noChangeAspect="1"/>
            </p:cNvPicPr>
            <p:nvPr/>
          </p:nvPicPr>
          <p:blipFill rotWithShape="1">
            <a:blip r:embed="rId18"/>
            <a:stretch>
              <a:fillRect/>
            </a:stretch>
          </p:blipFill>
          <p:spPr>
            <a:xfrm rot="14820000">
              <a:off x="10737200" y="4380167"/>
              <a:ext cx="657007" cy="340622"/>
            </a:xfrm>
            <a:prstGeom prst="rect">
              <a:avLst/>
            </a:prstGeom>
          </p:spPr>
        </p:pic>
      </p:grpSp>
      <p:pic>
        <p:nvPicPr>
          <p:cNvPr id="37" name="Object 62"/>
          <p:cNvPicPr>
            <a:picLocks noChangeAspect="1"/>
          </p:cNvPicPr>
          <p:nvPr/>
        </p:nvPicPr>
        <p:blipFill rotWithShape="1">
          <a:blip r:embed="rId19"/>
          <a:stretch>
            <a:fillRect/>
          </a:stretch>
        </p:blipFill>
        <p:spPr>
          <a:xfrm>
            <a:off x="8123224" y="716971"/>
            <a:ext cx="796786" cy="669030"/>
          </a:xfrm>
          <a:prstGeom prst="rect">
            <a:avLst/>
          </a:prstGeom>
        </p:spPr>
      </p:pic>
      <p:grpSp>
        <p:nvGrpSpPr>
          <p:cNvPr id="38" name="그룹 1018"/>
          <p:cNvGrpSpPr/>
          <p:nvPr/>
        </p:nvGrpSpPr>
        <p:grpSpPr>
          <a:xfrm>
            <a:off x="7707044" y="1154878"/>
            <a:ext cx="442455" cy="239546"/>
            <a:chOff x="13746290" y="3105997"/>
            <a:chExt cx="628372" cy="325776"/>
          </a:xfrm>
        </p:grpSpPr>
        <p:pic>
          <p:nvPicPr>
            <p:cNvPr id="39" name="Object 64"/>
            <p:cNvPicPr>
              <a:picLocks noChangeAspect="1"/>
            </p:cNvPicPr>
            <p:nvPr/>
          </p:nvPicPr>
          <p:blipFill rotWithShape="1">
            <a:blip r:embed="rId20"/>
            <a:stretch>
              <a:fillRect/>
            </a:stretch>
          </p:blipFill>
          <p:spPr>
            <a:xfrm rot="8340000">
              <a:off x="13746290" y="3105997"/>
              <a:ext cx="628372" cy="325776"/>
            </a:xfrm>
            <a:prstGeom prst="rect">
              <a:avLst/>
            </a:prstGeom>
          </p:spPr>
        </p:pic>
      </p:grpSp>
      <p:grpSp>
        <p:nvGrpSpPr>
          <p:cNvPr id="40" name="그룹 1021"/>
          <p:cNvGrpSpPr/>
          <p:nvPr/>
        </p:nvGrpSpPr>
        <p:grpSpPr>
          <a:xfrm>
            <a:off x="9478279" y="1451933"/>
            <a:ext cx="1620000" cy="1620000"/>
            <a:chOff x="15399040" y="2980498"/>
            <a:chExt cx="2245942" cy="2245942"/>
          </a:xfrm>
        </p:grpSpPr>
        <p:grpSp>
          <p:nvGrpSpPr>
            <p:cNvPr id="41" name="그룹 1022"/>
            <p:cNvGrpSpPr/>
            <p:nvPr/>
          </p:nvGrpSpPr>
          <p:grpSpPr>
            <a:xfrm>
              <a:off x="15399040" y="2980498"/>
              <a:ext cx="2245942" cy="2245942"/>
              <a:chOff x="15399040" y="2980498"/>
              <a:chExt cx="2245942" cy="2245942"/>
            </a:xfrm>
          </p:grpSpPr>
          <p:pic>
            <p:nvPicPr>
              <p:cNvPr id="44" name="Object 74"/>
              <p:cNvPicPr>
                <a:picLocks noChangeAspect="1"/>
              </p:cNvPicPr>
              <p:nvPr/>
            </p:nvPicPr>
            <p:blipFill rotWithShape="1">
              <a:blip r:embed="rId21"/>
              <a:stretch>
                <a:fillRect/>
              </a:stretch>
            </p:blipFill>
            <p:spPr>
              <a:xfrm>
                <a:off x="15399040" y="2980498"/>
                <a:ext cx="2245942" cy="2245942"/>
              </a:xfrm>
              <a:prstGeom prst="rect">
                <a:avLst/>
              </a:prstGeom>
            </p:spPr>
          </p:pic>
        </p:grpSp>
        <p:grpSp>
          <p:nvGrpSpPr>
            <p:cNvPr id="42" name="그룹 1023"/>
            <p:cNvGrpSpPr/>
            <p:nvPr/>
          </p:nvGrpSpPr>
          <p:grpSpPr>
            <a:xfrm>
              <a:off x="15429950" y="3011408"/>
              <a:ext cx="2184123" cy="2184123"/>
              <a:chOff x="15429950" y="3011408"/>
              <a:chExt cx="2184123" cy="2184123"/>
            </a:xfrm>
          </p:grpSpPr>
          <p:pic>
            <p:nvPicPr>
              <p:cNvPr id="43" name="Object 77"/>
              <p:cNvPicPr>
                <a:picLocks noChangeAspect="1"/>
              </p:cNvPicPr>
              <p:nvPr/>
            </p:nvPicPr>
            <p:blipFill rotWithShape="1">
              <a:blip r:embed="rId22"/>
              <a:stretch>
                <a:fillRect/>
              </a:stretch>
            </p:blipFill>
            <p:spPr>
              <a:xfrm>
                <a:off x="15429950" y="3011408"/>
                <a:ext cx="2184123" cy="2184123"/>
              </a:xfrm>
              <a:prstGeom prst="rect">
                <a:avLst/>
              </a:prstGeom>
            </p:spPr>
          </p:pic>
        </p:grpSp>
      </p:grpSp>
      <p:pic>
        <p:nvPicPr>
          <p:cNvPr id="45" name="Object 80"/>
          <p:cNvPicPr>
            <a:picLocks noChangeAspect="1"/>
          </p:cNvPicPr>
          <p:nvPr/>
        </p:nvPicPr>
        <p:blipFill rotWithShape="1">
          <a:blip r:embed="rId23"/>
          <a:stretch>
            <a:fillRect/>
          </a:stretch>
        </p:blipFill>
        <p:spPr>
          <a:xfrm>
            <a:off x="9099133" y="3220145"/>
            <a:ext cx="2297291" cy="1013421"/>
          </a:xfrm>
          <a:prstGeom prst="rect">
            <a:avLst/>
          </a:prstGeom>
        </p:spPr>
      </p:pic>
      <p:pic>
        <p:nvPicPr>
          <p:cNvPr id="46" name="Object 81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9331521" y="3814807"/>
            <a:ext cx="2058175" cy="439837"/>
          </a:xfrm>
          <a:prstGeom prst="rect">
            <a:avLst/>
          </a:prstGeom>
        </p:spPr>
      </p:pic>
      <p:pic>
        <p:nvPicPr>
          <p:cNvPr id="47" name="Object 82"/>
          <p:cNvPicPr>
            <a:picLocks noChangeAspect="1"/>
          </p:cNvPicPr>
          <p:nvPr/>
        </p:nvPicPr>
        <p:blipFill rotWithShape="1">
          <a:blip r:embed="rId24"/>
          <a:srcRect r="2040" b="56750"/>
          <a:stretch>
            <a:fillRect/>
          </a:stretch>
        </p:blipFill>
        <p:spPr>
          <a:xfrm>
            <a:off x="9076698" y="4475110"/>
            <a:ext cx="2423163" cy="702232"/>
          </a:xfrm>
          <a:prstGeom prst="rect">
            <a:avLst/>
          </a:prstGeom>
        </p:spPr>
      </p:pic>
      <p:pic>
        <p:nvPicPr>
          <p:cNvPr id="48" name="Object 83"/>
          <p:cNvPicPr>
            <a:picLocks noChangeAspect="1"/>
          </p:cNvPicPr>
          <p:nvPr/>
        </p:nvPicPr>
        <p:blipFill rotWithShape="1">
          <a:blip r:embed="rId25"/>
          <a:stretch>
            <a:fillRect/>
          </a:stretch>
        </p:blipFill>
        <p:spPr>
          <a:xfrm>
            <a:off x="8745768" y="2877234"/>
            <a:ext cx="780416" cy="669029"/>
          </a:xfrm>
          <a:prstGeom prst="rect">
            <a:avLst/>
          </a:prstGeom>
        </p:spPr>
      </p:pic>
      <p:grpSp>
        <p:nvGrpSpPr>
          <p:cNvPr id="49" name="그룹 1024"/>
          <p:cNvGrpSpPr/>
          <p:nvPr/>
        </p:nvGrpSpPr>
        <p:grpSpPr>
          <a:xfrm>
            <a:off x="9266976" y="2842926"/>
            <a:ext cx="442455" cy="239546"/>
            <a:chOff x="15190665" y="4797660"/>
            <a:chExt cx="628372" cy="325776"/>
          </a:xfrm>
        </p:grpSpPr>
        <p:pic>
          <p:nvPicPr>
            <p:cNvPr id="50" name="Object 85"/>
            <p:cNvPicPr>
              <a:picLocks noChangeAspect="1"/>
            </p:cNvPicPr>
            <p:nvPr/>
          </p:nvPicPr>
          <p:blipFill rotWithShape="1">
            <a:blip r:embed="rId20"/>
            <a:stretch>
              <a:fillRect/>
            </a:stretch>
          </p:blipFill>
          <p:spPr>
            <a:xfrm rot="18660000">
              <a:off x="15190665" y="4797660"/>
              <a:ext cx="628372" cy="325776"/>
            </a:xfrm>
            <a:prstGeom prst="rect">
              <a:avLst/>
            </a:prstGeom>
          </p:spPr>
        </p:pic>
      </p:grpSp>
      <p:sp>
        <p:nvSpPr>
          <p:cNvPr id="51" name="TextBox 50"/>
          <p:cNvSpPr txBox="1"/>
          <p:nvPr/>
        </p:nvSpPr>
        <p:spPr>
          <a:xfrm>
            <a:off x="6619232" y="5433141"/>
            <a:ext cx="181204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600"/>
              <a:t>역할</a:t>
            </a:r>
            <a:r>
              <a:rPr lang="en-US" altLang="ko-KR" sz="1600"/>
              <a:t>: </a:t>
            </a:r>
            <a:r>
              <a:rPr lang="ko-KR" altLang="en-US" sz="1600"/>
              <a:t>딥러닝 학습모델 공동개발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431430" y="5412338"/>
            <a:ext cx="2653829" cy="8230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600" dirty="0"/>
              <a:t>역할</a:t>
            </a:r>
            <a:r>
              <a:rPr lang="en-US" altLang="ko-KR" sz="1600" dirty="0"/>
              <a:t>: </a:t>
            </a:r>
            <a:r>
              <a:rPr lang="ko-KR" altLang="en-US" sz="1600" dirty="0"/>
              <a:t>데이터 수집, 정제</a:t>
            </a:r>
          </a:p>
          <a:p>
            <a:pPr algn="ctr">
              <a:defRPr/>
            </a:pPr>
            <a:r>
              <a:rPr lang="ko-KR" altLang="en-US" sz="1600" dirty="0"/>
              <a:t>개발환경 구축(</a:t>
            </a:r>
            <a:r>
              <a:rPr lang="ko-KR" altLang="en-US" sz="1600" dirty="0" err="1"/>
              <a:t>라즈베리파이</a:t>
            </a:r>
            <a:r>
              <a:rPr lang="ko-KR" altLang="en-US" sz="1600" dirty="0"/>
              <a:t> 환경 초기 설정)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665544" y="5409664"/>
            <a:ext cx="2693580" cy="816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600" dirty="0"/>
              <a:t>역할</a:t>
            </a:r>
            <a:r>
              <a:rPr lang="en-US" altLang="ko-KR" sz="1600" dirty="0"/>
              <a:t>: </a:t>
            </a:r>
            <a:r>
              <a:rPr lang="ko-KR" altLang="en-US" sz="1600" dirty="0"/>
              <a:t>프로젝트 총괄</a:t>
            </a:r>
          </a:p>
          <a:p>
            <a:pPr algn="ctr">
              <a:defRPr/>
            </a:pPr>
            <a:r>
              <a:rPr lang="ko-KR" altLang="en-US" sz="1600" dirty="0"/>
              <a:t>개발환경 구축(</a:t>
            </a:r>
            <a:r>
              <a:rPr lang="ko-KR" altLang="en-US" sz="1600" dirty="0" err="1"/>
              <a:t>라즈베리파이</a:t>
            </a:r>
            <a:r>
              <a:rPr lang="ko-KR" altLang="en-US" sz="1600" dirty="0"/>
              <a:t> 환경 초기 설정)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9298177" y="5433142"/>
            <a:ext cx="2423162" cy="5752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600"/>
              <a:t>역할</a:t>
            </a:r>
            <a:r>
              <a:rPr lang="en-US" altLang="ko-KR" sz="1600"/>
              <a:t>: </a:t>
            </a:r>
            <a:r>
              <a:rPr lang="ko-KR" altLang="en-US" sz="1600"/>
              <a:t>딥러닝 학습모델</a:t>
            </a:r>
          </a:p>
          <a:p>
            <a:pPr algn="ctr">
              <a:defRPr/>
            </a:pPr>
            <a:r>
              <a:rPr lang="ko-KR" altLang="en-US" sz="1600"/>
              <a:t>공동개발</a:t>
            </a:r>
            <a:endParaRPr lang="en-US" altLang="ko-KR" sz="160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C7E5622-66ED-A22F-8171-9FF34ACD0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800C6A38-4290-41DD-B95C-4155372FD4AF}" type="slidenum">
              <a:rPr lang="ko-KR" altLang="en-US" smtClean="0"/>
              <a:pPr lvl="0">
                <a:defRPr/>
              </a:pPr>
              <a:t>6</a:t>
            </a:fld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36884" y="222789"/>
            <a:ext cx="5355256" cy="45158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400" b="1"/>
              <a:t>서론</a:t>
            </a:r>
            <a:r>
              <a:rPr lang="en-US" altLang="ko-KR"/>
              <a:t> </a:t>
            </a:r>
            <a:r>
              <a:rPr lang="en-US" altLang="ko-KR" sz="2400"/>
              <a:t>- CNN Detection Cam </a:t>
            </a:r>
            <a:r>
              <a:rPr lang="ko-KR" altLang="en-US" sz="2400"/>
              <a:t>개발동기</a:t>
            </a:r>
          </a:p>
        </p:txBody>
      </p:sp>
      <p:grpSp>
        <p:nvGrpSpPr>
          <p:cNvPr id="4" name="그룹 1004"/>
          <p:cNvGrpSpPr/>
          <p:nvPr/>
        </p:nvGrpSpPr>
        <p:grpSpPr>
          <a:xfrm>
            <a:off x="768690" y="1466196"/>
            <a:ext cx="3911563" cy="1701613"/>
            <a:chOff x="4238296" y="2018927"/>
            <a:chExt cx="7285957" cy="2916953"/>
          </a:xfrm>
        </p:grpSpPr>
        <p:pic>
          <p:nvPicPr>
            <p:cNvPr id="6" name="Object 21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4238296" y="2018927"/>
              <a:ext cx="7285957" cy="2916953"/>
            </a:xfrm>
            <a:prstGeom prst="rect">
              <a:avLst/>
            </a:prstGeom>
          </p:spPr>
        </p:pic>
      </p:grpSp>
      <p:grpSp>
        <p:nvGrpSpPr>
          <p:cNvPr id="7" name="그룹 1003"/>
          <p:cNvGrpSpPr/>
          <p:nvPr/>
        </p:nvGrpSpPr>
        <p:grpSpPr>
          <a:xfrm>
            <a:off x="707950" y="3547105"/>
            <a:ext cx="5310771" cy="1578039"/>
            <a:chOff x="1360404" y="6071340"/>
            <a:chExt cx="7782453" cy="2573074"/>
          </a:xfrm>
        </p:grpSpPr>
        <p:pic>
          <p:nvPicPr>
            <p:cNvPr id="8" name="Object 17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1360404" y="6071340"/>
              <a:ext cx="7782453" cy="2573074"/>
            </a:xfrm>
            <a:prstGeom prst="rect">
              <a:avLst/>
            </a:prstGeom>
          </p:spPr>
        </p:pic>
      </p:grpSp>
      <p:pic>
        <p:nvPicPr>
          <p:cNvPr id="9" name="Object 19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25405" y="5155558"/>
            <a:ext cx="5193316" cy="347553"/>
          </a:xfrm>
          <a:prstGeom prst="rect">
            <a:avLst/>
          </a:prstGeom>
        </p:spPr>
      </p:pic>
      <p:pic>
        <p:nvPicPr>
          <p:cNvPr id="10" name="Object 5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699162" y="1654728"/>
            <a:ext cx="436969" cy="400113"/>
          </a:xfrm>
          <a:prstGeom prst="rect">
            <a:avLst/>
          </a:prstGeom>
        </p:spPr>
      </p:pic>
      <p:pic>
        <p:nvPicPr>
          <p:cNvPr id="11" name="Object 6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6699162" y="2669085"/>
            <a:ext cx="464191" cy="400113"/>
          </a:xfrm>
          <a:prstGeom prst="rect">
            <a:avLst/>
          </a:prstGeom>
        </p:spPr>
      </p:pic>
      <p:pic>
        <p:nvPicPr>
          <p:cNvPr id="12" name="Object 7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6699162" y="3829429"/>
            <a:ext cx="463956" cy="400113"/>
          </a:xfrm>
          <a:prstGeom prst="rect">
            <a:avLst/>
          </a:prstGeom>
        </p:spPr>
      </p:pic>
      <p:pic>
        <p:nvPicPr>
          <p:cNvPr id="13" name="Object 8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7262387" y="1487814"/>
            <a:ext cx="4237298" cy="694562"/>
          </a:xfrm>
          <a:prstGeom prst="rect">
            <a:avLst/>
          </a:prstGeom>
        </p:spPr>
      </p:pic>
      <p:pic>
        <p:nvPicPr>
          <p:cNvPr id="14" name="Object 9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7262387" y="2570366"/>
            <a:ext cx="3911563" cy="683206"/>
          </a:xfrm>
          <a:prstGeom prst="rect">
            <a:avLst/>
          </a:prstGeom>
        </p:spPr>
      </p:pic>
      <p:pic>
        <p:nvPicPr>
          <p:cNvPr id="15" name="Object 10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>
            <a:off x="7282092" y="3641562"/>
            <a:ext cx="4088414" cy="694563"/>
          </a:xfrm>
          <a:prstGeom prst="rect">
            <a:avLst/>
          </a:prstGeom>
        </p:spPr>
      </p:pic>
      <p:pic>
        <p:nvPicPr>
          <p:cNvPr id="16" name="Object 11"/>
          <p:cNvPicPr>
            <a:picLocks noChangeAspect="1"/>
          </p:cNvPicPr>
          <p:nvPr/>
        </p:nvPicPr>
        <p:blipFill rotWithShape="1">
          <a:blip r:embed="rId11"/>
          <a:stretch>
            <a:fillRect/>
          </a:stretch>
        </p:blipFill>
        <p:spPr>
          <a:xfrm rot="21120000">
            <a:off x="5026834" y="946045"/>
            <a:ext cx="1811776" cy="430317"/>
          </a:xfrm>
          <a:prstGeom prst="rect">
            <a:avLst/>
          </a:prstGeom>
        </p:spPr>
      </p:pic>
      <p:grpSp>
        <p:nvGrpSpPr>
          <p:cNvPr id="17" name="그룹 1002"/>
          <p:cNvGrpSpPr/>
          <p:nvPr/>
        </p:nvGrpSpPr>
        <p:grpSpPr>
          <a:xfrm>
            <a:off x="4585115" y="1603904"/>
            <a:ext cx="316532" cy="168272"/>
            <a:chOff x="11452775" y="2954451"/>
            <a:chExt cx="688404" cy="310153"/>
          </a:xfrm>
        </p:grpSpPr>
        <p:pic>
          <p:nvPicPr>
            <p:cNvPr id="18" name="Object 13"/>
            <p:cNvPicPr>
              <a:picLocks noChangeAspect="1"/>
            </p:cNvPicPr>
            <p:nvPr/>
          </p:nvPicPr>
          <p:blipFill rotWithShape="1">
            <a:blip r:embed="rId12"/>
            <a:stretch>
              <a:fillRect/>
            </a:stretch>
          </p:blipFill>
          <p:spPr>
            <a:xfrm rot="6720000">
              <a:off x="11452775" y="2954451"/>
              <a:ext cx="688404" cy="310153"/>
            </a:xfrm>
            <a:prstGeom prst="rect">
              <a:avLst/>
            </a:prstGeom>
          </p:spPr>
        </p:pic>
      </p:grpSp>
      <p:pic>
        <p:nvPicPr>
          <p:cNvPr id="19" name="Object 23"/>
          <p:cNvPicPr>
            <a:picLocks noChangeAspect="1"/>
          </p:cNvPicPr>
          <p:nvPr/>
        </p:nvPicPr>
        <p:blipFill rotWithShape="1">
          <a:blip r:embed="rId13"/>
          <a:stretch>
            <a:fillRect/>
          </a:stretch>
        </p:blipFill>
        <p:spPr>
          <a:xfrm>
            <a:off x="6699162" y="4901905"/>
            <a:ext cx="463957" cy="391113"/>
          </a:xfrm>
          <a:prstGeom prst="rect">
            <a:avLst/>
          </a:prstGeom>
        </p:spPr>
      </p:pic>
      <p:pic>
        <p:nvPicPr>
          <p:cNvPr id="20" name="Object 24"/>
          <p:cNvPicPr>
            <a:picLocks noChangeAspect="1"/>
          </p:cNvPicPr>
          <p:nvPr/>
        </p:nvPicPr>
        <p:blipFill rotWithShape="1">
          <a:blip r:embed="rId14"/>
          <a:stretch>
            <a:fillRect/>
          </a:stretch>
        </p:blipFill>
        <p:spPr>
          <a:xfrm>
            <a:off x="7262387" y="4757002"/>
            <a:ext cx="3791196" cy="678708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FC13738-A8FF-2131-D3E3-40F87E7AB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800C6A38-4290-41DD-B95C-4155372FD4AF}" type="slidenum">
              <a:rPr lang="ko-KR" altLang="en-US" smtClean="0"/>
              <a:pPr lvl="0">
                <a:defRPr/>
              </a:pPr>
              <a:t>7</a:t>
            </a:fld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36884" y="222789"/>
            <a:ext cx="5355256" cy="45158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400" b="1"/>
              <a:t>서론</a:t>
            </a:r>
            <a:r>
              <a:rPr lang="en-US" altLang="ko-KR"/>
              <a:t> </a:t>
            </a:r>
            <a:r>
              <a:rPr lang="en-US" altLang="ko-KR" sz="2400"/>
              <a:t>- </a:t>
            </a:r>
            <a:r>
              <a:rPr lang="en-US" altLang="ko-KR" sz="2400">
                <a:latin typeface="+mn-lt"/>
                <a:ea typeface="+mn-ea"/>
                <a:cs typeface="+mn-cs"/>
              </a:rPr>
              <a:t>CNN Detection Cam </a:t>
            </a:r>
            <a:r>
              <a:rPr lang="ko-KR" altLang="en-US" sz="2400"/>
              <a:t>개발목적</a:t>
            </a:r>
          </a:p>
        </p:txBody>
      </p:sp>
      <p:pic>
        <p:nvPicPr>
          <p:cNvPr id="21" name="Object 1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114182" y="1338943"/>
            <a:ext cx="7267209" cy="56785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033464" y="2561283"/>
            <a:ext cx="10125071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 b="1"/>
              <a:t>▶ 안정성</a:t>
            </a:r>
            <a:r>
              <a:rPr lang="en-US" altLang="ko-KR" sz="2400" b="1"/>
              <a:t>, </a:t>
            </a:r>
            <a:r>
              <a:rPr lang="ko-KR" altLang="en-US" sz="2400" b="1"/>
              <a:t>편리성</a:t>
            </a:r>
          </a:p>
          <a:p>
            <a:pPr lvl="0">
              <a:defRPr/>
            </a:pPr>
            <a:r>
              <a:rPr lang="en-US" altLang="ko-KR" sz="2400"/>
              <a:t> - </a:t>
            </a:r>
            <a:r>
              <a:rPr lang="ko-KR" altLang="en-US" sz="2400"/>
              <a:t>주행가능 도로 감지를 통해 안전성을 확보</a:t>
            </a:r>
          </a:p>
          <a:p>
            <a:pPr lvl="0">
              <a:defRPr/>
            </a:pPr>
            <a:r>
              <a:rPr lang="ko-KR" altLang="en-US" sz="2400"/>
              <a:t> </a:t>
            </a:r>
            <a:r>
              <a:rPr lang="en-US" altLang="ko-KR" sz="2400"/>
              <a:t>- </a:t>
            </a:r>
            <a:r>
              <a:rPr lang="ko-KR" altLang="en-US" sz="2400"/>
              <a:t>탑승자에게 자전거 도로로 목적지까지 안내해 이동수단의 편리성을 제공</a:t>
            </a:r>
          </a:p>
          <a:p>
            <a:pPr lvl="0">
              <a:defRPr/>
            </a:pPr>
            <a:endParaRPr lang="en-US" altLang="ko-KR" sz="2400"/>
          </a:p>
          <a:p>
            <a:pPr lvl="0">
              <a:defRPr/>
            </a:pPr>
            <a:r>
              <a:rPr lang="ko-KR" altLang="en-US" sz="2400" b="1"/>
              <a:t>▶ 불법 주행 감소</a:t>
            </a:r>
          </a:p>
          <a:p>
            <a:pPr lvl="0">
              <a:defRPr/>
            </a:pPr>
            <a:r>
              <a:rPr lang="en-US" altLang="ko-KR" sz="2400"/>
              <a:t> - </a:t>
            </a:r>
            <a:r>
              <a:rPr lang="ko-KR" altLang="en-US" sz="2400"/>
              <a:t>탑승자가 이용 중에 불법주행을 인식해 불법주행 법률에 대한 인식률과 실제</a:t>
            </a:r>
          </a:p>
          <a:p>
            <a:pPr lvl="0">
              <a:defRPr/>
            </a:pPr>
            <a:r>
              <a:rPr lang="ko-KR" altLang="en-US" sz="2400"/>
              <a:t>  준수율의 차이를 줄여 불법주행 감소 및 사고 예방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B21E36D-2905-8697-D287-E67108094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800C6A38-4290-41DD-B95C-4155372FD4AF}" type="slidenum">
              <a:rPr lang="ko-KR" altLang="en-US" smtClean="0"/>
              <a:pPr lvl="0">
                <a:defRPr/>
              </a:pPr>
              <a:t>8</a:t>
            </a:fld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36883" y="222789"/>
            <a:ext cx="4214615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400" b="1" dirty="0"/>
              <a:t>서론</a:t>
            </a:r>
            <a:r>
              <a:rPr lang="en-US" altLang="ko-KR" dirty="0"/>
              <a:t> </a:t>
            </a:r>
            <a:r>
              <a:rPr lang="en-US" altLang="ko-KR" sz="2400" dirty="0"/>
              <a:t>– </a:t>
            </a:r>
            <a:r>
              <a:rPr lang="ko-KR" altLang="en-US" sz="2400" dirty="0"/>
              <a:t>국내 </a:t>
            </a:r>
            <a:r>
              <a:rPr lang="en-US" altLang="ko-KR" sz="2400" dirty="0"/>
              <a:t>AI</a:t>
            </a:r>
            <a:r>
              <a:rPr lang="ko-KR" altLang="en-US" sz="2400" dirty="0"/>
              <a:t> 관련 연구 현황</a:t>
            </a:r>
          </a:p>
        </p:txBody>
      </p:sp>
      <p:sp>
        <p:nvSpPr>
          <p:cNvPr id="1032" name="직사각형 1031"/>
          <p:cNvSpPr/>
          <p:nvPr/>
        </p:nvSpPr>
        <p:spPr>
          <a:xfrm>
            <a:off x="5158739" y="2407678"/>
            <a:ext cx="6705601" cy="267765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ko-KR" altLang="en-US" sz="2000" b="1" dirty="0" err="1">
                <a:solidFill>
                  <a:srgbClr val="1E1E1E">
                    <a:alpha val="100000"/>
                  </a:srgbClr>
                </a:solidFill>
                <a:latin typeface="+mj-ea"/>
                <a:ea typeface="+mj-ea"/>
              </a:rPr>
              <a:t>알파카</a:t>
            </a:r>
            <a:r>
              <a:rPr lang="ko-KR" altLang="en-US" sz="2000" dirty="0" err="1">
                <a:solidFill>
                  <a:srgbClr val="1E1E1E">
                    <a:alpha val="100000"/>
                  </a:srgbClr>
                </a:solidFill>
                <a:latin typeface="+mj-ea"/>
                <a:ea typeface="+mj-ea"/>
              </a:rPr>
              <a:t>의</a:t>
            </a:r>
            <a:r>
              <a:rPr lang="ko-KR" altLang="en-US" sz="2000" dirty="0">
                <a:solidFill>
                  <a:srgbClr val="1E1E1E">
                    <a:alpha val="100000"/>
                  </a:srgbClr>
                </a:solidFill>
                <a:latin typeface="+mj-ea"/>
                <a:ea typeface="+mj-ea"/>
              </a:rPr>
              <a:t> </a:t>
            </a:r>
            <a:r>
              <a:rPr lang="en-US" altLang="ko-KR" sz="2000" b="1" dirty="0">
                <a:solidFill>
                  <a:srgbClr val="1E1E1E">
                    <a:alpha val="100000"/>
                  </a:srgbClr>
                </a:solidFill>
                <a:latin typeface="+mj-ea"/>
                <a:ea typeface="+mj-ea"/>
              </a:rPr>
              <a:t>AI </a:t>
            </a:r>
            <a:r>
              <a:rPr lang="ko-KR" altLang="en-US" sz="2000" b="1" dirty="0">
                <a:solidFill>
                  <a:srgbClr val="1E1E1E">
                    <a:alpha val="100000"/>
                  </a:srgbClr>
                </a:solidFill>
                <a:latin typeface="+mj-ea"/>
                <a:ea typeface="+mj-ea"/>
              </a:rPr>
              <a:t>헬멧 인증 서비스란</a:t>
            </a:r>
            <a:r>
              <a:rPr lang="en-US" altLang="ko-KR" sz="2000" dirty="0">
                <a:solidFill>
                  <a:srgbClr val="1E1E1E">
                    <a:alpha val="100000"/>
                  </a:srgbClr>
                </a:solidFill>
                <a:latin typeface="+mj-ea"/>
                <a:ea typeface="+mj-ea"/>
              </a:rPr>
              <a:t>,</a:t>
            </a:r>
          </a:p>
          <a:p>
            <a:pPr algn="l">
              <a:defRPr/>
            </a:pPr>
            <a:endParaRPr lang="en-US" altLang="ko-KR" sz="2000" dirty="0">
              <a:solidFill>
                <a:srgbClr val="1E1E1E">
                  <a:alpha val="100000"/>
                </a:srgbClr>
              </a:solidFill>
              <a:latin typeface="+mj-ea"/>
              <a:ea typeface="+mj-ea"/>
            </a:endParaRPr>
          </a:p>
          <a:p>
            <a:pPr algn="l">
              <a:defRPr/>
            </a:pPr>
            <a:r>
              <a:rPr lang="ko-KR" altLang="en-US" sz="2000" dirty="0">
                <a:solidFill>
                  <a:srgbClr val="1E1E1E">
                    <a:alpha val="100000"/>
                  </a:srgbClr>
                </a:solidFill>
                <a:latin typeface="+mj-ea"/>
                <a:ea typeface="+mj-ea"/>
              </a:rPr>
              <a:t>이용자가 공유 전동 </a:t>
            </a:r>
            <a:r>
              <a:rPr lang="ko-KR" altLang="en-US" sz="2000" dirty="0" err="1">
                <a:solidFill>
                  <a:srgbClr val="1E1E1E">
                    <a:alpha val="100000"/>
                  </a:srgbClr>
                </a:solidFill>
                <a:latin typeface="+mj-ea"/>
                <a:ea typeface="+mj-ea"/>
              </a:rPr>
              <a:t>킥보드</a:t>
            </a:r>
            <a:r>
              <a:rPr lang="ko-KR" altLang="en-US" sz="2000" dirty="0">
                <a:solidFill>
                  <a:srgbClr val="1E1E1E">
                    <a:alpha val="100000"/>
                  </a:srgbClr>
                </a:solidFill>
                <a:latin typeface="+mj-ea"/>
                <a:ea typeface="+mj-ea"/>
              </a:rPr>
              <a:t> </a:t>
            </a:r>
            <a:r>
              <a:rPr lang="ko-KR" altLang="en-US" sz="2000" dirty="0" err="1">
                <a:solidFill>
                  <a:srgbClr val="1E1E1E">
                    <a:alpha val="100000"/>
                  </a:srgbClr>
                </a:solidFill>
                <a:latin typeface="+mj-ea"/>
                <a:ea typeface="+mj-ea"/>
              </a:rPr>
              <a:t>알파카</a:t>
            </a:r>
            <a:r>
              <a:rPr lang="ko-KR" altLang="en-US" sz="2000" dirty="0">
                <a:solidFill>
                  <a:srgbClr val="1E1E1E">
                    <a:alpha val="100000"/>
                  </a:srgbClr>
                </a:solidFill>
                <a:latin typeface="+mj-ea"/>
                <a:ea typeface="+mj-ea"/>
              </a:rPr>
              <a:t> 대여 시</a:t>
            </a:r>
            <a:r>
              <a:rPr lang="en-US" altLang="ko-KR" sz="2000" dirty="0">
                <a:solidFill>
                  <a:srgbClr val="1E1E1E">
                    <a:alpha val="100000"/>
                  </a:srgbClr>
                </a:solidFill>
                <a:latin typeface="+mj-ea"/>
                <a:ea typeface="+mj-ea"/>
              </a:rPr>
              <a:t> </a:t>
            </a:r>
          </a:p>
          <a:p>
            <a:pPr algn="l">
              <a:defRPr/>
            </a:pPr>
            <a:r>
              <a:rPr lang="ko-KR" altLang="en-US" sz="2000" dirty="0">
                <a:solidFill>
                  <a:srgbClr val="1E1E1E">
                    <a:alpha val="100000"/>
                  </a:srgbClr>
                </a:solidFill>
                <a:latin typeface="+mj-ea"/>
                <a:ea typeface="+mj-ea"/>
              </a:rPr>
              <a:t>헬멧 착용 유무를 </a:t>
            </a:r>
            <a:r>
              <a:rPr lang="ko-KR" altLang="en-US" sz="2000" dirty="0" err="1">
                <a:solidFill>
                  <a:srgbClr val="1E1E1E">
                    <a:alpha val="100000"/>
                  </a:srgbClr>
                </a:solidFill>
                <a:latin typeface="+mj-ea"/>
                <a:ea typeface="+mj-ea"/>
              </a:rPr>
              <a:t>알파카앱을</a:t>
            </a:r>
            <a:r>
              <a:rPr lang="ko-KR" altLang="en-US" sz="2000" dirty="0">
                <a:solidFill>
                  <a:srgbClr val="1E1E1E">
                    <a:alpha val="100000"/>
                  </a:srgbClr>
                </a:solidFill>
                <a:latin typeface="+mj-ea"/>
                <a:ea typeface="+mj-ea"/>
              </a:rPr>
              <a:t> 통해 사진을 찍어</a:t>
            </a:r>
            <a:r>
              <a:rPr lang="en-US" altLang="ko-KR" sz="2000" dirty="0">
                <a:solidFill>
                  <a:srgbClr val="1E1E1E">
                    <a:alpha val="100000"/>
                  </a:srgbClr>
                </a:solidFill>
                <a:latin typeface="+mj-ea"/>
                <a:ea typeface="+mj-ea"/>
              </a:rPr>
              <a:t> </a:t>
            </a:r>
          </a:p>
          <a:p>
            <a:pPr algn="l">
              <a:defRPr/>
            </a:pPr>
            <a:r>
              <a:rPr lang="ko-KR" altLang="en-US" sz="2000" dirty="0">
                <a:solidFill>
                  <a:srgbClr val="1E1E1E">
                    <a:alpha val="100000"/>
                  </a:srgbClr>
                </a:solidFill>
                <a:latin typeface="+mj-ea"/>
                <a:ea typeface="+mj-ea"/>
              </a:rPr>
              <a:t>인증하고 헬멧 착용에 따라 </a:t>
            </a:r>
            <a:r>
              <a:rPr lang="ko-KR" altLang="en-US" sz="2000" dirty="0" err="1">
                <a:solidFill>
                  <a:srgbClr val="1E1E1E">
                    <a:alpha val="100000"/>
                  </a:srgbClr>
                </a:solidFill>
                <a:latin typeface="+mj-ea"/>
                <a:ea typeface="+mj-ea"/>
              </a:rPr>
              <a:t>알파카에서</a:t>
            </a:r>
            <a:r>
              <a:rPr lang="ko-KR" altLang="en-US" sz="2000" dirty="0">
                <a:solidFill>
                  <a:srgbClr val="1E1E1E">
                    <a:alpha val="100000"/>
                  </a:srgbClr>
                </a:solidFill>
                <a:latin typeface="+mj-ea"/>
                <a:ea typeface="+mj-ea"/>
              </a:rPr>
              <a:t> 사용할 수 있는</a:t>
            </a:r>
            <a:endParaRPr lang="en-US" altLang="ko-KR" sz="2000" dirty="0">
              <a:solidFill>
                <a:srgbClr val="1E1E1E">
                  <a:alpha val="100000"/>
                </a:srgbClr>
              </a:solidFill>
              <a:latin typeface="+mj-ea"/>
              <a:ea typeface="+mj-ea"/>
            </a:endParaRPr>
          </a:p>
          <a:p>
            <a:pPr algn="l">
              <a:defRPr/>
            </a:pPr>
            <a:r>
              <a:rPr lang="ko-KR" altLang="en-US" sz="2000" dirty="0" err="1">
                <a:solidFill>
                  <a:srgbClr val="1E1E1E">
                    <a:alpha val="100000"/>
                  </a:srgbClr>
                </a:solidFill>
                <a:latin typeface="+mj-ea"/>
                <a:ea typeface="+mj-ea"/>
              </a:rPr>
              <a:t>현금성</a:t>
            </a:r>
            <a:r>
              <a:rPr lang="ko-KR" altLang="en-US" sz="2000" dirty="0">
                <a:solidFill>
                  <a:srgbClr val="1E1E1E">
                    <a:alpha val="100000"/>
                  </a:srgbClr>
                </a:solidFill>
                <a:latin typeface="+mj-ea"/>
                <a:ea typeface="+mj-ea"/>
              </a:rPr>
              <a:t> 포인트 </a:t>
            </a:r>
            <a:r>
              <a:rPr lang="en-US" altLang="ko-KR" sz="2000" dirty="0">
                <a:solidFill>
                  <a:srgbClr val="1E1E1E">
                    <a:alpha val="100000"/>
                  </a:srgbClr>
                </a:solidFill>
                <a:latin typeface="+mj-ea"/>
                <a:ea typeface="+mj-ea"/>
              </a:rPr>
              <a:t>100 </a:t>
            </a:r>
            <a:r>
              <a:rPr lang="ko-KR" altLang="en-US" sz="2000" dirty="0">
                <a:solidFill>
                  <a:srgbClr val="1E1E1E">
                    <a:alpha val="100000"/>
                  </a:srgbClr>
                </a:solidFill>
                <a:latin typeface="+mj-ea"/>
                <a:ea typeface="+mj-ea"/>
              </a:rPr>
              <a:t>보너스 지급하는 기능</a:t>
            </a:r>
            <a:endParaRPr lang="en-US" altLang="ko-KR" sz="2000" dirty="0">
              <a:solidFill>
                <a:srgbClr val="1E1E1E">
                  <a:alpha val="100000"/>
                </a:srgbClr>
              </a:solidFill>
              <a:latin typeface="+mj-ea"/>
              <a:ea typeface="+mj-ea"/>
            </a:endParaRPr>
          </a:p>
          <a:p>
            <a:pPr algn="l">
              <a:defRPr/>
            </a:pPr>
            <a:endParaRPr lang="ko-KR" altLang="en-US" sz="2000" b="0" i="0" strike="noStrike" dirty="0">
              <a:solidFill>
                <a:srgbClr val="1E1E1E">
                  <a:alpha val="100000"/>
                </a:srgbClr>
              </a:solidFill>
              <a:latin typeface="+mj-ea"/>
              <a:ea typeface="+mj-ea"/>
            </a:endParaRPr>
          </a:p>
          <a:p>
            <a:pPr algn="l">
              <a:defRPr/>
            </a:pPr>
            <a:r>
              <a:rPr lang="ko-KR" altLang="en-US" sz="1400" b="0" i="0" strike="noStrike" dirty="0">
                <a:solidFill>
                  <a:srgbClr val="1E1E1E">
                    <a:alpha val="100000"/>
                  </a:srgbClr>
                </a:solidFill>
                <a:latin typeface="+mj-ea"/>
                <a:ea typeface="+mj-ea"/>
              </a:rPr>
              <a:t>출처</a:t>
            </a:r>
            <a:r>
              <a:rPr lang="en-US" altLang="ko-KR" sz="1400" b="0" i="0" strike="noStrike" dirty="0">
                <a:solidFill>
                  <a:srgbClr val="1E1E1E">
                    <a:alpha val="100000"/>
                  </a:srgbClr>
                </a:solidFill>
                <a:latin typeface="+mj-ea"/>
                <a:ea typeface="+mj-ea"/>
              </a:rPr>
              <a:t>_</a:t>
            </a:r>
            <a:r>
              <a:rPr lang="ko-KR" altLang="en-US" sz="1400" b="0" i="0" strike="noStrike" dirty="0">
                <a:solidFill>
                  <a:srgbClr val="1E1E1E">
                    <a:alpha val="100000"/>
                  </a:srgbClr>
                </a:solidFill>
                <a:latin typeface="+mj-ea"/>
                <a:ea typeface="+mj-ea"/>
              </a:rPr>
              <a:t>전기신문</a:t>
            </a:r>
            <a:r>
              <a:rPr lang="en-US" altLang="ko-KR" sz="1400" b="0" i="0" strike="noStrike" dirty="0">
                <a:solidFill>
                  <a:srgbClr val="1E1E1E">
                    <a:alpha val="100000"/>
                  </a:srgbClr>
                </a:solidFill>
                <a:latin typeface="+mj-ea"/>
                <a:ea typeface="+mj-ea"/>
              </a:rPr>
              <a:t>:</a:t>
            </a:r>
            <a:r>
              <a:rPr lang="ko-KR" altLang="en-US" sz="1400" b="0" i="0" strike="noStrike" dirty="0">
                <a:solidFill>
                  <a:srgbClr val="1E1E1E">
                    <a:alpha val="100000"/>
                  </a:srgbClr>
                </a:solidFill>
                <a:latin typeface="+mj-ea"/>
                <a:ea typeface="+mj-ea"/>
              </a:rPr>
              <a:t> </a:t>
            </a:r>
            <a:r>
              <a:rPr lang="en-US" altLang="en-US" sz="1400" b="0" i="0" strike="noStrike" dirty="0">
                <a:solidFill>
                  <a:srgbClr val="1E1E1E">
                    <a:alpha val="100000"/>
                  </a:srgbClr>
                </a:solidFill>
                <a:latin typeface="+mj-ea"/>
                <a:ea typeface="+mj-ea"/>
                <a:hlinkClick r:id="rId3"/>
              </a:rPr>
              <a:t>https://www.electimes.com/news/articleView.html?idxno=219170</a:t>
            </a:r>
            <a:endParaRPr lang="en-US" altLang="en-US" sz="1400" b="0" i="0" strike="noStrike" dirty="0">
              <a:solidFill>
                <a:srgbClr val="1E1E1E">
                  <a:alpha val="100000"/>
                </a:srgbClr>
              </a:solidFill>
              <a:latin typeface="+mj-ea"/>
              <a:ea typeface="+mj-ea"/>
            </a:endParaRPr>
          </a:p>
          <a:p>
            <a:pPr algn="l">
              <a:defRPr/>
            </a:pPr>
            <a:endParaRPr lang="en-US" altLang="en-US" sz="1400" b="0" i="0" strike="noStrike" dirty="0">
              <a:solidFill>
                <a:srgbClr val="1E1E1E">
                  <a:alpha val="100000"/>
                </a:srgbClr>
              </a:solidFill>
              <a:latin typeface="+mj-ea"/>
              <a:ea typeface="+mj-ea"/>
            </a:endParaRPr>
          </a:p>
        </p:txBody>
      </p:sp>
      <p:pic>
        <p:nvPicPr>
          <p:cNvPr id="1033" name="그림 1032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467648" y="1681679"/>
            <a:ext cx="3211927" cy="4380886"/>
          </a:xfrm>
          <a:prstGeom prst="rect">
            <a:avLst/>
          </a:prstGeom>
        </p:spPr>
      </p:pic>
      <p:pic>
        <p:nvPicPr>
          <p:cNvPr id="1034" name="그림 1033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750420" y="946041"/>
            <a:ext cx="2646382" cy="745882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AFF4DFC-BAA7-699C-2D5C-A9BD49CB5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800C6A38-4290-41DD-B95C-4155372FD4AF}" type="slidenum">
              <a:rPr lang="ko-KR" altLang="en-US" smtClean="0"/>
              <a:pPr lvl="0">
                <a:defRPr/>
              </a:pPr>
              <a:t>9</a:t>
            </a:fld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theme/theme1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00000000000000000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2000000000000000000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1268</TotalTime>
  <Words>2209</Words>
  <Application>Microsoft Office PowerPoint</Application>
  <PresentationFormat>와이드스크린</PresentationFormat>
  <Paragraphs>351</Paragraphs>
  <Slides>22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33" baseType="lpstr">
      <vt:lpstr>Apple SD Gothic Neo</vt:lpstr>
      <vt:lpstr>-apple-system</vt:lpstr>
      <vt:lpstr>나눔고딕ET</vt:lpstr>
      <vt:lpstr>맑은 고딕</vt:lpstr>
      <vt:lpstr>맑은 고딕</vt:lpstr>
      <vt:lpstr>Arial</vt:lpstr>
      <vt:lpstr>Calibri</vt:lpstr>
      <vt:lpstr>Consolas</vt:lpstr>
      <vt:lpstr>Segoe UI</vt:lpstr>
      <vt:lpstr>Symbol</vt:lpstr>
      <vt:lpstr>한컴오피스</vt:lpstr>
      <vt:lpstr>CNN 알고리즘을 이용한  조선대학교 내 전동 킥보드  불법 주행 인식 인공지능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조선대학교 내 전동 킥보드  불법 주행 인식 인공지능 </dc:title>
  <dc:creator>이 수정</dc:creator>
  <cp:lastModifiedBy>이 수정</cp:lastModifiedBy>
  <cp:revision>548</cp:revision>
  <dcterms:created xsi:type="dcterms:W3CDTF">2022-04-11T11:08:59Z</dcterms:created>
  <dcterms:modified xsi:type="dcterms:W3CDTF">2022-05-29T13:30:46Z</dcterms:modified>
  <cp:version>1000.0000.01</cp:version>
</cp:coreProperties>
</file>